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6" r:id="rId2"/>
    <p:sldId id="354" r:id="rId3"/>
    <p:sldId id="385" r:id="rId4"/>
    <p:sldId id="386" r:id="rId5"/>
    <p:sldId id="368" r:id="rId6"/>
    <p:sldId id="369" r:id="rId7"/>
    <p:sldId id="370" r:id="rId8"/>
    <p:sldId id="371" r:id="rId9"/>
    <p:sldId id="355" r:id="rId10"/>
    <p:sldId id="356" r:id="rId11"/>
    <p:sldId id="357" r:id="rId12"/>
    <p:sldId id="358" r:id="rId13"/>
    <p:sldId id="359" r:id="rId14"/>
    <p:sldId id="381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74" r:id="rId24"/>
    <p:sldId id="375" r:id="rId25"/>
    <p:sldId id="383" r:id="rId26"/>
    <p:sldId id="384" r:id="rId27"/>
    <p:sldId id="376" r:id="rId28"/>
    <p:sldId id="377" r:id="rId29"/>
    <p:sldId id="378" r:id="rId30"/>
    <p:sldId id="379" r:id="rId31"/>
    <p:sldId id="380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0" d="100"/>
          <a:sy n="50" d="100"/>
        </p:scale>
        <p:origin x="115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8" d="100"/>
        <a:sy n="48" d="100"/>
      </p:scale>
      <p:origin x="0" y="-1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2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46.wmf"/><Relationship Id="rId1" Type="http://schemas.openxmlformats.org/officeDocument/2006/relationships/image" Target="../media/image30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14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7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5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8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5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 Chapter 5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Recap of hyperfine interaction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Macroscopic magnetization density 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H field and its relation to B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Magnetic boundary values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Macroscopic magnetization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160270"/>
              </p:ext>
            </p:extLst>
          </p:nvPr>
        </p:nvGraphicFramePr>
        <p:xfrm>
          <a:off x="685800" y="838200"/>
          <a:ext cx="4868862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数式" r:id="rId3" imgW="1396800" imgH="342720" progId="Equation.3">
                  <p:embed/>
                </p:oleObj>
              </mc:Choice>
              <mc:Fallback>
                <p:oleObj name="数式" r:id="rId3" imgW="13968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838200"/>
                        <a:ext cx="4868862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2052935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due to “free” current </a:t>
            </a:r>
            <a:r>
              <a:rPr lang="en-US" sz="2400" b="1" dirty="0" err="1">
                <a:latin typeface="+mj-lt"/>
              </a:rPr>
              <a:t>J</a:t>
            </a:r>
            <a:r>
              <a:rPr lang="en-US" sz="2400" b="1" baseline="-25000" dirty="0" err="1">
                <a:latin typeface="+mj-lt"/>
              </a:rPr>
              <a:t>free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and macroscopic magnetization </a:t>
            </a:r>
            <a:r>
              <a:rPr lang="en-US" sz="2400" b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).   Note: the designation </a:t>
            </a:r>
            <a:r>
              <a:rPr lang="en-US" sz="2400" b="1" dirty="0" err="1"/>
              <a:t>J</a:t>
            </a:r>
            <a:r>
              <a:rPr lang="en-US" sz="2400" b="1" baseline="-25000" dirty="0" err="1"/>
              <a:t>free</a:t>
            </a:r>
            <a:r>
              <a:rPr lang="en-US" sz="2400" dirty="0"/>
              <a:t>(</a:t>
            </a:r>
            <a:r>
              <a:rPr lang="en-US" sz="2400" b="1" dirty="0"/>
              <a:t>r</a:t>
            </a:r>
            <a:r>
              <a:rPr lang="en-US" sz="2400" dirty="0"/>
              <a:t>) implies that this current does not also contribute to the magnetization density.</a:t>
            </a:r>
            <a:r>
              <a:rPr lang="en-US" sz="2400" dirty="0">
                <a:latin typeface="+mj-lt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777073"/>
              </p:ext>
            </p:extLst>
          </p:nvPr>
        </p:nvGraphicFramePr>
        <p:xfrm>
          <a:off x="212725" y="3886200"/>
          <a:ext cx="8778875" cy="182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数式" r:id="rId5" imgW="2692080" imgH="558720" progId="Equation.3">
                  <p:embed/>
                </p:oleObj>
              </mc:Choice>
              <mc:Fallback>
                <p:oleObj name="数式" r:id="rId5" imgW="2692080" imgH="5587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3886200"/>
                        <a:ext cx="8778875" cy="1822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09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431266"/>
              </p:ext>
            </p:extLst>
          </p:nvPr>
        </p:nvGraphicFramePr>
        <p:xfrm>
          <a:off x="687388" y="960438"/>
          <a:ext cx="6438900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数式" r:id="rId3" imgW="2692080" imgH="2273040" progId="Equation.3">
                  <p:embed/>
                </p:oleObj>
              </mc:Choice>
              <mc:Fallback>
                <p:oleObj name="数式" r:id="rId3" imgW="2692080" imgH="227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960438"/>
                        <a:ext cx="6438900" cy="543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4170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contributions from macroscopic magnetization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2169050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10217"/>
              </p:ext>
            </p:extLst>
          </p:nvPr>
        </p:nvGraphicFramePr>
        <p:xfrm>
          <a:off x="1066800" y="1066800"/>
          <a:ext cx="7470775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数式" r:id="rId3" imgW="3124080" imgH="1854000" progId="Equation.3">
                  <p:embed/>
                </p:oleObj>
              </mc:Choice>
              <mc:Fallback>
                <p:oleObj name="数式" r:id="rId3" imgW="312408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470775" cy="443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4170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contributions from macroscopic magnetization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268669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813085"/>
              </p:ext>
            </p:extLst>
          </p:nvPr>
        </p:nvGraphicFramePr>
        <p:xfrm>
          <a:off x="887413" y="717550"/>
          <a:ext cx="5314950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Equation" r:id="rId3" imgW="2222280" imgH="1041120" progId="Equation.DSMT4">
                  <p:embed/>
                </p:oleObj>
              </mc:Choice>
              <mc:Fallback>
                <p:oleObj name="Equation" r:id="rId3" imgW="22222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717550"/>
                        <a:ext cx="5314950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27253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Magnetic field contributions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153068"/>
              </p:ext>
            </p:extLst>
          </p:nvPr>
        </p:nvGraphicFramePr>
        <p:xfrm>
          <a:off x="1115695" y="3551581"/>
          <a:ext cx="6165850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数式" r:id="rId5" imgW="2577960" imgH="1168200" progId="Equation.3">
                  <p:embed/>
                </p:oleObj>
              </mc:Choice>
              <mc:Fallback>
                <p:oleObj name="数式" r:id="rId5" imgW="2577960" imgH="116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95" y="3551581"/>
                        <a:ext cx="6165850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205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221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associated with magnetic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262493"/>
              </p:ext>
            </p:extLst>
          </p:nvPr>
        </p:nvGraphicFramePr>
        <p:xfrm>
          <a:off x="138113" y="731838"/>
          <a:ext cx="8777287" cy="580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1" name="Equation" r:id="rId3" imgW="3670200" imgH="2425680" progId="Equation.DSMT4">
                  <p:embed/>
                </p:oleObj>
              </mc:Choice>
              <mc:Fallback>
                <p:oleObj name="Equation" r:id="rId3" imgW="3670200" imgH="2425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3" y="731838"/>
                        <a:ext cx="8777287" cy="580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227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0785"/>
              </p:ext>
            </p:extLst>
          </p:nvPr>
        </p:nvGraphicFramePr>
        <p:xfrm>
          <a:off x="615950" y="457200"/>
          <a:ext cx="61658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" name="数式" r:id="rId3" imgW="2577960" imgH="1143000" progId="Equation.3">
                  <p:embed/>
                </p:oleObj>
              </mc:Choice>
              <mc:Fallback>
                <p:oleObj name="数式" r:id="rId3" imgW="2577960" imgH="1143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7200"/>
                        <a:ext cx="61658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5672"/>
              </p:ext>
            </p:extLst>
          </p:nvPr>
        </p:nvGraphicFramePr>
        <p:xfrm>
          <a:off x="322263" y="3795713"/>
          <a:ext cx="4433887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" name="Equation" r:id="rId5" imgW="1854000" imgH="761760" progId="Equation.DSMT4">
                  <p:embed/>
                </p:oleObj>
              </mc:Choice>
              <mc:Fallback>
                <p:oleObj name="Equation" r:id="rId5" imgW="1854000" imgH="761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3795713"/>
                        <a:ext cx="4433887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943600" y="350520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29684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1" name="数式" r:id="rId7" imgW="126720" imgH="177480" progId="Equation.3">
                    <p:embed/>
                  </p:oleObj>
                </mc:Choice>
                <mc:Fallback>
                  <p:oleObj name="数式" r:id="rId7" imgW="12672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5943600" y="44196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137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04844"/>
              </p:ext>
            </p:extLst>
          </p:nvPr>
        </p:nvGraphicFramePr>
        <p:xfrm>
          <a:off x="762000" y="304800"/>
          <a:ext cx="5024002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2" name="Equation" r:id="rId3" imgW="2743200" imgH="1104840" progId="Equation.DSMT4">
                  <p:embed/>
                </p:oleObj>
              </mc:Choice>
              <mc:Fallback>
                <p:oleObj name="Equation" r:id="rId3" imgW="274320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"/>
                        <a:ext cx="5024002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943600" y="350520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1355283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93" name="数式" r:id="rId5" imgW="126720" imgH="177480" progId="Equation.3">
                    <p:embed/>
                  </p:oleObj>
                </mc:Choice>
                <mc:Fallback>
                  <p:oleObj name="数式" r:id="rId5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5943600" y="44196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273857"/>
              </p:ext>
            </p:extLst>
          </p:nvPr>
        </p:nvGraphicFramePr>
        <p:xfrm>
          <a:off x="2743200" y="3690144"/>
          <a:ext cx="2308225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数式" r:id="rId7" imgW="965160" imgH="672840" progId="Equation.3">
                  <p:embed/>
                </p:oleObj>
              </mc:Choice>
              <mc:Fallback>
                <p:oleObj name="数式" r:id="rId7" imgW="965160" imgH="672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690144"/>
                        <a:ext cx="2308225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958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</a:t>
            </a:r>
          </a:p>
        </p:txBody>
      </p:sp>
      <p:sp>
        <p:nvSpPr>
          <p:cNvPr id="6" name="Oval 5"/>
          <p:cNvSpPr/>
          <p:nvPr/>
        </p:nvSpPr>
        <p:spPr>
          <a:xfrm>
            <a:off x="1447800" y="14478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970417"/>
              </p:ext>
            </p:extLst>
          </p:nvPr>
        </p:nvGraphicFramePr>
        <p:xfrm>
          <a:off x="3429000" y="1362570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362570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67863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694878"/>
              </p:ext>
            </p:extLst>
          </p:nvPr>
        </p:nvGraphicFramePr>
        <p:xfrm>
          <a:off x="935038" y="3222625"/>
          <a:ext cx="5527675" cy="224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name="数式" r:id="rId5" imgW="2311200" imgH="939600" progId="Equation.3">
                  <p:embed/>
                </p:oleObj>
              </mc:Choice>
              <mc:Fallback>
                <p:oleObj name="数式" r:id="rId5" imgW="231120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222625"/>
                        <a:ext cx="5527675" cy="224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1429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 -- continued</a:t>
            </a:r>
          </a:p>
        </p:txBody>
      </p:sp>
      <p:sp>
        <p:nvSpPr>
          <p:cNvPr id="6" name="Oval 5"/>
          <p:cNvSpPr/>
          <p:nvPr/>
        </p:nvSpPr>
        <p:spPr>
          <a:xfrm>
            <a:off x="1447800" y="14478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972136"/>
              </p:ext>
            </p:extLst>
          </p:nvPr>
        </p:nvGraphicFramePr>
        <p:xfrm>
          <a:off x="3429000" y="1362570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362570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67863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99924"/>
              </p:ext>
            </p:extLst>
          </p:nvPr>
        </p:nvGraphicFramePr>
        <p:xfrm>
          <a:off x="987424" y="2481262"/>
          <a:ext cx="7775576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0" name="数式" r:id="rId5" imgW="3251160" imgH="1701720" progId="Equation.3">
                  <p:embed/>
                </p:oleObj>
              </mc:Choice>
              <mc:Fallback>
                <p:oleObj name="数式" r:id="rId5" imgW="325116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4" y="2481262"/>
                        <a:ext cx="7775576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3718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8382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188802"/>
              </p:ext>
            </p:extLst>
          </p:nvPr>
        </p:nvGraphicFramePr>
        <p:xfrm>
          <a:off x="1330643" y="674053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643" y="674053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0645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061302"/>
              </p:ext>
            </p:extLst>
          </p:nvPr>
        </p:nvGraphicFramePr>
        <p:xfrm>
          <a:off x="865188" y="2260600"/>
          <a:ext cx="7043737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" name="Equation" r:id="rId5" imgW="2946240" imgH="1701720" progId="Equation.DSMT4">
                  <p:embed/>
                </p:oleObj>
              </mc:Choice>
              <mc:Fallback>
                <p:oleObj name="Equation" r:id="rId5" imgW="2946240" imgH="1701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260600"/>
                        <a:ext cx="7043737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35241"/>
              </p:ext>
            </p:extLst>
          </p:nvPr>
        </p:nvGraphicFramePr>
        <p:xfrm>
          <a:off x="4648200" y="775506"/>
          <a:ext cx="42814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" name="数式" r:id="rId7" imgW="1790640" imgH="444240" progId="Equation.3">
                  <p:embed/>
                </p:oleObj>
              </mc:Choice>
              <mc:Fallback>
                <p:oleObj name="数式" r:id="rId7" imgW="179064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775506"/>
                        <a:ext cx="428148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38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D651722-5473-4D25-9441-D1828C257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9144000" cy="565892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486400"/>
            <a:ext cx="8839200" cy="228600"/>
          </a:xfrm>
          <a:prstGeom prst="rect">
            <a:avLst/>
          </a:prstGeom>
          <a:solidFill>
            <a:srgbClr val="DA32AA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8382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605962"/>
              </p:ext>
            </p:extLst>
          </p:nvPr>
        </p:nvGraphicFramePr>
        <p:xfrm>
          <a:off x="1330643" y="674053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6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643" y="674053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0645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233247"/>
              </p:ext>
            </p:extLst>
          </p:nvPr>
        </p:nvGraphicFramePr>
        <p:xfrm>
          <a:off x="141287" y="1600200"/>
          <a:ext cx="9002713" cy="221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7" name="数式" r:id="rId5" imgW="4381200" imgH="1079280" progId="Equation.3">
                  <p:embed/>
                </p:oleObj>
              </mc:Choice>
              <mc:Fallback>
                <p:oleObj name="数式" r:id="rId5" imgW="438120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" y="1600200"/>
                        <a:ext cx="9002713" cy="2219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326295"/>
              </p:ext>
            </p:extLst>
          </p:nvPr>
        </p:nvGraphicFramePr>
        <p:xfrm>
          <a:off x="533400" y="3352800"/>
          <a:ext cx="6262687" cy="31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8" name="数式" r:id="rId7" imgW="3047760" imgH="1549080" progId="Equation.3">
                  <p:embed/>
                </p:oleObj>
              </mc:Choice>
              <mc:Fallback>
                <p:oleObj name="数式" r:id="rId7" imgW="3047760" imgH="1549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6262687" cy="318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211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928746"/>
              </p:ext>
            </p:extLst>
          </p:nvPr>
        </p:nvGraphicFramePr>
        <p:xfrm>
          <a:off x="914400" y="838200"/>
          <a:ext cx="6967538" cy="263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6" name="数式" r:id="rId3" imgW="3390840" imgH="1282680" progId="Equation.3">
                  <p:embed/>
                </p:oleObj>
              </mc:Choice>
              <mc:Fallback>
                <p:oleObj name="数式" r:id="rId3" imgW="3390840" imgH="12826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6967538" cy="263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6553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Check boundary values: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792737"/>
              </p:ext>
            </p:extLst>
          </p:nvPr>
        </p:nvGraphicFramePr>
        <p:xfrm>
          <a:off x="533400" y="3048000"/>
          <a:ext cx="7985126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7" name="数式" r:id="rId5" imgW="3886200" imgH="1574640" progId="Equation.3">
                  <p:embed/>
                </p:oleObj>
              </mc:Choice>
              <mc:Fallback>
                <p:oleObj name="数式" r:id="rId5" imgW="3886200" imgH="1574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0"/>
                        <a:ext cx="7985126" cy="323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77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Variation; magnetic sphere plus external field </a:t>
            </a:r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533400" y="766465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286521"/>
              </p:ext>
            </p:extLst>
          </p:nvPr>
        </p:nvGraphicFramePr>
        <p:xfrm>
          <a:off x="5181600" y="824706"/>
          <a:ext cx="3006725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6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824706"/>
                        <a:ext cx="3006725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914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2200" y="914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362200" y="10668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62200" y="12192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2200" y="13716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57600" y="91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289636"/>
              </p:ext>
            </p:extLst>
          </p:nvPr>
        </p:nvGraphicFramePr>
        <p:xfrm>
          <a:off x="73025" y="1700213"/>
          <a:ext cx="8123238" cy="513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7" name="Equation" r:id="rId5" imgW="3632040" imgH="2298600" progId="Equation.DSMT4">
                  <p:embed/>
                </p:oleObj>
              </mc:Choice>
              <mc:Fallback>
                <p:oleObj name="Equation" r:id="rId5" imgW="3632040" imgH="229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1700213"/>
                        <a:ext cx="8123238" cy="513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821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0785"/>
              </p:ext>
            </p:extLst>
          </p:nvPr>
        </p:nvGraphicFramePr>
        <p:xfrm>
          <a:off x="615950" y="457200"/>
          <a:ext cx="61658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6" name="数式" r:id="rId3" imgW="2577960" imgH="1143000" progId="Equation.3">
                  <p:embed/>
                </p:oleObj>
              </mc:Choice>
              <mc:Fallback>
                <p:oleObj name="数式" r:id="rId3" imgW="2577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7200"/>
                        <a:ext cx="61658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760629"/>
              </p:ext>
            </p:extLst>
          </p:nvPr>
        </p:nvGraphicFramePr>
        <p:xfrm>
          <a:off x="609600" y="3399155"/>
          <a:ext cx="370522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7" name="数式" r:id="rId5" imgW="1549080" imgH="685800" progId="Equation.3">
                  <p:embed/>
                </p:oleObj>
              </mc:Choice>
              <mc:Fallback>
                <p:oleObj name="数式" r:id="rId5" imgW="15490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99155"/>
                        <a:ext cx="3705225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248400" y="439674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29684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08" name="数式" r:id="rId7" imgW="126720" imgH="177480" progId="Equation.3">
                    <p:embed/>
                  </p:oleObj>
                </mc:Choice>
                <mc:Fallback>
                  <p:oleObj name="数式" r:id="rId7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6248400" y="531876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049128"/>
              </p:ext>
            </p:extLst>
          </p:nvPr>
        </p:nvGraphicFramePr>
        <p:xfrm>
          <a:off x="3733800" y="4648200"/>
          <a:ext cx="23082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9" name="数式" r:id="rId9" imgW="965160" imgH="672840" progId="Equation.3">
                  <p:embed/>
                </p:oleObj>
              </mc:Choice>
              <mc:Fallback>
                <p:oleObj name="数式" r:id="rId9" imgW="96516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648200"/>
                        <a:ext cx="23082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137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Magnetism in materials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672175"/>
              </p:ext>
            </p:extLst>
          </p:nvPr>
        </p:nvGraphicFramePr>
        <p:xfrm>
          <a:off x="883920" y="1600200"/>
          <a:ext cx="686435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数式" r:id="rId3" imgW="2869920" imgH="1600200" progId="Equation.3">
                  <p:embed/>
                </p:oleObj>
              </mc:Choice>
              <mc:Fallback>
                <p:oleObj name="数式" r:id="rId3" imgW="286992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" y="1600200"/>
                        <a:ext cx="6864350" cy="382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659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89" y="857417"/>
            <a:ext cx="7937185" cy="5514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6700" y="395752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https://en.wikipedia.org/wiki/Permeability_(electromagnetism)</a:t>
            </a:r>
          </a:p>
        </p:txBody>
      </p:sp>
    </p:spTree>
    <p:extLst>
      <p:ext uri="{BB962C8B-B14F-4D97-AF65-F5344CB8AC3E}">
        <p14:creationId xmlns:p14="http://schemas.microsoft.com/office/powerpoint/2010/main" val="987356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81000"/>
            <a:ext cx="8153400" cy="53786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5827184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Composed of 80% Ni, 15% Fe, 5% </a:t>
            </a:r>
            <a:r>
              <a:rPr lang="en-US" sz="2400" dirty="0" err="1">
                <a:latin typeface="+mj-lt"/>
              </a:rPr>
              <a:t>Mo+other</a:t>
            </a:r>
            <a:r>
              <a:rPr lang="en-US" sz="2400" dirty="0">
                <a:latin typeface="+mj-lt"/>
              </a:rPr>
              <a:t> materials</a:t>
            </a:r>
          </a:p>
        </p:txBody>
      </p:sp>
    </p:spTree>
    <p:extLst>
      <p:ext uri="{BB962C8B-B14F-4D97-AF65-F5344CB8AC3E}">
        <p14:creationId xmlns:p14="http://schemas.microsoft.com/office/powerpoint/2010/main" val="1596178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</a:t>
            </a:r>
            <a:endParaRPr lang="en-US" sz="2400" dirty="0">
              <a:latin typeface="+mj-lt"/>
            </a:endParaRPr>
          </a:p>
        </p:txBody>
      </p:sp>
      <p:sp>
        <p:nvSpPr>
          <p:cNvPr id="6" name="Donut 5"/>
          <p:cNvSpPr>
            <a:spLocks noChangeAspect="1"/>
          </p:cNvSpPr>
          <p:nvPr/>
        </p:nvSpPr>
        <p:spPr>
          <a:xfrm>
            <a:off x="2781300" y="1905000"/>
            <a:ext cx="2743200" cy="2743200"/>
          </a:xfrm>
          <a:prstGeom prst="donut">
            <a:avLst>
              <a:gd name="adj" fmla="val 1886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1981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m</a:t>
            </a:r>
            <a:endParaRPr lang="en-US" sz="2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9673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m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31197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m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endParaRPr lang="en-US" sz="2400" b="1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52900" y="2442865"/>
            <a:ext cx="266700" cy="67687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52900" y="2590800"/>
            <a:ext cx="1257300" cy="5289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3350" y="2624434"/>
            <a:ext cx="47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2950" y="2776834"/>
            <a:ext cx="47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48400" y="17526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248400" y="19050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248400" y="20574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248400" y="22098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5600" y="9950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3000" y="1225897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Spherical shell   a &lt; r &lt; b :</a:t>
            </a:r>
          </a:p>
        </p:txBody>
      </p:sp>
    </p:spTree>
    <p:extLst>
      <p:ext uri="{BB962C8B-B14F-4D97-AF65-F5344CB8AC3E}">
        <p14:creationId xmlns:p14="http://schemas.microsoft.com/office/powerpoint/2010/main" val="703419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38100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927020"/>
              </p:ext>
            </p:extLst>
          </p:nvPr>
        </p:nvGraphicFramePr>
        <p:xfrm>
          <a:off x="5029200" y="1206242"/>
          <a:ext cx="2065338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8" name="数式" r:id="rId3" imgW="863280" imgH="888840" progId="Equation.3">
                  <p:embed/>
                </p:oleObj>
              </mc:Choice>
              <mc:Fallback>
                <p:oleObj name="数式" r:id="rId3" imgW="8632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06242"/>
                        <a:ext cx="2065338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054654"/>
              </p:ext>
            </p:extLst>
          </p:nvPr>
        </p:nvGraphicFramePr>
        <p:xfrm>
          <a:off x="579120" y="3657600"/>
          <a:ext cx="3827463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9" name="数式" r:id="rId5" imgW="1600200" imgH="634680" progId="Equation.3">
                  <p:embed/>
                </p:oleObj>
              </mc:Choice>
              <mc:Fallback>
                <p:oleObj name="数式" r:id="rId5" imgW="16002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" y="3657600"/>
                        <a:ext cx="3827463" cy="151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36021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543039"/>
              </p:ext>
            </p:extLst>
          </p:nvPr>
        </p:nvGraphicFramePr>
        <p:xfrm>
          <a:off x="381000" y="2192338"/>
          <a:ext cx="8534400" cy="413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数式" r:id="rId3" imgW="3568680" imgH="1726920" progId="Equation.3">
                  <p:embed/>
                </p:oleObj>
              </mc:Choice>
              <mc:Fallback>
                <p:oleObj name="数式" r:id="rId3" imgW="356868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92338"/>
                        <a:ext cx="8534400" cy="413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046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C7CDBF-CD30-4DFA-A864-EA04E352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C51A8-9F1B-4D1D-9D10-2807B456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C0539-CD5A-4BE0-A41A-D762852F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B3552C-F4B7-41E0-952C-69A876569EFA}"/>
              </a:ext>
            </a:extLst>
          </p:cNvPr>
          <p:cNvSpPr txBox="1"/>
          <p:nvPr/>
        </p:nvSpPr>
        <p:spPr>
          <a:xfrm>
            <a:off x="228600" y="152400"/>
            <a:ext cx="8153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-- I</a:t>
            </a:r>
            <a:r>
              <a:rPr lang="en-US" dirty="0"/>
              <a:t>s B0 on page 5 the magnetic caused by electron spin?  (Self answered.)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Many questions about HW 10</a:t>
            </a:r>
          </a:p>
        </p:txBody>
      </p:sp>
    </p:spTree>
    <p:extLst>
      <p:ext uri="{BB962C8B-B14F-4D97-AF65-F5344CB8AC3E}">
        <p14:creationId xmlns:p14="http://schemas.microsoft.com/office/powerpoint/2010/main" val="3896452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277028"/>
              </p:ext>
            </p:extLst>
          </p:nvPr>
        </p:nvGraphicFramePr>
        <p:xfrm>
          <a:off x="320040" y="995065"/>
          <a:ext cx="6134100" cy="528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数式" r:id="rId3" imgW="2565360" imgH="2209680" progId="Equation.3">
                  <p:embed/>
                </p:oleObj>
              </mc:Choice>
              <mc:Fallback>
                <p:oleObj name="数式" r:id="rId3" imgW="2565360" imgH="220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995065"/>
                        <a:ext cx="6134100" cy="528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93090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307897"/>
              </p:ext>
            </p:extLst>
          </p:nvPr>
        </p:nvGraphicFramePr>
        <p:xfrm>
          <a:off x="547687" y="2492375"/>
          <a:ext cx="7986713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数式" r:id="rId3" imgW="3340080" imgH="1218960" progId="Equation.3">
                  <p:embed/>
                </p:oleObj>
              </mc:Choice>
              <mc:Fallback>
                <p:oleObj name="数式" r:id="rId3" imgW="33400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" y="2492375"/>
                        <a:ext cx="7986713" cy="291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919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23679-F2B8-4D73-A1B2-EBF7E13F4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37E71B-4C81-4EA0-9694-00DADC21E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13EF4-50C5-4844-B47A-EC2AF745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33109-1A0F-4F1E-9D27-DBCF2B203396}"/>
              </a:ext>
            </a:extLst>
          </p:cNvPr>
          <p:cNvSpPr txBox="1"/>
          <p:nvPr/>
        </p:nvSpPr>
        <p:spPr>
          <a:xfrm>
            <a:off x="2286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about HW 10</a:t>
            </a:r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1D03031C-7ADF-416A-B431-ADB8A22CEB17}"/>
              </a:ext>
            </a:extLst>
          </p:cNvPr>
          <p:cNvSpPr/>
          <p:nvPr/>
        </p:nvSpPr>
        <p:spPr>
          <a:xfrm>
            <a:off x="1905000" y="1676400"/>
            <a:ext cx="914400" cy="449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CB20884-9945-45F1-87AC-988EA2483A7B}"/>
              </a:ext>
            </a:extLst>
          </p:cNvPr>
          <p:cNvCxnSpPr/>
          <p:nvPr/>
        </p:nvCxnSpPr>
        <p:spPr>
          <a:xfrm flipV="1">
            <a:off x="2362200" y="766465"/>
            <a:ext cx="0" cy="72578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6866B6A-92C5-4C63-84BB-84C69D3E1CCC}"/>
              </a:ext>
            </a:extLst>
          </p:cNvPr>
          <p:cNvSpPr txBox="1"/>
          <p:nvPr/>
        </p:nvSpPr>
        <p:spPr>
          <a:xfrm>
            <a:off x="2590800" y="990600"/>
            <a:ext cx="533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6CABAC-FDE5-4123-98E4-67C052470C3A}"/>
              </a:ext>
            </a:extLst>
          </p:cNvPr>
          <p:cNvSpPr txBox="1"/>
          <p:nvPr/>
        </p:nvSpPr>
        <p:spPr>
          <a:xfrm>
            <a:off x="2209800" y="3195935"/>
            <a:ext cx="533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J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81FD26-46B5-4F92-BE6E-2A6C01E48658}"/>
              </a:ext>
            </a:extLst>
          </p:cNvPr>
          <p:cNvSpPr txBox="1"/>
          <p:nvPr/>
        </p:nvSpPr>
        <p:spPr>
          <a:xfrm>
            <a:off x="3276600" y="323719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J = 0</a:t>
            </a:r>
          </a:p>
        </p:txBody>
      </p:sp>
    </p:spTree>
    <p:extLst>
      <p:ext uri="{BB962C8B-B14F-4D97-AF65-F5344CB8AC3E}">
        <p14:creationId xmlns:p14="http://schemas.microsoft.com/office/powerpoint/2010/main" val="8652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640" y="6096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Interactions between magnetic dipoles</a:t>
            </a:r>
          </a:p>
          <a:p>
            <a:pPr lvl="1"/>
            <a:r>
              <a:rPr lang="en-US" sz="2400" dirty="0">
                <a:latin typeface="+mj-lt"/>
              </a:rPr>
              <a:t>Sources of magnetic dipoles and other sources of magnetism in an atom: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Intrinsic magnetic moment of a nucleus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Intrinsic magnetic moment of an electron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Magnetic field due to electron orbital current           </a:t>
            </a:r>
          </a:p>
          <a:p>
            <a:pPr lvl="1"/>
            <a:r>
              <a:rPr lang="en-US" sz="2400" dirty="0">
                <a:latin typeface="+mj-lt"/>
              </a:rPr>
              <a:t>Interaction energy between a magnetic dipole </a:t>
            </a:r>
            <a:r>
              <a:rPr lang="en-US" sz="2400" b="1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and a magnetic field </a:t>
            </a:r>
            <a:r>
              <a:rPr lang="en-US" sz="2400" b="1" dirty="0">
                <a:latin typeface="+mj-lt"/>
              </a:rPr>
              <a:t>B:</a:t>
            </a:r>
          </a:p>
          <a:p>
            <a:pPr lvl="1"/>
            <a:r>
              <a:rPr lang="en-US" sz="2400" b="1" dirty="0">
                <a:latin typeface="+mj-lt"/>
              </a:rPr>
              <a:t>                        </a:t>
            </a:r>
            <a:r>
              <a:rPr lang="en-US" sz="2400" dirty="0">
                <a:latin typeface="+mj-lt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359200"/>
              </p:ext>
            </p:extLst>
          </p:nvPr>
        </p:nvGraphicFramePr>
        <p:xfrm>
          <a:off x="6781800" y="1636713"/>
          <a:ext cx="54133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3" name="Equation" r:id="rId3" imgW="215640" imgH="228600" progId="Equation.DSMT4">
                  <p:embed/>
                </p:oleObj>
              </mc:Choice>
              <mc:Fallback>
                <p:oleObj name="Equation" r:id="rId3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1800" y="1636713"/>
                        <a:ext cx="541338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469114"/>
              </p:ext>
            </p:extLst>
          </p:nvPr>
        </p:nvGraphicFramePr>
        <p:xfrm>
          <a:off x="7097713" y="2017713"/>
          <a:ext cx="4460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4" name="Equation" r:id="rId5" imgW="177480" imgH="228600" progId="Equation.DSMT4">
                  <p:embed/>
                </p:oleObj>
              </mc:Choice>
              <mc:Fallback>
                <p:oleObj name="Equation" r:id="rId5" imgW="1774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7713" y="2017713"/>
                        <a:ext cx="44608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608708"/>
              </p:ext>
            </p:extLst>
          </p:nvPr>
        </p:nvGraphicFramePr>
        <p:xfrm>
          <a:off x="3429000" y="3171606"/>
          <a:ext cx="2352168" cy="67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5" name="Equation" r:id="rId7" imgW="799920" imgH="228600" progId="Equation.DSMT4">
                  <p:embed/>
                </p:oleObj>
              </mc:Choice>
              <mc:Fallback>
                <p:oleObj name="Equation" r:id="rId7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29000" y="3171606"/>
                        <a:ext cx="2352168" cy="67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073814"/>
              </p:ext>
            </p:extLst>
          </p:nvPr>
        </p:nvGraphicFramePr>
        <p:xfrm>
          <a:off x="598488" y="4343400"/>
          <a:ext cx="6896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6" name="Equation" r:id="rId9" imgW="2730240" imgH="241200" progId="Equation.DSMT4">
                  <p:embed/>
                </p:oleObj>
              </mc:Choice>
              <mc:Fallback>
                <p:oleObj name="Equation" r:id="rId9" imgW="27302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8488" y="4343400"/>
                        <a:ext cx="68961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724120"/>
              </p:ext>
            </p:extLst>
          </p:nvPr>
        </p:nvGraphicFramePr>
        <p:xfrm>
          <a:off x="7701179" y="2438400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7" name="Equation" r:id="rId11" imgW="368280" imgH="228600" progId="Equation.DSMT4">
                  <p:embed/>
                </p:oleObj>
              </mc:Choice>
              <mc:Fallback>
                <p:oleObj name="Equation" r:id="rId11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701179" y="2438400"/>
                        <a:ext cx="609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7162800" y="3048000"/>
            <a:ext cx="1447800" cy="1258887"/>
            <a:chOff x="6705600" y="3617913"/>
            <a:chExt cx="1447800" cy="1258887"/>
          </a:xfrm>
        </p:grpSpPr>
        <p:sp>
          <p:nvSpPr>
            <p:cNvPr id="14" name="Oval 13"/>
            <p:cNvSpPr/>
            <p:nvPr/>
          </p:nvSpPr>
          <p:spPr>
            <a:xfrm>
              <a:off x="69342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7025640" y="3947160"/>
              <a:ext cx="68580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7224971"/>
                </p:ext>
              </p:extLst>
            </p:nvPr>
          </p:nvGraphicFramePr>
          <p:xfrm>
            <a:off x="6705600" y="4303713"/>
            <a:ext cx="541338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38" name="Equation" r:id="rId13" imgW="215640" imgH="228600" progId="Equation.DSMT4">
                    <p:embed/>
                  </p:oleObj>
                </mc:Choice>
                <mc:Fallback>
                  <p:oleObj name="Equation" r:id="rId13" imgW="21564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0" y="4303713"/>
                          <a:ext cx="541338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7109460" y="3733800"/>
              <a:ext cx="281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r</a:t>
              </a: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0884839"/>
                </p:ext>
              </p:extLst>
            </p:nvPr>
          </p:nvGraphicFramePr>
          <p:xfrm>
            <a:off x="7707313" y="3617913"/>
            <a:ext cx="44608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39" name="Equation" r:id="rId15" imgW="177480" imgH="228600" progId="Equation.DSMT4">
                    <p:embed/>
                  </p:oleObj>
                </mc:Choice>
                <mc:Fallback>
                  <p:oleObj name="Equation" r:id="rId15" imgW="17748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07313" y="3617913"/>
                          <a:ext cx="44608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99427"/>
              </p:ext>
            </p:extLst>
          </p:nvPr>
        </p:nvGraphicFramePr>
        <p:xfrm>
          <a:off x="733425" y="4876800"/>
          <a:ext cx="67691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0" name="Equation" r:id="rId17" imgW="2679480" imgH="482400" progId="Equation.DSMT4">
                  <p:embed/>
                </p:oleObj>
              </mc:Choice>
              <mc:Fallback>
                <p:oleObj name="Equation" r:id="rId17" imgW="26794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33425" y="4876800"/>
                        <a:ext cx="67691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hyperfine interaction form:</a:t>
            </a:r>
          </a:p>
        </p:txBody>
      </p:sp>
    </p:spTree>
    <p:extLst>
      <p:ext uri="{BB962C8B-B14F-4D97-AF65-F5344CB8AC3E}">
        <p14:creationId xmlns:p14="http://schemas.microsoft.com/office/powerpoint/2010/main" val="3522302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751565"/>
              </p:ext>
            </p:extLst>
          </p:nvPr>
        </p:nvGraphicFramePr>
        <p:xfrm>
          <a:off x="866775" y="762000"/>
          <a:ext cx="46212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3" name="Equation" r:id="rId3" imgW="1828800" imgH="241200" progId="Equation.DSMT4">
                  <p:embed/>
                </p:oleObj>
              </mc:Choice>
              <mc:Fallback>
                <p:oleObj name="Equation" r:id="rId3" imgW="182880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762000"/>
                        <a:ext cx="46212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16764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of the magnetic field at the nucleus due to the electron current density:</a:t>
            </a:r>
          </a:p>
          <a:p>
            <a:r>
              <a:rPr lang="en-US" sz="2400" dirty="0"/>
              <a:t>The vector potential associated with an electron in a bound state of an atom as described by a quantum mechanical </a:t>
            </a:r>
            <a:r>
              <a:rPr lang="en-US" sz="2400" dirty="0" err="1"/>
              <a:t>wavefunction</a:t>
            </a:r>
            <a:r>
              <a:rPr lang="en-US" sz="2400" dirty="0"/>
              <a:t>               can be written: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223539"/>
              </p:ext>
            </p:extLst>
          </p:nvPr>
        </p:nvGraphicFramePr>
        <p:xfrm>
          <a:off x="4373480" y="3128963"/>
          <a:ext cx="111292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4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73480" y="3128963"/>
                        <a:ext cx="1112920" cy="52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865608"/>
              </p:ext>
            </p:extLst>
          </p:nvPr>
        </p:nvGraphicFramePr>
        <p:xfrm>
          <a:off x="1066800" y="3896022"/>
          <a:ext cx="6618287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5" name="Equation" r:id="rId7" imgW="2755800" imgH="533160" progId="Equation.DSMT4">
                  <p:embed/>
                </p:oleObj>
              </mc:Choice>
              <mc:Fallback>
                <p:oleObj name="Equation" r:id="rId7" imgW="27558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3896022"/>
                        <a:ext cx="6618287" cy="1281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53440" y="517713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want to evaluate the magnetic field</a:t>
            </a:r>
          </a:p>
          <a:p>
            <a:r>
              <a:rPr lang="en-US" sz="2400" dirty="0"/>
              <a:t>in the vicinity of the nucleus 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478396"/>
              </p:ext>
            </p:extLst>
          </p:nvPr>
        </p:nvGraphicFramePr>
        <p:xfrm>
          <a:off x="6438900" y="5181600"/>
          <a:ext cx="166551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6" name="Equation" r:id="rId9" imgW="647640" imgH="177480" progId="Equation.DSMT4">
                  <p:embed/>
                </p:oleObj>
              </mc:Choice>
              <mc:Fallback>
                <p:oleObj name="Equation" r:id="rId9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38900" y="5181600"/>
                        <a:ext cx="1665514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610378"/>
              </p:ext>
            </p:extLst>
          </p:nvPr>
        </p:nvGraphicFramePr>
        <p:xfrm>
          <a:off x="4724400" y="5599668"/>
          <a:ext cx="902822" cy="343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7" name="Equation" r:id="rId11" imgW="533160" imgH="203040" progId="Equation.DSMT4">
                  <p:embed/>
                </p:oleObj>
              </mc:Choice>
              <mc:Fallback>
                <p:oleObj name="Equation" r:id="rId11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24400" y="5599668"/>
                        <a:ext cx="902822" cy="343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DD45EC5-AB46-44D4-9C1D-EC513B70B3C1}"/>
              </a:ext>
            </a:extLst>
          </p:cNvPr>
          <p:cNvSpPr txBox="1"/>
          <p:nvPr/>
        </p:nvSpPr>
        <p:spPr>
          <a:xfrm>
            <a:off x="5627222" y="609600"/>
            <a:ext cx="3333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Here we assume that nuclear position is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i="1" dirty="0">
                <a:solidFill>
                  <a:srgbClr val="FF0000"/>
                </a:solidFill>
                <a:latin typeface="+mj-lt"/>
              </a:rPr>
              <a:t>=0.</a:t>
            </a:r>
          </a:p>
        </p:txBody>
      </p:sp>
    </p:spTree>
    <p:extLst>
      <p:ext uri="{BB962C8B-B14F-4D97-AF65-F5344CB8AC3E}">
        <p14:creationId xmlns:p14="http://schemas.microsoft.com/office/powerpoint/2010/main" val="3108660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41851"/>
              </p:ext>
            </p:extLst>
          </p:nvPr>
        </p:nvGraphicFramePr>
        <p:xfrm>
          <a:off x="528637" y="304800"/>
          <a:ext cx="8462963" cy="1374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9" name="Equation" r:id="rId3" imgW="3987720" imgH="647640" progId="Equation.DSMT4">
                  <p:embed/>
                </p:oleObj>
              </mc:Choice>
              <mc:Fallback>
                <p:oleObj name="Equation" r:id="rId3" imgW="3987720" imgH="647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" y="304800"/>
                        <a:ext cx="8462963" cy="1374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16996"/>
              </p:ext>
            </p:extLst>
          </p:nvPr>
        </p:nvGraphicFramePr>
        <p:xfrm>
          <a:off x="533400" y="1357312"/>
          <a:ext cx="7048603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0" name="Equation" r:id="rId5" imgW="3327120" imgH="1193760" progId="Equation.DSMT4">
                  <p:embed/>
                </p:oleObj>
              </mc:Choice>
              <mc:Fallback>
                <p:oleObj name="Equation" r:id="rId5" imgW="332712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1357312"/>
                        <a:ext cx="7048603" cy="2528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559488"/>
              </p:ext>
            </p:extLst>
          </p:nvPr>
        </p:nvGraphicFramePr>
        <p:xfrm>
          <a:off x="152400" y="3962400"/>
          <a:ext cx="8934062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1" name="Equation" r:id="rId7" imgW="4863960" imgH="1244520" progId="Equation.DSMT4">
                  <p:embed/>
                </p:oleObj>
              </mc:Choice>
              <mc:Fallback>
                <p:oleObj name="Equation" r:id="rId7" imgW="486396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" y="3962400"/>
                        <a:ext cx="8934062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Down 8">
            <a:extLst>
              <a:ext uri="{FF2B5EF4-FFF2-40B4-BE49-F238E27FC236}">
                <a16:creationId xmlns:a16="http://schemas.microsoft.com/office/drawing/2014/main" id="{47CB3095-F7FE-4346-9A41-5792452AE253}"/>
              </a:ext>
            </a:extLst>
          </p:cNvPr>
          <p:cNvSpPr/>
          <p:nvPr/>
        </p:nvSpPr>
        <p:spPr>
          <a:xfrm>
            <a:off x="609600" y="1219200"/>
            <a:ext cx="304800" cy="5682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6D53CC-0DF5-4F48-BB62-8E291BD705B9}"/>
              </a:ext>
            </a:extLst>
          </p:cNvPr>
          <p:cNvSpPr txBox="1"/>
          <p:nvPr/>
        </p:nvSpPr>
        <p:spPr>
          <a:xfrm>
            <a:off x="190500" y="5223301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Note that this field at the nucleus site is due to orbital angular momentum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020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253054"/>
              </p:ext>
            </p:extLst>
          </p:nvPr>
        </p:nvGraphicFramePr>
        <p:xfrm>
          <a:off x="338138" y="762000"/>
          <a:ext cx="5680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6" name="Equation" r:id="rId3" imgW="2247840" imgH="241200" progId="Equation.DSMT4">
                  <p:embed/>
                </p:oleObj>
              </mc:Choice>
              <mc:Fallback>
                <p:oleObj name="Equation" r:id="rId3" imgW="2247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762000"/>
                        <a:ext cx="5680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" y="1981200"/>
            <a:ext cx="7513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Putting all of the terms together: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50091"/>
              </p:ext>
            </p:extLst>
          </p:nvPr>
        </p:nvGraphicFramePr>
        <p:xfrm>
          <a:off x="457200" y="2514600"/>
          <a:ext cx="84702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7" name="Equation" r:id="rId5" imgW="4470120" imgH="482400" progId="Equation.DSMT4">
                  <p:embed/>
                </p:oleObj>
              </mc:Choice>
              <mc:Fallback>
                <p:oleObj name="Equation" r:id="rId5" imgW="44701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514600"/>
                        <a:ext cx="8470231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37338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this expression the brackets      indicate evaluating the expectation value relative to the electronic state.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983966"/>
              </p:ext>
            </p:extLst>
          </p:nvPr>
        </p:nvGraphicFramePr>
        <p:xfrm>
          <a:off x="4844892" y="3732213"/>
          <a:ext cx="41290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8" name="Equation" r:id="rId7" imgW="228600" imgH="253800" progId="Equation.DSMT4">
                  <p:embed/>
                </p:oleObj>
              </mc:Choice>
              <mc:Fallback>
                <p:oleObj name="Equation" r:id="rId7" imgW="228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44892" y="3732213"/>
                        <a:ext cx="412908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558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Macroscopic dipolar effects --</a:t>
            </a:r>
          </a:p>
          <a:p>
            <a:r>
              <a:rPr lang="en-US" sz="2400" dirty="0">
                <a:latin typeface="+mj-lt"/>
              </a:rPr>
              <a:t>Magnetic dipole moment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166026"/>
              </p:ext>
            </p:extLst>
          </p:nvPr>
        </p:nvGraphicFramePr>
        <p:xfrm>
          <a:off x="1371600" y="990600"/>
          <a:ext cx="420329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数式" r:id="rId3" imgW="1206360" imgH="393480" progId="Equation.3">
                  <p:embed/>
                </p:oleObj>
              </mc:Choice>
              <mc:Fallback>
                <p:oleObj name="数式" r:id="rId3" imgW="1206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990600"/>
                        <a:ext cx="420329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26670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intrinsic spin of elementary particles is associated with a magnetic dipole moment, but we often do not have a detailed knowledge of its </a:t>
            </a:r>
            <a:r>
              <a:rPr lang="en-US" sz="2400" b="1" dirty="0">
                <a:latin typeface="+mj-lt"/>
              </a:rPr>
              <a:t>J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545618"/>
              </p:ext>
            </p:extLst>
          </p:nvPr>
        </p:nvGraphicFramePr>
        <p:xfrm>
          <a:off x="1506538" y="4686300"/>
          <a:ext cx="36290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数式" r:id="rId5" imgW="1041120" imgH="469800" progId="Equation.3">
                  <p:embed/>
                </p:oleObj>
              </mc:Choice>
              <mc:Fallback>
                <p:oleObj name="数式" r:id="rId5" imgW="104112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4686300"/>
                        <a:ext cx="3629025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3400" y="419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for magnetic dipole moment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A9F200-B798-4129-B9F3-5B1CF6B51494}"/>
              </a:ext>
            </a:extLst>
          </p:cNvPr>
          <p:cNvSpPr txBox="1"/>
          <p:nvPr/>
        </p:nvSpPr>
        <p:spPr>
          <a:xfrm>
            <a:off x="6172200" y="49530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Valid outside the extent  of </a:t>
            </a:r>
            <a:r>
              <a:rPr lang="en-US" sz="2400" b="1" dirty="0">
                <a:latin typeface="+mj-lt"/>
              </a:rPr>
              <a:t>J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5136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14503</TotalTime>
  <Words>826</Words>
  <Application>Microsoft Office PowerPoint</Application>
  <PresentationFormat>On-screen Show (4:3)</PresentationFormat>
  <Paragraphs>202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817</cp:revision>
  <cp:lastPrinted>2020-02-11T15:05:09Z</cp:lastPrinted>
  <dcterms:created xsi:type="dcterms:W3CDTF">2012-01-10T18:32:24Z</dcterms:created>
  <dcterms:modified xsi:type="dcterms:W3CDTF">2021-02-26T15:59:30Z</dcterms:modified>
</cp:coreProperties>
</file>