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400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7" r:id="rId24"/>
    <p:sldId id="398" r:id="rId25"/>
    <p:sldId id="399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62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58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2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kmaxwellfoundation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54707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Maxwell’s full equations; effects of time varying fields and sources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Gauge choices and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Green’s function for vector and scalar potentials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5791200"/>
            <a:ext cx="37338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219200"/>
            <a:ext cx="2514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996912"/>
              </p:ext>
            </p:extLst>
          </p:nvPr>
        </p:nvGraphicFramePr>
        <p:xfrm>
          <a:off x="685800" y="735012"/>
          <a:ext cx="7874000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4" name="数式" r:id="rId3" imgW="3454200" imgH="2616120" progId="Equation.3">
                  <p:embed/>
                </p:oleObj>
              </mc:Choice>
              <mc:Fallback>
                <p:oleObj name="数式" r:id="rId3" imgW="345420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35012"/>
                        <a:ext cx="7874000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5677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495800"/>
            <a:ext cx="3810000" cy="1860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449149"/>
              </p:ext>
            </p:extLst>
          </p:nvPr>
        </p:nvGraphicFramePr>
        <p:xfrm>
          <a:off x="492767" y="781050"/>
          <a:ext cx="7129292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Equation" r:id="rId3" imgW="4635360" imgH="3619440" progId="Equation.DSMT4">
                  <p:embed/>
                </p:oleObj>
              </mc:Choice>
              <mc:Fallback>
                <p:oleObj name="Equation" r:id="rId3" imgW="4635360" imgH="3619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7" y="781050"/>
                        <a:ext cx="7129292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9664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709249"/>
              </p:ext>
            </p:extLst>
          </p:nvPr>
        </p:nvGraphicFramePr>
        <p:xfrm>
          <a:off x="512762" y="1219200"/>
          <a:ext cx="8250238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数式" r:id="rId3" imgW="3619440" imgH="2095200" progId="Equation.3">
                  <p:embed/>
                </p:oleObj>
              </mc:Choice>
              <mc:Fallback>
                <p:oleObj name="数式" r:id="rId3" imgW="361944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1219200"/>
                        <a:ext cx="8250238" cy="478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095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6901"/>
              </p:ext>
            </p:extLst>
          </p:nvPr>
        </p:nvGraphicFramePr>
        <p:xfrm>
          <a:off x="228600" y="709613"/>
          <a:ext cx="8886825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数式" r:id="rId3" imgW="3898800" imgH="2145960" progId="Equation.3">
                  <p:embed/>
                </p:oleObj>
              </mc:Choice>
              <mc:Fallback>
                <p:oleObj name="数式" r:id="rId3" imgW="3898800" imgH="214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9613"/>
                        <a:ext cx="8886825" cy="489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 rot="13976249" flipV="1">
            <a:off x="691417" y="4206910"/>
            <a:ext cx="905917" cy="209881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976249" flipV="1">
            <a:off x="3128959" y="4248304"/>
            <a:ext cx="1446488" cy="159186"/>
          </a:xfrm>
          <a:prstGeom prst="right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6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621909"/>
              </p:ext>
            </p:extLst>
          </p:nvPr>
        </p:nvGraphicFramePr>
        <p:xfrm>
          <a:off x="685800" y="1219200"/>
          <a:ext cx="7323138" cy="423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8" name="数式" r:id="rId3" imgW="3213000" imgH="1854000" progId="Equation.3">
                  <p:embed/>
                </p:oleObj>
              </mc:Choice>
              <mc:Fallback>
                <p:oleObj name="数式" r:id="rId3" imgW="32130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323138" cy="423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284036"/>
              </p:ext>
            </p:extLst>
          </p:nvPr>
        </p:nvGraphicFramePr>
        <p:xfrm>
          <a:off x="487180" y="678488"/>
          <a:ext cx="4114800" cy="47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" name="Equation" r:id="rId5" imgW="2755800" imgH="317160" progId="Equation.DSMT4">
                  <p:embed/>
                </p:oleObj>
              </mc:Choice>
              <mc:Fallback>
                <p:oleObj name="Equation" r:id="rId5" imgW="27558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180" y="678488"/>
                        <a:ext cx="4114800" cy="474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065628"/>
              </p:ext>
            </p:extLst>
          </p:nvPr>
        </p:nvGraphicFramePr>
        <p:xfrm>
          <a:off x="4905375" y="695325"/>
          <a:ext cx="3905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0" name="Equation" r:id="rId7" imgW="2616120" imgH="317160" progId="Equation.DSMT4">
                  <p:embed/>
                </p:oleObj>
              </mc:Choice>
              <mc:Fallback>
                <p:oleObj name="Equation" r:id="rId7" imgW="2616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05375" y="695325"/>
                        <a:ext cx="3905250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301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215853"/>
              </p:ext>
            </p:extLst>
          </p:nvPr>
        </p:nvGraphicFramePr>
        <p:xfrm>
          <a:off x="719138" y="774700"/>
          <a:ext cx="7815262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0" name="数式" r:id="rId3" imgW="3429000" imgH="2565360" progId="Equation.3">
                  <p:embed/>
                </p:oleObj>
              </mc:Choice>
              <mc:Fallback>
                <p:oleObj name="数式" r:id="rId3" imgW="342900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774700"/>
                        <a:ext cx="7815262" cy="585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2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734" y="348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659221"/>
              </p:ext>
            </p:extLst>
          </p:nvPr>
        </p:nvGraphicFramePr>
        <p:xfrm>
          <a:off x="393294" y="571500"/>
          <a:ext cx="867325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4" name="Equation" r:id="rId3" imgW="5905440" imgH="3886200" progId="Equation.DSMT4">
                  <p:embed/>
                </p:oleObj>
              </mc:Choice>
              <mc:Fallback>
                <p:oleObj name="Equation" r:id="rId3" imgW="5905440" imgH="388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4" y="571500"/>
                        <a:ext cx="8673257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7814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417725"/>
              </p:ext>
            </p:extLst>
          </p:nvPr>
        </p:nvGraphicFramePr>
        <p:xfrm>
          <a:off x="533400" y="914400"/>
          <a:ext cx="8453437" cy="539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8" name="数式" r:id="rId3" imgW="3708360" imgH="2361960" progId="Equation.3">
                  <p:embed/>
                </p:oleObj>
              </mc:Choice>
              <mc:Fallback>
                <p:oleObj name="数式" r:id="rId3" imgW="3708360" imgH="236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8453437" cy="5391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457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245221"/>
              </p:ext>
            </p:extLst>
          </p:nvPr>
        </p:nvGraphicFramePr>
        <p:xfrm>
          <a:off x="384174" y="609600"/>
          <a:ext cx="8683626" cy="596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2" name="数式" r:id="rId3" imgW="3809880" imgH="2616120" progId="Equation.3">
                  <p:embed/>
                </p:oleObj>
              </mc:Choice>
              <mc:Fallback>
                <p:oleObj name="数式" r:id="rId3" imgW="3809880" imgH="2616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4" y="609600"/>
                        <a:ext cx="8683626" cy="596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324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447800"/>
            <a:ext cx="609600" cy="3048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9213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8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76319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9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01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37CD22-4288-431D-ACBB-C46897300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31" y="136525"/>
            <a:ext cx="8104338" cy="647126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4191000"/>
            <a:ext cx="8686800" cy="228600"/>
          </a:xfrm>
          <a:prstGeom prst="rect">
            <a:avLst/>
          </a:prstGeom>
          <a:solidFill>
            <a:srgbClr val="DA32AA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8359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Liènard-Wiechert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013716"/>
              </p:ext>
            </p:extLst>
          </p:nvPr>
        </p:nvGraphicFramePr>
        <p:xfrm>
          <a:off x="152400" y="36576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1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6576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849472"/>
              </p:ext>
            </p:extLst>
          </p:nvPr>
        </p:nvGraphicFramePr>
        <p:xfrm>
          <a:off x="152400" y="41148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2" name="Equation" r:id="rId5" imgW="4483080" imgH="419040" progId="Equation.DSMT4">
                  <p:embed/>
                </p:oleObj>
              </mc:Choice>
              <mc:Fallback>
                <p:oleObj name="Equation" r:id="rId5" imgW="4483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41148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1143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812" y="57867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/>
          <p:cNvSpPr/>
          <p:nvPr/>
        </p:nvSpPr>
        <p:spPr>
          <a:xfrm>
            <a:off x="1280160" y="55473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22320" y="5329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252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515949"/>
              </p:ext>
            </p:extLst>
          </p:nvPr>
        </p:nvGraphicFramePr>
        <p:xfrm>
          <a:off x="914400" y="914400"/>
          <a:ext cx="643441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5" name="Equation" r:id="rId3" imgW="3314520" imgH="431640" progId="Equation.DSMT4">
                  <p:embed/>
                </p:oleObj>
              </mc:Choice>
              <mc:Fallback>
                <p:oleObj name="Equation" r:id="rId3" imgW="33145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914400"/>
                        <a:ext cx="643441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290214"/>
              </p:ext>
            </p:extLst>
          </p:nvPr>
        </p:nvGraphicFramePr>
        <p:xfrm>
          <a:off x="927100" y="1828800"/>
          <a:ext cx="668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6" name="Equation" r:id="rId5" imgW="3441600" imgH="431640" progId="Equation.DSMT4">
                  <p:embed/>
                </p:oleObj>
              </mc:Choice>
              <mc:Fallback>
                <p:oleObj name="Equation" r:id="rId5" imgW="3441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7100" y="1828800"/>
                        <a:ext cx="6680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2693461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performing the integrations over first </a:t>
            </a:r>
            <a:r>
              <a:rPr lang="en-US" sz="2400" i="1" dirty="0"/>
              <a:t> d</a:t>
            </a:r>
            <a:r>
              <a:rPr lang="en-US" sz="2400" i="1" baseline="30000" dirty="0"/>
              <a:t>3</a:t>
            </a:r>
            <a:r>
              <a:rPr lang="en-US" sz="2400" i="1" dirty="0"/>
              <a:t>r’</a:t>
            </a:r>
            <a:r>
              <a:rPr lang="en-US" sz="2400" dirty="0"/>
              <a:t>  and then </a:t>
            </a:r>
            <a:r>
              <a:rPr lang="en-US" sz="2400" i="1" dirty="0" err="1"/>
              <a:t>dt</a:t>
            </a:r>
            <a:r>
              <a:rPr lang="en-US" sz="2400" i="1" dirty="0"/>
              <a:t>’</a:t>
            </a:r>
            <a:endParaRPr lang="en-US" sz="2400" dirty="0"/>
          </a:p>
          <a:p>
            <a:r>
              <a:rPr lang="en-US" sz="2400" dirty="0"/>
              <a:t> making use of the fact that for any function of </a:t>
            </a:r>
            <a:r>
              <a:rPr lang="en-US" sz="2400" i="1" dirty="0"/>
              <a:t>t’</a:t>
            </a:r>
            <a:r>
              <a:rPr lang="en-US" sz="2400" dirty="0"/>
              <a:t>,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68628"/>
              </p:ext>
            </p:extLst>
          </p:nvPr>
        </p:nvGraphicFramePr>
        <p:xfrm>
          <a:off x="3263900" y="2311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7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3900" y="2311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517484"/>
              </p:ext>
            </p:extLst>
          </p:nvPr>
        </p:nvGraphicFramePr>
        <p:xfrm>
          <a:off x="612907" y="3524458"/>
          <a:ext cx="75524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8" name="Equation" r:id="rId9" imgW="3924000" imgH="672840" progId="Equation.DSMT4">
                  <p:embed/>
                </p:oleObj>
              </mc:Choice>
              <mc:Fallback>
                <p:oleObj name="Equation" r:id="rId9" imgW="39240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2907" y="3524458"/>
                        <a:ext cx="7552426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the ``retarded time'' is defined to be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364235"/>
              </p:ext>
            </p:extLst>
          </p:nvPr>
        </p:nvGraphicFramePr>
        <p:xfrm>
          <a:off x="1981200" y="5181600"/>
          <a:ext cx="3352800" cy="109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9" name="Equation" r:id="rId11" imgW="1282680" imgH="419040" progId="Equation.DSMT4">
                  <p:embed/>
                </p:oleObj>
              </mc:Choice>
              <mc:Fallback>
                <p:oleObj name="Equation" r:id="rId11" imgW="1282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5181600"/>
                        <a:ext cx="3352800" cy="1095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140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5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207123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6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7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8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9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0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397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" y="2111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697023"/>
              </p:ext>
            </p:extLst>
          </p:nvPr>
        </p:nvGraphicFramePr>
        <p:xfrm>
          <a:off x="1103444" y="2714952"/>
          <a:ext cx="6845672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数式" r:id="rId4" imgW="3835080" imgH="2158920" progId="Equation.3">
                  <p:embed/>
                </p:oleObj>
              </mc:Choice>
              <mc:Fallback>
                <p:oleObj name="数式" r:id="rId4" imgW="38350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444" y="2714952"/>
                        <a:ext cx="6845672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6844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4" t="46722" r="14521" b="23746"/>
          <a:stretch/>
        </p:blipFill>
        <p:spPr bwMode="auto">
          <a:xfrm>
            <a:off x="914400" y="548640"/>
            <a:ext cx="7498080" cy="204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211127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 results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33398"/>
              </p:ext>
            </p:extLst>
          </p:nvPr>
        </p:nvGraphicFramePr>
        <p:xfrm>
          <a:off x="593725" y="2671763"/>
          <a:ext cx="77978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Equation" r:id="rId4" imgW="4368600" imgH="2057400" progId="Equation.DSMT4">
                  <p:embed/>
                </p:oleObj>
              </mc:Choice>
              <mc:Fallback>
                <p:oleObj name="Equation" r:id="rId4" imgW="436860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2671763"/>
                        <a:ext cx="77978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38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fields due to moving charge – </a:t>
            </a:r>
          </a:p>
          <a:p>
            <a:r>
              <a:rPr lang="en-US" sz="2400" dirty="0">
                <a:latin typeface="+mj-lt"/>
              </a:rPr>
              <a:t>     </a:t>
            </a:r>
            <a:r>
              <a:rPr lang="en-US" sz="2400" dirty="0" err="1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>
                <a:latin typeface="+mj-lt"/>
              </a:rPr>
              <a:t>nard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Wiechert</a:t>
            </a:r>
            <a:r>
              <a:rPr lang="en-US" sz="2400" dirty="0">
                <a:latin typeface="+mj-lt"/>
              </a:rPr>
              <a:t> potentials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39617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6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846540"/>
              </p:ext>
            </p:extLst>
          </p:nvPr>
        </p:nvGraphicFramePr>
        <p:xfrm>
          <a:off x="1066800" y="2684849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7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84849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74699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8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69272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9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14456"/>
              </p:ext>
            </p:extLst>
          </p:nvPr>
        </p:nvGraphicFramePr>
        <p:xfrm>
          <a:off x="1981200" y="49911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90" name="Equation" r:id="rId11" imgW="711000" imgH="253800" progId="Equation.DSMT4">
                  <p:embed/>
                </p:oleObj>
              </mc:Choice>
              <mc:Fallback>
                <p:oleObj name="Equation" r:id="rId11" imgW="71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81200" y="4991100"/>
                        <a:ext cx="2133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635348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91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B1B4FE-1434-4ACB-9880-35240FC1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44" y="0"/>
            <a:ext cx="8667311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B8887D-7A37-437E-8C09-3494647DE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B9BB0-9A52-4B51-BD5C-FADAC902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6F7F3-B587-4CFA-AF67-6AC01E3C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7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Full electrodynamics with time varying fields and sources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2530" name="Picture 2" descr="Banner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80865"/>
            <a:ext cx="3291840" cy="279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5884872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http://www.clerkmaxwellfoundation.org/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586870"/>
            <a:ext cx="33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of statue of </a:t>
            </a:r>
            <a:r>
              <a:rPr lang="en-US" sz="2400" dirty="0"/>
              <a:t> James Clerk-Maxwell</a:t>
            </a:r>
          </a:p>
          <a:p>
            <a:r>
              <a:rPr lang="en-US" sz="2400" dirty="0">
                <a:latin typeface="+mj-lt"/>
              </a:rPr>
              <a:t>(</a:t>
            </a:r>
            <a:r>
              <a:rPr lang="en-US" dirty="0"/>
              <a:t>1831-1879</a:t>
            </a:r>
            <a:r>
              <a:rPr lang="en-US" sz="2400" dirty="0">
                <a:latin typeface="+mj-lt"/>
              </a:rPr>
              <a:t>) in Edinburgh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33800" y="1776948"/>
            <a:ext cx="518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"From a long view of the history of mankind - seen from, say, ten thousand years from now - there can be little doubt that the most significant event of the 19th century will be judged as Maxwell's discovery of the laws of electrodynamics"  </a:t>
            </a:r>
          </a:p>
          <a:p>
            <a:endParaRPr lang="en-US" sz="2400" b="1" i="1" dirty="0"/>
          </a:p>
          <a:p>
            <a:r>
              <a:rPr lang="en-US" sz="2400" dirty="0"/>
              <a:t>Richard P Feynman</a:t>
            </a:r>
          </a:p>
        </p:txBody>
      </p:sp>
    </p:spTree>
    <p:extLst>
      <p:ext uri="{BB962C8B-B14F-4D97-AF65-F5344CB8AC3E}">
        <p14:creationId xmlns:p14="http://schemas.microsoft.com/office/powerpoint/2010/main" val="5029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77000" y="2819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77000" y="3962400"/>
            <a:ext cx="6858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65438" y="757535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35286"/>
              </p:ext>
            </p:extLst>
          </p:nvPr>
        </p:nvGraphicFramePr>
        <p:xfrm>
          <a:off x="650198" y="2133600"/>
          <a:ext cx="761851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数式" r:id="rId3" imgW="2819160" imgH="1295280" progId="Equation.3">
                  <p:embed/>
                </p:oleObj>
              </mc:Choice>
              <mc:Fallback>
                <p:oleObj name="数式" r:id="rId3" imgW="281916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198" y="2133600"/>
                        <a:ext cx="7618518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54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95870"/>
            <a:ext cx="6974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Maxwell’s equations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09332"/>
              </p:ext>
            </p:extLst>
          </p:nvPr>
        </p:nvGraphicFramePr>
        <p:xfrm>
          <a:off x="533400" y="1295400"/>
          <a:ext cx="7961313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数式" r:id="rId3" imgW="2946240" imgH="1930320" progId="Equation.3">
                  <p:embed/>
                </p:oleObj>
              </mc:Choice>
              <mc:Fallback>
                <p:oleObj name="数式" r:id="rId3" imgW="294624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61313" cy="522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38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216164"/>
              </p:ext>
            </p:extLst>
          </p:nvPr>
        </p:nvGraphicFramePr>
        <p:xfrm>
          <a:off x="1143000" y="1828800"/>
          <a:ext cx="6210300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数式" r:id="rId3" imgW="2298600" imgH="1473120" progId="Equation.3">
                  <p:embed/>
                </p:oleObj>
              </mc:Choice>
              <mc:Fallback>
                <p:oleObj name="数式" r:id="rId3" imgW="229860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28800"/>
                        <a:ext cx="6210300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1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638804"/>
              </p:ext>
            </p:extLst>
          </p:nvPr>
        </p:nvGraphicFramePr>
        <p:xfrm>
          <a:off x="982663" y="1616075"/>
          <a:ext cx="7481887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6" name="数式" r:id="rId3" imgW="2768400" imgH="1523880" progId="Equation.3">
                  <p:embed/>
                </p:oleObj>
              </mc:Choice>
              <mc:Fallback>
                <p:oleObj name="数式" r:id="rId3" imgW="2768400" imgH="1523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1616075"/>
                        <a:ext cx="7481887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168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Formulation of Maxwell’s equations in terms of vector and scalar potentials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067162"/>
              </p:ext>
            </p:extLst>
          </p:nvPr>
        </p:nvGraphicFramePr>
        <p:xfrm>
          <a:off x="552450" y="819150"/>
          <a:ext cx="8134350" cy="527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8" name="Equation" r:id="rId3" imgW="3568680" imgH="2311200" progId="Equation.DSMT4">
                  <p:embed/>
                </p:oleObj>
              </mc:Choice>
              <mc:Fallback>
                <p:oleObj name="Equation" r:id="rId3" imgW="356868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819150"/>
                        <a:ext cx="8134350" cy="527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15696</TotalTime>
  <Words>655</Words>
  <Application>Microsoft Office PowerPoint</Application>
  <PresentationFormat>On-screen Show (4:3)</PresentationFormat>
  <Paragraphs>128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852</cp:revision>
  <cp:lastPrinted>2020-02-13T06:01:11Z</cp:lastPrinted>
  <dcterms:created xsi:type="dcterms:W3CDTF">2012-01-10T18:32:24Z</dcterms:created>
  <dcterms:modified xsi:type="dcterms:W3CDTF">2021-02-28T20:40:03Z</dcterms:modified>
</cp:coreProperties>
</file>