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400" r:id="rId4"/>
    <p:sldId id="401" r:id="rId5"/>
    <p:sldId id="402" r:id="rId6"/>
    <p:sldId id="403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7" r:id="rId27"/>
    <p:sldId id="398" r:id="rId28"/>
    <p:sldId id="399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629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6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5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0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3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40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0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54707"/>
            <a:ext cx="89916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3" name="数式" r:id="rId3" imgW="2768400" imgH="1523880" progId="Equation.3">
                  <p:embed/>
                </p:oleObj>
              </mc:Choice>
              <mc:Fallback>
                <p:oleObj name="数式" r:id="rId3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5" name="Equation" r:id="rId3" imgW="3568680" imgH="2311200" progId="Equation.DSMT4">
                  <p:embed/>
                </p:oleObj>
              </mc:Choice>
              <mc:Fallback>
                <p:oleObj name="Equation" r:id="rId3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1" name="数式" r:id="rId3" imgW="3454200" imgH="2616120" progId="Equation.3">
                  <p:embed/>
                </p:oleObj>
              </mc:Choice>
              <mc:Fallback>
                <p:oleObj name="数式" r:id="rId3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95800"/>
            <a:ext cx="3810000" cy="1860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49149"/>
              </p:ext>
            </p:extLst>
          </p:nvPr>
        </p:nvGraphicFramePr>
        <p:xfrm>
          <a:off x="492767" y="781050"/>
          <a:ext cx="7129292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1" name="Equation" r:id="rId3" imgW="4635360" imgH="3619440" progId="Equation.DSMT4">
                  <p:embed/>
                </p:oleObj>
              </mc:Choice>
              <mc:Fallback>
                <p:oleObj name="Equation" r:id="rId3" imgW="4635360" imgH="361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7" y="781050"/>
                        <a:ext cx="7129292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6" name="数式" r:id="rId3" imgW="3619440" imgH="2095200" progId="Equation.3">
                  <p:embed/>
                </p:oleObj>
              </mc:Choice>
              <mc:Fallback>
                <p:oleObj name="数式" r:id="rId3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9" name="数式" r:id="rId3" imgW="3898800" imgH="2145960" progId="Equation.3">
                  <p:embed/>
                </p:oleObj>
              </mc:Choice>
              <mc:Fallback>
                <p:oleObj name="数式" r:id="rId3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39" name="数式" r:id="rId3" imgW="3213000" imgH="1854000" progId="Equation.3">
                  <p:embed/>
                </p:oleObj>
              </mc:Choice>
              <mc:Fallback>
                <p:oleObj name="数式" r:id="rId3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0" name="Equation" r:id="rId5" imgW="2755800" imgH="317160" progId="Equation.DSMT4">
                  <p:embed/>
                </p:oleObj>
              </mc:Choice>
              <mc:Fallback>
                <p:oleObj name="Equation" r:id="rId5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1" name="Equation" r:id="rId7" imgW="2616120" imgH="317160" progId="Equation.DSMT4">
                  <p:embed/>
                </p:oleObj>
              </mc:Choice>
              <mc:Fallback>
                <p:oleObj name="Equation" r:id="rId7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7" name="数式" r:id="rId3" imgW="3429000" imgH="2565360" progId="Equation.3">
                  <p:embed/>
                </p:oleObj>
              </mc:Choice>
              <mc:Fallback>
                <p:oleObj name="数式" r:id="rId3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1" name="Equation" r:id="rId3" imgW="5905440" imgH="3886200" progId="Equation.DSMT4">
                  <p:embed/>
                </p:oleObj>
              </mc:Choice>
              <mc:Fallback>
                <p:oleObj name="Equation" r:id="rId3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37CD22-4288-431D-ACBB-C46897300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31" y="136525"/>
            <a:ext cx="8104338" cy="647126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4191000"/>
            <a:ext cx="8686800" cy="228600"/>
          </a:xfrm>
          <a:prstGeom prst="rect">
            <a:avLst/>
          </a:prstGeom>
          <a:solidFill>
            <a:srgbClr val="DA32AA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5" name="数式" r:id="rId3" imgW="3708360" imgH="2361960" progId="Equation.3">
                  <p:embed/>
                </p:oleObj>
              </mc:Choice>
              <mc:Fallback>
                <p:oleObj name="数式" r:id="rId3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49" name="数式" r:id="rId3" imgW="3809880" imgH="2616120" progId="Equation.3">
                  <p:embed/>
                </p:oleObj>
              </mc:Choice>
              <mc:Fallback>
                <p:oleObj name="数式" r:id="rId3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2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33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Liènard-Wiechert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5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6" name="Equation" r:id="rId5" imgW="4483080" imgH="419040" progId="Equation.DSMT4">
                  <p:embed/>
                </p:oleObj>
              </mc:Choice>
              <mc:Fallback>
                <p:oleObj name="Equation" r:id="rId5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0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1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2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3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4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7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8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9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0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1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2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数式" r:id="rId4" imgW="3835080" imgH="2158920" progId="Equation.3">
                  <p:embed/>
                </p:oleObj>
              </mc:Choice>
              <mc:Fallback>
                <p:oleObj name="数式" r:id="rId4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9" name="Equation" r:id="rId4" imgW="4368600" imgH="2057400" progId="Equation.DSMT4">
                  <p:embed/>
                </p:oleObj>
              </mc:Choice>
              <mc:Fallback>
                <p:oleObj name="Equation" r:id="rId4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    </a:t>
            </a:r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Wiechert</a:t>
            </a:r>
            <a:r>
              <a:rPr lang="en-US" sz="2400" dirty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8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46540"/>
              </p:ext>
            </p:extLst>
          </p:nvPr>
        </p:nvGraphicFramePr>
        <p:xfrm>
          <a:off x="1066800" y="2684849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29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684849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30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31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32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33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B1B4FE-1434-4ACB-9880-35240FC11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44" y="0"/>
            <a:ext cx="8667311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8887D-7A37-437E-8C09-3494647D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B9BB0-9A52-4B51-BD5C-FADAC902E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6F7F3-B587-4CFA-AF67-6AC01E3C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70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B4A1A-36D4-4C4F-BCB6-307AAD84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8F682-B34E-47F8-8FD4-0495C341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873E9-9141-4D01-833C-DB2B10D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7A9D0C-16CE-4D50-B13F-514AFB8BEBD3}"/>
              </a:ext>
            </a:extLst>
          </p:cNvPr>
          <p:cNvSpPr txBox="1"/>
          <p:nvPr/>
        </p:nvSpPr>
        <p:spPr>
          <a:xfrm>
            <a:off x="304800" y="3048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Nick – </a:t>
            </a:r>
            <a:r>
              <a:rPr lang="en-US" dirty="0">
                <a:latin typeface="+mj-lt"/>
              </a:rPr>
              <a:t>Concerning HW 11 </a:t>
            </a:r>
            <a:r>
              <a:rPr lang="en-US" sz="2400" dirty="0">
                <a:latin typeface="+mj-lt"/>
              </a:rPr>
              <a:t>-- </a:t>
            </a:r>
            <a:r>
              <a:rPr lang="en-US" dirty="0"/>
              <a:t>For example, I can only reduce the following and I don't understand exactly what the </a:t>
            </a:r>
            <a:r>
              <a:rPr lang="en-US" dirty="0" err="1"/>
              <a:t>Div</a:t>
            </a:r>
            <a:r>
              <a:rPr lang="en-US" dirty="0"/>
              <a:t>(omega). Moreover, I don't see how you did the first part of Eq 8. </a:t>
            </a:r>
            <a:endParaRPr lang="en-US" sz="2400" dirty="0">
              <a:latin typeface="+mj-lt"/>
            </a:endParaRPr>
          </a:p>
        </p:txBody>
      </p:sp>
      <p:pic>
        <p:nvPicPr>
          <p:cNvPr id="48130" name="Picture 2" descr="image.jpeg">
            <a:extLst>
              <a:ext uri="{FF2B5EF4-FFF2-40B4-BE49-F238E27FC236}">
                <a16:creationId xmlns:a16="http://schemas.microsoft.com/office/drawing/2014/main" id="{8771801A-AC71-4D27-B32A-66381FA5F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47875"/>
            <a:ext cx="836295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90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6774D-1336-4616-AF63-0B06B71B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D392F2-337D-4958-B6AB-B8C906F84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E967B-A729-4DDA-B73B-19E23D61E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8F0E5A-B8CC-4FBD-882A-023F70CCC270}"/>
              </a:ext>
            </a:extLst>
          </p:cNvPr>
          <p:cNvSpPr txBox="1"/>
          <p:nvPr/>
        </p:nvSpPr>
        <p:spPr>
          <a:xfrm>
            <a:off x="2286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 example problem --  (uniformly charged sphere)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6874DC-85D7-49A2-AFE2-ECC1CDD6A7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0600"/>
            <a:ext cx="9144000" cy="3685153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4C9870-1655-4C7D-A0DA-EED25FA84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244343"/>
              </p:ext>
            </p:extLst>
          </p:nvPr>
        </p:nvGraphicFramePr>
        <p:xfrm>
          <a:off x="685800" y="4789662"/>
          <a:ext cx="8353688" cy="130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Equation" r:id="rId4" imgW="3085920" imgH="482400" progId="Equation.DSMT4">
                  <p:embed/>
                </p:oleObj>
              </mc:Choice>
              <mc:Fallback>
                <p:oleObj name="Equation" r:id="rId4" imgW="308592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4789662"/>
                        <a:ext cx="8353688" cy="1306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EEA453-F2F8-478C-8CA9-2C6276917DD3}"/>
              </a:ext>
            </a:extLst>
          </p:cNvPr>
          <p:cNvSpPr txBox="1"/>
          <p:nvPr/>
        </p:nvSpPr>
        <p:spPr>
          <a:xfrm>
            <a:off x="206298" y="614065"/>
            <a:ext cx="903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</a:t>
            </a:r>
            <a:r>
              <a:rPr lang="en-US" sz="2400" b="1" dirty="0">
                <a:latin typeface="Symbol" panose="05050102010706020507" pitchFamily="18" charset="2"/>
              </a:rPr>
              <a:t>w</a:t>
            </a:r>
            <a:r>
              <a:rPr lang="en-US" sz="2400" dirty="0">
                <a:latin typeface="+mj-lt"/>
              </a:rPr>
              <a:t> is a constant vector representing angular velocity</a:t>
            </a:r>
          </a:p>
        </p:txBody>
      </p:sp>
    </p:spTree>
    <p:extLst>
      <p:ext uri="{BB962C8B-B14F-4D97-AF65-F5344CB8AC3E}">
        <p14:creationId xmlns:p14="http://schemas.microsoft.com/office/powerpoint/2010/main" val="298977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80CBF-C288-43FC-915C-446605420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2E5F19-DAAE-44CB-98C4-6A910FF94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7ADB2A-3763-465E-9A3D-777F327FA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CAB022-7CF9-4A49-8AC4-EFE452A97DF2}"/>
              </a:ext>
            </a:extLst>
          </p:cNvPr>
          <p:cNvSpPr txBox="1"/>
          <p:nvPr/>
        </p:nvSpPr>
        <p:spPr>
          <a:xfrm>
            <a:off x="228600" y="152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the dust clears --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7409A4-A7CA-499E-B806-3F08CE4788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6619"/>
            <a:ext cx="9144000" cy="1954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478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of statue of </a:t>
            </a:r>
            <a:r>
              <a:rPr lang="en-US" sz="2400" dirty="0"/>
              <a:t> James Clerk-Maxwell</a:t>
            </a:r>
          </a:p>
          <a:p>
            <a:r>
              <a:rPr lang="en-US" sz="2400" dirty="0">
                <a:latin typeface="+mj-lt"/>
              </a:rPr>
              <a:t>(</a:t>
            </a:r>
            <a:r>
              <a:rPr lang="en-US" dirty="0"/>
              <a:t>1831-1879</a:t>
            </a:r>
            <a:r>
              <a:rPr lang="en-US" sz="2400" dirty="0">
                <a:latin typeface="+mj-lt"/>
              </a:rPr>
              <a:t>)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"From a long view of the history of mankind - seen from, say, ten thousand years from now - there can be little doubt that the most significant event of the 19th century will be judged as Maxwell's discovery of the laws of electrodynamics"  </a:t>
            </a:r>
          </a:p>
          <a:p>
            <a:endParaRPr lang="en-US" sz="2400" b="1" i="1" dirty="0"/>
          </a:p>
          <a:p>
            <a:r>
              <a:rPr lang="en-US" sz="2400" dirty="0"/>
              <a:t>Richard 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数式" r:id="rId3" imgW="2819160" imgH="1295280" progId="Equation.3">
                  <p:embed/>
                </p:oleObj>
              </mc:Choice>
              <mc:Fallback>
                <p:oleObj name="数式" r:id="rId3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03/01/2021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15850</TotalTime>
  <Words>751</Words>
  <Application>Microsoft Office PowerPoint</Application>
  <PresentationFormat>On-screen Show (4:3)</PresentationFormat>
  <Paragraphs>142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857</cp:revision>
  <cp:lastPrinted>2020-02-13T06:01:11Z</cp:lastPrinted>
  <dcterms:created xsi:type="dcterms:W3CDTF">2012-01-10T18:32:24Z</dcterms:created>
  <dcterms:modified xsi:type="dcterms:W3CDTF">2021-03-01T16:13:04Z</dcterms:modified>
</cp:coreProperties>
</file>