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96" r:id="rId2"/>
    <p:sldId id="416" r:id="rId3"/>
    <p:sldId id="354" r:id="rId4"/>
    <p:sldId id="392" r:id="rId5"/>
    <p:sldId id="393" r:id="rId6"/>
    <p:sldId id="394" r:id="rId7"/>
    <p:sldId id="395" r:id="rId8"/>
    <p:sldId id="396" r:id="rId9"/>
    <p:sldId id="401" r:id="rId10"/>
    <p:sldId id="402" r:id="rId11"/>
    <p:sldId id="403" r:id="rId12"/>
    <p:sldId id="404" r:id="rId13"/>
    <p:sldId id="405" r:id="rId14"/>
    <p:sldId id="406" r:id="rId15"/>
    <p:sldId id="407" r:id="rId16"/>
    <p:sldId id="409" r:id="rId17"/>
    <p:sldId id="410" r:id="rId18"/>
    <p:sldId id="411" r:id="rId19"/>
    <p:sldId id="412" r:id="rId20"/>
    <p:sldId id="413" r:id="rId21"/>
    <p:sldId id="414" r:id="rId22"/>
    <p:sldId id="415" r:id="rId2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9" d="100"/>
          <a:sy n="69" d="100"/>
        </p:scale>
        <p:origin x="629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-1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3/1/2021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721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8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2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35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6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39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41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43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47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4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7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4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" y="518160"/>
            <a:ext cx="89916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10-10:50 AM  MWF  Online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Plan for Lecture 16:</a:t>
            </a: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Finish reading Chapter 6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Some details of </a:t>
            </a:r>
            <a:r>
              <a:rPr lang="en-US" sz="2400" b="1" dirty="0" err="1">
                <a:solidFill>
                  <a:schemeClr val="folHlink"/>
                </a:solidFill>
              </a:rPr>
              <a:t>Li</a:t>
            </a:r>
            <a:r>
              <a:rPr lang="en-US" sz="2400" b="1" dirty="0" err="1">
                <a:solidFill>
                  <a:srgbClr val="7030A0"/>
                </a:solidFill>
              </a:rPr>
              <a:t>é</a:t>
            </a:r>
            <a:r>
              <a:rPr lang="en-US" sz="2400" b="1" dirty="0" err="1">
                <a:solidFill>
                  <a:schemeClr val="folHlink"/>
                </a:solidFill>
              </a:rPr>
              <a:t>nard-Wiechert</a:t>
            </a:r>
            <a:r>
              <a:rPr lang="en-US" sz="2400" b="1" dirty="0">
                <a:solidFill>
                  <a:schemeClr val="folHlink"/>
                </a:solidFill>
              </a:rPr>
              <a:t> results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Energy density and flux associated with electromagnetic fields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Time harmonic fields</a:t>
            </a:r>
          </a:p>
          <a:p>
            <a:pPr marL="514350" indent="-514350" algn="ctr">
              <a:buFont typeface="+mj-lt"/>
              <a:buAutoNum type="arabicPeriod"/>
            </a:pPr>
            <a:endParaRPr lang="en-US" sz="3200" b="1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76200" y="76200"/>
            <a:ext cx="922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Energy analysis of electromagnetic fields and sources 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1994864"/>
              </p:ext>
            </p:extLst>
          </p:nvPr>
        </p:nvGraphicFramePr>
        <p:xfrm>
          <a:off x="80962" y="636587"/>
          <a:ext cx="8905875" cy="571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97" name="Equation" r:id="rId3" imgW="4495680" imgH="2882880" progId="Equation.DSMT4">
                  <p:embed/>
                </p:oleObj>
              </mc:Choice>
              <mc:Fallback>
                <p:oleObj name="Equation" r:id="rId3" imgW="4495680" imgH="2882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62" y="636587"/>
                        <a:ext cx="8905875" cy="5719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338D5A1D-8DC3-40FB-AD68-C5A271ADDE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6417220"/>
              </p:ext>
            </p:extLst>
          </p:nvPr>
        </p:nvGraphicFramePr>
        <p:xfrm>
          <a:off x="5791200" y="5241872"/>
          <a:ext cx="3033246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98" name="Equation" r:id="rId5" imgW="1384200" imgH="431640" progId="Equation.DSMT4">
                  <p:embed/>
                </p:oleObj>
              </mc:Choice>
              <mc:Fallback>
                <p:oleObj name="Equation" r:id="rId5" imgW="13842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91200" y="5241872"/>
                        <a:ext cx="3033246" cy="946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8654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380999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Energy analysis of electromagnetic fields and sources 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6528949"/>
              </p:ext>
            </p:extLst>
          </p:nvPr>
        </p:nvGraphicFramePr>
        <p:xfrm>
          <a:off x="371475" y="1277203"/>
          <a:ext cx="8529914" cy="52617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13" name="Equation" r:id="rId3" imgW="5257800" imgH="3238200" progId="Equation.DSMT4">
                  <p:embed/>
                </p:oleObj>
              </mc:Choice>
              <mc:Fallback>
                <p:oleObj name="Equation" r:id="rId3" imgW="5257800" imgH="3238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75" y="1277203"/>
                        <a:ext cx="8529914" cy="52617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9303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150166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Momentum analysis of electromagnetic fields and sources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9386228"/>
              </p:ext>
            </p:extLst>
          </p:nvPr>
        </p:nvGraphicFramePr>
        <p:xfrm>
          <a:off x="984250" y="428625"/>
          <a:ext cx="7032625" cy="6338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37" name="Equation" r:id="rId3" imgW="2908080" imgH="2616120" progId="Equation.DSMT4">
                  <p:embed/>
                </p:oleObj>
              </mc:Choice>
              <mc:Fallback>
                <p:oleObj name="Equation" r:id="rId3" imgW="2908080" imgH="2616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428625"/>
                        <a:ext cx="7032625" cy="6338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04238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50167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treatment of time-harmonic fields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4122575"/>
              </p:ext>
            </p:extLst>
          </p:nvPr>
        </p:nvGraphicFramePr>
        <p:xfrm>
          <a:off x="762000" y="533400"/>
          <a:ext cx="5410200" cy="26392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9" name="Equation" r:id="rId3" imgW="2425680" imgH="1180800" progId="Equation.DSMT4">
                  <p:embed/>
                </p:oleObj>
              </mc:Choice>
              <mc:Fallback>
                <p:oleObj name="Equation" r:id="rId3" imgW="2425680" imgH="1180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33400"/>
                        <a:ext cx="5410200" cy="26392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738904"/>
              </p:ext>
            </p:extLst>
          </p:nvPr>
        </p:nvGraphicFramePr>
        <p:xfrm>
          <a:off x="533400" y="3124200"/>
          <a:ext cx="6697662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0" name="数式" r:id="rId5" imgW="2768400" imgH="241200" progId="Equation.3">
                  <p:embed/>
                </p:oleObj>
              </mc:Choice>
              <mc:Fallback>
                <p:oleObj name="数式" r:id="rId5" imgW="27684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24200"/>
                        <a:ext cx="6697662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5873991"/>
              </p:ext>
            </p:extLst>
          </p:nvPr>
        </p:nvGraphicFramePr>
        <p:xfrm>
          <a:off x="159543" y="4038600"/>
          <a:ext cx="8824913" cy="1905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1" name="Equation" r:id="rId7" imgW="3886200" imgH="838080" progId="Equation.DSMT4">
                  <p:embed/>
                </p:oleObj>
              </mc:Choice>
              <mc:Fallback>
                <p:oleObj name="Equation" r:id="rId7" imgW="3886200" imgH="838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543" y="4038600"/>
                        <a:ext cx="8824913" cy="19051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44566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50167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treatment of time-harmonic fields -- continued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9379796"/>
              </p:ext>
            </p:extLst>
          </p:nvPr>
        </p:nvGraphicFramePr>
        <p:xfrm>
          <a:off x="320040" y="762000"/>
          <a:ext cx="8475663" cy="1474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44" name="数式" r:id="rId3" imgW="3504960" imgH="609480" progId="Equation.3">
                  <p:embed/>
                </p:oleObj>
              </mc:Choice>
              <mc:Fallback>
                <p:oleObj name="数式" r:id="rId3" imgW="350496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" y="762000"/>
                        <a:ext cx="8475663" cy="1474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9867054"/>
              </p:ext>
            </p:extLst>
          </p:nvPr>
        </p:nvGraphicFramePr>
        <p:xfrm>
          <a:off x="622300" y="2754312"/>
          <a:ext cx="791210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45" name="数式" r:id="rId5" imgW="4152600" imgH="1346040" progId="Equation.3">
                  <p:embed/>
                </p:oleObj>
              </mc:Choice>
              <mc:Fallback>
                <p:oleObj name="数式" r:id="rId5" imgW="4152600" imgH="1346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" y="2754312"/>
                        <a:ext cx="7912100" cy="2503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04800" y="5481935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--  in all of these, the real part is taken at the end of the calculation.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2300" y="2280206"/>
            <a:ext cx="8521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Equations                  in time domain     in frequency domain</a:t>
            </a:r>
          </a:p>
        </p:txBody>
      </p:sp>
    </p:spTree>
    <p:extLst>
      <p:ext uri="{BB962C8B-B14F-4D97-AF65-F5344CB8AC3E}">
        <p14:creationId xmlns:p14="http://schemas.microsoft.com/office/powerpoint/2010/main" val="27820848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50167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treatment of time-harmonic fields -- continued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2485014"/>
              </p:ext>
            </p:extLst>
          </p:nvPr>
        </p:nvGraphicFramePr>
        <p:xfrm>
          <a:off x="320040" y="762000"/>
          <a:ext cx="8475663" cy="1474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68" name="数式" r:id="rId3" imgW="3504960" imgH="609480" progId="Equation.3">
                  <p:embed/>
                </p:oleObj>
              </mc:Choice>
              <mc:Fallback>
                <p:oleObj name="数式" r:id="rId3" imgW="350496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" y="762000"/>
                        <a:ext cx="8475663" cy="1474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6863969"/>
              </p:ext>
            </p:extLst>
          </p:nvPr>
        </p:nvGraphicFramePr>
        <p:xfrm>
          <a:off x="838200" y="2286000"/>
          <a:ext cx="8001000" cy="3887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69" name="数式" r:id="rId5" imgW="3873240" imgH="1879560" progId="Equation.3">
                  <p:embed/>
                </p:oleObj>
              </mc:Choice>
              <mc:Fallback>
                <p:oleObj name="数式" r:id="rId5" imgW="3873240" imgH="1879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286000"/>
                        <a:ext cx="8001000" cy="3887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32520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914400" y="914400"/>
            <a:ext cx="7419768" cy="4800600"/>
            <a:chOff x="650198" y="757535"/>
            <a:chExt cx="7618518" cy="4881265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60003996"/>
                </p:ext>
              </p:extLst>
            </p:nvPr>
          </p:nvGraphicFramePr>
          <p:xfrm>
            <a:off x="650198" y="2133600"/>
            <a:ext cx="7618518" cy="3505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6376" name="数式" r:id="rId3" imgW="2819160" imgH="1295280" progId="Equation.3">
                    <p:embed/>
                  </p:oleObj>
                </mc:Choice>
                <mc:Fallback>
                  <p:oleObj name="数式" r:id="rId3" imgW="2819160" imgH="1295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0198" y="2133600"/>
                          <a:ext cx="7618518" cy="3505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ctangle 8"/>
            <p:cNvSpPr/>
            <p:nvPr/>
          </p:nvSpPr>
          <p:spPr>
            <a:xfrm>
              <a:off x="665438" y="757535"/>
              <a:ext cx="697492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+mj-lt"/>
                </a:rPr>
                <a:t>Maxwell’s equations</a:t>
              </a:r>
              <a:endPara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457200" y="1524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and review</a:t>
            </a:r>
          </a:p>
        </p:txBody>
      </p:sp>
    </p:spTree>
    <p:extLst>
      <p:ext uri="{BB962C8B-B14F-4D97-AF65-F5344CB8AC3E}">
        <p14:creationId xmlns:p14="http://schemas.microsoft.com/office/powerpoint/2010/main" val="20929620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944484" y="304800"/>
            <a:ext cx="7794702" cy="5673725"/>
            <a:chOff x="681086" y="137692"/>
            <a:chExt cx="8003497" cy="5769065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43026472"/>
                </p:ext>
              </p:extLst>
            </p:nvPr>
          </p:nvGraphicFramePr>
          <p:xfrm>
            <a:off x="681086" y="1299899"/>
            <a:ext cx="8003497" cy="46068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400" name="数式" r:id="rId3" imgW="2857320" imgH="1701720" progId="Equation.3">
                    <p:embed/>
                  </p:oleObj>
                </mc:Choice>
                <mc:Fallback>
                  <p:oleObj name="数式" r:id="rId3" imgW="2857320" imgH="17017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1086" y="1299899"/>
                          <a:ext cx="8003497" cy="46068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ctangle 8"/>
            <p:cNvSpPr/>
            <p:nvPr/>
          </p:nvSpPr>
          <p:spPr>
            <a:xfrm>
              <a:off x="681086" y="137692"/>
              <a:ext cx="697492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+mj-lt"/>
                </a:rPr>
                <a:t>Maxwell’s equations</a:t>
              </a:r>
              <a:endPara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452879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5113984"/>
              </p:ext>
            </p:extLst>
          </p:nvPr>
        </p:nvGraphicFramePr>
        <p:xfrm>
          <a:off x="762000" y="2895600"/>
          <a:ext cx="5083175" cy="169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32" name="数式" r:id="rId3" imgW="2628720" imgH="863280" progId="Equation.3">
                  <p:embed/>
                </p:oleObj>
              </mc:Choice>
              <mc:Fallback>
                <p:oleObj name="数式" r:id="rId3" imgW="262872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895600"/>
                        <a:ext cx="5083175" cy="169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73967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Maxwell’s equations without sources  -- continued: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7703202"/>
              </p:ext>
            </p:extLst>
          </p:nvPr>
        </p:nvGraphicFramePr>
        <p:xfrm>
          <a:off x="762000" y="609600"/>
          <a:ext cx="5162550" cy="23260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33" name="数式" r:id="rId5" imgW="2793960" imgH="1244520" progId="Equation.3">
                  <p:embed/>
                </p:oleObj>
              </mc:Choice>
              <mc:Fallback>
                <p:oleObj name="数式" r:id="rId5" imgW="2793960" imgH="1244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609600"/>
                        <a:ext cx="5162550" cy="23260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3381327"/>
              </p:ext>
            </p:extLst>
          </p:nvPr>
        </p:nvGraphicFramePr>
        <p:xfrm>
          <a:off x="1025525" y="4800600"/>
          <a:ext cx="4433888" cy="161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34" name="数式" r:id="rId7" imgW="2400120" imgH="863280" progId="Equation.3">
                  <p:embed/>
                </p:oleObj>
              </mc:Choice>
              <mc:Fallback>
                <p:oleObj name="数式" r:id="rId7" imgW="240012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5525" y="4800600"/>
                        <a:ext cx="4433888" cy="161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69970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998856"/>
              </p:ext>
            </p:extLst>
          </p:nvPr>
        </p:nvGraphicFramePr>
        <p:xfrm>
          <a:off x="1479550" y="1006475"/>
          <a:ext cx="4859338" cy="3929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02" name="数式" r:id="rId3" imgW="1638000" imgH="1307880" progId="Equation.3">
                  <p:embed/>
                </p:oleObj>
              </mc:Choice>
              <mc:Fallback>
                <p:oleObj name="数式" r:id="rId3" imgW="1638000" imgH="1307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9550" y="1006475"/>
                        <a:ext cx="4859338" cy="3929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52400" y="762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Maxwell’s equations without sources  -- continued:</a:t>
            </a:r>
          </a:p>
          <a:p>
            <a:r>
              <a:rPr lang="en-US" sz="2400" dirty="0">
                <a:latin typeface="+mj-lt"/>
              </a:rPr>
              <a:t>    Both E and B fields are solutions to a wave equation: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7327500"/>
              </p:ext>
            </p:extLst>
          </p:nvPr>
        </p:nvGraphicFramePr>
        <p:xfrm>
          <a:off x="304800" y="4953000"/>
          <a:ext cx="8701088" cy="1373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03" name="数式" r:id="rId5" imgW="2933640" imgH="457200" progId="Equation.3">
                  <p:embed/>
                </p:oleObj>
              </mc:Choice>
              <mc:Fallback>
                <p:oleObj name="数式" r:id="rId5" imgW="29336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953000"/>
                        <a:ext cx="8701088" cy="1373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617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4CB196-03DE-4CE0-9B91-19D85690F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7D9428-7384-493C-9D46-6AD2F333F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D552EF-CC13-4FE3-B28C-BA0C53503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880249-4174-4A0C-BF2E-324D93B1E6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975" y="1190625"/>
            <a:ext cx="8020050" cy="447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6819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762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Maxwell’s equations without sources  -- continued: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8684398"/>
              </p:ext>
            </p:extLst>
          </p:nvPr>
        </p:nvGraphicFramePr>
        <p:xfrm>
          <a:off x="290512" y="515092"/>
          <a:ext cx="8167688" cy="2685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26" name="数式" r:id="rId3" imgW="2933640" imgH="952200" progId="Equation.3">
                  <p:embed/>
                </p:oleObj>
              </mc:Choice>
              <mc:Fallback>
                <p:oleObj name="数式" r:id="rId3" imgW="2933640" imgH="952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512" y="515092"/>
                        <a:ext cx="8167688" cy="26853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3131403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Note:  </a:t>
            </a:r>
            <a:r>
              <a:rPr lang="en-US" sz="2400" i="1" dirty="0">
                <a:latin typeface="Symbol" pitchFamily="18" charset="2"/>
              </a:rPr>
              <a:t>e, m</a:t>
            </a:r>
            <a:r>
              <a:rPr lang="en-US" sz="2400" i="1" dirty="0">
                <a:latin typeface="+mj-lt"/>
              </a:rPr>
              <a:t>, n, k</a:t>
            </a:r>
            <a:r>
              <a:rPr lang="en-US" sz="2400" dirty="0">
                <a:latin typeface="+mj-lt"/>
              </a:rPr>
              <a:t> can all be complex; for the moment we will assume that they are all real (no dissipation).</a:t>
            </a:r>
            <a:r>
              <a:rPr lang="en-US" sz="2400" i="1" dirty="0">
                <a:latin typeface="+mj-lt"/>
              </a:rPr>
              <a:t> 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6990852"/>
              </p:ext>
            </p:extLst>
          </p:nvPr>
        </p:nvGraphicFramePr>
        <p:xfrm>
          <a:off x="995363" y="4038600"/>
          <a:ext cx="4694237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27" name="数式" r:id="rId5" imgW="2539800" imgH="1346040" progId="Equation.3">
                  <p:embed/>
                </p:oleObj>
              </mc:Choice>
              <mc:Fallback>
                <p:oleObj name="数式" r:id="rId5" imgW="2539800" imgH="1346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4038600"/>
                        <a:ext cx="4694237" cy="251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5984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762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Maxwell’s equations without sources  -- continued: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6447944"/>
              </p:ext>
            </p:extLst>
          </p:nvPr>
        </p:nvGraphicFramePr>
        <p:xfrm>
          <a:off x="595733" y="537865"/>
          <a:ext cx="7329067" cy="26685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9" name="数式" r:id="rId3" imgW="3390840" imgH="1218960" progId="Equation.3">
                  <p:embed/>
                </p:oleObj>
              </mc:Choice>
              <mc:Fallback>
                <p:oleObj name="数式" r:id="rId3" imgW="3390840" imgH="1218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733" y="537865"/>
                        <a:ext cx="7329067" cy="26685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7488731"/>
              </p:ext>
            </p:extLst>
          </p:nvPr>
        </p:nvGraphicFramePr>
        <p:xfrm>
          <a:off x="533400" y="3124200"/>
          <a:ext cx="7118350" cy="310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0" name="数式" r:id="rId5" imgW="3035160" imgH="1307880" progId="Equation.3">
                  <p:embed/>
                </p:oleObj>
              </mc:Choice>
              <mc:Fallback>
                <p:oleObj name="数式" r:id="rId5" imgW="3035160" imgH="1307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24200"/>
                        <a:ext cx="7118350" cy="310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2065373"/>
              </p:ext>
            </p:extLst>
          </p:nvPr>
        </p:nvGraphicFramePr>
        <p:xfrm>
          <a:off x="5480221" y="5101216"/>
          <a:ext cx="3765399" cy="12551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1" name="Equation" r:id="rId7" imgW="2438280" imgH="812520" progId="Equation.DSMT4">
                  <p:embed/>
                </p:oleObj>
              </mc:Choice>
              <mc:Fallback>
                <p:oleObj name="Equation" r:id="rId7" imgW="2438280" imgH="812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480221" y="5101216"/>
                        <a:ext cx="3765399" cy="12551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40949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762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Maxwell’s equations without sources  --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9309024"/>
              </p:ext>
            </p:extLst>
          </p:nvPr>
        </p:nvGraphicFramePr>
        <p:xfrm>
          <a:off x="613348" y="1036848"/>
          <a:ext cx="6019800" cy="21917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74" name="数式" r:id="rId3" imgW="3390840" imgH="1218960" progId="Equation.3">
                  <p:embed/>
                </p:oleObj>
              </mc:Choice>
              <mc:Fallback>
                <p:oleObj name="数式" r:id="rId3" imgW="3390840" imgH="1218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348" y="1036848"/>
                        <a:ext cx="6019800" cy="21917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2286938"/>
              </p:ext>
            </p:extLst>
          </p:nvPr>
        </p:nvGraphicFramePr>
        <p:xfrm>
          <a:off x="609600" y="3260793"/>
          <a:ext cx="6802905" cy="3278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75" name="数式" r:id="rId5" imgW="3416040" imgH="1625400" progId="Equation.3">
                  <p:embed/>
                </p:oleObj>
              </mc:Choice>
              <mc:Fallback>
                <p:oleObj name="数式" r:id="rId5" imgW="3416040" imgH="1625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260793"/>
                        <a:ext cx="6802905" cy="32781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62000" y="617143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Transverse Electric and Magnetic (TEM) waves</a:t>
            </a:r>
          </a:p>
        </p:txBody>
      </p:sp>
    </p:spTree>
    <p:extLst>
      <p:ext uri="{BB962C8B-B14F-4D97-AF65-F5344CB8AC3E}">
        <p14:creationId xmlns:p14="http://schemas.microsoft.com/office/powerpoint/2010/main" val="2657836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B5F7102-4A72-418A-A007-2E30A25E26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611" y="0"/>
            <a:ext cx="8918778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4800" y="4876800"/>
            <a:ext cx="8991600" cy="228600"/>
          </a:xfrm>
          <a:prstGeom prst="rect">
            <a:avLst/>
          </a:prstGeom>
          <a:solidFill>
            <a:srgbClr val="DA32AA">
              <a:alpha val="1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-- continued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835967"/>
            <a:ext cx="8763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Liénard-Wiechert</a:t>
            </a:r>
            <a:r>
              <a:rPr lang="en-US" sz="2400" dirty="0"/>
              <a:t> potentials and fields --</a:t>
            </a:r>
          </a:p>
          <a:p>
            <a:r>
              <a:rPr lang="en-US" sz="2400" dirty="0"/>
              <a:t>Determination of the scalar and vector potentials for a moving point  particle  (also see Landau and </a:t>
            </a:r>
            <a:r>
              <a:rPr lang="en-US" sz="2400" dirty="0" err="1"/>
              <a:t>Lifshitz</a:t>
            </a:r>
            <a:r>
              <a:rPr lang="en-US" sz="2400" dirty="0"/>
              <a:t> </a:t>
            </a:r>
            <a:r>
              <a:rPr lang="en-US" sz="2400" b="1" i="1" dirty="0"/>
              <a:t>The Classical Theory of Fields</a:t>
            </a:r>
            <a:r>
              <a:rPr lang="en-US" sz="2400" dirty="0"/>
              <a:t>, Chapter 8.)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/>
              <a:t>Consider the fields produced by the following source: a point charge </a:t>
            </a:r>
            <a:r>
              <a:rPr lang="en-US" sz="2400" i="1" dirty="0"/>
              <a:t>q</a:t>
            </a:r>
            <a:r>
              <a:rPr lang="en-US" sz="2400" dirty="0"/>
              <a:t> moving on a trajectory </a:t>
            </a:r>
            <a:r>
              <a:rPr lang="en-US" sz="2400" i="1" dirty="0" err="1"/>
              <a:t>R</a:t>
            </a:r>
            <a:r>
              <a:rPr lang="en-US" sz="2400" i="1" baseline="-25000" dirty="0" err="1"/>
              <a:t>q</a:t>
            </a:r>
            <a:r>
              <a:rPr lang="en-US" sz="2400" i="1" dirty="0"/>
              <a:t>(t)</a:t>
            </a:r>
            <a:r>
              <a:rPr lang="en-US" sz="2400" dirty="0"/>
              <a:t>.  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9013716"/>
              </p:ext>
            </p:extLst>
          </p:nvPr>
        </p:nvGraphicFramePr>
        <p:xfrm>
          <a:off x="152400" y="3657600"/>
          <a:ext cx="52006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89" name="Equation" r:id="rId3" imgW="2476440" imgH="253800" progId="Equation.DSMT4">
                  <p:embed/>
                </p:oleObj>
              </mc:Choice>
              <mc:Fallback>
                <p:oleObj name="Equation" r:id="rId3" imgW="24764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" y="3657600"/>
                        <a:ext cx="520065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8160547"/>
              </p:ext>
            </p:extLst>
          </p:nvPr>
        </p:nvGraphicFramePr>
        <p:xfrm>
          <a:off x="177800" y="4114800"/>
          <a:ext cx="8915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90" name="Equation" r:id="rId5" imgW="4457520" imgH="419040" progId="Equation.DSMT4">
                  <p:embed/>
                </p:oleObj>
              </mc:Choice>
              <mc:Fallback>
                <p:oleObj name="Equation" r:id="rId5" imgW="445752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7800" y="4114800"/>
                        <a:ext cx="89154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val 8"/>
          <p:cNvSpPr/>
          <p:nvPr/>
        </p:nvSpPr>
        <p:spPr>
          <a:xfrm>
            <a:off x="1143000" y="5791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86812" y="578673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+mj-lt"/>
              </a:rPr>
              <a:t>q</a:t>
            </a:r>
          </a:p>
        </p:txBody>
      </p:sp>
      <p:sp>
        <p:nvSpPr>
          <p:cNvPr id="11" name="Freeform 10"/>
          <p:cNvSpPr/>
          <p:nvPr/>
        </p:nvSpPr>
        <p:spPr>
          <a:xfrm>
            <a:off x="1280160" y="5547360"/>
            <a:ext cx="2042160" cy="595642"/>
          </a:xfrm>
          <a:custGeom>
            <a:avLst/>
            <a:gdLst>
              <a:gd name="connsiteX0" fmla="*/ 0 w 2042160"/>
              <a:gd name="connsiteY0" fmla="*/ 274320 h 595642"/>
              <a:gd name="connsiteX1" fmla="*/ 76200 w 2042160"/>
              <a:gd name="connsiteY1" fmla="*/ 243840 h 595642"/>
              <a:gd name="connsiteX2" fmla="*/ 137160 w 2042160"/>
              <a:gd name="connsiteY2" fmla="*/ 182880 h 595642"/>
              <a:gd name="connsiteX3" fmla="*/ 182880 w 2042160"/>
              <a:gd name="connsiteY3" fmla="*/ 152400 h 595642"/>
              <a:gd name="connsiteX4" fmla="*/ 304800 w 2042160"/>
              <a:gd name="connsiteY4" fmla="*/ 106680 h 595642"/>
              <a:gd name="connsiteX5" fmla="*/ 381000 w 2042160"/>
              <a:gd name="connsiteY5" fmla="*/ 91440 h 595642"/>
              <a:gd name="connsiteX6" fmla="*/ 624840 w 2042160"/>
              <a:gd name="connsiteY6" fmla="*/ 106680 h 595642"/>
              <a:gd name="connsiteX7" fmla="*/ 701040 w 2042160"/>
              <a:gd name="connsiteY7" fmla="*/ 121920 h 595642"/>
              <a:gd name="connsiteX8" fmla="*/ 746760 w 2042160"/>
              <a:gd name="connsiteY8" fmla="*/ 167640 h 595642"/>
              <a:gd name="connsiteX9" fmla="*/ 807720 w 2042160"/>
              <a:gd name="connsiteY9" fmla="*/ 259080 h 595642"/>
              <a:gd name="connsiteX10" fmla="*/ 853440 w 2042160"/>
              <a:gd name="connsiteY10" fmla="*/ 274320 h 595642"/>
              <a:gd name="connsiteX11" fmla="*/ 960120 w 2042160"/>
              <a:gd name="connsiteY11" fmla="*/ 350520 h 595642"/>
              <a:gd name="connsiteX12" fmla="*/ 1036320 w 2042160"/>
              <a:gd name="connsiteY12" fmla="*/ 381000 h 595642"/>
              <a:gd name="connsiteX13" fmla="*/ 1082040 w 2042160"/>
              <a:gd name="connsiteY13" fmla="*/ 411480 h 595642"/>
              <a:gd name="connsiteX14" fmla="*/ 1173480 w 2042160"/>
              <a:gd name="connsiteY14" fmla="*/ 441960 h 595642"/>
              <a:gd name="connsiteX15" fmla="*/ 1264920 w 2042160"/>
              <a:gd name="connsiteY15" fmla="*/ 472440 h 595642"/>
              <a:gd name="connsiteX16" fmla="*/ 1310640 w 2042160"/>
              <a:gd name="connsiteY16" fmla="*/ 502920 h 595642"/>
              <a:gd name="connsiteX17" fmla="*/ 1386840 w 2042160"/>
              <a:gd name="connsiteY17" fmla="*/ 533400 h 595642"/>
              <a:gd name="connsiteX18" fmla="*/ 1524000 w 2042160"/>
              <a:gd name="connsiteY18" fmla="*/ 563880 h 595642"/>
              <a:gd name="connsiteX19" fmla="*/ 1584960 w 2042160"/>
              <a:gd name="connsiteY19" fmla="*/ 594360 h 595642"/>
              <a:gd name="connsiteX20" fmla="*/ 1767840 w 2042160"/>
              <a:gd name="connsiteY20" fmla="*/ 548640 h 595642"/>
              <a:gd name="connsiteX21" fmla="*/ 1859280 w 2042160"/>
              <a:gd name="connsiteY21" fmla="*/ 487680 h 595642"/>
              <a:gd name="connsiteX22" fmla="*/ 1965960 w 2042160"/>
              <a:gd name="connsiteY22" fmla="*/ 411480 h 595642"/>
              <a:gd name="connsiteX23" fmla="*/ 2011680 w 2042160"/>
              <a:gd name="connsiteY23" fmla="*/ 320040 h 595642"/>
              <a:gd name="connsiteX24" fmla="*/ 2042160 w 2042160"/>
              <a:gd name="connsiteY24" fmla="*/ 213360 h 595642"/>
              <a:gd name="connsiteX25" fmla="*/ 2026920 w 2042160"/>
              <a:gd name="connsiteY25" fmla="*/ 76200 h 595642"/>
              <a:gd name="connsiteX26" fmla="*/ 1996440 w 2042160"/>
              <a:gd name="connsiteY26" fmla="*/ 0 h 595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2042160" h="595642">
                <a:moveTo>
                  <a:pt x="0" y="274320"/>
                </a:moveTo>
                <a:cubicBezTo>
                  <a:pt x="25400" y="264160"/>
                  <a:pt x="55184" y="261353"/>
                  <a:pt x="76200" y="243840"/>
                </a:cubicBezTo>
                <a:cubicBezTo>
                  <a:pt x="184573" y="153529"/>
                  <a:pt x="-11853" y="232551"/>
                  <a:pt x="137160" y="182880"/>
                </a:cubicBezTo>
                <a:cubicBezTo>
                  <a:pt x="152400" y="172720"/>
                  <a:pt x="166497" y="160591"/>
                  <a:pt x="182880" y="152400"/>
                </a:cubicBezTo>
                <a:cubicBezTo>
                  <a:pt x="196864" y="145408"/>
                  <a:pt x="278420" y="113275"/>
                  <a:pt x="304800" y="106680"/>
                </a:cubicBezTo>
                <a:cubicBezTo>
                  <a:pt x="329930" y="100398"/>
                  <a:pt x="355600" y="96520"/>
                  <a:pt x="381000" y="91440"/>
                </a:cubicBezTo>
                <a:cubicBezTo>
                  <a:pt x="462280" y="96520"/>
                  <a:pt x="543768" y="98959"/>
                  <a:pt x="624840" y="106680"/>
                </a:cubicBezTo>
                <a:cubicBezTo>
                  <a:pt x="650626" y="109136"/>
                  <a:pt x="677872" y="110336"/>
                  <a:pt x="701040" y="121920"/>
                </a:cubicBezTo>
                <a:cubicBezTo>
                  <a:pt x="720317" y="131559"/>
                  <a:pt x="733528" y="150627"/>
                  <a:pt x="746760" y="167640"/>
                </a:cubicBezTo>
                <a:cubicBezTo>
                  <a:pt x="769250" y="196556"/>
                  <a:pt x="772967" y="247496"/>
                  <a:pt x="807720" y="259080"/>
                </a:cubicBezTo>
                <a:lnTo>
                  <a:pt x="853440" y="274320"/>
                </a:lnTo>
                <a:cubicBezTo>
                  <a:pt x="867246" y="284675"/>
                  <a:pt x="937835" y="339378"/>
                  <a:pt x="960120" y="350520"/>
                </a:cubicBezTo>
                <a:cubicBezTo>
                  <a:pt x="984589" y="362754"/>
                  <a:pt x="1011851" y="368766"/>
                  <a:pt x="1036320" y="381000"/>
                </a:cubicBezTo>
                <a:cubicBezTo>
                  <a:pt x="1052703" y="389191"/>
                  <a:pt x="1065302" y="404041"/>
                  <a:pt x="1082040" y="411480"/>
                </a:cubicBezTo>
                <a:cubicBezTo>
                  <a:pt x="1111400" y="424529"/>
                  <a:pt x="1143000" y="431800"/>
                  <a:pt x="1173480" y="441960"/>
                </a:cubicBezTo>
                <a:lnTo>
                  <a:pt x="1264920" y="472440"/>
                </a:lnTo>
                <a:cubicBezTo>
                  <a:pt x="1280160" y="482600"/>
                  <a:pt x="1294257" y="494729"/>
                  <a:pt x="1310640" y="502920"/>
                </a:cubicBezTo>
                <a:cubicBezTo>
                  <a:pt x="1335109" y="515154"/>
                  <a:pt x="1360887" y="524749"/>
                  <a:pt x="1386840" y="533400"/>
                </a:cubicBezTo>
                <a:cubicBezTo>
                  <a:pt x="1419124" y="544161"/>
                  <a:pt x="1493803" y="557841"/>
                  <a:pt x="1524000" y="563880"/>
                </a:cubicBezTo>
                <a:cubicBezTo>
                  <a:pt x="1544320" y="574040"/>
                  <a:pt x="1562320" y="592473"/>
                  <a:pt x="1584960" y="594360"/>
                </a:cubicBezTo>
                <a:cubicBezTo>
                  <a:pt x="1659633" y="600583"/>
                  <a:pt x="1708960" y="583968"/>
                  <a:pt x="1767840" y="548640"/>
                </a:cubicBezTo>
                <a:cubicBezTo>
                  <a:pt x="1799252" y="529793"/>
                  <a:pt x="1826515" y="504063"/>
                  <a:pt x="1859280" y="487680"/>
                </a:cubicBezTo>
                <a:cubicBezTo>
                  <a:pt x="1939517" y="447561"/>
                  <a:pt x="1904176" y="473264"/>
                  <a:pt x="1965960" y="411480"/>
                </a:cubicBezTo>
                <a:cubicBezTo>
                  <a:pt x="2004266" y="296562"/>
                  <a:pt x="1952594" y="438213"/>
                  <a:pt x="2011680" y="320040"/>
                </a:cubicBezTo>
                <a:cubicBezTo>
                  <a:pt x="2022612" y="298176"/>
                  <a:pt x="2037277" y="232892"/>
                  <a:pt x="2042160" y="213360"/>
                </a:cubicBezTo>
                <a:cubicBezTo>
                  <a:pt x="2037080" y="167640"/>
                  <a:pt x="2034483" y="121575"/>
                  <a:pt x="2026920" y="76200"/>
                </a:cubicBezTo>
                <a:cubicBezTo>
                  <a:pt x="2022212" y="47952"/>
                  <a:pt x="2008877" y="24874"/>
                  <a:pt x="1996440" y="0"/>
                </a:cubicBezTo>
              </a:path>
            </a:pathLst>
          </a:cu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322320" y="53295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/>
              <a:t>R</a:t>
            </a:r>
            <a:r>
              <a:rPr lang="en-US" sz="2400" i="1" baseline="-25000" dirty="0" err="1"/>
              <a:t>q</a:t>
            </a:r>
            <a:r>
              <a:rPr lang="en-US" sz="2400" i="1" dirty="0"/>
              <a:t>(t)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38252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2515949"/>
              </p:ext>
            </p:extLst>
          </p:nvPr>
        </p:nvGraphicFramePr>
        <p:xfrm>
          <a:off x="914400" y="914400"/>
          <a:ext cx="643441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4" name="Equation" r:id="rId3" imgW="3314520" imgH="431640" progId="Equation.DSMT4">
                  <p:embed/>
                </p:oleObj>
              </mc:Choice>
              <mc:Fallback>
                <p:oleObj name="Equation" r:id="rId3" imgW="331452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914400"/>
                        <a:ext cx="6434418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7644253"/>
              </p:ext>
            </p:extLst>
          </p:nvPr>
        </p:nvGraphicFramePr>
        <p:xfrm>
          <a:off x="927100" y="1828800"/>
          <a:ext cx="6680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5" name="Equation" r:id="rId5" imgW="3441600" imgH="431640" progId="Equation.DSMT4">
                  <p:embed/>
                </p:oleObj>
              </mc:Choice>
              <mc:Fallback>
                <p:oleObj name="Equation" r:id="rId5" imgW="34416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27100" y="1828800"/>
                        <a:ext cx="66802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74320" y="2693461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We performing the integrations over first </a:t>
            </a:r>
            <a:r>
              <a:rPr lang="en-US" sz="2400" i="1" dirty="0"/>
              <a:t> d</a:t>
            </a:r>
            <a:r>
              <a:rPr lang="en-US" sz="2400" i="1" baseline="30000" dirty="0"/>
              <a:t>3</a:t>
            </a:r>
            <a:r>
              <a:rPr lang="en-US" sz="2400" i="1" dirty="0"/>
              <a:t>r’</a:t>
            </a:r>
            <a:r>
              <a:rPr lang="en-US" sz="2400" dirty="0"/>
              <a:t>  and then </a:t>
            </a:r>
            <a:r>
              <a:rPr lang="en-US" sz="2400" i="1" dirty="0" err="1"/>
              <a:t>dt</a:t>
            </a:r>
            <a:r>
              <a:rPr lang="en-US" sz="2400" i="1" dirty="0"/>
              <a:t>’</a:t>
            </a:r>
            <a:endParaRPr lang="en-US" sz="2400" dirty="0"/>
          </a:p>
          <a:p>
            <a:r>
              <a:rPr lang="en-US" sz="2400" dirty="0"/>
              <a:t> making use of the fact that for any function of </a:t>
            </a:r>
            <a:r>
              <a:rPr lang="en-US" sz="2400" i="1" dirty="0"/>
              <a:t>t’</a:t>
            </a:r>
            <a:r>
              <a:rPr lang="en-US" sz="2400" dirty="0"/>
              <a:t>,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0368628"/>
              </p:ext>
            </p:extLst>
          </p:nvPr>
        </p:nvGraphicFramePr>
        <p:xfrm>
          <a:off x="3263900" y="23114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6" name="Equation" r:id="rId7" imgW="914400" imgH="198720" progId="Equation.DSMT4">
                  <p:embed/>
                </p:oleObj>
              </mc:Choice>
              <mc:Fallback>
                <p:oleObj name="Equation" r:id="rId7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63900" y="23114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1037585"/>
              </p:ext>
            </p:extLst>
          </p:nvPr>
        </p:nvGraphicFramePr>
        <p:xfrm>
          <a:off x="612907" y="3524458"/>
          <a:ext cx="7552426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7" name="Equation" r:id="rId9" imgW="3924000" imgH="672840" progId="Equation.DSMT4">
                  <p:embed/>
                </p:oleObj>
              </mc:Choice>
              <mc:Fallback>
                <p:oleObj name="Equation" r:id="rId9" imgW="392400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12907" y="3524458"/>
                        <a:ext cx="7552426" cy="1295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09600" y="48006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where the ``retarded time'' is defined to be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1364235"/>
              </p:ext>
            </p:extLst>
          </p:nvPr>
        </p:nvGraphicFramePr>
        <p:xfrm>
          <a:off x="1981200" y="5181600"/>
          <a:ext cx="3352800" cy="10954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8" name="Equation" r:id="rId11" imgW="1282680" imgH="419040" progId="Equation.DSMT4">
                  <p:embed/>
                </p:oleObj>
              </mc:Choice>
              <mc:Fallback>
                <p:oleObj name="Equation" r:id="rId11" imgW="12826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981200" y="5181600"/>
                        <a:ext cx="3352800" cy="10954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5140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-- continued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9144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Resulting scalar and vector potentials: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9739617"/>
              </p:ext>
            </p:extLst>
          </p:nvPr>
        </p:nvGraphicFramePr>
        <p:xfrm>
          <a:off x="1066800" y="1524000"/>
          <a:ext cx="3351867" cy="123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87" name="Equation" r:id="rId3" imgW="1587240" imgH="583920" progId="Equation.DSMT4">
                  <p:embed/>
                </p:oleObj>
              </mc:Choice>
              <mc:Fallback>
                <p:oleObj name="Equation" r:id="rId3" imgW="1587240" imgH="583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6800" y="1524000"/>
                        <a:ext cx="3351867" cy="1233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5207123"/>
              </p:ext>
            </p:extLst>
          </p:nvPr>
        </p:nvGraphicFramePr>
        <p:xfrm>
          <a:off x="1131887" y="2881313"/>
          <a:ext cx="3592513" cy="123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88" name="Equation" r:id="rId5" imgW="1701720" imgH="583920" progId="Equation.DSMT4">
                  <p:embed/>
                </p:oleObj>
              </mc:Choice>
              <mc:Fallback>
                <p:oleObj name="Equation" r:id="rId5" imgW="1701720" imgH="5839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1887" y="2881313"/>
                        <a:ext cx="3592513" cy="1233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41910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Notation: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0528658"/>
              </p:ext>
            </p:extLst>
          </p:nvPr>
        </p:nvGraphicFramePr>
        <p:xfrm>
          <a:off x="2020797" y="4202410"/>
          <a:ext cx="2734495" cy="666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89" name="Equation" r:id="rId7" imgW="990360" imgH="241200" progId="Equation.DSMT4">
                  <p:embed/>
                </p:oleObj>
              </mc:Choice>
              <mc:Fallback>
                <p:oleObj name="Equation" r:id="rId7" imgW="9903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020797" y="4202410"/>
                        <a:ext cx="2734495" cy="6660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369272"/>
              </p:ext>
            </p:extLst>
          </p:nvPr>
        </p:nvGraphicFramePr>
        <p:xfrm>
          <a:off x="3663950" y="23209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90" name="Equation" r:id="rId9" imgW="114120" imgH="177480" progId="Equation.DSMT4">
                  <p:embed/>
                </p:oleObj>
              </mc:Choice>
              <mc:Fallback>
                <p:oleObj name="Equation" r:id="rId9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663950" y="2320925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2960883"/>
              </p:ext>
            </p:extLst>
          </p:nvPr>
        </p:nvGraphicFramePr>
        <p:xfrm>
          <a:off x="2057400" y="5019415"/>
          <a:ext cx="21336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91" name="Equation" r:id="rId11" imgW="711000" imgH="253800" progId="Equation.DSMT4">
                  <p:embed/>
                </p:oleObj>
              </mc:Choice>
              <mc:Fallback>
                <p:oleObj name="Equation" r:id="rId11" imgW="7110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057400" y="5019415"/>
                        <a:ext cx="213360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3164418"/>
              </p:ext>
            </p:extLst>
          </p:nvPr>
        </p:nvGraphicFramePr>
        <p:xfrm>
          <a:off x="5181600" y="4039129"/>
          <a:ext cx="3352800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92" name="Equation" r:id="rId13" imgW="1282680" imgH="419040" progId="Equation.DSMT4">
                  <p:embed/>
                </p:oleObj>
              </mc:Choice>
              <mc:Fallback>
                <p:oleObj name="Equation" r:id="rId13" imgW="1282680" imgH="41904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4039129"/>
                        <a:ext cx="3352800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6397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-- continued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693003"/>
            <a:ext cx="876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In order to find the electric and magnetic fields, we need to evaluate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260618"/>
              </p:ext>
            </p:extLst>
          </p:nvPr>
        </p:nvGraphicFramePr>
        <p:xfrm>
          <a:off x="1600200" y="1108501"/>
          <a:ext cx="4137381" cy="909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68" name="Equation" r:id="rId3" imgW="1790640" imgH="393480" progId="Equation.DSMT4">
                  <p:embed/>
                </p:oleObj>
              </mc:Choice>
              <mc:Fallback>
                <p:oleObj name="Equation" r:id="rId3" imgW="1790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00200" y="1108501"/>
                        <a:ext cx="4137381" cy="909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7650789"/>
              </p:ext>
            </p:extLst>
          </p:nvPr>
        </p:nvGraphicFramePr>
        <p:xfrm>
          <a:off x="1685290" y="2133600"/>
          <a:ext cx="278765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69" name="Equation" r:id="rId5" imgW="1206360" imgH="203040" progId="Equation.DSMT4">
                  <p:embed/>
                </p:oleObj>
              </mc:Choice>
              <mc:Fallback>
                <p:oleObj name="Equation" r:id="rId5" imgW="1206360" imgH="2030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5290" y="2133600"/>
                        <a:ext cx="2787650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43840" y="2819400"/>
            <a:ext cx="845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trick of evaluating these derivatives is that the retarded time </a:t>
            </a:r>
            <a:r>
              <a:rPr lang="en-US" sz="2400" i="1" dirty="0" err="1"/>
              <a:t>t</a:t>
            </a:r>
            <a:r>
              <a:rPr lang="en-US" sz="2400" i="1" baseline="-25000" dirty="0" err="1"/>
              <a:t>r</a:t>
            </a:r>
            <a:r>
              <a:rPr lang="en-US" sz="2400" i="1" dirty="0"/>
              <a:t> </a:t>
            </a:r>
            <a:r>
              <a:rPr lang="en-US" sz="2400" dirty="0"/>
              <a:t>depends on position </a:t>
            </a:r>
            <a:r>
              <a:rPr lang="en-US" sz="2400" b="1" dirty="0"/>
              <a:t>r </a:t>
            </a:r>
            <a:r>
              <a:rPr lang="en-US" sz="2400" dirty="0"/>
              <a:t>and on itself. We can show the following results using the shorthand notation: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                                             and</a:t>
            </a:r>
          </a:p>
          <a:p>
            <a:endParaRPr lang="en-US" sz="2400" dirty="0">
              <a:latin typeface="+mj-lt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3530691"/>
              </p:ext>
            </p:extLst>
          </p:nvPr>
        </p:nvGraphicFramePr>
        <p:xfrm>
          <a:off x="914400" y="4267200"/>
          <a:ext cx="2743200" cy="13050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70" name="Equation" r:id="rId7" imgW="1307880" imgH="622080" progId="Equation.DSMT4">
                  <p:embed/>
                </p:oleObj>
              </mc:Choice>
              <mc:Fallback>
                <p:oleObj name="Equation" r:id="rId7" imgW="130788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14400" y="4267200"/>
                        <a:ext cx="2743200" cy="13050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0185012"/>
              </p:ext>
            </p:extLst>
          </p:nvPr>
        </p:nvGraphicFramePr>
        <p:xfrm>
          <a:off x="5257800" y="4207371"/>
          <a:ext cx="2422525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71" name="Equation" r:id="rId9" imgW="1155600" imgH="622080" progId="Equation.DSMT4">
                  <p:embed/>
                </p:oleObj>
              </mc:Choice>
              <mc:Fallback>
                <p:oleObj name="Equation" r:id="rId9" imgW="1155600" imgH="6220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207371"/>
                        <a:ext cx="2422525" cy="130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2762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2272203"/>
              </p:ext>
            </p:extLst>
          </p:nvPr>
        </p:nvGraphicFramePr>
        <p:xfrm>
          <a:off x="598488" y="762000"/>
          <a:ext cx="7281862" cy="122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86" name="Equation" r:id="rId3" imgW="4241520" imgH="711000" progId="Equation.DSMT4">
                  <p:embed/>
                </p:oleObj>
              </mc:Choice>
              <mc:Fallback>
                <p:oleObj name="Equation" r:id="rId3" imgW="424152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8488" y="762000"/>
                        <a:ext cx="7281862" cy="1220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5965824"/>
              </p:ext>
            </p:extLst>
          </p:nvPr>
        </p:nvGraphicFramePr>
        <p:xfrm>
          <a:off x="490538" y="1828800"/>
          <a:ext cx="7891462" cy="1220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87" name="Equation" r:id="rId5" imgW="4597200" imgH="711000" progId="Equation.DSMT4">
                  <p:embed/>
                </p:oleObj>
              </mc:Choice>
              <mc:Fallback>
                <p:oleObj name="Equation" r:id="rId5" imgW="4597200" imgH="7110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538" y="1828800"/>
                        <a:ext cx="7891462" cy="1220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6747434"/>
              </p:ext>
            </p:extLst>
          </p:nvPr>
        </p:nvGraphicFramePr>
        <p:xfrm>
          <a:off x="392113" y="3124200"/>
          <a:ext cx="8021637" cy="122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88" name="Equation" r:id="rId7" imgW="4673520" imgH="711000" progId="Equation.DSMT4">
                  <p:embed/>
                </p:oleObj>
              </mc:Choice>
              <mc:Fallback>
                <p:oleObj name="Equation" r:id="rId7" imgW="4673520" imgH="7110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113" y="3124200"/>
                        <a:ext cx="8021637" cy="122078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0169440"/>
              </p:ext>
            </p:extLst>
          </p:nvPr>
        </p:nvGraphicFramePr>
        <p:xfrm>
          <a:off x="512762" y="4405312"/>
          <a:ext cx="8021638" cy="161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89" name="Equation" r:id="rId9" imgW="4673520" imgH="939600" progId="Equation.DSMT4">
                  <p:embed/>
                </p:oleObj>
              </mc:Choice>
              <mc:Fallback>
                <p:oleObj name="Equation" r:id="rId9" imgW="4673520" imgH="939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2" y="4405312"/>
                        <a:ext cx="8021638" cy="161448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67226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860718"/>
              </p:ext>
            </p:extLst>
          </p:nvPr>
        </p:nvGraphicFramePr>
        <p:xfrm>
          <a:off x="338831" y="3874436"/>
          <a:ext cx="7556500" cy="2602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24" name="Equation" r:id="rId3" imgW="5574960" imgH="1917360" progId="Equation.DSMT4">
                  <p:embed/>
                </p:oleObj>
              </mc:Choice>
              <mc:Fallback>
                <p:oleObj name="Equation" r:id="rId3" imgW="5574960" imgH="1917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831" y="3874436"/>
                        <a:ext cx="7556500" cy="26024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5052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Energy analysis of electromagnetic fields and sources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408684" y="0"/>
            <a:ext cx="5373116" cy="3352800"/>
            <a:chOff x="650198" y="757535"/>
            <a:chExt cx="7618518" cy="4881265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60003996"/>
                </p:ext>
              </p:extLst>
            </p:nvPr>
          </p:nvGraphicFramePr>
          <p:xfrm>
            <a:off x="650198" y="2133600"/>
            <a:ext cx="7618518" cy="3505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225" name="数式" r:id="rId5" imgW="2819160" imgH="1295280" progId="Equation.3">
                    <p:embed/>
                  </p:oleObj>
                </mc:Choice>
                <mc:Fallback>
                  <p:oleObj name="数式" r:id="rId5" imgW="2819160" imgH="1295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0198" y="2133600"/>
                          <a:ext cx="7618518" cy="3505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ctangle 8"/>
            <p:cNvSpPr/>
            <p:nvPr/>
          </p:nvSpPr>
          <p:spPr>
            <a:xfrm>
              <a:off x="665438" y="757535"/>
              <a:ext cx="697492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+mj-lt"/>
                </a:rPr>
                <a:t>Maxwell’s equations</a:t>
              </a:r>
              <a:endPara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92962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14939</TotalTime>
  <Words>614</Words>
  <Application>Microsoft Office PowerPoint</Application>
  <PresentationFormat>On-screen Show (4:3)</PresentationFormat>
  <Paragraphs>118</Paragraphs>
  <Slides>22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Symbol</vt:lpstr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869</cp:revision>
  <cp:lastPrinted>2020-02-16T08:38:58Z</cp:lastPrinted>
  <dcterms:created xsi:type="dcterms:W3CDTF">2012-01-10T18:32:24Z</dcterms:created>
  <dcterms:modified xsi:type="dcterms:W3CDTF">2021-03-02T04:12:36Z</dcterms:modified>
</cp:coreProperties>
</file>