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416" r:id="rId3"/>
    <p:sldId id="417" r:id="rId4"/>
    <p:sldId id="354" r:id="rId5"/>
    <p:sldId id="392" r:id="rId6"/>
    <p:sldId id="393" r:id="rId7"/>
    <p:sldId id="394" r:id="rId8"/>
    <p:sldId id="395" r:id="rId9"/>
    <p:sldId id="396" r:id="rId10"/>
    <p:sldId id="401" r:id="rId11"/>
    <p:sldId id="402" r:id="rId12"/>
    <p:sldId id="403" r:id="rId13"/>
    <p:sldId id="404" r:id="rId14"/>
    <p:sldId id="418" r:id="rId15"/>
    <p:sldId id="419" r:id="rId16"/>
    <p:sldId id="405" r:id="rId17"/>
    <p:sldId id="406" r:id="rId18"/>
    <p:sldId id="407" r:id="rId19"/>
    <p:sldId id="409" r:id="rId20"/>
    <p:sldId id="410" r:id="rId21"/>
    <p:sldId id="411" r:id="rId22"/>
    <p:sldId id="412" r:id="rId23"/>
    <p:sldId id="413" r:id="rId24"/>
    <p:sldId id="414" r:id="rId25"/>
    <p:sldId id="415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2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discussion for Lecture 16: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details of </a:t>
            </a:r>
            <a:r>
              <a:rPr lang="en-US" sz="2400" b="1" dirty="0" err="1">
                <a:solidFill>
                  <a:schemeClr val="folHlink"/>
                </a:solidFill>
              </a:rPr>
              <a:t>Li</a:t>
            </a:r>
            <a:r>
              <a:rPr lang="en-US" sz="2400" b="1" dirty="0" err="1">
                <a:solidFill>
                  <a:srgbClr val="7030A0"/>
                </a:solidFill>
              </a:rPr>
              <a:t>é</a:t>
            </a:r>
            <a:r>
              <a:rPr lang="en-US" sz="2400" b="1" dirty="0" err="1">
                <a:solidFill>
                  <a:schemeClr val="folHlink"/>
                </a:solidFill>
              </a:rPr>
              <a:t>nard-Wiechert</a:t>
            </a:r>
            <a:r>
              <a:rPr lang="en-US" sz="2400" b="1" dirty="0">
                <a:solidFill>
                  <a:schemeClr val="folHlink"/>
                </a:solidFill>
              </a:rPr>
              <a:t> results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Energy density and flux associated with electromagnetic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Time harmonic fields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0718"/>
              </p:ext>
            </p:extLst>
          </p:nvPr>
        </p:nvGraphicFramePr>
        <p:xfrm>
          <a:off x="338831" y="3874436"/>
          <a:ext cx="7556500" cy="260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8" name="Equation" r:id="rId3" imgW="5574960" imgH="1917360" progId="Equation.DSMT4">
                  <p:embed/>
                </p:oleObj>
              </mc:Choice>
              <mc:Fallback>
                <p:oleObj name="Equation" r:id="rId3" imgW="557496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31" y="3874436"/>
                        <a:ext cx="7556500" cy="2602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05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408684" y="0"/>
            <a:ext cx="5373116" cy="33528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39" name="数式" r:id="rId5" imgW="2819160" imgH="1295280" progId="Equation.3">
                    <p:embed/>
                  </p:oleObj>
                </mc:Choice>
                <mc:Fallback>
                  <p:oleObj name="数式" r:id="rId5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6200" y="76200"/>
            <a:ext cx="922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994864"/>
              </p:ext>
            </p:extLst>
          </p:nvPr>
        </p:nvGraphicFramePr>
        <p:xfrm>
          <a:off x="80962" y="636587"/>
          <a:ext cx="8905875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1" name="Equation" r:id="rId3" imgW="4495680" imgH="2882880" progId="Equation.DSMT4">
                  <p:embed/>
                </p:oleObj>
              </mc:Choice>
              <mc:Fallback>
                <p:oleObj name="Equation" r:id="rId3" imgW="4495680" imgH="2882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" y="636587"/>
                        <a:ext cx="8905875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38D5A1D-8DC3-40FB-AD68-C5A271ADD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417220"/>
              </p:ext>
            </p:extLst>
          </p:nvPr>
        </p:nvGraphicFramePr>
        <p:xfrm>
          <a:off x="5791200" y="5241872"/>
          <a:ext cx="3033246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2" name="Equation" r:id="rId5" imgW="1384200" imgH="431640" progId="Equation.DSMT4">
                  <p:embed/>
                </p:oleObj>
              </mc:Choice>
              <mc:Fallback>
                <p:oleObj name="Equation" r:id="rId5" imgW="1384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5241872"/>
                        <a:ext cx="3033246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654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09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28949"/>
              </p:ext>
            </p:extLst>
          </p:nvPr>
        </p:nvGraphicFramePr>
        <p:xfrm>
          <a:off x="371475" y="1277203"/>
          <a:ext cx="8529914" cy="5261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1" name="Equation" r:id="rId3" imgW="5257800" imgH="3238200" progId="Equation.DSMT4">
                  <p:embed/>
                </p:oleObj>
              </mc:Choice>
              <mc:Fallback>
                <p:oleObj name="Equation" r:id="rId3" imgW="5257800" imgH="32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1277203"/>
                        <a:ext cx="8529914" cy="5261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303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5016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Momentum analysis of electromagnetic fields and sources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386228"/>
              </p:ext>
            </p:extLst>
          </p:nvPr>
        </p:nvGraphicFramePr>
        <p:xfrm>
          <a:off x="984250" y="428625"/>
          <a:ext cx="7032625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4" name="Equation" r:id="rId3" imgW="2908080" imgH="2616120" progId="Equation.DSMT4">
                  <p:embed/>
                </p:oleObj>
              </mc:Choice>
              <mc:Fallback>
                <p:oleObj name="Equation" r:id="rId3" imgW="2908080" imgH="261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28625"/>
                        <a:ext cx="7032625" cy="633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423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D8353-D014-45DB-A144-2B175102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5C8AC-BDF3-41D9-ACFC-55432FC5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11EF8-5A9D-484D-AC4C-DAE8CF1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DD9DD3-35CB-44A7-B271-19B667CFD818}"/>
              </a:ext>
            </a:extLst>
          </p:cNvPr>
          <p:cNvSpPr txBox="1"/>
          <p:nvPr/>
        </p:nvSpPr>
        <p:spPr>
          <a:xfrm>
            <a:off x="228600" y="9463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--  By considering a complete system involving self-contained sources and fields,   we examined the energy and force relationships and introduce energy and force equivalents of the electromagnetic fields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914F4E7-A86F-4945-B216-788C270A4C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72638"/>
              </p:ext>
            </p:extLst>
          </p:nvPr>
        </p:nvGraphicFramePr>
        <p:xfrm>
          <a:off x="380651" y="1981200"/>
          <a:ext cx="8281988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3" imgW="5105160" imgH="1511280" progId="Equation.DSMT4">
                  <p:embed/>
                </p:oleObj>
              </mc:Choice>
              <mc:Fallback>
                <p:oleObj name="Equation" r:id="rId3" imgW="5105160" imgH="1511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51" y="1981200"/>
                        <a:ext cx="8281988" cy="245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B3B60E7-93AC-4281-8BD2-43627FC91E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290990"/>
              </p:ext>
            </p:extLst>
          </p:nvPr>
        </p:nvGraphicFramePr>
        <p:xfrm>
          <a:off x="380651" y="4693052"/>
          <a:ext cx="6670288" cy="1629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5" imgW="2806560" imgH="685800" progId="Equation.DSMT4">
                  <p:embed/>
                </p:oleObj>
              </mc:Choice>
              <mc:Fallback>
                <p:oleObj name="Equation" r:id="rId5" imgW="28065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651" y="4693052"/>
                        <a:ext cx="6670288" cy="1629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0648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5F26B-3604-42D8-8047-AA4B2470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5C604B-482C-47E3-B37B-CF5DD2EE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8E3B2-FEFE-4E90-9C5E-164E5298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8D028C-B61C-4CFA-BC18-7DBED9A901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18746"/>
              </p:ext>
            </p:extLst>
          </p:nvPr>
        </p:nvGraphicFramePr>
        <p:xfrm>
          <a:off x="239712" y="304800"/>
          <a:ext cx="8447088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Equation" r:id="rId3" imgW="5206680" imgH="2336760" progId="Equation.DSMT4">
                  <p:embed/>
                </p:oleObj>
              </mc:Choice>
              <mc:Fallback>
                <p:oleObj name="Equation" r:id="rId3" imgW="5206680" imgH="23367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914F4E7-A86F-4945-B216-788C270A4C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" y="304800"/>
                        <a:ext cx="8447088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0F8CF2D-8791-4438-83F7-9688318B24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46012"/>
              </p:ext>
            </p:extLst>
          </p:nvPr>
        </p:nvGraphicFramePr>
        <p:xfrm>
          <a:off x="652462" y="4800600"/>
          <a:ext cx="494347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Equation" r:id="rId5" imgW="2044440" imgH="482400" progId="Equation.DSMT4">
                  <p:embed/>
                </p:oleObj>
              </mc:Choice>
              <mc:Fallback>
                <p:oleObj name="Equation" r:id="rId5" imgW="2044440" imgH="4824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" y="4800600"/>
                        <a:ext cx="494347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317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122575"/>
              </p:ext>
            </p:extLst>
          </p:nvPr>
        </p:nvGraphicFramePr>
        <p:xfrm>
          <a:off x="762000" y="533400"/>
          <a:ext cx="5410200" cy="263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0" name="Equation" r:id="rId3" imgW="2425680" imgH="1180800" progId="Equation.DSMT4">
                  <p:embed/>
                </p:oleObj>
              </mc:Choice>
              <mc:Fallback>
                <p:oleObj name="Equation" r:id="rId3" imgW="2425680" imgH="118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5410200" cy="2639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8904"/>
              </p:ext>
            </p:extLst>
          </p:nvPr>
        </p:nvGraphicFramePr>
        <p:xfrm>
          <a:off x="533400" y="3124200"/>
          <a:ext cx="66976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1" name="数式" r:id="rId5" imgW="2768400" imgH="241200" progId="Equation.3">
                  <p:embed/>
                </p:oleObj>
              </mc:Choice>
              <mc:Fallback>
                <p:oleObj name="数式" r:id="rId5" imgW="276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669766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873991"/>
              </p:ext>
            </p:extLst>
          </p:nvPr>
        </p:nvGraphicFramePr>
        <p:xfrm>
          <a:off x="159543" y="4038600"/>
          <a:ext cx="8824913" cy="190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2" name="Equation" r:id="rId7" imgW="3886200" imgH="838080" progId="Equation.DSMT4">
                  <p:embed/>
                </p:oleObj>
              </mc:Choice>
              <mc:Fallback>
                <p:oleObj name="Equation" r:id="rId7" imgW="38862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" y="4038600"/>
                        <a:ext cx="8824913" cy="1905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456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79796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8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67054"/>
              </p:ext>
            </p:extLst>
          </p:nvPr>
        </p:nvGraphicFramePr>
        <p:xfrm>
          <a:off x="622300" y="2754312"/>
          <a:ext cx="79121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9" name="数式" r:id="rId5" imgW="4152600" imgH="1346040" progId="Equation.3">
                  <p:embed/>
                </p:oleObj>
              </mc:Choice>
              <mc:Fallback>
                <p:oleObj name="数式" r:id="rId5" imgW="41526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754312"/>
                        <a:ext cx="7912100" cy="250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4819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--  in all of these, the real part is taken at the end of the calculation.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300" y="2280206"/>
            <a:ext cx="852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Equations                  in time domain     in frequency domain</a:t>
            </a:r>
          </a:p>
        </p:txBody>
      </p:sp>
    </p:spTree>
    <p:extLst>
      <p:ext uri="{BB962C8B-B14F-4D97-AF65-F5344CB8AC3E}">
        <p14:creationId xmlns:p14="http://schemas.microsoft.com/office/powerpoint/2010/main" val="2782084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485014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2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863969"/>
              </p:ext>
            </p:extLst>
          </p:nvPr>
        </p:nvGraphicFramePr>
        <p:xfrm>
          <a:off x="838200" y="2286000"/>
          <a:ext cx="8001000" cy="388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3" name="数式" r:id="rId5" imgW="3873240" imgH="1879560" progId="Equation.3">
                  <p:embed/>
                </p:oleObj>
              </mc:Choice>
              <mc:Fallback>
                <p:oleObj name="数式" r:id="rId5" imgW="387324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8001000" cy="388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252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914400"/>
            <a:ext cx="7419768" cy="48006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83" name="数式" r:id="rId3" imgW="2819160" imgH="1295280" progId="Equation.3">
                    <p:embed/>
                  </p:oleObj>
                </mc:Choice>
                <mc:Fallback>
                  <p:oleObj name="数式" r:id="rId3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and review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CB196-03DE-4CE0-9B91-19D85690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D9428-7384-493C-9D46-6AD2F333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552EF-CC13-4FE3-B28C-BA0C5350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880249-4174-4A0C-BF2E-324D93B1E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" y="1190625"/>
            <a:ext cx="80200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81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4484" y="304800"/>
            <a:ext cx="7794702" cy="5673725"/>
            <a:chOff x="681086" y="137692"/>
            <a:chExt cx="8003497" cy="57690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026472"/>
                </p:ext>
              </p:extLst>
            </p:nvPr>
          </p:nvGraphicFramePr>
          <p:xfrm>
            <a:off x="681086" y="1299899"/>
            <a:ext cx="8003497" cy="46068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07" name="数式" r:id="rId3" imgW="2857320" imgH="1701720" progId="Equation.3">
                    <p:embed/>
                  </p:oleObj>
                </mc:Choice>
                <mc:Fallback>
                  <p:oleObj name="数式" r:id="rId3" imgW="2857320" imgH="1701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086" y="1299899"/>
                          <a:ext cx="8003497" cy="46068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53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54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55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16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17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0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1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0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88731"/>
              </p:ext>
            </p:extLst>
          </p:nvPr>
        </p:nvGraphicFramePr>
        <p:xfrm>
          <a:off x="533400" y="3124200"/>
          <a:ext cx="7118350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1" name="数式" r:id="rId5" imgW="3035160" imgH="1307880" progId="Equation.3">
                  <p:embed/>
                </p:oleObj>
              </mc:Choice>
              <mc:Fallback>
                <p:oleObj name="数式" r:id="rId5" imgW="30351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7118350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065373"/>
              </p:ext>
            </p:extLst>
          </p:nvPr>
        </p:nvGraphicFramePr>
        <p:xfrm>
          <a:off x="5480221" y="5101216"/>
          <a:ext cx="3765399" cy="125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2" name="Equation" r:id="rId7" imgW="2438280" imgH="812520" progId="Equation.DSMT4">
                  <p:embed/>
                </p:oleObj>
              </mc:Choice>
              <mc:Fallback>
                <p:oleObj name="Equation" r:id="rId7" imgW="24382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80221" y="5101216"/>
                        <a:ext cx="3765399" cy="125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309024"/>
              </p:ext>
            </p:extLst>
          </p:nvPr>
        </p:nvGraphicFramePr>
        <p:xfrm>
          <a:off x="613348" y="1036848"/>
          <a:ext cx="6019800" cy="219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8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48" y="1036848"/>
                        <a:ext cx="6019800" cy="2191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286938"/>
              </p:ext>
            </p:extLst>
          </p:nvPr>
        </p:nvGraphicFramePr>
        <p:xfrm>
          <a:off x="609600" y="3260793"/>
          <a:ext cx="6802905" cy="327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9" name="数式" r:id="rId5" imgW="3416040" imgH="1625400" progId="Equation.3">
                  <p:embed/>
                </p:oleObj>
              </mc:Choice>
              <mc:Fallback>
                <p:oleObj name="数式" r:id="rId5" imgW="3416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60793"/>
                        <a:ext cx="6802905" cy="3278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17143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(TEM) waves</a:t>
            </a:r>
          </a:p>
        </p:txBody>
      </p:sp>
    </p:spTree>
    <p:extLst>
      <p:ext uri="{BB962C8B-B14F-4D97-AF65-F5344CB8AC3E}">
        <p14:creationId xmlns:p14="http://schemas.microsoft.com/office/powerpoint/2010/main" val="265783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BC9219-C2AD-44CC-92DA-91A49BDA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BECAB-F479-47EF-806D-9A2EDC08F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3D23B-B7A9-4858-925E-F85499E0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4AFD17-02DD-46A7-AF00-D48D3F8213CD}"/>
              </a:ext>
            </a:extLst>
          </p:cNvPr>
          <p:cNvSpPr txBox="1"/>
          <p:nvPr/>
        </p:nvSpPr>
        <p:spPr>
          <a:xfrm>
            <a:off x="457200" y="381000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Tim -- </a:t>
            </a:r>
            <a:r>
              <a:rPr lang="en-US" sz="2400" dirty="0"/>
              <a:t>What is the difference between </a:t>
            </a:r>
            <a:r>
              <a:rPr lang="en-US" sz="2400" dirty="0" err="1"/>
              <a:t>E_field</a:t>
            </a:r>
            <a:r>
              <a:rPr lang="en-US" sz="2400" dirty="0"/>
              <a:t> and </a:t>
            </a:r>
            <a:r>
              <a:rPr lang="en-US" sz="2400" dirty="0" err="1"/>
              <a:t>E_mech?Are</a:t>
            </a:r>
            <a:r>
              <a:rPr lang="en-US" sz="2400" dirty="0"/>
              <a:t> E and H orthogonal?</a:t>
            </a:r>
          </a:p>
          <a:p>
            <a:endParaRPr lang="en-US" sz="2400" dirty="0"/>
          </a:p>
          <a:p>
            <a:r>
              <a:rPr lang="en-US" sz="2400" dirty="0"/>
              <a:t>From Nick -- Question about how </a:t>
            </a:r>
            <a:r>
              <a:rPr lang="en-US" sz="2400" dirty="0" err="1"/>
              <a:t>t_r</a:t>
            </a:r>
            <a:r>
              <a:rPr lang="en-US" sz="2400" dirty="0"/>
              <a:t> is defined with R(</a:t>
            </a:r>
            <a:r>
              <a:rPr lang="en-US" sz="2400" dirty="0" err="1"/>
              <a:t>t_r</a:t>
            </a:r>
            <a:r>
              <a:rPr lang="en-US" sz="2400" dirty="0"/>
              <a:t>)? It's like </a:t>
            </a:r>
            <a:r>
              <a:rPr lang="en-US" sz="2400" dirty="0" err="1"/>
              <a:t>t_r</a:t>
            </a:r>
            <a:r>
              <a:rPr lang="en-US" sz="2400" dirty="0"/>
              <a:t> is inside the definition of itself.</a:t>
            </a:r>
          </a:p>
          <a:p>
            <a:br>
              <a:rPr lang="en-US" sz="2400" dirty="0"/>
            </a:b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062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B5F7102-4A72-418A-A007-2E30A25E2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11" y="0"/>
            <a:ext cx="8918778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4876800"/>
            <a:ext cx="8991600" cy="228600"/>
          </a:xfrm>
          <a:prstGeom prst="rect">
            <a:avLst/>
          </a:prstGeom>
          <a:solidFill>
            <a:srgbClr val="DA32A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– Review from previous lecture 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Liénard-Wiechert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03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60547"/>
              </p:ext>
            </p:extLst>
          </p:nvPr>
        </p:nvGraphicFramePr>
        <p:xfrm>
          <a:off x="177800" y="4114800"/>
          <a:ext cx="891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04" name="Equation" r:id="rId5" imgW="4457520" imgH="419040" progId="Equation.DSMT4">
                  <p:embed/>
                </p:oleObj>
              </mc:Choice>
              <mc:Fallback>
                <p:oleObj name="Equation" r:id="rId5" imgW="445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" y="4114800"/>
                        <a:ext cx="891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9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44253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0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1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037585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2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3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9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0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528658"/>
              </p:ext>
            </p:extLst>
          </p:nvPr>
        </p:nvGraphicFramePr>
        <p:xfrm>
          <a:off x="2020797" y="4202410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1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20797" y="4202410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2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960883"/>
              </p:ext>
            </p:extLst>
          </p:nvPr>
        </p:nvGraphicFramePr>
        <p:xfrm>
          <a:off x="2057400" y="5019415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3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57400" y="5019415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164418"/>
              </p:ext>
            </p:extLst>
          </p:nvPr>
        </p:nvGraphicFramePr>
        <p:xfrm>
          <a:off x="5181600" y="4039129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4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39129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930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order to find the electric and magnetic fields, we need to evaluate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60618"/>
              </p:ext>
            </p:extLst>
          </p:nvPr>
        </p:nvGraphicFramePr>
        <p:xfrm>
          <a:off x="1600200" y="1108501"/>
          <a:ext cx="4137381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6" name="Equation" r:id="rId3" imgW="1790640" imgH="393480" progId="Equation.DSMT4">
                  <p:embed/>
                </p:oleObj>
              </mc:Choice>
              <mc:Fallback>
                <p:oleObj name="Equation" r:id="rId3" imgW="1790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108501"/>
                        <a:ext cx="4137381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50789"/>
              </p:ext>
            </p:extLst>
          </p:nvPr>
        </p:nvGraphicFramePr>
        <p:xfrm>
          <a:off x="1685290" y="2133600"/>
          <a:ext cx="2787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7" name="Equation" r:id="rId5" imgW="1206360" imgH="203040" progId="Equation.DSMT4">
                  <p:embed/>
                </p:oleObj>
              </mc:Choice>
              <mc:Fallback>
                <p:oleObj name="Equation" r:id="rId5" imgW="12063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290" y="2133600"/>
                        <a:ext cx="27876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3840" y="2819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trick of evaluating these derivatives is that the retarded time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r</a:t>
            </a:r>
            <a:r>
              <a:rPr lang="en-US" sz="2400" i="1" dirty="0"/>
              <a:t> </a:t>
            </a:r>
            <a:r>
              <a:rPr lang="en-US" sz="2400" dirty="0"/>
              <a:t>depends on position </a:t>
            </a:r>
            <a:r>
              <a:rPr lang="en-US" sz="2400" b="1" dirty="0"/>
              <a:t>r </a:t>
            </a:r>
            <a:r>
              <a:rPr lang="en-US" sz="2400" dirty="0"/>
              <a:t>and on itself. We can show the following results using the shorthand notation: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                                      and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30691"/>
              </p:ext>
            </p:extLst>
          </p:nvPr>
        </p:nvGraphicFramePr>
        <p:xfrm>
          <a:off x="914400" y="4267200"/>
          <a:ext cx="2743200" cy="1305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8" name="Equation" r:id="rId7" imgW="1307880" imgH="622080" progId="Equation.DSMT4">
                  <p:embed/>
                </p:oleObj>
              </mc:Choice>
              <mc:Fallback>
                <p:oleObj name="Equation" r:id="rId7" imgW="1307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267200"/>
                        <a:ext cx="2743200" cy="1305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185012"/>
              </p:ext>
            </p:extLst>
          </p:nvPr>
        </p:nvGraphicFramePr>
        <p:xfrm>
          <a:off x="5257800" y="4207371"/>
          <a:ext cx="24225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9" name="Equation" r:id="rId9" imgW="1155600" imgH="622080" progId="Equation.DSMT4">
                  <p:embed/>
                </p:oleObj>
              </mc:Choice>
              <mc:Fallback>
                <p:oleObj name="Equation" r:id="rId9" imgW="11556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07371"/>
                        <a:ext cx="242252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6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72203"/>
              </p:ext>
            </p:extLst>
          </p:nvPr>
        </p:nvGraphicFramePr>
        <p:xfrm>
          <a:off x="598488" y="762000"/>
          <a:ext cx="728186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4" name="Equation" r:id="rId3" imgW="4241520" imgH="711000" progId="Equation.DSMT4">
                  <p:embed/>
                </p:oleObj>
              </mc:Choice>
              <mc:Fallback>
                <p:oleObj name="Equation" r:id="rId3" imgW="42415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488" y="762000"/>
                        <a:ext cx="7281862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965824"/>
              </p:ext>
            </p:extLst>
          </p:nvPr>
        </p:nvGraphicFramePr>
        <p:xfrm>
          <a:off x="490538" y="1828800"/>
          <a:ext cx="78914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5" name="Equation" r:id="rId5" imgW="4597200" imgH="711000" progId="Equation.DSMT4">
                  <p:embed/>
                </p:oleObj>
              </mc:Choice>
              <mc:Fallback>
                <p:oleObj name="Equation" r:id="rId5" imgW="45972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828800"/>
                        <a:ext cx="7891462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47434"/>
              </p:ext>
            </p:extLst>
          </p:nvPr>
        </p:nvGraphicFramePr>
        <p:xfrm>
          <a:off x="392113" y="3124200"/>
          <a:ext cx="802163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6" name="Equation" r:id="rId7" imgW="4673520" imgH="711000" progId="Equation.DSMT4">
                  <p:embed/>
                </p:oleObj>
              </mc:Choice>
              <mc:Fallback>
                <p:oleObj name="Equation" r:id="rId7" imgW="4673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124200"/>
                        <a:ext cx="8021637" cy="1220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69440"/>
              </p:ext>
            </p:extLst>
          </p:nvPr>
        </p:nvGraphicFramePr>
        <p:xfrm>
          <a:off x="512762" y="4405312"/>
          <a:ext cx="80216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7" name="Equation" r:id="rId9" imgW="4673520" imgH="939600" progId="Equation.DSMT4">
                  <p:embed/>
                </p:oleObj>
              </mc:Choice>
              <mc:Fallback>
                <p:oleObj name="Equation" r:id="rId9" imgW="4673520" imgH="93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4405312"/>
                        <a:ext cx="8021638" cy="16144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22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15023</TotalTime>
  <Words>731</Words>
  <Application>Microsoft Office PowerPoint</Application>
  <PresentationFormat>On-screen Show (4:3)</PresentationFormat>
  <Paragraphs>133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873</cp:revision>
  <cp:lastPrinted>2020-02-16T08:38:58Z</cp:lastPrinted>
  <dcterms:created xsi:type="dcterms:W3CDTF">2012-01-10T18:32:24Z</dcterms:created>
  <dcterms:modified xsi:type="dcterms:W3CDTF">2021-03-03T15:49:06Z</dcterms:modified>
</cp:coreProperties>
</file>