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96" r:id="rId2"/>
    <p:sldId id="406" r:id="rId3"/>
    <p:sldId id="357" r:id="rId4"/>
    <p:sldId id="358" r:id="rId5"/>
    <p:sldId id="359" r:id="rId6"/>
    <p:sldId id="360" r:id="rId7"/>
    <p:sldId id="361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4" r:id="rId17"/>
    <p:sldId id="408" r:id="rId18"/>
    <p:sldId id="375" r:id="rId19"/>
    <p:sldId id="376" r:id="rId20"/>
    <p:sldId id="377" r:id="rId21"/>
    <p:sldId id="401" r:id="rId22"/>
    <p:sldId id="402" r:id="rId23"/>
    <p:sldId id="403" r:id="rId24"/>
    <p:sldId id="404" r:id="rId25"/>
    <p:sldId id="405" r:id="rId26"/>
    <p:sldId id="400" r:id="rId2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0"/>
  </p:normalViewPr>
  <p:slideViewPr>
    <p:cSldViewPr>
      <p:cViewPr varScale="1">
        <p:scale>
          <a:sx n="69" d="100"/>
          <a:sy n="69" d="100"/>
        </p:scale>
        <p:origin x="1411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1" d="100"/>
        <a:sy n="41" d="100"/>
      </p:scale>
      <p:origin x="0" y="-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22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170238" cy="479425"/>
          </a:xfrm>
          <a:prstGeom prst="rect">
            <a:avLst/>
          </a:prstGeom>
        </p:spPr>
        <p:txBody>
          <a:bodyPr vert="horz" lIns="91415" tIns="45708" rIns="91415" bIns="457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2"/>
            <a:ext cx="3170238" cy="479425"/>
          </a:xfrm>
          <a:prstGeom prst="rect">
            <a:avLst/>
          </a:prstGeom>
        </p:spPr>
        <p:txBody>
          <a:bodyPr vert="horz" lIns="91415" tIns="45708" rIns="91415" bIns="45708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20190"/>
            <a:ext cx="3170238" cy="479425"/>
          </a:xfrm>
          <a:prstGeom prst="rect">
            <a:avLst/>
          </a:prstGeom>
        </p:spPr>
        <p:txBody>
          <a:bodyPr vert="horz" lIns="91415" tIns="45708" rIns="91415" bIns="457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90"/>
            <a:ext cx="3170238" cy="479425"/>
          </a:xfrm>
          <a:prstGeom prst="rect">
            <a:avLst/>
          </a:prstGeom>
        </p:spPr>
        <p:txBody>
          <a:bodyPr vert="horz" lIns="91415" tIns="45708" rIns="91415" bIns="45708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3/3/2021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051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46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28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0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4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4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5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" y="518160"/>
            <a:ext cx="8991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PHY 712 Electrodynamics</a:t>
            </a:r>
          </a:p>
          <a:p>
            <a:pPr algn="ctr"/>
            <a:r>
              <a:rPr lang="en-US" sz="3200" b="1" dirty="0"/>
              <a:t>10-10:50 AM  Online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Plan for Lecture 17:</a:t>
            </a:r>
          </a:p>
          <a:p>
            <a:pPr marL="457200" lvl="2" algn="ctr">
              <a:spcBef>
                <a:spcPct val="50000"/>
              </a:spcBef>
            </a:pPr>
            <a:r>
              <a:rPr lang="en-US" sz="3200" b="1" dirty="0">
                <a:solidFill>
                  <a:schemeClr val="folHlink"/>
                </a:solidFill>
              </a:rPr>
              <a:t>Read Chapter 7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>
                <a:solidFill>
                  <a:schemeClr val="folHlink"/>
                </a:solidFill>
              </a:rPr>
              <a:t>Plane polarized electromagnetic waves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>
                <a:solidFill>
                  <a:schemeClr val="folHlink"/>
                </a:solidFill>
              </a:rPr>
              <a:t>Reflectance and transmittance of electromagnetic waves – extension to anisotropy and complexity</a:t>
            </a:r>
          </a:p>
          <a:p>
            <a:pPr marL="514350" indent="-514350" algn="ctr">
              <a:buFont typeface="+mj-lt"/>
              <a:buAutoNum type="arabicPeriod"/>
            </a:pPr>
            <a:endParaRPr lang="en-US" sz="3200" b="1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0808" y="7486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893290"/>
              </p:ext>
            </p:extLst>
          </p:nvPr>
        </p:nvGraphicFramePr>
        <p:xfrm>
          <a:off x="1733550" y="3602038"/>
          <a:ext cx="5602288" cy="261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3" name="Equation" r:id="rId3" imgW="2590560" imgH="1193760" progId="Equation.DSMT4">
                  <p:embed/>
                </p:oleObj>
              </mc:Choice>
              <mc:Fallback>
                <p:oleObj name="Equation" r:id="rId3" imgW="259056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602038"/>
                        <a:ext cx="5602288" cy="261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533400" y="457200"/>
            <a:ext cx="3009900" cy="2417763"/>
            <a:chOff x="533400" y="1011237"/>
            <a:chExt cx="3009900" cy="2417763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533400" y="1066800"/>
              <a:ext cx="3009900" cy="2362200"/>
              <a:chOff x="1447800" y="1524000"/>
              <a:chExt cx="6019800" cy="4724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47800" y="1524000"/>
                <a:ext cx="6019800" cy="2362200"/>
              </a:xfrm>
              <a:prstGeom prst="rect">
                <a:avLst/>
              </a:prstGeom>
              <a:solidFill>
                <a:schemeClr val="accent1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47800" y="3886200"/>
                <a:ext cx="6019800" cy="2362200"/>
              </a:xfrm>
              <a:prstGeom prst="rect">
                <a:avLst/>
              </a:prstGeom>
              <a:solidFill>
                <a:srgbClr val="DA32AA">
                  <a:alpha val="3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52600" y="1905000"/>
                <a:ext cx="1981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</a:t>
                </a:r>
                <a:r>
                  <a:rPr lang="en-US" sz="2400" dirty="0">
                    <a:latin typeface="+mj-lt"/>
                  </a:rPr>
                  <a:t>’</a:t>
                </a:r>
                <a:r>
                  <a:rPr lang="en-US" sz="2400" dirty="0">
                    <a:latin typeface="Symbol" pitchFamily="18" charset="2"/>
                  </a:rPr>
                  <a:t> e</a:t>
                </a:r>
                <a:r>
                  <a:rPr lang="en-US" sz="2400" dirty="0"/>
                  <a:t>’</a:t>
                </a:r>
                <a:endParaRPr lang="en-US" sz="2400" dirty="0">
                  <a:latin typeface="Symbol" pitchFamily="18" charset="2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76400" y="4114800"/>
                <a:ext cx="12954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 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2819400" y="3886200"/>
                <a:ext cx="12954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114800" y="3886200"/>
                <a:ext cx="12192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114800" y="1676400"/>
                <a:ext cx="0" cy="419100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4114800" y="2819400"/>
                <a:ext cx="2209800" cy="10668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029200" y="3121968"/>
                <a:ext cx="1295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j-lt"/>
                  </a:rPr>
                  <a:t>k’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819400" y="39624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i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4186536"/>
                <a:ext cx="1828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R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814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i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386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R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8600" y="2895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Symbol" pitchFamily="18" charset="2"/>
                  </a:rPr>
                  <a:t>q</a:t>
                </a:r>
              </a:p>
            </p:txBody>
          </p:sp>
        </p:grp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4626533"/>
                </p:ext>
              </p:extLst>
            </p:nvPr>
          </p:nvGraphicFramePr>
          <p:xfrm>
            <a:off x="1905000" y="10112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44" name="数式" r:id="rId5" imgW="126720" imgH="164880" progId="Equation.3">
                    <p:embed/>
                  </p:oleObj>
                </mc:Choice>
                <mc:Fallback>
                  <p:oleObj name="数式" r:id="rId5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10112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0787929"/>
                </p:ext>
              </p:extLst>
            </p:nvPr>
          </p:nvGraphicFramePr>
          <p:xfrm>
            <a:off x="3200400" y="20780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45" name="数式" r:id="rId7" imgW="126720" imgH="164880" progId="Equation.3">
                    <p:embed/>
                  </p:oleObj>
                </mc:Choice>
                <mc:Fallback>
                  <p:oleObj name="数式" r:id="rId7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0780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536642"/>
              </p:ext>
            </p:extLst>
          </p:nvPr>
        </p:nvGraphicFramePr>
        <p:xfrm>
          <a:off x="3919537" y="1351816"/>
          <a:ext cx="4727325" cy="2000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6" name="Equation" r:id="rId9" imgW="1942920" imgH="812520" progId="Equation.DSMT4">
                  <p:embed/>
                </p:oleObj>
              </mc:Choice>
              <mc:Fallback>
                <p:oleObj name="Equation" r:id="rId9" imgW="1942920" imgH="81252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7" y="1351816"/>
                        <a:ext cx="4727325" cy="2000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737927" y="518596"/>
            <a:ext cx="4994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Snell’s law – matching phase factors at boundary plane </a:t>
            </a:r>
            <a:r>
              <a:rPr lang="en-US" sz="2400" i="1" dirty="0">
                <a:latin typeface="+mj-lt"/>
              </a:rPr>
              <a:t>z=0</a:t>
            </a:r>
            <a:r>
              <a:rPr lang="en-US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1778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274448"/>
              </p:ext>
            </p:extLst>
          </p:nvPr>
        </p:nvGraphicFramePr>
        <p:xfrm>
          <a:off x="1196975" y="3241675"/>
          <a:ext cx="6673850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4" name="数式" r:id="rId3" imgW="3085920" imgH="1523880" progId="Equation.3">
                  <p:embed/>
                </p:oleObj>
              </mc:Choice>
              <mc:Fallback>
                <p:oleObj name="数式" r:id="rId3" imgW="3085920" imgH="1523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3241675"/>
                        <a:ext cx="6673850" cy="333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533400" y="838200"/>
            <a:ext cx="3009900" cy="2417763"/>
            <a:chOff x="533400" y="1011237"/>
            <a:chExt cx="3009900" cy="2417763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533400" y="1066800"/>
              <a:ext cx="3009900" cy="2362200"/>
              <a:chOff x="1447800" y="1524000"/>
              <a:chExt cx="6019800" cy="4724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47800" y="1524000"/>
                <a:ext cx="6019800" cy="2362200"/>
              </a:xfrm>
              <a:prstGeom prst="rect">
                <a:avLst/>
              </a:prstGeom>
              <a:solidFill>
                <a:schemeClr val="accent1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47800" y="3886200"/>
                <a:ext cx="6019800" cy="2362200"/>
              </a:xfrm>
              <a:prstGeom prst="rect">
                <a:avLst/>
              </a:prstGeom>
              <a:solidFill>
                <a:srgbClr val="DA32AA">
                  <a:alpha val="3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52600" y="1905000"/>
                <a:ext cx="1981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</a:t>
                </a:r>
                <a:r>
                  <a:rPr lang="en-US" sz="2400" dirty="0">
                    <a:latin typeface="+mj-lt"/>
                  </a:rPr>
                  <a:t>’</a:t>
                </a:r>
                <a:r>
                  <a:rPr lang="en-US" sz="2400" dirty="0">
                    <a:latin typeface="Symbol" pitchFamily="18" charset="2"/>
                  </a:rPr>
                  <a:t> e</a:t>
                </a:r>
                <a:r>
                  <a:rPr lang="en-US" sz="2400" dirty="0"/>
                  <a:t>’</a:t>
                </a:r>
                <a:endParaRPr lang="en-US" sz="2400" dirty="0">
                  <a:latin typeface="Symbol" pitchFamily="18" charset="2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76400" y="4114800"/>
                <a:ext cx="12954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 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2819400" y="3886200"/>
                <a:ext cx="12954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114800" y="3886200"/>
                <a:ext cx="12192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114800" y="1676400"/>
                <a:ext cx="0" cy="419100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4114800" y="2819400"/>
                <a:ext cx="2209800" cy="10668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029200" y="3121968"/>
                <a:ext cx="1295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j-lt"/>
                  </a:rPr>
                  <a:t>k’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819400" y="39624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i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4186536"/>
                <a:ext cx="1828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R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814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i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386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R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8600" y="2895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Symbol" pitchFamily="18" charset="2"/>
                  </a:rPr>
                  <a:t>q</a:t>
                </a:r>
              </a:p>
            </p:txBody>
          </p:sp>
        </p:grp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38866343"/>
                </p:ext>
              </p:extLst>
            </p:nvPr>
          </p:nvGraphicFramePr>
          <p:xfrm>
            <a:off x="1905000" y="10112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45" name="数式" r:id="rId5" imgW="126720" imgH="164880" progId="Equation.3">
                    <p:embed/>
                  </p:oleObj>
                </mc:Choice>
                <mc:Fallback>
                  <p:oleObj name="数式" r:id="rId5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10112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3316511"/>
                </p:ext>
              </p:extLst>
            </p:nvPr>
          </p:nvGraphicFramePr>
          <p:xfrm>
            <a:off x="3200400" y="20780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46" name="数式" r:id="rId7" imgW="126720" imgH="164880" progId="Equation.3">
                    <p:embed/>
                  </p:oleObj>
                </mc:Choice>
                <mc:Fallback>
                  <p:oleObj name="数式" r:id="rId7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0780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28596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" y="61913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766973"/>
              </p:ext>
            </p:extLst>
          </p:nvPr>
        </p:nvGraphicFramePr>
        <p:xfrm>
          <a:off x="4688522" y="477044"/>
          <a:ext cx="3983038" cy="380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32" name="Equation" r:id="rId3" imgW="1841400" imgH="1739880" progId="Equation.DSMT4">
                  <p:embed/>
                </p:oleObj>
              </mc:Choice>
              <mc:Fallback>
                <p:oleObj name="Equation" r:id="rId3" imgW="1841400" imgH="1739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8522" y="477044"/>
                        <a:ext cx="3983038" cy="380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167640" y="914400"/>
            <a:ext cx="3009900" cy="2417763"/>
            <a:chOff x="533400" y="1011237"/>
            <a:chExt cx="3009900" cy="2417763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533400" y="1066800"/>
              <a:ext cx="3009900" cy="2362200"/>
              <a:chOff x="1447800" y="1524000"/>
              <a:chExt cx="6019800" cy="4724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47800" y="1524000"/>
                <a:ext cx="6019800" cy="2362200"/>
              </a:xfrm>
              <a:prstGeom prst="rect">
                <a:avLst/>
              </a:prstGeom>
              <a:solidFill>
                <a:schemeClr val="accent1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47800" y="3886200"/>
                <a:ext cx="6019800" cy="2362200"/>
              </a:xfrm>
              <a:prstGeom prst="rect">
                <a:avLst/>
              </a:prstGeom>
              <a:solidFill>
                <a:srgbClr val="DA32AA">
                  <a:alpha val="3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52600" y="1905000"/>
                <a:ext cx="1981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</a:t>
                </a:r>
                <a:r>
                  <a:rPr lang="en-US" sz="2400" dirty="0">
                    <a:latin typeface="+mj-lt"/>
                  </a:rPr>
                  <a:t>’</a:t>
                </a:r>
                <a:r>
                  <a:rPr lang="en-US" sz="2400" dirty="0">
                    <a:latin typeface="Symbol" pitchFamily="18" charset="2"/>
                  </a:rPr>
                  <a:t> e</a:t>
                </a:r>
                <a:r>
                  <a:rPr lang="en-US" sz="2400" dirty="0"/>
                  <a:t>’</a:t>
                </a:r>
                <a:endParaRPr lang="en-US" sz="2400" dirty="0">
                  <a:latin typeface="Symbol" pitchFamily="18" charset="2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76400" y="4114800"/>
                <a:ext cx="12954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 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2819400" y="3886200"/>
                <a:ext cx="12954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114800" y="3886200"/>
                <a:ext cx="12192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114800" y="1676400"/>
                <a:ext cx="0" cy="419100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4114800" y="2819400"/>
                <a:ext cx="2209800" cy="10668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029200" y="3121968"/>
                <a:ext cx="1295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j-lt"/>
                  </a:rPr>
                  <a:t>k’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819400" y="39624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i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4186536"/>
                <a:ext cx="1828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R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814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i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386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R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8600" y="2895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Symbol" pitchFamily="18" charset="2"/>
                  </a:rPr>
                  <a:t>q</a:t>
                </a:r>
              </a:p>
            </p:txBody>
          </p:sp>
        </p:grp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467209"/>
                </p:ext>
              </p:extLst>
            </p:nvPr>
          </p:nvGraphicFramePr>
          <p:xfrm>
            <a:off x="1905000" y="10112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933" name="数式" r:id="rId5" imgW="126720" imgH="164880" progId="Equation.3">
                    <p:embed/>
                  </p:oleObj>
                </mc:Choice>
                <mc:Fallback>
                  <p:oleObj name="数式" r:id="rId5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10112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1497369"/>
                </p:ext>
              </p:extLst>
            </p:nvPr>
          </p:nvGraphicFramePr>
          <p:xfrm>
            <a:off x="3200400" y="20780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934" name="数式" r:id="rId7" imgW="126720" imgH="164880" progId="Equation.3">
                    <p:embed/>
                  </p:oleObj>
                </mc:Choice>
                <mc:Fallback>
                  <p:oleObj name="数式" r:id="rId7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0780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936430"/>
              </p:ext>
            </p:extLst>
          </p:nvPr>
        </p:nvGraphicFramePr>
        <p:xfrm>
          <a:off x="201295" y="3280410"/>
          <a:ext cx="3597275" cy="344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35" name="Equation" r:id="rId9" imgW="1663560" imgH="1574640" progId="Equation.DSMT4">
                  <p:embed/>
                </p:oleObj>
              </mc:Choice>
              <mc:Fallback>
                <p:oleObj name="Equation" r:id="rId9" imgW="1663560" imgH="1574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" y="3280410"/>
                        <a:ext cx="3597275" cy="344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90898"/>
              </p:ext>
            </p:extLst>
          </p:nvPr>
        </p:nvGraphicFramePr>
        <p:xfrm>
          <a:off x="4645025" y="4772025"/>
          <a:ext cx="331946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36" name="Equation" r:id="rId11" imgW="1447560" imgH="507960" progId="Equation.DSMT4">
                  <p:embed/>
                </p:oleObj>
              </mc:Choice>
              <mc:Fallback>
                <p:oleObj name="Equation" r:id="rId11" imgW="144756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45025" y="4772025"/>
                        <a:ext cx="3319463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8103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89207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67640" y="914400"/>
            <a:ext cx="3009900" cy="2417763"/>
            <a:chOff x="533400" y="1011237"/>
            <a:chExt cx="3009900" cy="2417763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533400" y="1066800"/>
              <a:ext cx="3009900" cy="2362200"/>
              <a:chOff x="1447800" y="1524000"/>
              <a:chExt cx="6019800" cy="4724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47800" y="1524000"/>
                <a:ext cx="6019800" cy="2362200"/>
              </a:xfrm>
              <a:prstGeom prst="rect">
                <a:avLst/>
              </a:prstGeom>
              <a:solidFill>
                <a:schemeClr val="accent1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47800" y="3886200"/>
                <a:ext cx="6019800" cy="2362200"/>
              </a:xfrm>
              <a:prstGeom prst="rect">
                <a:avLst/>
              </a:prstGeom>
              <a:solidFill>
                <a:srgbClr val="DA32AA">
                  <a:alpha val="3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52600" y="1905000"/>
                <a:ext cx="1981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</a:t>
                </a:r>
                <a:r>
                  <a:rPr lang="en-US" sz="2400" dirty="0">
                    <a:latin typeface="+mj-lt"/>
                  </a:rPr>
                  <a:t>’</a:t>
                </a:r>
                <a:r>
                  <a:rPr lang="en-US" sz="2400" dirty="0">
                    <a:latin typeface="Symbol" pitchFamily="18" charset="2"/>
                  </a:rPr>
                  <a:t> e</a:t>
                </a:r>
                <a:r>
                  <a:rPr lang="en-US" sz="2400" dirty="0"/>
                  <a:t>’</a:t>
                </a:r>
                <a:endParaRPr lang="en-US" sz="2400" dirty="0">
                  <a:latin typeface="Symbol" pitchFamily="18" charset="2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76400" y="4114800"/>
                <a:ext cx="12954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 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2819400" y="3886200"/>
                <a:ext cx="12954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114800" y="3886200"/>
                <a:ext cx="12192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114800" y="1676400"/>
                <a:ext cx="0" cy="419100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4114800" y="2819400"/>
                <a:ext cx="2209800" cy="10668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029200" y="3121968"/>
                <a:ext cx="1295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j-lt"/>
                  </a:rPr>
                  <a:t>k’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819400" y="39624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i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4186536"/>
                <a:ext cx="1828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R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814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i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386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R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8600" y="2895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Symbol" pitchFamily="18" charset="2"/>
                  </a:rPr>
                  <a:t>q</a:t>
                </a:r>
              </a:p>
            </p:txBody>
          </p:sp>
        </p:grp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3952182"/>
                </p:ext>
              </p:extLst>
            </p:nvPr>
          </p:nvGraphicFramePr>
          <p:xfrm>
            <a:off x="1905000" y="10112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938" name="数式" r:id="rId3" imgW="126720" imgH="164880" progId="Equation.3">
                    <p:embed/>
                  </p:oleObj>
                </mc:Choice>
                <mc:Fallback>
                  <p:oleObj name="数式" r:id="rId3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10112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49919296"/>
                </p:ext>
              </p:extLst>
            </p:nvPr>
          </p:nvGraphicFramePr>
          <p:xfrm>
            <a:off x="3200400" y="20780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939" name="数式" r:id="rId5" imgW="126720" imgH="164880" progId="Equation.3">
                    <p:embed/>
                  </p:oleObj>
                </mc:Choice>
                <mc:Fallback>
                  <p:oleObj name="数式" r:id="rId5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0780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TextBox 25"/>
          <p:cNvSpPr txBox="1"/>
          <p:nvPr/>
        </p:nvSpPr>
        <p:spPr>
          <a:xfrm>
            <a:off x="3406140" y="630664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s-polarization – </a:t>
            </a:r>
            <a:r>
              <a:rPr lang="en-US" sz="2400" b="1" dirty="0">
                <a:latin typeface="+mj-lt"/>
              </a:rPr>
              <a:t>E</a:t>
            </a:r>
            <a:r>
              <a:rPr lang="en-US" sz="2400" dirty="0">
                <a:latin typeface="+mj-lt"/>
              </a:rPr>
              <a:t> field “polarized” perpendicular to plane of incidence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557361"/>
              </p:ext>
            </p:extLst>
          </p:nvPr>
        </p:nvGraphicFramePr>
        <p:xfrm>
          <a:off x="3244850" y="1435100"/>
          <a:ext cx="5795963" cy="250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40" name="Equation" r:id="rId7" imgW="2679480" imgH="1143000" progId="Equation.DSMT4">
                  <p:embed/>
                </p:oleObj>
              </mc:Choice>
              <mc:Fallback>
                <p:oleObj name="Equation" r:id="rId7" imgW="267948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1435100"/>
                        <a:ext cx="5795963" cy="250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840439"/>
              </p:ext>
            </p:extLst>
          </p:nvPr>
        </p:nvGraphicFramePr>
        <p:xfrm>
          <a:off x="571500" y="3861098"/>
          <a:ext cx="702945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41" name="数式" r:id="rId9" imgW="3251160" imgH="1066680" progId="Equation.3">
                  <p:embed/>
                </p:oleObj>
              </mc:Choice>
              <mc:Fallback>
                <p:oleObj name="数式" r:id="rId9" imgW="3251160" imgH="1066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3861098"/>
                        <a:ext cx="702945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4853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89207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67640" y="914400"/>
            <a:ext cx="3009900" cy="2417763"/>
            <a:chOff x="533400" y="1011237"/>
            <a:chExt cx="3009900" cy="2417763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533400" y="1066800"/>
              <a:ext cx="3009900" cy="2362200"/>
              <a:chOff x="1447800" y="1524000"/>
              <a:chExt cx="6019800" cy="4724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47800" y="1524000"/>
                <a:ext cx="6019800" cy="2362200"/>
              </a:xfrm>
              <a:prstGeom prst="rect">
                <a:avLst/>
              </a:prstGeom>
              <a:solidFill>
                <a:schemeClr val="accent1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47800" y="3886200"/>
                <a:ext cx="6019800" cy="2362200"/>
              </a:xfrm>
              <a:prstGeom prst="rect">
                <a:avLst/>
              </a:prstGeom>
              <a:solidFill>
                <a:srgbClr val="DA32AA">
                  <a:alpha val="3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52600" y="1905000"/>
                <a:ext cx="1981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</a:t>
                </a:r>
                <a:r>
                  <a:rPr lang="en-US" sz="2400" dirty="0">
                    <a:latin typeface="+mj-lt"/>
                  </a:rPr>
                  <a:t>’</a:t>
                </a:r>
                <a:r>
                  <a:rPr lang="en-US" sz="2400" dirty="0">
                    <a:latin typeface="Symbol" pitchFamily="18" charset="2"/>
                  </a:rPr>
                  <a:t> e</a:t>
                </a:r>
                <a:r>
                  <a:rPr lang="en-US" sz="2400" dirty="0"/>
                  <a:t>’</a:t>
                </a:r>
                <a:endParaRPr lang="en-US" sz="2400" dirty="0">
                  <a:latin typeface="Symbol" pitchFamily="18" charset="2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76400" y="4114800"/>
                <a:ext cx="12954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 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2819400" y="3886200"/>
                <a:ext cx="12954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114800" y="3886200"/>
                <a:ext cx="12192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114800" y="1676400"/>
                <a:ext cx="0" cy="419100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4114800" y="2819400"/>
                <a:ext cx="2209800" cy="10668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029200" y="3121968"/>
                <a:ext cx="1295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j-lt"/>
                  </a:rPr>
                  <a:t>k’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819400" y="39624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i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4186536"/>
                <a:ext cx="1828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R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814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i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386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R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8600" y="2895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Symbol" pitchFamily="18" charset="2"/>
                  </a:rPr>
                  <a:t>q</a:t>
                </a:r>
              </a:p>
            </p:txBody>
          </p:sp>
        </p:grp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6464886"/>
                </p:ext>
              </p:extLst>
            </p:nvPr>
          </p:nvGraphicFramePr>
          <p:xfrm>
            <a:off x="1905000" y="10112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62" name="数式" r:id="rId3" imgW="126720" imgH="164880" progId="Equation.3">
                    <p:embed/>
                  </p:oleObj>
                </mc:Choice>
                <mc:Fallback>
                  <p:oleObj name="数式" r:id="rId3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10112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9491815"/>
                </p:ext>
              </p:extLst>
            </p:nvPr>
          </p:nvGraphicFramePr>
          <p:xfrm>
            <a:off x="3200400" y="20780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63" name="数式" r:id="rId5" imgW="126720" imgH="164880" progId="Equation.3">
                    <p:embed/>
                  </p:oleObj>
                </mc:Choice>
                <mc:Fallback>
                  <p:oleObj name="数式" r:id="rId5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0780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TextBox 25"/>
          <p:cNvSpPr txBox="1"/>
          <p:nvPr/>
        </p:nvSpPr>
        <p:spPr>
          <a:xfrm>
            <a:off x="3406140" y="541456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p-polarization – </a:t>
            </a:r>
            <a:r>
              <a:rPr lang="en-US" sz="2400" b="1" dirty="0">
                <a:latin typeface="+mj-lt"/>
              </a:rPr>
              <a:t>E</a:t>
            </a:r>
            <a:r>
              <a:rPr lang="en-US" sz="2400" dirty="0">
                <a:latin typeface="+mj-lt"/>
              </a:rPr>
              <a:t> field “polarized” parallel to plane of incidence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453234"/>
              </p:ext>
            </p:extLst>
          </p:nvPr>
        </p:nvGraphicFramePr>
        <p:xfrm>
          <a:off x="605790" y="3962400"/>
          <a:ext cx="702945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64" name="数式" r:id="rId7" imgW="3251160" imgH="1066680" progId="Equation.3">
                  <p:embed/>
                </p:oleObj>
              </mc:Choice>
              <mc:Fallback>
                <p:oleObj name="数式" r:id="rId7" imgW="3251160" imgH="1066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" y="3962400"/>
                        <a:ext cx="702945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036185"/>
              </p:ext>
            </p:extLst>
          </p:nvPr>
        </p:nvGraphicFramePr>
        <p:xfrm>
          <a:off x="3290888" y="1397000"/>
          <a:ext cx="5795962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65" name="Equation" r:id="rId9" imgW="2679480" imgH="1143000" progId="Equation.DSMT4">
                  <p:embed/>
                </p:oleObj>
              </mc:Choice>
              <mc:Fallback>
                <p:oleObj name="Equation" r:id="rId9" imgW="267948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1397000"/>
                        <a:ext cx="5795962" cy="250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797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89207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67640" y="914400"/>
            <a:ext cx="3009900" cy="2417763"/>
            <a:chOff x="533400" y="1011237"/>
            <a:chExt cx="3009900" cy="2417763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533400" y="1066800"/>
              <a:ext cx="3009900" cy="2362200"/>
              <a:chOff x="1447800" y="1524000"/>
              <a:chExt cx="6019800" cy="4724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47800" y="1524000"/>
                <a:ext cx="6019800" cy="2362200"/>
              </a:xfrm>
              <a:prstGeom prst="rect">
                <a:avLst/>
              </a:prstGeom>
              <a:solidFill>
                <a:schemeClr val="accent1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47800" y="3886200"/>
                <a:ext cx="6019800" cy="2362200"/>
              </a:xfrm>
              <a:prstGeom prst="rect">
                <a:avLst/>
              </a:prstGeom>
              <a:solidFill>
                <a:srgbClr val="DA32AA">
                  <a:alpha val="3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52600" y="1905000"/>
                <a:ext cx="1981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</a:t>
                </a:r>
                <a:r>
                  <a:rPr lang="en-US" sz="2400" dirty="0">
                    <a:latin typeface="+mj-lt"/>
                  </a:rPr>
                  <a:t>’</a:t>
                </a:r>
                <a:r>
                  <a:rPr lang="en-US" sz="2400" dirty="0">
                    <a:latin typeface="Symbol" pitchFamily="18" charset="2"/>
                  </a:rPr>
                  <a:t> e</a:t>
                </a:r>
                <a:r>
                  <a:rPr lang="en-US" sz="2400" dirty="0"/>
                  <a:t>’</a:t>
                </a:r>
                <a:endParaRPr lang="en-US" sz="2400" dirty="0">
                  <a:latin typeface="Symbol" pitchFamily="18" charset="2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76400" y="4114800"/>
                <a:ext cx="12954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ymbol" pitchFamily="18" charset="2"/>
                  </a:rPr>
                  <a:t>m 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2819400" y="3886200"/>
                <a:ext cx="12954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4114800" y="3886200"/>
                <a:ext cx="1219200" cy="1981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4114800" y="1676400"/>
                <a:ext cx="0" cy="419100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V="1">
                <a:off x="4114800" y="2819400"/>
                <a:ext cx="2209800" cy="10668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029200" y="3121968"/>
                <a:ext cx="1295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+mj-lt"/>
                  </a:rPr>
                  <a:t>k’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819400" y="39624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i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4186536"/>
                <a:ext cx="1828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>
                    <a:latin typeface="+mj-lt"/>
                  </a:rPr>
                  <a:t>k</a:t>
                </a:r>
                <a:r>
                  <a:rPr lang="en-US" sz="2400" baseline="-25000" dirty="0" err="1">
                    <a:latin typeface="+mj-lt"/>
                  </a:rPr>
                  <a:t>R</a:t>
                </a:r>
                <a:endParaRPr lang="en-US" sz="2400" b="1" dirty="0">
                  <a:latin typeface="+mj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5814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i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038600" y="4419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+mj-lt"/>
                  </a:rPr>
                  <a:t>R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8600" y="2895600"/>
                <a:ext cx="381000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>
                    <a:latin typeface="Symbol" pitchFamily="18" charset="2"/>
                  </a:rPr>
                  <a:t>q</a:t>
                </a:r>
              </a:p>
            </p:txBody>
          </p:sp>
        </p:grp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2222380"/>
                </p:ext>
              </p:extLst>
            </p:nvPr>
          </p:nvGraphicFramePr>
          <p:xfrm>
            <a:off x="1905000" y="10112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64" name="数式" r:id="rId3" imgW="126720" imgH="164880" progId="Equation.3">
                    <p:embed/>
                  </p:oleObj>
                </mc:Choice>
                <mc:Fallback>
                  <p:oleObj name="数式" r:id="rId3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10112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3704738"/>
                </p:ext>
              </p:extLst>
            </p:nvPr>
          </p:nvGraphicFramePr>
          <p:xfrm>
            <a:off x="3200400" y="2078037"/>
            <a:ext cx="2746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65" name="数式" r:id="rId5" imgW="126720" imgH="164880" progId="Equation.3">
                    <p:embed/>
                  </p:oleObj>
                </mc:Choice>
                <mc:Fallback>
                  <p:oleObj name="数式" r:id="rId5" imgW="1267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2078037"/>
                          <a:ext cx="274638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872645"/>
              </p:ext>
            </p:extLst>
          </p:nvPr>
        </p:nvGraphicFramePr>
        <p:xfrm>
          <a:off x="496888" y="4114800"/>
          <a:ext cx="7248525" cy="202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66" name="Equation" r:id="rId7" imgW="3352680" imgH="927000" progId="Equation.DSMT4">
                  <p:embed/>
                </p:oleObj>
              </mc:Choice>
              <mc:Fallback>
                <p:oleObj name="Equation" r:id="rId7" imgW="335268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4114800"/>
                        <a:ext cx="7248525" cy="202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4F82B62-FF2F-4C19-8376-CA76B8BBBC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438208"/>
              </p:ext>
            </p:extLst>
          </p:nvPr>
        </p:nvGraphicFramePr>
        <p:xfrm>
          <a:off x="3912127" y="1326679"/>
          <a:ext cx="4360848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67" name="Equation" r:id="rId9" imgW="2298600" imgH="711000" progId="Equation.DSMT4">
                  <p:embed/>
                </p:oleObj>
              </mc:Choice>
              <mc:Fallback>
                <p:oleObj name="Equation" r:id="rId9" imgW="229860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12127" y="1326679"/>
                        <a:ext cx="4360848" cy="134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574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11379"/>
              </p:ext>
            </p:extLst>
          </p:nvPr>
        </p:nvGraphicFramePr>
        <p:xfrm>
          <a:off x="457200" y="518047"/>
          <a:ext cx="702945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70" name="数式" r:id="rId3" imgW="3251160" imgH="1066680" progId="Equation.3">
                  <p:embed/>
                </p:oleObj>
              </mc:Choice>
              <mc:Fallback>
                <p:oleObj name="数式" r:id="rId3" imgW="3251160" imgH="1066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8047"/>
                        <a:ext cx="702945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56382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For s-polarization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FEED35F-7593-4698-88EF-326CE10802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660346"/>
              </p:ext>
            </p:extLst>
          </p:nvPr>
        </p:nvGraphicFramePr>
        <p:xfrm>
          <a:off x="533400" y="2986800"/>
          <a:ext cx="5863859" cy="3236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71" name="Equation" r:id="rId5" imgW="2946240" imgH="1625400" progId="Equation.DSMT4">
                  <p:embed/>
                </p:oleObj>
              </mc:Choice>
              <mc:Fallback>
                <p:oleObj name="Equation" r:id="rId5" imgW="2946240" imgH="1625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3400" y="2986800"/>
                        <a:ext cx="5863859" cy="32361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0900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593437"/>
              </p:ext>
            </p:extLst>
          </p:nvPr>
        </p:nvGraphicFramePr>
        <p:xfrm>
          <a:off x="304800" y="305022"/>
          <a:ext cx="7029450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4" name="数式" r:id="rId3" imgW="3251160" imgH="1066680" progId="Equation.3">
                  <p:embed/>
                </p:oleObj>
              </mc:Choice>
              <mc:Fallback>
                <p:oleObj name="数式" r:id="rId3" imgW="3251160" imgH="106668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5022"/>
                        <a:ext cx="7029450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49998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For p-polarization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39AECEC-AA32-4D8F-87BA-ED31A552D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024893"/>
              </p:ext>
            </p:extLst>
          </p:nvPr>
        </p:nvGraphicFramePr>
        <p:xfrm>
          <a:off x="762000" y="2805783"/>
          <a:ext cx="6400800" cy="3972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5" name="Equation" r:id="rId5" imgW="2946240" imgH="1828800" progId="Equation.DSMT4">
                  <p:embed/>
                </p:oleObj>
              </mc:Choice>
              <mc:Fallback>
                <p:oleObj name="Equation" r:id="rId5" imgW="2946240" imgH="1828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2000" y="2805783"/>
                        <a:ext cx="6400800" cy="39729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3848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89207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Special case:   normal incidence   (</a:t>
            </a:r>
            <a:r>
              <a:rPr lang="en-US" sz="2400" i="1" dirty="0">
                <a:latin typeface="+mj-lt"/>
              </a:rPr>
              <a:t>i</a:t>
            </a:r>
            <a:r>
              <a:rPr lang="en-US" sz="2400" dirty="0">
                <a:latin typeface="+mj-lt"/>
              </a:rPr>
              <a:t>=0, </a:t>
            </a:r>
            <a:r>
              <a:rPr lang="en-US" sz="2400" i="1" dirty="0">
                <a:latin typeface="Symbol" pitchFamily="18" charset="2"/>
              </a:rPr>
              <a:t>q</a:t>
            </a:r>
            <a:r>
              <a:rPr lang="en-US" sz="2400" dirty="0">
                <a:latin typeface="+mj-lt"/>
              </a:rPr>
              <a:t>=0)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70986"/>
              </p:ext>
            </p:extLst>
          </p:nvPr>
        </p:nvGraphicFramePr>
        <p:xfrm>
          <a:off x="1143000" y="584200"/>
          <a:ext cx="4200525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90" name="数式" r:id="rId3" imgW="1942920" imgH="812520" progId="Equation.3">
                  <p:embed/>
                </p:oleObj>
              </mc:Choice>
              <mc:Fallback>
                <p:oleObj name="数式" r:id="rId3" imgW="194292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84200"/>
                        <a:ext cx="4200525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777755"/>
              </p:ext>
            </p:extLst>
          </p:nvPr>
        </p:nvGraphicFramePr>
        <p:xfrm>
          <a:off x="1089024" y="2203449"/>
          <a:ext cx="4308475" cy="433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91" name="数式" r:id="rId5" imgW="1993680" imgH="1981080" progId="Equation.3">
                  <p:embed/>
                </p:oleObj>
              </mc:Choice>
              <mc:Fallback>
                <p:oleObj name="数式" r:id="rId5" imgW="1993680" imgH="1981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4" y="2203449"/>
                        <a:ext cx="4308475" cy="433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4851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1000"/>
            <a:ext cx="8077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Multilayer dielectrics     (Problem #7.2)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1371600"/>
            <a:ext cx="3048000" cy="3429000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81400" y="1371600"/>
            <a:ext cx="1371600" cy="3429000"/>
          </a:xfrm>
          <a:prstGeom prst="rect">
            <a:avLst/>
          </a:prstGeom>
          <a:solidFill>
            <a:srgbClr val="92D05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53000" y="1371600"/>
            <a:ext cx="3657600" cy="3429000"/>
          </a:xfrm>
          <a:prstGeom prst="rect">
            <a:avLst/>
          </a:prstGeom>
          <a:solidFill>
            <a:srgbClr val="7030A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219200" y="2590800"/>
            <a:ext cx="2286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81400" y="2438400"/>
            <a:ext cx="1295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581400" y="2819400"/>
            <a:ext cx="1219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029200" y="2590800"/>
            <a:ext cx="21336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</p:cNvCxnSpPr>
          <p:nvPr/>
        </p:nvCxnSpPr>
        <p:spPr>
          <a:xfrm flipH="1">
            <a:off x="1219200" y="3086100"/>
            <a:ext cx="2362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24000" y="1524000"/>
            <a:ext cx="1676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j-lt"/>
              </a:rPr>
              <a:t>n</a:t>
            </a:r>
            <a:r>
              <a:rPr lang="en-US" sz="2400" i="1" baseline="-25000" dirty="0">
                <a:latin typeface="+mj-lt"/>
              </a:rPr>
              <a:t>1</a:t>
            </a:r>
            <a:endParaRPr lang="en-US" sz="2400" i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86200" y="1554480"/>
            <a:ext cx="1676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j-lt"/>
              </a:rPr>
              <a:t>n</a:t>
            </a:r>
            <a:r>
              <a:rPr lang="en-US" sz="2400" i="1" baseline="-25000" dirty="0">
                <a:latin typeface="+mj-lt"/>
              </a:rPr>
              <a:t>2</a:t>
            </a:r>
            <a:endParaRPr lang="en-US" sz="2400" i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1524000"/>
            <a:ext cx="1676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j-lt"/>
              </a:rPr>
              <a:t>n</a:t>
            </a:r>
            <a:r>
              <a:rPr lang="en-US" sz="2400" i="1" baseline="-25000" dirty="0">
                <a:latin typeface="+mj-lt"/>
              </a:rPr>
              <a:t>3</a:t>
            </a:r>
            <a:endParaRPr lang="en-US" sz="2400" i="1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28800" y="2133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+mj-lt"/>
              </a:rPr>
              <a:t>k</a:t>
            </a:r>
            <a:r>
              <a:rPr lang="en-US" sz="2400" baseline="-25000" dirty="0" err="1">
                <a:latin typeface="+mj-lt"/>
              </a:rPr>
              <a:t>i</a:t>
            </a:r>
            <a:endParaRPr lang="en-US" sz="2400" b="1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31197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+mj-lt"/>
              </a:rPr>
              <a:t>k</a:t>
            </a:r>
            <a:r>
              <a:rPr lang="en-US" sz="2400" baseline="-25000" dirty="0" err="1">
                <a:latin typeface="+mj-lt"/>
              </a:rPr>
              <a:t>R</a:t>
            </a:r>
            <a:endParaRPr lang="en-US" sz="2400" b="1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67400" y="2590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+mj-lt"/>
              </a:rPr>
              <a:t>k</a:t>
            </a:r>
            <a:r>
              <a:rPr lang="en-US" sz="2400" baseline="-25000" dirty="0" err="1">
                <a:latin typeface="+mj-lt"/>
              </a:rPr>
              <a:t>t</a:t>
            </a:r>
            <a:endParaRPr lang="en-US" sz="2400" b="1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38600" y="2814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k</a:t>
            </a:r>
            <a:r>
              <a:rPr lang="en-US" sz="2400" baseline="-25000" dirty="0">
                <a:latin typeface="+mj-lt"/>
              </a:rPr>
              <a:t>b</a:t>
            </a:r>
            <a:endParaRPr lang="en-US" sz="2400" b="1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38600" y="1981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+mj-lt"/>
              </a:rPr>
              <a:t>k</a:t>
            </a:r>
            <a:r>
              <a:rPr lang="en-US" sz="2400" baseline="-25000" dirty="0" err="1">
                <a:latin typeface="+mj-lt"/>
              </a:rPr>
              <a:t>a</a:t>
            </a:r>
            <a:endParaRPr lang="en-US" sz="2400" b="1" dirty="0">
              <a:latin typeface="+mj-lt"/>
            </a:endParaRPr>
          </a:p>
        </p:txBody>
      </p:sp>
      <p:sp>
        <p:nvSpPr>
          <p:cNvPr id="29" name="Right Brace 28"/>
          <p:cNvSpPr/>
          <p:nvPr/>
        </p:nvSpPr>
        <p:spPr>
          <a:xfrm rot="5400000">
            <a:off x="4076700" y="4381500"/>
            <a:ext cx="381000" cy="13716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114800" y="5257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j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91113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18792B-4BBD-43BC-8CBC-25BA7D44D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00" y="0"/>
            <a:ext cx="8963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5105400"/>
            <a:ext cx="8991600" cy="228600"/>
          </a:xfrm>
          <a:prstGeom prst="rect">
            <a:avLst/>
          </a:prstGeom>
          <a:solidFill>
            <a:srgbClr val="DA32AA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72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Extension of analysis to anisotropic media --</a:t>
            </a:r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3" t="19425" r="27983" b="15041"/>
          <a:stretch/>
        </p:blipFill>
        <p:spPr bwMode="auto">
          <a:xfrm>
            <a:off x="1409054" y="1032574"/>
            <a:ext cx="6058546" cy="5368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603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Consider the problem of determining the reflectance from an anisotropic medium with isotropic permeability </a:t>
            </a:r>
            <a:r>
              <a:rPr lang="en-US" sz="2400" dirty="0">
                <a:latin typeface="Symbol" pitchFamily="18" charset="2"/>
              </a:rPr>
              <a:t>m</a:t>
            </a:r>
            <a:r>
              <a:rPr lang="en-US" sz="2400" baseline="-25000" dirty="0">
                <a:latin typeface="Symbol" pitchFamily="18" charset="2"/>
              </a:rPr>
              <a:t>0 </a:t>
            </a:r>
            <a:r>
              <a:rPr lang="en-US" sz="2400" dirty="0"/>
              <a:t>and anisotropic permittivity </a:t>
            </a:r>
            <a:r>
              <a:rPr lang="en-US" sz="2400" dirty="0">
                <a:latin typeface="Symbol" pitchFamily="18" charset="2"/>
              </a:rPr>
              <a:t>e</a:t>
            </a:r>
            <a:r>
              <a:rPr lang="en-US" sz="2400" baseline="-25000" dirty="0">
                <a:latin typeface="Symbol" pitchFamily="18" charset="2"/>
              </a:rPr>
              <a:t>0 </a:t>
            </a:r>
            <a:r>
              <a:rPr lang="en-US" sz="2400" b="1" dirty="0">
                <a:latin typeface="Symbol" pitchFamily="18" charset="2"/>
              </a:rPr>
              <a:t>k </a:t>
            </a:r>
            <a:r>
              <a:rPr lang="en-US" sz="2400" dirty="0"/>
              <a:t>where:</a:t>
            </a:r>
          </a:p>
          <a:p>
            <a:endParaRPr lang="en-US" sz="2400" b="1" baseline="-25000" dirty="0"/>
          </a:p>
          <a:p>
            <a:endParaRPr lang="en-US" sz="2400" b="1" baseline="-25000" dirty="0"/>
          </a:p>
          <a:p>
            <a:endParaRPr lang="en-US" sz="2400" b="1" baseline="-25000" dirty="0"/>
          </a:p>
          <a:p>
            <a:endParaRPr lang="en-US" sz="2400" b="1" baseline="-25000" dirty="0"/>
          </a:p>
          <a:p>
            <a:endParaRPr lang="en-US" sz="2400" b="1" baseline="-25000" dirty="0"/>
          </a:p>
          <a:p>
            <a:endParaRPr lang="en-US" sz="2400" b="1" baseline="-25000" dirty="0"/>
          </a:p>
          <a:p>
            <a:endParaRPr lang="en-US" sz="2400" dirty="0"/>
          </a:p>
          <a:p>
            <a:r>
              <a:rPr lang="en-US" sz="2400" dirty="0"/>
              <a:t>By assumption, the wave vector in the medium is</a:t>
            </a:r>
          </a:p>
          <a:p>
            <a:r>
              <a:rPr lang="en-US" sz="2400" dirty="0"/>
              <a:t>confined to the </a:t>
            </a:r>
            <a:r>
              <a:rPr lang="en-US" sz="2400" i="1" dirty="0"/>
              <a:t>x-y</a:t>
            </a:r>
            <a:r>
              <a:rPr lang="en-US" sz="2400" dirty="0"/>
              <a:t> plane and will be denoted by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 electric field inside the medium is given by:</a:t>
            </a:r>
          </a:p>
          <a:p>
            <a:endParaRPr lang="en-US" sz="24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998647"/>
              </p:ext>
            </p:extLst>
          </p:nvPr>
        </p:nvGraphicFramePr>
        <p:xfrm>
          <a:off x="2147973" y="1524000"/>
          <a:ext cx="316094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5" name="Equation" r:id="rId3" imgW="1282680" imgH="711000" progId="Equation.DSMT4">
                  <p:embed/>
                </p:oleObj>
              </mc:Choice>
              <mc:Fallback>
                <p:oleObj name="Equation" r:id="rId3" imgW="128268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47973" y="1524000"/>
                        <a:ext cx="3160940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695085"/>
              </p:ext>
            </p:extLst>
          </p:nvPr>
        </p:nvGraphicFramePr>
        <p:xfrm>
          <a:off x="352424" y="3962400"/>
          <a:ext cx="8639176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6" name="Equation" r:id="rId5" imgW="3504960" imgH="393480" progId="Equation.DSMT4">
                  <p:embed/>
                </p:oleObj>
              </mc:Choice>
              <mc:Fallback>
                <p:oleObj name="Equation" r:id="rId5" imgW="350496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4" y="3962400"/>
                        <a:ext cx="8639176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175200"/>
              </p:ext>
            </p:extLst>
          </p:nvPr>
        </p:nvGraphicFramePr>
        <p:xfrm>
          <a:off x="2130425" y="5476875"/>
          <a:ext cx="52911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7" name="Equation" r:id="rId7" imgW="2145960" imgH="355320" progId="Equation.DSMT4">
                  <p:embed/>
                </p:oleObj>
              </mc:Choice>
              <mc:Fallback>
                <p:oleObj name="Equation" r:id="rId7" imgW="2145960" imgH="355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5" y="5476875"/>
                        <a:ext cx="5291138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9668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Inside the anisotropic medium, Maxwell’s equations are: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After some algebra, the equation for </a:t>
            </a:r>
            <a:r>
              <a:rPr lang="en-US" sz="2400" b="1" dirty="0">
                <a:latin typeface="+mj-lt"/>
              </a:rPr>
              <a:t>E</a:t>
            </a:r>
            <a:r>
              <a:rPr lang="en-US" sz="2400" dirty="0">
                <a:latin typeface="+mj-lt"/>
              </a:rPr>
              <a:t> is: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From </a:t>
            </a:r>
            <a:r>
              <a:rPr lang="en-US" sz="2400" b="1" dirty="0"/>
              <a:t>E,</a:t>
            </a:r>
            <a:r>
              <a:rPr lang="en-US" sz="2400" dirty="0"/>
              <a:t> </a:t>
            </a:r>
            <a:r>
              <a:rPr lang="en-US" sz="2400" b="1" dirty="0"/>
              <a:t>H</a:t>
            </a:r>
            <a:r>
              <a:rPr lang="en-US" sz="2400" dirty="0"/>
              <a:t> can be determined from</a:t>
            </a:r>
            <a:r>
              <a:rPr lang="en-US" sz="2400" dirty="0">
                <a:latin typeface="+mj-lt"/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130763"/>
              </p:ext>
            </p:extLst>
          </p:nvPr>
        </p:nvGraphicFramePr>
        <p:xfrm>
          <a:off x="904875" y="841375"/>
          <a:ext cx="663892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4" name="Equation" r:id="rId3" imgW="2692080" imgH="431640" progId="Equation.DSMT4">
                  <p:embed/>
                </p:oleObj>
              </mc:Choice>
              <mc:Fallback>
                <p:oleObj name="Equation" r:id="rId3" imgW="2692080" imgH="431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841375"/>
                        <a:ext cx="6638925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285975"/>
              </p:ext>
            </p:extLst>
          </p:nvPr>
        </p:nvGraphicFramePr>
        <p:xfrm>
          <a:off x="838200" y="2628364"/>
          <a:ext cx="7015163" cy="181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5" name="Equation" r:id="rId5" imgW="2844720" imgH="736560" progId="Equation.DSMT4">
                  <p:embed/>
                </p:oleObj>
              </mc:Choice>
              <mc:Fallback>
                <p:oleObj name="Equation" r:id="rId5" imgW="284472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28364"/>
                        <a:ext cx="7015163" cy="181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801433"/>
              </p:ext>
            </p:extLst>
          </p:nvPr>
        </p:nvGraphicFramePr>
        <p:xfrm>
          <a:off x="647700" y="5275262"/>
          <a:ext cx="8267700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6" name="Equation" r:id="rId7" imgW="3352680" imgH="457200" progId="Equation.DSMT4">
                  <p:embed/>
                </p:oleObj>
              </mc:Choice>
              <mc:Fallback>
                <p:oleObj name="Equation" r:id="rId7" imgW="335268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5275262"/>
                        <a:ext cx="8267700" cy="112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0590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8001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The fields for the incident and reflected waves are the same as for the isotropic case.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Note that, consistent with Snell’s law:</a:t>
            </a:r>
          </a:p>
          <a:p>
            <a:r>
              <a:rPr lang="en-US" sz="2400" dirty="0">
                <a:latin typeface="+mj-lt"/>
              </a:rPr>
              <a:t>Continuity conditions at the </a:t>
            </a:r>
            <a:r>
              <a:rPr lang="en-US" sz="2400" i="1" dirty="0">
                <a:latin typeface="+mj-lt"/>
              </a:rPr>
              <a:t>y=0</a:t>
            </a:r>
            <a:r>
              <a:rPr lang="en-US" sz="2400" dirty="0">
                <a:latin typeface="+mj-lt"/>
              </a:rPr>
              <a:t> plane must be applied for the following fields: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There will be two different solutions, depending of the polarization of the incident field.</a:t>
            </a:r>
          </a:p>
          <a:p>
            <a:r>
              <a:rPr lang="en-US" sz="2400" dirty="0">
                <a:latin typeface="+mj-lt"/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050234"/>
              </p:ext>
            </p:extLst>
          </p:nvPr>
        </p:nvGraphicFramePr>
        <p:xfrm>
          <a:off x="1066800" y="1181517"/>
          <a:ext cx="3570287" cy="20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99" name="Equation" r:id="rId3" imgW="1447560" imgH="812520" progId="Equation.DSMT4">
                  <p:embed/>
                </p:oleObj>
              </mc:Choice>
              <mc:Fallback>
                <p:oleObj name="Equation" r:id="rId3" imgW="1447560" imgH="8125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1517"/>
                        <a:ext cx="3570287" cy="200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506495"/>
              </p:ext>
            </p:extLst>
          </p:nvPr>
        </p:nvGraphicFramePr>
        <p:xfrm>
          <a:off x="5791200" y="3233757"/>
          <a:ext cx="143986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00" name="Equation" r:id="rId5" imgW="583920" imgH="228600" progId="Equation.DSMT4">
                  <p:embed/>
                </p:oleObj>
              </mc:Choice>
              <mc:Fallback>
                <p:oleObj name="Equation" r:id="rId5" imgW="58392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33757"/>
                        <a:ext cx="1439863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216658"/>
              </p:ext>
            </p:extLst>
          </p:nvPr>
        </p:nvGraphicFramePr>
        <p:xfrm>
          <a:off x="242888" y="4624388"/>
          <a:ext cx="863917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01" name="Equation" r:id="rId7" imgW="3504960" imgH="241200" progId="Equation.DSMT4">
                  <p:embed/>
                </p:oleObj>
              </mc:Choice>
              <mc:Fallback>
                <p:oleObj name="Equation" r:id="rId7" imgW="350496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4624388"/>
                        <a:ext cx="863917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3110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Solution for s-polarization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126512"/>
              </p:ext>
            </p:extLst>
          </p:nvPr>
        </p:nvGraphicFramePr>
        <p:xfrm>
          <a:off x="609600" y="914400"/>
          <a:ext cx="8237538" cy="161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7" name="Equation" r:id="rId3" imgW="3809880" imgH="736560" progId="Equation.DSMT4">
                  <p:embed/>
                </p:oleObj>
              </mc:Choice>
              <mc:Fallback>
                <p:oleObj name="Equation" r:id="rId3" imgW="380988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914400"/>
                        <a:ext cx="8237538" cy="161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140366"/>
              </p:ext>
            </p:extLst>
          </p:nvPr>
        </p:nvGraphicFramePr>
        <p:xfrm>
          <a:off x="533400" y="2514600"/>
          <a:ext cx="8128000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8" name="Equation" r:id="rId5" imgW="3759120" imgH="482400" progId="Equation.DSMT4">
                  <p:embed/>
                </p:oleObj>
              </mc:Choice>
              <mc:Fallback>
                <p:oleObj name="Equation" r:id="rId5" imgW="375912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8128000" cy="105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216366"/>
              </p:ext>
            </p:extLst>
          </p:nvPr>
        </p:nvGraphicFramePr>
        <p:xfrm>
          <a:off x="1763395" y="3962400"/>
          <a:ext cx="216852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19" name="Equation" r:id="rId7" imgW="1002960" imgH="469800" progId="Equation.DSMT4">
                  <p:embed/>
                </p:oleObj>
              </mc:Choice>
              <mc:Fallback>
                <p:oleObj name="Equation" r:id="rId7" imgW="100296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395" y="3962400"/>
                        <a:ext cx="2168525" cy="10287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8655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Solution for p-polarization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822218"/>
              </p:ext>
            </p:extLst>
          </p:nvPr>
        </p:nvGraphicFramePr>
        <p:xfrm>
          <a:off x="2462213" y="511175"/>
          <a:ext cx="4530725" cy="322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3" name="Equation" r:id="rId3" imgW="2095200" imgH="1473120" progId="Equation.DSMT4">
                  <p:embed/>
                </p:oleObj>
              </mc:Choice>
              <mc:Fallback>
                <p:oleObj name="Equation" r:id="rId3" imgW="2095200" imgH="1473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511175"/>
                        <a:ext cx="4530725" cy="322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549334"/>
              </p:ext>
            </p:extLst>
          </p:nvPr>
        </p:nvGraphicFramePr>
        <p:xfrm>
          <a:off x="228600" y="3747511"/>
          <a:ext cx="8610600" cy="1434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4" name="Equation" r:id="rId5" imgW="4165560" imgH="685800" progId="Equation.DSMT4">
                  <p:embed/>
                </p:oleObj>
              </mc:Choice>
              <mc:Fallback>
                <p:oleObj name="Equation" r:id="rId5" imgW="4165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747511"/>
                        <a:ext cx="8610600" cy="1434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351228"/>
              </p:ext>
            </p:extLst>
          </p:nvPr>
        </p:nvGraphicFramePr>
        <p:xfrm>
          <a:off x="2346325" y="5295900"/>
          <a:ext cx="26066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5" name="Equation" r:id="rId7" imgW="1206360" imgH="469800" progId="Equation.DSMT4">
                  <p:embed/>
                </p:oleObj>
              </mc:Choice>
              <mc:Fallback>
                <p:oleObj name="Equation" r:id="rId7" imgW="12063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5295900"/>
                        <a:ext cx="2606675" cy="10287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0605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048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Extension of analysis to complex dielectric functions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160652"/>
              </p:ext>
            </p:extLst>
          </p:nvPr>
        </p:nvGraphicFramePr>
        <p:xfrm>
          <a:off x="685800" y="1447800"/>
          <a:ext cx="6891338" cy="388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8" name="数式" r:id="rId3" imgW="3187440" imgH="1777680" progId="Equation.3">
                  <p:embed/>
                </p:oleObj>
              </mc:Choice>
              <mc:Fallback>
                <p:oleObj name="数式" r:id="rId3" imgW="3187440" imgH="1777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47800"/>
                        <a:ext cx="6891338" cy="388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021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00062" y="457200"/>
            <a:ext cx="8262938" cy="4953000"/>
            <a:chOff x="-322929" y="137692"/>
            <a:chExt cx="10295233" cy="5459143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0540501"/>
                </p:ext>
              </p:extLst>
            </p:nvPr>
          </p:nvGraphicFramePr>
          <p:xfrm>
            <a:off x="-322929" y="1608207"/>
            <a:ext cx="10295233" cy="39886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61" name="Equation" r:id="rId3" imgW="3809880" imgH="1473120" progId="Equation.DSMT4">
                    <p:embed/>
                  </p:oleObj>
                </mc:Choice>
                <mc:Fallback>
                  <p:oleObj name="Equation" r:id="rId3" imgW="3809880" imgH="1473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22929" y="1608207"/>
                          <a:ext cx="10295233" cy="39886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8"/>
            <p:cNvSpPr/>
            <p:nvPr/>
          </p:nvSpPr>
          <p:spPr>
            <a:xfrm>
              <a:off x="681086" y="137692"/>
              <a:ext cx="697492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j-lt"/>
                </a:rPr>
                <a:t>Maxwell’s equations</a:t>
              </a:r>
              <a:endPara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5287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113984"/>
              </p:ext>
            </p:extLst>
          </p:nvPr>
        </p:nvGraphicFramePr>
        <p:xfrm>
          <a:off x="762000" y="2895600"/>
          <a:ext cx="5083175" cy="169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76" name="数式" r:id="rId3" imgW="2628720" imgH="863280" progId="Equation.3">
                  <p:embed/>
                </p:oleObj>
              </mc:Choice>
              <mc:Fallback>
                <p:oleObj name="数式" r:id="rId3" imgW="262872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5083175" cy="169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73967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Analysis of Maxwell’s equations without sources  -- continued: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703202"/>
              </p:ext>
            </p:extLst>
          </p:nvPr>
        </p:nvGraphicFramePr>
        <p:xfrm>
          <a:off x="762000" y="609600"/>
          <a:ext cx="5162550" cy="2326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77" name="数式" r:id="rId5" imgW="2793960" imgH="1244520" progId="Equation.3">
                  <p:embed/>
                </p:oleObj>
              </mc:Choice>
              <mc:Fallback>
                <p:oleObj name="数式" r:id="rId5" imgW="2793960" imgH="1244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5162550" cy="2326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381327"/>
              </p:ext>
            </p:extLst>
          </p:nvPr>
        </p:nvGraphicFramePr>
        <p:xfrm>
          <a:off x="1025525" y="4800600"/>
          <a:ext cx="4433888" cy="161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78" name="数式" r:id="rId7" imgW="2400120" imgH="863280" progId="Equation.3">
                  <p:embed/>
                </p:oleObj>
              </mc:Choice>
              <mc:Fallback>
                <p:oleObj name="数式" r:id="rId7" imgW="240012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4800600"/>
                        <a:ext cx="4433888" cy="161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699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998856"/>
              </p:ext>
            </p:extLst>
          </p:nvPr>
        </p:nvGraphicFramePr>
        <p:xfrm>
          <a:off x="1479550" y="1006475"/>
          <a:ext cx="4859338" cy="392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54" name="数式" r:id="rId3" imgW="1638000" imgH="1307880" progId="Equation.3">
                  <p:embed/>
                </p:oleObj>
              </mc:Choice>
              <mc:Fallback>
                <p:oleObj name="数式" r:id="rId3" imgW="1638000" imgH="1307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006475"/>
                        <a:ext cx="4859338" cy="392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762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Analysis of Maxwell’s equations without sources  -- continued:</a:t>
            </a:r>
          </a:p>
          <a:p>
            <a:r>
              <a:rPr lang="en-US" sz="2400" dirty="0">
                <a:latin typeface="+mj-lt"/>
              </a:rPr>
              <a:t>    Both E and B fields are solutions to a wave equation: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327500"/>
              </p:ext>
            </p:extLst>
          </p:nvPr>
        </p:nvGraphicFramePr>
        <p:xfrm>
          <a:off x="304800" y="4953000"/>
          <a:ext cx="8701088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55" name="数式" r:id="rId5" imgW="2933640" imgH="457200" progId="Equation.3">
                  <p:embed/>
                </p:oleObj>
              </mc:Choice>
              <mc:Fallback>
                <p:oleObj name="数式" r:id="rId5" imgW="2933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53000"/>
                        <a:ext cx="8701088" cy="137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617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762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Analysis of Maxwell’s equations without sources  -- continued: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684398"/>
              </p:ext>
            </p:extLst>
          </p:nvPr>
        </p:nvGraphicFramePr>
        <p:xfrm>
          <a:off x="290512" y="515092"/>
          <a:ext cx="8167688" cy="2685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94" name="数式" r:id="rId3" imgW="2933640" imgH="952200" progId="Equation.3">
                  <p:embed/>
                </p:oleObj>
              </mc:Choice>
              <mc:Fallback>
                <p:oleObj name="数式" r:id="rId3" imgW="2933640" imgH="95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" y="515092"/>
                        <a:ext cx="8167688" cy="26853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3131403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Note:  </a:t>
            </a:r>
            <a:r>
              <a:rPr lang="en-US" sz="2400" i="1" dirty="0">
                <a:latin typeface="Symbol" pitchFamily="18" charset="2"/>
              </a:rPr>
              <a:t>e, m</a:t>
            </a:r>
            <a:r>
              <a:rPr lang="en-US" sz="2400" i="1" dirty="0">
                <a:latin typeface="+mj-lt"/>
              </a:rPr>
              <a:t>, n, k</a:t>
            </a:r>
            <a:r>
              <a:rPr lang="en-US" sz="2400" dirty="0">
                <a:latin typeface="+mj-lt"/>
              </a:rPr>
              <a:t> can all be complex; for the moment we will assume that they are all real (no dissipation).</a:t>
            </a:r>
            <a:r>
              <a:rPr lang="en-US" sz="2400" i="1" dirty="0">
                <a:latin typeface="+mj-lt"/>
              </a:rPr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052580"/>
              </p:ext>
            </p:extLst>
          </p:nvPr>
        </p:nvGraphicFramePr>
        <p:xfrm>
          <a:off x="914400" y="4038600"/>
          <a:ext cx="485775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95" name="Equation" r:id="rId5" imgW="2628720" imgH="1346040" progId="Equation.DSMT4">
                  <p:embed/>
                </p:oleObj>
              </mc:Choice>
              <mc:Fallback>
                <p:oleObj name="Equation" r:id="rId5" imgW="2628720" imgH="1346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85775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108229"/>
              </p:ext>
            </p:extLst>
          </p:nvPr>
        </p:nvGraphicFramePr>
        <p:xfrm>
          <a:off x="6858000" y="4057650"/>
          <a:ext cx="122903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96" name="Equation" r:id="rId7" imgW="634680" imgH="393480" progId="Equation.DSMT4">
                  <p:embed/>
                </p:oleObj>
              </mc:Choice>
              <mc:Fallback>
                <p:oleObj name="Equation" r:id="rId7" imgW="634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58000" y="4057650"/>
                        <a:ext cx="1229032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59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762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Analysis of Maxwell’s equations without sources  -- continued: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447944"/>
              </p:ext>
            </p:extLst>
          </p:nvPr>
        </p:nvGraphicFramePr>
        <p:xfrm>
          <a:off x="595733" y="537865"/>
          <a:ext cx="7329067" cy="2668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6" name="数式" r:id="rId3" imgW="3390840" imgH="1218960" progId="Equation.3">
                  <p:embed/>
                </p:oleObj>
              </mc:Choice>
              <mc:Fallback>
                <p:oleObj name="数式" r:id="rId3" imgW="3390840" imgH="1218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33" y="537865"/>
                        <a:ext cx="7329067" cy="26685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049802"/>
              </p:ext>
            </p:extLst>
          </p:nvPr>
        </p:nvGraphicFramePr>
        <p:xfrm>
          <a:off x="1562100" y="3349625"/>
          <a:ext cx="5211763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7" name="Equation" r:id="rId5" imgW="2222280" imgH="1117440" progId="Equation.DSMT4">
                  <p:embed/>
                </p:oleObj>
              </mc:Choice>
              <mc:Fallback>
                <p:oleObj name="Equation" r:id="rId5" imgW="2222280" imgH="1117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349625"/>
                        <a:ext cx="5211763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7010400" y="4572000"/>
            <a:ext cx="0" cy="1143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096000" y="5715000"/>
            <a:ext cx="9144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010400" y="5715000"/>
            <a:ext cx="13716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162800" y="45720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E</a:t>
            </a:r>
            <a:r>
              <a:rPr lang="en-US" sz="2400" b="1" baseline="-25000" dirty="0">
                <a:latin typeface="+mj-lt"/>
              </a:rPr>
              <a:t>0</a:t>
            </a:r>
            <a:endParaRPr lang="en-US" sz="24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3600" y="55626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B</a:t>
            </a:r>
            <a:r>
              <a:rPr lang="en-US" sz="2400" b="1" baseline="-25000" dirty="0">
                <a:latin typeface="+mj-lt"/>
              </a:rPr>
              <a:t>0</a:t>
            </a:r>
            <a:endParaRPr lang="en-US" sz="24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0" y="59391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1134094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of plane electromagnetic waves at a plane interface between dielectrics (assumed to be lossless)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447800" y="1524000"/>
            <a:ext cx="6019800" cy="4724400"/>
            <a:chOff x="1447800" y="1524000"/>
            <a:chExt cx="6019800" cy="4724400"/>
          </a:xfrm>
        </p:grpSpPr>
        <p:sp>
          <p:nvSpPr>
            <p:cNvPr id="6" name="Rectangle 5"/>
            <p:cNvSpPr/>
            <p:nvPr/>
          </p:nvSpPr>
          <p:spPr>
            <a:xfrm>
              <a:off x="1447800" y="1524000"/>
              <a:ext cx="6019800" cy="2362200"/>
            </a:xfrm>
            <a:prstGeom prst="rect">
              <a:avLst/>
            </a:prstGeom>
            <a:solidFill>
              <a:schemeClr val="accent1">
                <a:alpha val="3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447800" y="3886200"/>
              <a:ext cx="6019800" cy="2362200"/>
            </a:xfrm>
            <a:prstGeom prst="rect">
              <a:avLst/>
            </a:prstGeom>
            <a:solidFill>
              <a:srgbClr val="DA32AA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52600" y="1905000"/>
              <a:ext cx="1295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Symbol" pitchFamily="18" charset="2"/>
                </a:rPr>
                <a:t>m</a:t>
              </a:r>
              <a:r>
                <a:rPr lang="en-US" sz="2400" dirty="0">
                  <a:latin typeface="+mj-lt"/>
                </a:rPr>
                <a:t>’</a:t>
              </a:r>
              <a:r>
                <a:rPr lang="en-US" sz="2400" dirty="0">
                  <a:latin typeface="Symbol" pitchFamily="18" charset="2"/>
                </a:rPr>
                <a:t> e</a:t>
              </a:r>
              <a:r>
                <a:rPr lang="en-US" sz="2400" dirty="0"/>
                <a:t>’</a:t>
              </a:r>
              <a:endParaRPr lang="en-US" sz="2400" dirty="0">
                <a:latin typeface="Symbol" pitchFamily="18" charset="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76400" y="4114800"/>
              <a:ext cx="1295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Symbol" pitchFamily="18" charset="2"/>
                </a:rPr>
                <a:t>m e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2819400" y="3886200"/>
              <a:ext cx="1295400" cy="1981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4114800" y="3886200"/>
              <a:ext cx="1219200" cy="1981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114800" y="1676400"/>
              <a:ext cx="0" cy="41910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4114800" y="2819400"/>
              <a:ext cx="2209800" cy="1066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029200" y="28911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+mj-lt"/>
                </a:rPr>
                <a:t>k’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124200" y="43411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latin typeface="+mj-lt"/>
                </a:rPr>
                <a:t>k</a:t>
              </a:r>
              <a:r>
                <a:rPr lang="en-US" sz="2400" baseline="-25000" dirty="0" err="1">
                  <a:latin typeface="+mj-lt"/>
                </a:rPr>
                <a:t>i</a:t>
              </a:r>
              <a:endParaRPr lang="en-US" sz="2400" b="1" dirty="0">
                <a:latin typeface="+mj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495800" y="41865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latin typeface="+mj-lt"/>
                </a:rPr>
                <a:t>k</a:t>
              </a:r>
              <a:r>
                <a:rPr lang="en-US" sz="2400" baseline="-25000" dirty="0" err="1">
                  <a:latin typeface="+mj-lt"/>
                </a:rPr>
                <a:t>R</a:t>
              </a:r>
              <a:endParaRPr lang="en-US" sz="2400" b="1" dirty="0">
                <a:latin typeface="+mj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3800" y="4572000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latin typeface="+mj-lt"/>
                </a:rPr>
                <a:t>i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91000" y="4572000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latin typeface="+mj-lt"/>
                </a:rPr>
                <a:t>R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14800" y="3195935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latin typeface="Symbol" pitchFamily="18" charset="2"/>
                </a:rPr>
                <a:t>q</a:t>
              </a:r>
            </a:p>
          </p:txBody>
        </p:sp>
        <p:sp>
          <p:nvSpPr>
            <p:cNvPr id="24" name="Arc 23"/>
            <p:cNvSpPr/>
            <p:nvPr/>
          </p:nvSpPr>
          <p:spPr>
            <a:xfrm>
              <a:off x="3733800" y="3200400"/>
              <a:ext cx="914400" cy="685800"/>
            </a:xfrm>
            <a:prstGeom prst="arc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rc 24"/>
            <p:cNvSpPr/>
            <p:nvPr/>
          </p:nvSpPr>
          <p:spPr>
            <a:xfrm rot="10388273">
              <a:off x="3607134" y="4414369"/>
              <a:ext cx="914400" cy="685800"/>
            </a:xfrm>
            <a:prstGeom prst="arc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rc 25"/>
            <p:cNvSpPr/>
            <p:nvPr/>
          </p:nvSpPr>
          <p:spPr>
            <a:xfrm rot="7066266">
              <a:off x="3903168" y="4350591"/>
              <a:ext cx="914400" cy="685800"/>
            </a:xfrm>
            <a:prstGeom prst="arc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1363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03/05/2021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PHY 712  Spring 2021 -- Lecture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Reflection and refraction -- continued</a:t>
            </a: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533400" y="838200"/>
            <a:ext cx="3009900" cy="2362200"/>
            <a:chOff x="1447800" y="1524000"/>
            <a:chExt cx="6019800" cy="4724400"/>
          </a:xfrm>
        </p:grpSpPr>
        <p:sp>
          <p:nvSpPr>
            <p:cNvPr id="7" name="Rectangle 6"/>
            <p:cNvSpPr/>
            <p:nvPr/>
          </p:nvSpPr>
          <p:spPr>
            <a:xfrm>
              <a:off x="1447800" y="1524000"/>
              <a:ext cx="6019800" cy="2362200"/>
            </a:xfrm>
            <a:prstGeom prst="rect">
              <a:avLst/>
            </a:prstGeom>
            <a:solidFill>
              <a:schemeClr val="accent1">
                <a:alpha val="3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447800" y="3886200"/>
              <a:ext cx="6019800" cy="2362200"/>
            </a:xfrm>
            <a:prstGeom prst="rect">
              <a:avLst/>
            </a:prstGeom>
            <a:solidFill>
              <a:srgbClr val="DA32AA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52600" y="1905000"/>
              <a:ext cx="1981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Symbol" pitchFamily="18" charset="2"/>
                </a:rPr>
                <a:t>m</a:t>
              </a:r>
              <a:r>
                <a:rPr lang="en-US" sz="2400" dirty="0">
                  <a:latin typeface="+mj-lt"/>
                </a:rPr>
                <a:t>’</a:t>
              </a:r>
              <a:r>
                <a:rPr lang="en-US" sz="2400" dirty="0">
                  <a:latin typeface="Symbol" pitchFamily="18" charset="2"/>
                </a:rPr>
                <a:t> e</a:t>
              </a:r>
              <a:r>
                <a:rPr lang="en-US" sz="2400" dirty="0"/>
                <a:t>’</a:t>
              </a:r>
              <a:endParaRPr lang="en-US" sz="2400" dirty="0">
                <a:latin typeface="Symbol" pitchFamily="18" charset="2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76400" y="4114800"/>
              <a:ext cx="1295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Symbol" pitchFamily="18" charset="2"/>
                </a:rPr>
                <a:t>m e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2819400" y="3886200"/>
              <a:ext cx="1295400" cy="1981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114800" y="3886200"/>
              <a:ext cx="1219200" cy="1981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114800" y="1676400"/>
              <a:ext cx="0" cy="41910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114800" y="2819400"/>
              <a:ext cx="2209800" cy="1066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029200" y="3121968"/>
              <a:ext cx="1295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+mj-lt"/>
                </a:rPr>
                <a:t>k’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19400" y="3962400"/>
              <a:ext cx="152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latin typeface="+mj-lt"/>
                </a:rPr>
                <a:t>k</a:t>
              </a:r>
              <a:r>
                <a:rPr lang="en-US" sz="2400" baseline="-25000" dirty="0" err="1">
                  <a:latin typeface="+mj-lt"/>
                </a:rPr>
                <a:t>i</a:t>
              </a:r>
              <a:endParaRPr lang="en-US" sz="2400" b="1" dirty="0">
                <a:latin typeface="+mj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648200" y="4186536"/>
              <a:ext cx="1828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latin typeface="+mj-lt"/>
                </a:rPr>
                <a:t>k</a:t>
              </a:r>
              <a:r>
                <a:rPr lang="en-US" sz="2400" baseline="-25000" dirty="0" err="1">
                  <a:latin typeface="+mj-lt"/>
                </a:rPr>
                <a:t>R</a:t>
              </a:r>
              <a:endParaRPr lang="en-US" sz="2400" b="1" dirty="0">
                <a:latin typeface="+mj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81400" y="4419600"/>
              <a:ext cx="381000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latin typeface="+mj-lt"/>
                </a:rPr>
                <a:t>i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38600" y="4419600"/>
              <a:ext cx="381000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latin typeface="+mj-lt"/>
                </a:rPr>
                <a:t>R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038600" y="2895600"/>
              <a:ext cx="381000" cy="461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latin typeface="Symbol" pitchFamily="18" charset="2"/>
                </a:rPr>
                <a:t>q</a:t>
              </a:r>
            </a:p>
          </p:txBody>
        </p:sp>
      </p:grp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274456"/>
              </p:ext>
            </p:extLst>
          </p:nvPr>
        </p:nvGraphicFramePr>
        <p:xfrm>
          <a:off x="1484313" y="3240425"/>
          <a:ext cx="5794375" cy="350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0" name="数式" r:id="rId3" imgW="2679480" imgH="1600200" progId="Equation.3">
                  <p:embed/>
                </p:oleObj>
              </mc:Choice>
              <mc:Fallback>
                <p:oleObj name="数式" r:id="rId3" imgW="2679480" imgH="160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3" y="3240425"/>
                        <a:ext cx="5794375" cy="350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81325"/>
              </p:ext>
            </p:extLst>
          </p:nvPr>
        </p:nvGraphicFramePr>
        <p:xfrm>
          <a:off x="3773488" y="1036638"/>
          <a:ext cx="5218112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1" name="数式" r:id="rId5" imgW="2412720" imgH="901440" progId="Equation.3">
                  <p:embed/>
                </p:oleObj>
              </mc:Choice>
              <mc:Fallback>
                <p:oleObj name="数式" r:id="rId5" imgW="2412720" imgH="901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1036638"/>
                        <a:ext cx="5218112" cy="197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7301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15194</TotalTime>
  <Words>735</Words>
  <Application>Microsoft Office PowerPoint</Application>
  <PresentationFormat>On-screen Show (4:3)</PresentationFormat>
  <Paragraphs>229</Paragraphs>
  <Slides>26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Symbol</vt:lpstr>
      <vt:lpstr>Office Theme</vt:lpstr>
      <vt:lpstr>Equation</vt:lpstr>
      <vt:lpstr>数式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879</cp:revision>
  <cp:lastPrinted>2020-02-18T06:12:13Z</cp:lastPrinted>
  <dcterms:created xsi:type="dcterms:W3CDTF">2012-01-10T18:32:24Z</dcterms:created>
  <dcterms:modified xsi:type="dcterms:W3CDTF">2021-03-04T02:38:10Z</dcterms:modified>
</cp:coreProperties>
</file>