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406" r:id="rId3"/>
    <p:sldId id="357" r:id="rId4"/>
    <p:sldId id="358" r:id="rId5"/>
    <p:sldId id="359" r:id="rId6"/>
    <p:sldId id="360" r:id="rId7"/>
    <p:sldId id="361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4" r:id="rId17"/>
    <p:sldId id="408" r:id="rId18"/>
    <p:sldId id="375" r:id="rId19"/>
    <p:sldId id="376" r:id="rId20"/>
    <p:sldId id="377" r:id="rId21"/>
    <p:sldId id="401" r:id="rId22"/>
    <p:sldId id="402" r:id="rId23"/>
    <p:sldId id="403" r:id="rId24"/>
    <p:sldId id="404" r:id="rId25"/>
    <p:sldId id="405" r:id="rId26"/>
    <p:sldId id="400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141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-1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22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4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28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0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3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4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about Lecture 17: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Read Chapter 7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Plane polarized electromagnetic waves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Reflectance and transmittance of electromagnetic waves – extension to anisotropy and complexity</a:t>
            </a:r>
          </a:p>
          <a:p>
            <a:pPr marL="514350" indent="-514350" algn="ctr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08" y="7486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893290"/>
              </p:ext>
            </p:extLst>
          </p:nvPr>
        </p:nvGraphicFramePr>
        <p:xfrm>
          <a:off x="1733550" y="3602038"/>
          <a:ext cx="5602288" cy="261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3" name="Equation" r:id="rId3" imgW="2590560" imgH="1193760" progId="Equation.DSMT4">
                  <p:embed/>
                </p:oleObj>
              </mc:Choice>
              <mc:Fallback>
                <p:oleObj name="Equation" r:id="rId3" imgW="259056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3602038"/>
                        <a:ext cx="5602288" cy="261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533400" y="4572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4626533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64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787929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65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536642"/>
              </p:ext>
            </p:extLst>
          </p:nvPr>
        </p:nvGraphicFramePr>
        <p:xfrm>
          <a:off x="3919537" y="1351816"/>
          <a:ext cx="4727325" cy="200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6" name="Equation" r:id="rId9" imgW="1942920" imgH="812520" progId="Equation.DSMT4">
                  <p:embed/>
                </p:oleObj>
              </mc:Choice>
              <mc:Fallback>
                <p:oleObj name="Equation" r:id="rId9" imgW="1942920" imgH="81252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9537" y="1351816"/>
                        <a:ext cx="4727325" cy="200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737927" y="518596"/>
            <a:ext cx="4994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Snell’s law – matching phase factors at boundary plane </a:t>
            </a:r>
            <a:r>
              <a:rPr lang="en-US" sz="2400" i="1" dirty="0">
                <a:latin typeface="+mj-lt"/>
              </a:rPr>
              <a:t>z=0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1778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274448"/>
              </p:ext>
            </p:extLst>
          </p:nvPr>
        </p:nvGraphicFramePr>
        <p:xfrm>
          <a:off x="1196975" y="3241675"/>
          <a:ext cx="6673850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9" name="数式" r:id="rId3" imgW="3085920" imgH="1523880" progId="Equation.3">
                  <p:embed/>
                </p:oleObj>
              </mc:Choice>
              <mc:Fallback>
                <p:oleObj name="数式" r:id="rId3" imgW="308592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3241675"/>
                        <a:ext cx="6673850" cy="333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533400" y="8382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8866343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60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3316511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61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28596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" y="61913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766973"/>
              </p:ext>
            </p:extLst>
          </p:nvPr>
        </p:nvGraphicFramePr>
        <p:xfrm>
          <a:off x="4688522" y="477044"/>
          <a:ext cx="3983038" cy="380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57" name="Equation" r:id="rId3" imgW="1841400" imgH="1739880" progId="Equation.DSMT4">
                  <p:embed/>
                </p:oleObj>
              </mc:Choice>
              <mc:Fallback>
                <p:oleObj name="Equation" r:id="rId3" imgW="1841400" imgH="1739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8522" y="477044"/>
                        <a:ext cx="3983038" cy="380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467209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958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1497369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959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936430"/>
              </p:ext>
            </p:extLst>
          </p:nvPr>
        </p:nvGraphicFramePr>
        <p:xfrm>
          <a:off x="201295" y="3280410"/>
          <a:ext cx="3597275" cy="344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0" name="Equation" r:id="rId9" imgW="1663560" imgH="1574640" progId="Equation.DSMT4">
                  <p:embed/>
                </p:oleObj>
              </mc:Choice>
              <mc:Fallback>
                <p:oleObj name="Equation" r:id="rId9" imgW="166356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" y="3280410"/>
                        <a:ext cx="3597275" cy="344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90898"/>
              </p:ext>
            </p:extLst>
          </p:nvPr>
        </p:nvGraphicFramePr>
        <p:xfrm>
          <a:off x="4645025" y="4772025"/>
          <a:ext cx="3319463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1" name="Equation" r:id="rId11" imgW="1447560" imgH="507960" progId="Equation.DSMT4">
                  <p:embed/>
                </p:oleObj>
              </mc:Choice>
              <mc:Fallback>
                <p:oleObj name="Equation" r:id="rId11" imgW="14475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45025" y="4772025"/>
                        <a:ext cx="3319463" cy="116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8103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3952182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958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9919296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959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406140" y="630664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s-polarization –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field “polarized” perpendicular to plane of incidence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557361"/>
              </p:ext>
            </p:extLst>
          </p:nvPr>
        </p:nvGraphicFramePr>
        <p:xfrm>
          <a:off x="3244850" y="1435100"/>
          <a:ext cx="57959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60" name="Equation" r:id="rId7" imgW="2679480" imgH="1143000" progId="Equation.DSMT4">
                  <p:embed/>
                </p:oleObj>
              </mc:Choice>
              <mc:Fallback>
                <p:oleObj name="Equation" r:id="rId7" imgW="267948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1435100"/>
                        <a:ext cx="5795963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840439"/>
              </p:ext>
            </p:extLst>
          </p:nvPr>
        </p:nvGraphicFramePr>
        <p:xfrm>
          <a:off x="571500" y="3861098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61" name="数式" r:id="rId9" imgW="3251160" imgH="1066680" progId="Equation.3">
                  <p:embed/>
                </p:oleObj>
              </mc:Choice>
              <mc:Fallback>
                <p:oleObj name="数式" r:id="rId9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3861098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4853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6464886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82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9491815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83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406140" y="541456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p-polarization –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field “polarized” parallel to plane of incidence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453234"/>
              </p:ext>
            </p:extLst>
          </p:nvPr>
        </p:nvGraphicFramePr>
        <p:xfrm>
          <a:off x="605790" y="3962400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4" name="数式" r:id="rId7" imgW="3251160" imgH="1066680" progId="Equation.3">
                  <p:embed/>
                </p:oleObj>
              </mc:Choice>
              <mc:Fallback>
                <p:oleObj name="数式" r:id="rId7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" y="3962400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036185"/>
              </p:ext>
            </p:extLst>
          </p:nvPr>
        </p:nvGraphicFramePr>
        <p:xfrm>
          <a:off x="3290888" y="1397000"/>
          <a:ext cx="5795962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5" name="Equation" r:id="rId9" imgW="2679480" imgH="1143000" progId="Equation.DSMT4">
                  <p:embed/>
                </p:oleObj>
              </mc:Choice>
              <mc:Fallback>
                <p:oleObj name="Equation" r:id="rId9" imgW="267948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1397000"/>
                        <a:ext cx="5795962" cy="250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797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222380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84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3704738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85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872645"/>
              </p:ext>
            </p:extLst>
          </p:nvPr>
        </p:nvGraphicFramePr>
        <p:xfrm>
          <a:off x="496888" y="4114800"/>
          <a:ext cx="724852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6" name="Equation" r:id="rId7" imgW="3352680" imgH="927000" progId="Equation.DSMT4">
                  <p:embed/>
                </p:oleObj>
              </mc:Choice>
              <mc:Fallback>
                <p:oleObj name="Equation" r:id="rId7" imgW="335268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4114800"/>
                        <a:ext cx="7248525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C4F82B62-FF2F-4C19-8376-CA76B8BBBC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438208"/>
              </p:ext>
            </p:extLst>
          </p:nvPr>
        </p:nvGraphicFramePr>
        <p:xfrm>
          <a:off x="3912127" y="1326679"/>
          <a:ext cx="4360848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7" name="Equation" r:id="rId9" imgW="2298600" imgH="711000" progId="Equation.DSMT4">
                  <p:embed/>
                </p:oleObj>
              </mc:Choice>
              <mc:Fallback>
                <p:oleObj name="Equation" r:id="rId9" imgW="22986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12127" y="1326679"/>
                        <a:ext cx="4360848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574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11379"/>
              </p:ext>
            </p:extLst>
          </p:nvPr>
        </p:nvGraphicFramePr>
        <p:xfrm>
          <a:off x="457200" y="518047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80" name="数式" r:id="rId3" imgW="3251160" imgH="1066680" progId="Equation.3">
                  <p:embed/>
                </p:oleObj>
              </mc:Choice>
              <mc:Fallback>
                <p:oleObj name="数式" r:id="rId3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8047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56382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s-polarization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EED35F-7593-4698-88EF-326CE10802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660346"/>
              </p:ext>
            </p:extLst>
          </p:nvPr>
        </p:nvGraphicFramePr>
        <p:xfrm>
          <a:off x="533400" y="2986800"/>
          <a:ext cx="5863859" cy="3236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81" name="Equation" r:id="rId5" imgW="2946240" imgH="1625400" progId="Equation.DSMT4">
                  <p:embed/>
                </p:oleObj>
              </mc:Choice>
              <mc:Fallback>
                <p:oleObj name="Equation" r:id="rId5" imgW="294624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2986800"/>
                        <a:ext cx="5863859" cy="3236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0900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593437"/>
              </p:ext>
            </p:extLst>
          </p:nvPr>
        </p:nvGraphicFramePr>
        <p:xfrm>
          <a:off x="304800" y="305022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74" name="数式" r:id="rId3" imgW="3251160" imgH="1066680" progId="Equation.3">
                  <p:embed/>
                </p:oleObj>
              </mc:Choice>
              <mc:Fallback>
                <p:oleObj name="数式" r:id="rId3" imgW="3251160" imgH="10666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5022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49998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p-polarization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39AECEC-AA32-4D8F-87BA-ED31A552D2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024893"/>
              </p:ext>
            </p:extLst>
          </p:nvPr>
        </p:nvGraphicFramePr>
        <p:xfrm>
          <a:off x="762000" y="2805783"/>
          <a:ext cx="6400800" cy="3972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75" name="Equation" r:id="rId5" imgW="2946240" imgH="1828800" progId="Equation.DSMT4">
                  <p:embed/>
                </p:oleObj>
              </mc:Choice>
              <mc:Fallback>
                <p:oleObj name="Equation" r:id="rId5" imgW="294624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2805783"/>
                        <a:ext cx="6400800" cy="39729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848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9207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Special case:   normal incidence   (</a:t>
            </a:r>
            <a:r>
              <a:rPr lang="en-US" sz="2400" i="1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=0, </a:t>
            </a:r>
            <a:r>
              <a:rPr lang="en-US" sz="2400" i="1" dirty="0">
                <a:latin typeface="Symbol" pitchFamily="18" charset="2"/>
              </a:rPr>
              <a:t>q</a:t>
            </a:r>
            <a:r>
              <a:rPr lang="en-US" sz="2400" dirty="0">
                <a:latin typeface="+mj-lt"/>
              </a:rPr>
              <a:t>=0)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70986"/>
              </p:ext>
            </p:extLst>
          </p:nvPr>
        </p:nvGraphicFramePr>
        <p:xfrm>
          <a:off x="1143000" y="584200"/>
          <a:ext cx="42005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00" name="数式" r:id="rId3" imgW="1942920" imgH="812520" progId="Equation.3">
                  <p:embed/>
                </p:oleObj>
              </mc:Choice>
              <mc:Fallback>
                <p:oleObj name="数式" r:id="rId3" imgW="19429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84200"/>
                        <a:ext cx="42005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777755"/>
              </p:ext>
            </p:extLst>
          </p:nvPr>
        </p:nvGraphicFramePr>
        <p:xfrm>
          <a:off x="1089024" y="2203449"/>
          <a:ext cx="4308475" cy="433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01" name="数式" r:id="rId5" imgW="1993680" imgH="1981080" progId="Equation.3">
                  <p:embed/>
                </p:oleObj>
              </mc:Choice>
              <mc:Fallback>
                <p:oleObj name="数式" r:id="rId5" imgW="19936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4" y="2203449"/>
                        <a:ext cx="4308475" cy="433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4851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807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Multilayer dielectrics     (Problem #7.2)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371600"/>
            <a:ext cx="3048000" cy="3429000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81400" y="1371600"/>
            <a:ext cx="1371600" cy="3429000"/>
          </a:xfrm>
          <a:prstGeom prst="rect">
            <a:avLst/>
          </a:prstGeom>
          <a:solidFill>
            <a:srgbClr val="92D05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53000" y="1371600"/>
            <a:ext cx="3657600" cy="3429000"/>
          </a:xfrm>
          <a:prstGeom prst="rect">
            <a:avLst/>
          </a:prstGeom>
          <a:solidFill>
            <a:srgbClr val="7030A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19200" y="2590800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581400" y="24384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581400" y="28194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029200" y="2590800"/>
            <a:ext cx="2133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</p:cNvCxnSpPr>
          <p:nvPr/>
        </p:nvCxnSpPr>
        <p:spPr>
          <a:xfrm flipH="1">
            <a:off x="1219200" y="3086100"/>
            <a:ext cx="2362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24000" y="152400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1</a:t>
            </a:r>
            <a:endParaRPr lang="en-US" sz="2400" i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6200" y="155448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4600" y="152400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" y="2133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k</a:t>
            </a:r>
            <a:r>
              <a:rPr lang="en-US" sz="2400" baseline="-25000" dirty="0" err="1">
                <a:latin typeface="+mj-lt"/>
              </a:rPr>
              <a:t>i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5000" y="3119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k</a:t>
            </a:r>
            <a:r>
              <a:rPr lang="en-US" sz="2400" baseline="-25000" dirty="0" err="1">
                <a:latin typeface="+mj-lt"/>
              </a:rPr>
              <a:t>R</a:t>
            </a:r>
            <a:endParaRPr lang="en-US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67400" y="2590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k</a:t>
            </a:r>
            <a:r>
              <a:rPr lang="en-US" sz="2400" baseline="-25000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38600" y="2814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  <a:r>
              <a:rPr lang="en-US" sz="2400" baseline="-25000" dirty="0">
                <a:latin typeface="+mj-lt"/>
              </a:rPr>
              <a:t>b</a:t>
            </a:r>
            <a:endParaRPr lang="en-US" sz="24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38600" y="1981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k</a:t>
            </a:r>
            <a:r>
              <a:rPr lang="en-US" sz="2400" baseline="-25000" dirty="0" err="1">
                <a:latin typeface="+mj-lt"/>
              </a:rPr>
              <a:t>a</a:t>
            </a:r>
            <a:endParaRPr lang="en-US" sz="2400" b="1" dirty="0">
              <a:latin typeface="+mj-lt"/>
            </a:endParaRPr>
          </a:p>
        </p:txBody>
      </p:sp>
      <p:sp>
        <p:nvSpPr>
          <p:cNvPr id="29" name="Right Brace 28"/>
          <p:cNvSpPr/>
          <p:nvPr/>
        </p:nvSpPr>
        <p:spPr>
          <a:xfrm rot="5400000">
            <a:off x="4076700" y="4381500"/>
            <a:ext cx="381000" cy="13716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114800" y="5257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1113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18792B-4BBD-43BC-8CBC-25BA7D44D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00" y="0"/>
            <a:ext cx="8963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5105400"/>
            <a:ext cx="8991600" cy="228600"/>
          </a:xfrm>
          <a:prstGeom prst="rect">
            <a:avLst/>
          </a:prstGeom>
          <a:solidFill>
            <a:srgbClr val="DA32AA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72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Extension of analysis to anisotropic media --</a:t>
            </a: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3" t="19425" r="27983" b="15041"/>
          <a:stretch/>
        </p:blipFill>
        <p:spPr bwMode="auto">
          <a:xfrm>
            <a:off x="1409054" y="1032574"/>
            <a:ext cx="6058546" cy="536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603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Consider the problem of determining the reflectance from an anisotropic medium with isotropic permeability </a:t>
            </a:r>
            <a:r>
              <a:rPr lang="en-US" sz="2400" dirty="0">
                <a:latin typeface="Symbol" pitchFamily="18" charset="2"/>
              </a:rPr>
              <a:t>m</a:t>
            </a:r>
            <a:r>
              <a:rPr lang="en-US" sz="2400" baseline="-25000" dirty="0">
                <a:latin typeface="Symbol" pitchFamily="18" charset="2"/>
              </a:rPr>
              <a:t>0 </a:t>
            </a:r>
            <a:r>
              <a:rPr lang="en-US" sz="2400" dirty="0"/>
              <a:t>and anisotropic permittivity </a:t>
            </a:r>
            <a:r>
              <a:rPr lang="en-US" sz="2400" dirty="0">
                <a:latin typeface="Symbol" pitchFamily="18" charset="2"/>
              </a:rPr>
              <a:t>e</a:t>
            </a:r>
            <a:r>
              <a:rPr lang="en-US" sz="2400" baseline="-25000" dirty="0">
                <a:latin typeface="Symbol" pitchFamily="18" charset="2"/>
              </a:rPr>
              <a:t>0 </a:t>
            </a:r>
            <a:r>
              <a:rPr lang="en-US" sz="2400" b="1" dirty="0">
                <a:latin typeface="Symbol" pitchFamily="18" charset="2"/>
              </a:rPr>
              <a:t>k </a:t>
            </a:r>
            <a:r>
              <a:rPr lang="en-US" sz="2400" dirty="0"/>
              <a:t>where:</a:t>
            </a:r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dirty="0"/>
          </a:p>
          <a:p>
            <a:r>
              <a:rPr lang="en-US" sz="2400" dirty="0"/>
              <a:t>By assumption, the wave vector in the medium is</a:t>
            </a:r>
          </a:p>
          <a:p>
            <a:r>
              <a:rPr lang="en-US" sz="2400" dirty="0"/>
              <a:t>confined to the </a:t>
            </a:r>
            <a:r>
              <a:rPr lang="en-US" sz="2400" i="1" dirty="0"/>
              <a:t>x-y</a:t>
            </a:r>
            <a:r>
              <a:rPr lang="en-US" sz="2400" dirty="0"/>
              <a:t> plane and will be denoted by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electric field inside the medium is given by: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998647"/>
              </p:ext>
            </p:extLst>
          </p:nvPr>
        </p:nvGraphicFramePr>
        <p:xfrm>
          <a:off x="2147973" y="1524000"/>
          <a:ext cx="316094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0" name="Equation" r:id="rId3" imgW="1282680" imgH="711000" progId="Equation.DSMT4">
                  <p:embed/>
                </p:oleObj>
              </mc:Choice>
              <mc:Fallback>
                <p:oleObj name="Equation" r:id="rId3" imgW="12826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7973" y="1524000"/>
                        <a:ext cx="3160940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43015"/>
              </p:ext>
            </p:extLst>
          </p:nvPr>
        </p:nvGraphicFramePr>
        <p:xfrm>
          <a:off x="352424" y="3962400"/>
          <a:ext cx="8639176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1" name="Equation" r:id="rId5" imgW="3504960" imgH="393480" progId="Equation.DSMT4">
                  <p:embed/>
                </p:oleObj>
              </mc:Choice>
              <mc:Fallback>
                <p:oleObj name="Equation" r:id="rId5" imgW="35049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4" y="3962400"/>
                        <a:ext cx="8639176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175200"/>
              </p:ext>
            </p:extLst>
          </p:nvPr>
        </p:nvGraphicFramePr>
        <p:xfrm>
          <a:off x="2130425" y="5476875"/>
          <a:ext cx="529113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2" name="Equation" r:id="rId7" imgW="2145960" imgH="355320" progId="Equation.DSMT4">
                  <p:embed/>
                </p:oleObj>
              </mc:Choice>
              <mc:Fallback>
                <p:oleObj name="Equation" r:id="rId7" imgW="2145960" imgH="355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5" y="5476875"/>
                        <a:ext cx="5291138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9668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Inside the anisotropic medium, Maxwell’s equations are: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After some algebra, the equation for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is: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</a:t>
            </a:r>
            <a:r>
              <a:rPr lang="en-US" sz="2400" b="1" dirty="0"/>
              <a:t>E,</a:t>
            </a:r>
            <a:r>
              <a:rPr lang="en-US" sz="2400" dirty="0"/>
              <a:t> </a:t>
            </a:r>
            <a:r>
              <a:rPr lang="en-US" sz="2400" b="1" dirty="0"/>
              <a:t>H</a:t>
            </a:r>
            <a:r>
              <a:rPr lang="en-US" sz="2400" dirty="0"/>
              <a:t> can be determined from</a:t>
            </a:r>
            <a:r>
              <a:rPr lang="en-US" sz="2400" dirty="0">
                <a:latin typeface="+mj-lt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130763"/>
              </p:ext>
            </p:extLst>
          </p:nvPr>
        </p:nvGraphicFramePr>
        <p:xfrm>
          <a:off x="904875" y="841375"/>
          <a:ext cx="66389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99" name="Equation" r:id="rId3" imgW="2692080" imgH="431640" progId="Equation.DSMT4">
                  <p:embed/>
                </p:oleObj>
              </mc:Choice>
              <mc:Fallback>
                <p:oleObj name="Equation" r:id="rId3" imgW="269208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841375"/>
                        <a:ext cx="663892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285975"/>
              </p:ext>
            </p:extLst>
          </p:nvPr>
        </p:nvGraphicFramePr>
        <p:xfrm>
          <a:off x="838200" y="2628364"/>
          <a:ext cx="7015163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0" name="Equation" r:id="rId5" imgW="2844720" imgH="736560" progId="Equation.DSMT4">
                  <p:embed/>
                </p:oleObj>
              </mc:Choice>
              <mc:Fallback>
                <p:oleObj name="Equation" r:id="rId5" imgW="2844720" imgH="736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28364"/>
                        <a:ext cx="7015163" cy="181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801433"/>
              </p:ext>
            </p:extLst>
          </p:nvPr>
        </p:nvGraphicFramePr>
        <p:xfrm>
          <a:off x="647700" y="5275262"/>
          <a:ext cx="82677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1" name="Equation" r:id="rId7" imgW="3352680" imgH="457200" progId="Equation.DSMT4">
                  <p:embed/>
                </p:oleObj>
              </mc:Choice>
              <mc:Fallback>
                <p:oleObj name="Equation" r:id="rId7" imgW="335268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275262"/>
                        <a:ext cx="82677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0590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8001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fields for the incident and reflected waves are the same as for the isotropic case.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Note that, consistent with Snell’s law:</a:t>
            </a:r>
          </a:p>
          <a:p>
            <a:r>
              <a:rPr lang="en-US" sz="2400" dirty="0">
                <a:latin typeface="+mj-lt"/>
              </a:rPr>
              <a:t>Continuity conditions at the </a:t>
            </a:r>
            <a:r>
              <a:rPr lang="en-US" sz="2400" i="1" dirty="0">
                <a:latin typeface="+mj-lt"/>
              </a:rPr>
              <a:t>y=0</a:t>
            </a:r>
            <a:r>
              <a:rPr lang="en-US" sz="2400" dirty="0">
                <a:latin typeface="+mj-lt"/>
              </a:rPr>
              <a:t> plane must be applied for the following fields: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There will be two different solutions, depending of the polarization of the incident field.</a:t>
            </a:r>
          </a:p>
          <a:p>
            <a:r>
              <a:rPr lang="en-US" sz="2400" dirty="0">
                <a:latin typeface="+mj-lt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050234"/>
              </p:ext>
            </p:extLst>
          </p:nvPr>
        </p:nvGraphicFramePr>
        <p:xfrm>
          <a:off x="1066800" y="1181517"/>
          <a:ext cx="3570287" cy="200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14" name="Equation" r:id="rId3" imgW="1447560" imgH="812520" progId="Equation.DSMT4">
                  <p:embed/>
                </p:oleObj>
              </mc:Choice>
              <mc:Fallback>
                <p:oleObj name="Equation" r:id="rId3" imgW="1447560" imgH="8125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81517"/>
                        <a:ext cx="3570287" cy="200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506495"/>
              </p:ext>
            </p:extLst>
          </p:nvPr>
        </p:nvGraphicFramePr>
        <p:xfrm>
          <a:off x="5791200" y="3233757"/>
          <a:ext cx="14398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15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233757"/>
                        <a:ext cx="143986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216658"/>
              </p:ext>
            </p:extLst>
          </p:nvPr>
        </p:nvGraphicFramePr>
        <p:xfrm>
          <a:off x="242888" y="4624388"/>
          <a:ext cx="86391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16" name="Equation" r:id="rId7" imgW="3504960" imgH="241200" progId="Equation.DSMT4">
                  <p:embed/>
                </p:oleObj>
              </mc:Choice>
              <mc:Fallback>
                <p:oleObj name="Equation" r:id="rId7" imgW="350496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4624388"/>
                        <a:ext cx="863917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3110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s-polarization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126512"/>
              </p:ext>
            </p:extLst>
          </p:nvPr>
        </p:nvGraphicFramePr>
        <p:xfrm>
          <a:off x="609600" y="914400"/>
          <a:ext cx="8237538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32" name="Equation" r:id="rId3" imgW="3809880" imgH="736560" progId="Equation.DSMT4">
                  <p:embed/>
                </p:oleObj>
              </mc:Choice>
              <mc:Fallback>
                <p:oleObj name="Equation" r:id="rId3" imgW="380988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14400"/>
                        <a:ext cx="8237538" cy="161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345088"/>
              </p:ext>
            </p:extLst>
          </p:nvPr>
        </p:nvGraphicFramePr>
        <p:xfrm>
          <a:off x="533400" y="2514600"/>
          <a:ext cx="81280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33" name="Equation" r:id="rId5" imgW="3759120" imgH="482400" progId="Equation.DSMT4">
                  <p:embed/>
                </p:oleObj>
              </mc:Choice>
              <mc:Fallback>
                <p:oleObj name="Equation" r:id="rId5" imgW="375912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8128000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216366"/>
              </p:ext>
            </p:extLst>
          </p:nvPr>
        </p:nvGraphicFramePr>
        <p:xfrm>
          <a:off x="1763395" y="3962400"/>
          <a:ext cx="21685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34" name="Equation" r:id="rId7" imgW="1002960" imgH="469800" progId="Equation.DSMT4">
                  <p:embed/>
                </p:oleObj>
              </mc:Choice>
              <mc:Fallback>
                <p:oleObj name="Equation" r:id="rId7" imgW="100296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395" y="3962400"/>
                        <a:ext cx="2168525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8655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p-polarization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822218"/>
              </p:ext>
            </p:extLst>
          </p:nvPr>
        </p:nvGraphicFramePr>
        <p:xfrm>
          <a:off x="2462213" y="511175"/>
          <a:ext cx="453072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48" name="Equation" r:id="rId3" imgW="2095200" imgH="1473120" progId="Equation.DSMT4">
                  <p:embed/>
                </p:oleObj>
              </mc:Choice>
              <mc:Fallback>
                <p:oleObj name="Equation" r:id="rId3" imgW="209520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511175"/>
                        <a:ext cx="453072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549334"/>
              </p:ext>
            </p:extLst>
          </p:nvPr>
        </p:nvGraphicFramePr>
        <p:xfrm>
          <a:off x="228600" y="3747511"/>
          <a:ext cx="8610600" cy="1434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49" name="Equation" r:id="rId5" imgW="4165560" imgH="685800" progId="Equation.DSMT4">
                  <p:embed/>
                </p:oleObj>
              </mc:Choice>
              <mc:Fallback>
                <p:oleObj name="Equation" r:id="rId5" imgW="4165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47511"/>
                        <a:ext cx="8610600" cy="1434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351228"/>
              </p:ext>
            </p:extLst>
          </p:nvPr>
        </p:nvGraphicFramePr>
        <p:xfrm>
          <a:off x="2346325" y="5295900"/>
          <a:ext cx="260667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50" name="Equation" r:id="rId7" imgW="1206360" imgH="469800" progId="Equation.DSMT4">
                  <p:embed/>
                </p:oleObj>
              </mc:Choice>
              <mc:Fallback>
                <p:oleObj name="Equation" r:id="rId7" imgW="12063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5295900"/>
                        <a:ext cx="2606675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605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Extension of analysis to complex dielectric functions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921555"/>
              </p:ext>
            </p:extLst>
          </p:nvPr>
        </p:nvGraphicFramePr>
        <p:xfrm>
          <a:off x="685800" y="1323975"/>
          <a:ext cx="6891338" cy="413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3" name="Equation" r:id="rId3" imgW="3187440" imgH="1892160" progId="Equation.DSMT4">
                  <p:embed/>
                </p:oleObj>
              </mc:Choice>
              <mc:Fallback>
                <p:oleObj name="Equation" r:id="rId3" imgW="3187440" imgH="1892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23975"/>
                        <a:ext cx="6891338" cy="413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218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66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1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2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3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4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5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09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052580"/>
              </p:ext>
            </p:extLst>
          </p:nvPr>
        </p:nvGraphicFramePr>
        <p:xfrm>
          <a:off x="914400" y="4038600"/>
          <a:ext cx="48577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10" name="Equation" r:id="rId5" imgW="2628720" imgH="1346040" progId="Equation.DSMT4">
                  <p:embed/>
                </p:oleObj>
              </mc:Choice>
              <mc:Fallback>
                <p:oleObj name="Equation" r:id="rId5" imgW="2628720" imgH="1346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38600"/>
                        <a:ext cx="485775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108229"/>
              </p:ext>
            </p:extLst>
          </p:nvPr>
        </p:nvGraphicFramePr>
        <p:xfrm>
          <a:off x="6858000" y="4057650"/>
          <a:ext cx="122903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11" name="Equation" r:id="rId7" imgW="634680" imgH="393480" progId="Equation.DSMT4">
                  <p:embed/>
                </p:oleObj>
              </mc:Choice>
              <mc:Fallback>
                <p:oleObj name="Equation" r:id="rId7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0" y="4057650"/>
                        <a:ext cx="1229032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6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049802"/>
              </p:ext>
            </p:extLst>
          </p:nvPr>
        </p:nvGraphicFramePr>
        <p:xfrm>
          <a:off x="1562100" y="3349625"/>
          <a:ext cx="521176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7" name="Equation" r:id="rId5" imgW="2222280" imgH="1117440" progId="Equation.DSMT4">
                  <p:embed/>
                </p:oleObj>
              </mc:Choice>
              <mc:Fallback>
                <p:oleObj name="Equation" r:id="rId5" imgW="222228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349625"/>
                        <a:ext cx="5211763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7010400" y="45720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57150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10400" y="57150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2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556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0" y="5939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of plane electromagnetic waves at a plane interface between dielectrics (assumed to be lossless)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447800" y="1524000"/>
            <a:ext cx="6019800" cy="4724400"/>
            <a:chOff x="1447800" y="1524000"/>
            <a:chExt cx="6019800" cy="4724400"/>
          </a:xfrm>
        </p:grpSpPr>
        <p:sp>
          <p:nvSpPr>
            <p:cNvPr id="6" name="Rectangle 5"/>
            <p:cNvSpPr/>
            <p:nvPr/>
          </p:nvSpPr>
          <p:spPr>
            <a:xfrm>
              <a:off x="1447800" y="1524000"/>
              <a:ext cx="6019800" cy="2362200"/>
            </a:xfrm>
            <a:prstGeom prst="rect">
              <a:avLst/>
            </a:prstGeom>
            <a:solidFill>
              <a:schemeClr val="accent1"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447800" y="3886200"/>
              <a:ext cx="6019800" cy="2362200"/>
            </a:xfrm>
            <a:prstGeom prst="rect">
              <a:avLst/>
            </a:prstGeom>
            <a:solidFill>
              <a:srgbClr val="DA32AA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1905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</a:t>
              </a:r>
              <a:r>
                <a:rPr lang="en-US" sz="2400" dirty="0">
                  <a:latin typeface="+mj-lt"/>
                </a:rPr>
                <a:t>’</a:t>
              </a:r>
              <a:r>
                <a:rPr lang="en-US" sz="2400" dirty="0">
                  <a:latin typeface="Symbol" pitchFamily="18" charset="2"/>
                </a:rPr>
                <a:t> e</a:t>
              </a:r>
              <a:r>
                <a:rPr lang="en-US" sz="2400" dirty="0"/>
                <a:t>’</a:t>
              </a:r>
              <a:endParaRPr lang="en-US" sz="2400" dirty="0">
                <a:latin typeface="Symbol" pitchFamily="18" charset="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76400" y="41148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 e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819400" y="3886200"/>
              <a:ext cx="12954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114800" y="3886200"/>
              <a:ext cx="12192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114800" y="1676400"/>
              <a:ext cx="0" cy="4191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4114800" y="2819400"/>
              <a:ext cx="22098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029200" y="2891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k’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24200" y="43411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k</a:t>
              </a:r>
              <a:r>
                <a:rPr lang="en-US" sz="2400" baseline="-25000" dirty="0" err="1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95800" y="41865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k</a:t>
              </a:r>
              <a:r>
                <a:rPr lang="en-US" sz="2400" baseline="-25000" dirty="0" err="1">
                  <a:latin typeface="+mj-lt"/>
                </a:rPr>
                <a:t>R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3800" y="4572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i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91000" y="4572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R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00" y="3195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Symbol" pitchFamily="18" charset="2"/>
                </a:rPr>
                <a:t>q</a:t>
              </a:r>
            </a:p>
          </p:txBody>
        </p:sp>
        <p:sp>
          <p:nvSpPr>
            <p:cNvPr id="24" name="Arc 23"/>
            <p:cNvSpPr/>
            <p:nvPr/>
          </p:nvSpPr>
          <p:spPr>
            <a:xfrm>
              <a:off x="3733800" y="3200400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0388273">
              <a:off x="3607134" y="4414369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7066266">
              <a:off x="3903168" y="4350591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1363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33400" y="838200"/>
            <a:ext cx="3009900" cy="2362200"/>
            <a:chOff x="1447800" y="1524000"/>
            <a:chExt cx="6019800" cy="4724400"/>
          </a:xfrm>
        </p:grpSpPr>
        <p:sp>
          <p:nvSpPr>
            <p:cNvPr id="7" name="Rectangle 6"/>
            <p:cNvSpPr/>
            <p:nvPr/>
          </p:nvSpPr>
          <p:spPr>
            <a:xfrm>
              <a:off x="1447800" y="1524000"/>
              <a:ext cx="6019800" cy="2362200"/>
            </a:xfrm>
            <a:prstGeom prst="rect">
              <a:avLst/>
            </a:prstGeom>
            <a:solidFill>
              <a:schemeClr val="accent1"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47800" y="3886200"/>
              <a:ext cx="6019800" cy="2362200"/>
            </a:xfrm>
            <a:prstGeom prst="rect">
              <a:avLst/>
            </a:prstGeom>
            <a:solidFill>
              <a:srgbClr val="DA32AA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52600" y="1905000"/>
              <a:ext cx="1981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</a:t>
              </a:r>
              <a:r>
                <a:rPr lang="en-US" sz="2400" dirty="0">
                  <a:latin typeface="+mj-lt"/>
                </a:rPr>
                <a:t>’</a:t>
              </a:r>
              <a:r>
                <a:rPr lang="en-US" sz="2400" dirty="0">
                  <a:latin typeface="Symbol" pitchFamily="18" charset="2"/>
                </a:rPr>
                <a:t> e</a:t>
              </a:r>
              <a:r>
                <a:rPr lang="en-US" sz="2400" dirty="0"/>
                <a:t>’</a:t>
              </a:r>
              <a:endParaRPr lang="en-US" sz="2400" dirty="0">
                <a:latin typeface="Symbol" pitchFamily="18" charset="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76400" y="41148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 e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819400" y="3886200"/>
              <a:ext cx="12954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114800" y="3886200"/>
              <a:ext cx="12192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114800" y="1676400"/>
              <a:ext cx="0" cy="4191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114800" y="2819400"/>
              <a:ext cx="22098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029200" y="3121968"/>
              <a:ext cx="1295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k’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19400" y="3962400"/>
              <a:ext cx="1524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k</a:t>
              </a:r>
              <a:r>
                <a:rPr lang="en-US" sz="2400" baseline="-25000" dirty="0" err="1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8200" y="4186536"/>
              <a:ext cx="1828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k</a:t>
              </a:r>
              <a:r>
                <a:rPr lang="en-US" sz="2400" baseline="-25000" dirty="0" err="1">
                  <a:latin typeface="+mj-lt"/>
                </a:rPr>
                <a:t>R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81400" y="4419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i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38600" y="4419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38600" y="2895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Symbol" pitchFamily="18" charset="2"/>
                </a:rPr>
                <a:t>q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274456"/>
              </p:ext>
            </p:extLst>
          </p:nvPr>
        </p:nvGraphicFramePr>
        <p:xfrm>
          <a:off x="1484313" y="3240425"/>
          <a:ext cx="5794375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60" name="数式" r:id="rId3" imgW="2679480" imgH="1600200" progId="Equation.3">
                  <p:embed/>
                </p:oleObj>
              </mc:Choice>
              <mc:Fallback>
                <p:oleObj name="数式" r:id="rId3" imgW="267948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3240425"/>
                        <a:ext cx="5794375" cy="350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381325"/>
              </p:ext>
            </p:extLst>
          </p:nvPr>
        </p:nvGraphicFramePr>
        <p:xfrm>
          <a:off x="3773488" y="1036638"/>
          <a:ext cx="5218112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61" name="数式" r:id="rId5" imgW="2412720" imgH="901440" progId="Equation.3">
                  <p:embed/>
                </p:oleObj>
              </mc:Choice>
              <mc:Fallback>
                <p:oleObj name="数式" r:id="rId5" imgW="24127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1036638"/>
                        <a:ext cx="5218112" cy="197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7301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15257</TotalTime>
  <Words>735</Words>
  <Application>Microsoft Office PowerPoint</Application>
  <PresentationFormat>On-screen Show (4:3)</PresentationFormat>
  <Paragraphs>229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882</cp:revision>
  <cp:lastPrinted>2020-02-18T06:12:13Z</cp:lastPrinted>
  <dcterms:created xsi:type="dcterms:W3CDTF">2012-01-10T18:32:24Z</dcterms:created>
  <dcterms:modified xsi:type="dcterms:W3CDTF">2021-03-05T15:53:41Z</dcterms:modified>
</cp:coreProperties>
</file>