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6" r:id="rId2"/>
    <p:sldId id="354" r:id="rId3"/>
    <p:sldId id="428" r:id="rId4"/>
    <p:sldId id="429" r:id="rId5"/>
    <p:sldId id="430" r:id="rId6"/>
    <p:sldId id="357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21" r:id="rId27"/>
    <p:sldId id="422" r:id="rId28"/>
    <p:sldId id="423" r:id="rId29"/>
    <p:sldId id="424" r:id="rId30"/>
    <p:sldId id="425" r:id="rId31"/>
    <p:sldId id="426" r:id="rId32"/>
    <p:sldId id="427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141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7.wmf"/><Relationship Id="rId1" Type="http://schemas.openxmlformats.org/officeDocument/2006/relationships/image" Target="../media/image5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hyperlink" Target="http://img.tfd.com/ggse/d6/gsed_0001_0012_0_img2972.p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0.pn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5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4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5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4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s.aip.org/history/Thumbnails/drude_paul_a1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5229" y="381000"/>
            <a:ext cx="8991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of Lecture 18: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7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Real and imaginary contributions to electromagnetic response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Frequency dependence of dielectric  materials; </a:t>
            </a:r>
            <a:r>
              <a:rPr lang="en-US" sz="2800" b="1" dirty="0" err="1">
                <a:solidFill>
                  <a:schemeClr val="folHlink"/>
                </a:solidFill>
              </a:rPr>
              <a:t>Drude</a:t>
            </a:r>
            <a:r>
              <a:rPr lang="en-US" sz="2800" b="1" dirty="0">
                <a:solidFill>
                  <a:schemeClr val="folHlink"/>
                </a:solidFill>
              </a:rPr>
              <a:t> model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>
                <a:solidFill>
                  <a:schemeClr val="folHlink"/>
                </a:solidFill>
              </a:rPr>
              <a:t>Kramers-Kronig</a:t>
            </a:r>
            <a:r>
              <a:rPr lang="en-US" sz="2800" b="1" dirty="0">
                <a:solidFill>
                  <a:schemeClr val="folHlink"/>
                </a:solidFill>
              </a:rPr>
              <a:t> relationships 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930106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13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0480" y="3135868"/>
            <a:ext cx="5151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Note that: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latin typeface="+mj-lt"/>
              </a:rPr>
              <a:t> &gt; 0 represents dissipation of energy.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baseline="-25000" dirty="0">
                <a:latin typeface="+mj-lt"/>
              </a:rPr>
              <a:t>0</a:t>
            </a:r>
            <a:r>
              <a:rPr lang="en-US" sz="2000" dirty="0">
                <a:latin typeface="+mj-lt"/>
              </a:rPr>
              <a:t> represents the natural frequency of the vibration; </a:t>
            </a: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baseline="-25000" dirty="0"/>
              <a:t>0</a:t>
            </a:r>
            <a:r>
              <a:rPr lang="en-US" sz="2000" dirty="0"/>
              <a:t>=0 would represent a free (unbound) particle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2247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99944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0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104178"/>
              </p:ext>
            </p:extLst>
          </p:nvPr>
        </p:nvGraphicFramePr>
        <p:xfrm>
          <a:off x="2152650" y="3505200"/>
          <a:ext cx="653415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1" name="数式" r:id="rId7" imgW="3022560" imgH="1193760" progId="Equation.3">
                  <p:embed/>
                </p:oleObj>
              </mc:Choice>
              <mc:Fallback>
                <p:oleObj name="数式" r:id="rId7" imgW="302256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505200"/>
                        <a:ext cx="653415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190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562860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04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</a:t>
            </a:r>
            <a:r>
              <a:rPr lang="en-US" sz="2400" i="1" dirty="0">
                <a:latin typeface="+mj-lt"/>
              </a:rPr>
              <a:t> m </a:t>
            </a:r>
            <a:r>
              <a:rPr lang="en-US" sz="2400" dirty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37781"/>
              </p:ext>
            </p:extLst>
          </p:nvPr>
        </p:nvGraphicFramePr>
        <p:xfrm>
          <a:off x="2714625" y="3649663"/>
          <a:ext cx="6205538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05" name="Equation" r:id="rId7" imgW="2869920" imgH="1257120" progId="Equation.DSMT4">
                  <p:embed/>
                </p:oleObj>
              </mc:Choice>
              <mc:Fallback>
                <p:oleObj name="Equation" r:id="rId7" imgW="2869920" imgH="125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649663"/>
                        <a:ext cx="6205538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7525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834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1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</a:t>
            </a:r>
            <a:r>
              <a:rPr lang="en-US" sz="2400" i="1" dirty="0">
                <a:latin typeface="+mj-lt"/>
              </a:rPr>
              <a:t> m </a:t>
            </a:r>
            <a:r>
              <a:rPr lang="en-US" sz="2400" dirty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9144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026289"/>
              </p:ext>
            </p:extLst>
          </p:nvPr>
        </p:nvGraphicFramePr>
        <p:xfrm>
          <a:off x="2141538" y="3282950"/>
          <a:ext cx="7027862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5" name="Equation" r:id="rId5" imgW="3251160" imgH="1523880" progId="Equation.DSMT4">
                  <p:embed/>
                </p:oleObj>
              </mc:Choice>
              <mc:Fallback>
                <p:oleObj name="Equation" r:id="rId5" imgW="325116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3282950"/>
                        <a:ext cx="7027862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895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315327"/>
              </p:ext>
            </p:extLst>
          </p:nvPr>
        </p:nvGraphicFramePr>
        <p:xfrm>
          <a:off x="557213" y="1295400"/>
          <a:ext cx="573881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9" name="数式" r:id="rId3" imgW="2654280" imgH="1981080" progId="Equation.3">
                  <p:embed/>
                </p:oleObj>
              </mc:Choice>
              <mc:Fallback>
                <p:oleObj name="数式" r:id="rId3" imgW="26542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1295400"/>
                        <a:ext cx="5738812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476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41438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" y="3886200"/>
            <a:ext cx="842772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58768"/>
              </p:ext>
            </p:extLst>
          </p:nvPr>
        </p:nvGraphicFramePr>
        <p:xfrm>
          <a:off x="3286125" y="2514600"/>
          <a:ext cx="90487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6" name="数式" r:id="rId5" imgW="419040" imgH="431640" progId="Equation.3">
                  <p:embed/>
                </p:oleObj>
              </mc:Choice>
              <mc:Fallback>
                <p:oleObj name="数式" r:id="rId5" imgW="419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514600"/>
                        <a:ext cx="904875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994536"/>
              </p:ext>
            </p:extLst>
          </p:nvPr>
        </p:nvGraphicFramePr>
        <p:xfrm>
          <a:off x="1295400" y="4343400"/>
          <a:ext cx="877887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7" name="数式" r:id="rId7" imgW="406080" imgH="431640" progId="Equation.3">
                  <p:embed/>
                </p:oleObj>
              </mc:Choice>
              <mc:Fallback>
                <p:oleObj name="数式" r:id="rId7" imgW="406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43400"/>
                        <a:ext cx="877887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</p:spTree>
    <p:extLst>
      <p:ext uri="{BB962C8B-B14F-4D97-AF65-F5344CB8AC3E}">
        <p14:creationId xmlns:p14="http://schemas.microsoft.com/office/powerpoint/2010/main" val="1577949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787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966555"/>
              </p:ext>
            </p:extLst>
          </p:nvPr>
        </p:nvGraphicFramePr>
        <p:xfrm>
          <a:off x="846138" y="1447800"/>
          <a:ext cx="6230937" cy="314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57" name="数式" r:id="rId3" imgW="2882880" imgH="1434960" progId="Equation.3">
                  <p:embed/>
                </p:oleObj>
              </mc:Choice>
              <mc:Fallback>
                <p:oleObj name="数式" r:id="rId3" imgW="2882880" imgH="1434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447800"/>
                        <a:ext cx="6230937" cy="314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487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4793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199650"/>
              </p:ext>
            </p:extLst>
          </p:nvPr>
        </p:nvGraphicFramePr>
        <p:xfrm>
          <a:off x="854075" y="533400"/>
          <a:ext cx="7375525" cy="3162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24" name="数式" r:id="rId3" imgW="3898800" imgH="1650960" progId="Equation.3">
                  <p:embed/>
                </p:oleObj>
              </mc:Choice>
              <mc:Fallback>
                <p:oleObj name="数式" r:id="rId3" imgW="389880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533400"/>
                        <a:ext cx="7375525" cy="3162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392261"/>
              </p:ext>
            </p:extLst>
          </p:nvPr>
        </p:nvGraphicFramePr>
        <p:xfrm>
          <a:off x="227013" y="3657600"/>
          <a:ext cx="7089775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25" name="Equation" r:id="rId5" imgW="3466800" imgH="1371600" progId="Equation.DSMT4">
                  <p:embed/>
                </p:oleObj>
              </mc:Choice>
              <mc:Fallback>
                <p:oleObj name="Equation" r:id="rId5" imgW="346680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3657600"/>
                        <a:ext cx="7089775" cy="283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61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Analytic properties of the dielectric function (in the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or from “first principles”  -- </a:t>
            </a:r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02491"/>
              </p:ext>
            </p:extLst>
          </p:nvPr>
        </p:nvGraphicFramePr>
        <p:xfrm>
          <a:off x="711200" y="1211263"/>
          <a:ext cx="81041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5" name="Equation" r:id="rId3" imgW="3962160" imgH="660240" progId="Equation.DSMT4">
                  <p:embed/>
                </p:oleObj>
              </mc:Choice>
              <mc:Fallback>
                <p:oleObj name="Equation" r:id="rId3" imgW="39621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1211263"/>
                        <a:ext cx="810418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85800" y="2751642"/>
            <a:ext cx="7924800" cy="3657600"/>
            <a:chOff x="685800" y="2751642"/>
            <a:chExt cx="79248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5"/>
              <a:ext cx="7924800" cy="3433465"/>
              <a:chOff x="685800" y="2814935"/>
              <a:chExt cx="7924800" cy="343346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57600" y="2814935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1328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140879"/>
              </p:ext>
            </p:extLst>
          </p:nvPr>
        </p:nvGraphicFramePr>
        <p:xfrm>
          <a:off x="461166" y="3544002"/>
          <a:ext cx="82073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72" name="Equation" r:id="rId3" imgW="4012920" imgH="482400" progId="Equation.DSMT4">
                  <p:embed/>
                </p:oleObj>
              </mc:Choice>
              <mc:Fallback>
                <p:oleObj name="Equation" r:id="rId3" imgW="40129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6" y="3544002"/>
                        <a:ext cx="82073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04800" y="1071962"/>
            <a:ext cx="5334000" cy="2194560"/>
            <a:chOff x="685800" y="2751642"/>
            <a:chExt cx="88900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3"/>
              <a:ext cx="8890000" cy="3433467"/>
              <a:chOff x="685800" y="2814933"/>
              <a:chExt cx="8890000" cy="3433467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21844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91000" y="2814933"/>
                <a:ext cx="18288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a</a:t>
                </a: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492028" y="3111192"/>
            <a:ext cx="2270972" cy="1190774"/>
            <a:chOff x="6492028" y="3111192"/>
            <a:chExt cx="2270972" cy="1190774"/>
          </a:xfrm>
        </p:grpSpPr>
        <p:sp>
          <p:nvSpPr>
            <p:cNvPr id="9" name="Right Arrow 8"/>
            <p:cNvSpPr/>
            <p:nvPr/>
          </p:nvSpPr>
          <p:spPr>
            <a:xfrm rot="19453415">
              <a:off x="6492028" y="3920966"/>
              <a:ext cx="1828800" cy="381000"/>
            </a:xfrm>
            <a:prstGeom prst="rightArrow">
              <a:avLst/>
            </a:prstGeom>
            <a:solidFill>
              <a:srgbClr val="FF000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111192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=0</a:t>
              </a:r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411163"/>
              </p:ext>
            </p:extLst>
          </p:nvPr>
        </p:nvGraphicFramePr>
        <p:xfrm>
          <a:off x="882650" y="5083175"/>
          <a:ext cx="722153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73" name="数式" r:id="rId5" imgW="3530520" imgH="469800" progId="Equation.3">
                  <p:embed/>
                </p:oleObj>
              </mc:Choice>
              <mc:Fallback>
                <p:oleObj name="数式" r:id="rId5" imgW="3530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5083175"/>
                        <a:ext cx="722153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row: Down 21">
            <a:extLst>
              <a:ext uri="{FF2B5EF4-FFF2-40B4-BE49-F238E27FC236}">
                <a16:creationId xmlns:a16="http://schemas.microsoft.com/office/drawing/2014/main" id="{4FC13FD0-284F-4FDB-8430-82CAF7445867}"/>
              </a:ext>
            </a:extLst>
          </p:cNvPr>
          <p:cNvSpPr/>
          <p:nvPr/>
        </p:nvSpPr>
        <p:spPr>
          <a:xfrm rot="17441837">
            <a:off x="4093507" y="1964471"/>
            <a:ext cx="407228" cy="2547364"/>
          </a:xfrm>
          <a:prstGeom prst="downArrow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ircular 22">
            <a:extLst>
              <a:ext uri="{FF2B5EF4-FFF2-40B4-BE49-F238E27FC236}">
                <a16:creationId xmlns:a16="http://schemas.microsoft.com/office/drawing/2014/main" id="{31B30BE7-83DF-4E39-9498-3C9667BC5F7F}"/>
              </a:ext>
            </a:extLst>
          </p:cNvPr>
          <p:cNvSpPr/>
          <p:nvPr/>
        </p:nvSpPr>
        <p:spPr>
          <a:xfrm rot="1682779">
            <a:off x="2678354" y="1212924"/>
            <a:ext cx="5053957" cy="3296262"/>
          </a:xfrm>
          <a:prstGeom prst="circularArrow">
            <a:avLst>
              <a:gd name="adj1" fmla="val 12500"/>
              <a:gd name="adj2" fmla="val 811563"/>
              <a:gd name="adj3" fmla="val 20457681"/>
              <a:gd name="adj4" fmla="val 10850344"/>
              <a:gd name="adj5" fmla="val 15177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CA021D95-3C22-4A32-95F7-1E871BEA4314}"/>
              </a:ext>
            </a:extLst>
          </p:cNvPr>
          <p:cNvSpPr/>
          <p:nvPr/>
        </p:nvSpPr>
        <p:spPr>
          <a:xfrm>
            <a:off x="5704067" y="4632476"/>
            <a:ext cx="258656" cy="539048"/>
          </a:xfrm>
          <a:prstGeom prst="downArrow">
            <a:avLst/>
          </a:prstGeom>
          <a:solidFill>
            <a:srgbClr val="FF00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6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28DFDF-0FD2-41C9-A1D5-C51D0563C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33" y="0"/>
            <a:ext cx="8957733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010" y="5334000"/>
            <a:ext cx="8991600" cy="304800"/>
          </a:xfrm>
          <a:prstGeom prst="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447800" y="4038600"/>
            <a:ext cx="3429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747756"/>
              </p:ext>
            </p:extLst>
          </p:nvPr>
        </p:nvGraphicFramePr>
        <p:xfrm>
          <a:off x="1066800" y="1447800"/>
          <a:ext cx="6443663" cy="446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3" name="数式" r:id="rId3" imgW="3149280" imgH="2158920" progId="Equation.3">
                  <p:embed/>
                </p:oleObj>
              </mc:Choice>
              <mc:Fallback>
                <p:oleObj name="数式" r:id="rId3" imgW="31492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47800"/>
                        <a:ext cx="6443663" cy="446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651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215690"/>
              </p:ext>
            </p:extLst>
          </p:nvPr>
        </p:nvGraphicFramePr>
        <p:xfrm>
          <a:off x="762000" y="914400"/>
          <a:ext cx="340360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20" name="数式" r:id="rId3" imgW="1663560" imgH="965160" progId="Equation.3">
                  <p:embed/>
                </p:oleObj>
              </mc:Choice>
              <mc:Fallback>
                <p:oleObj name="数式" r:id="rId3" imgW="16635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14400"/>
                        <a:ext cx="340360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57675"/>
              </p:ext>
            </p:extLst>
          </p:nvPr>
        </p:nvGraphicFramePr>
        <p:xfrm>
          <a:off x="346075" y="3349625"/>
          <a:ext cx="84169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21" name="Equation" r:id="rId5" imgW="4114800" imgH="1193760" progId="Equation.DSMT4">
                  <p:embed/>
                </p:oleObj>
              </mc:Choice>
              <mc:Fallback>
                <p:oleObj name="Equation" r:id="rId5" imgW="41148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3349625"/>
                        <a:ext cx="8416925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2814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087098"/>
              </p:ext>
            </p:extLst>
          </p:nvPr>
        </p:nvGraphicFramePr>
        <p:xfrm>
          <a:off x="685800" y="1524000"/>
          <a:ext cx="7870825" cy="472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01" name="数式" r:id="rId3" imgW="3848040" imgH="2286000" progId="Equation.3">
                  <p:embed/>
                </p:oleObj>
              </mc:Choice>
              <mc:Fallback>
                <p:oleObj name="数式" r:id="rId3" imgW="384804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870825" cy="4727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6172200" y="304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29200" y="1295400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24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67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9342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2200" y="129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   u</a:t>
            </a:r>
            <a:r>
              <a:rPr lang="en-US" sz="2400" i="1" baseline="-25000" dirty="0">
                <a:latin typeface="+mj-lt"/>
              </a:rPr>
              <a:t>s</a:t>
            </a:r>
            <a:r>
              <a:rPr lang="en-US" sz="2400" i="1" dirty="0">
                <a:latin typeface="+mj-lt"/>
              </a:rPr>
              <a:t>    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48600" y="1066800"/>
            <a:ext cx="533400" cy="4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597140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730441"/>
              </p:ext>
            </p:extLst>
          </p:nvPr>
        </p:nvGraphicFramePr>
        <p:xfrm>
          <a:off x="304800" y="304800"/>
          <a:ext cx="4419600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8" name="数式" r:id="rId3" imgW="2095200" imgH="1143000" progId="Equation.3">
                  <p:embed/>
                </p:oleObj>
              </mc:Choice>
              <mc:Fallback>
                <p:oleObj name="数式" r:id="rId3" imgW="20952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4419600" cy="236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574692"/>
              </p:ext>
            </p:extLst>
          </p:nvPr>
        </p:nvGraphicFramePr>
        <p:xfrm>
          <a:off x="782638" y="3173413"/>
          <a:ext cx="7693025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9" name="Equation" r:id="rId5" imgW="3644640" imgH="1193760" progId="Equation.DSMT4">
                  <p:embed/>
                </p:oleObj>
              </mc:Choice>
              <mc:Fallback>
                <p:oleObj name="Equation" r:id="rId5" imgW="364464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3173413"/>
                        <a:ext cx="7693025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999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for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287769"/>
              </p:ext>
            </p:extLst>
          </p:nvPr>
        </p:nvGraphicFramePr>
        <p:xfrm>
          <a:off x="817562" y="1573213"/>
          <a:ext cx="7412038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9" name="数式" r:id="rId3" imgW="3429000" imgH="1726920" progId="Equation.3">
                  <p:embed/>
                </p:oleObj>
              </mc:Choice>
              <mc:Fallback>
                <p:oleObj name="数式" r:id="rId3" imgW="34290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2" y="1573213"/>
                        <a:ext cx="7412038" cy="377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414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4267200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for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continued --</a:t>
            </a:r>
          </a:p>
          <a:p>
            <a:r>
              <a:rPr lang="en-US" sz="2400" dirty="0">
                <a:latin typeface="+mj-lt"/>
              </a:rPr>
              <a:t>     Analytic properties: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927576"/>
              </p:ext>
            </p:extLst>
          </p:nvPr>
        </p:nvGraphicFramePr>
        <p:xfrm>
          <a:off x="287338" y="1524000"/>
          <a:ext cx="7659687" cy="327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3" name="Equation" r:id="rId3" imgW="3543120" imgH="1498320" progId="Equation.DSMT4">
                  <p:embed/>
                </p:oleObj>
              </mc:Choice>
              <mc:Fallback>
                <p:oleObj name="Equation" r:id="rId3" imgW="3543120" imgH="1498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1524000"/>
                        <a:ext cx="7659687" cy="327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093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5F7EFB-F57B-4C71-BBD2-2DAC80BF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9B9ACA-A108-4986-B124-0DC01907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62F53-70C9-4D1C-8C78-3DCF3D79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C6CD18-2035-4B50-9A4C-7F2CD6E4BF87}"/>
              </a:ext>
            </a:extLst>
          </p:cNvPr>
          <p:cNvSpPr/>
          <p:nvPr/>
        </p:nvSpPr>
        <p:spPr>
          <a:xfrm>
            <a:off x="3929496" y="3185901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73704DC-2BE5-4CC2-9A9D-665590E334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4594"/>
              </p:ext>
            </p:extLst>
          </p:nvPr>
        </p:nvGraphicFramePr>
        <p:xfrm>
          <a:off x="632967" y="597178"/>
          <a:ext cx="716597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2" name="数式" r:id="rId3" imgW="3314520" imgH="1473120" progId="Equation.3">
                  <p:embed/>
                </p:oleObj>
              </mc:Choice>
              <mc:Fallback>
                <p:oleObj name="数式" r:id="rId3" imgW="3314520" imgH="14731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67" y="597178"/>
                        <a:ext cx="716597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2C03EE2-C073-4571-B5AB-03584392D137}"/>
              </a:ext>
            </a:extLst>
          </p:cNvPr>
          <p:cNvCxnSpPr/>
          <p:nvPr/>
        </p:nvCxnSpPr>
        <p:spPr>
          <a:xfrm flipV="1">
            <a:off x="1828800" y="4191000"/>
            <a:ext cx="0" cy="19812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7DB574-FEF6-46E5-B99C-72A10639BFA8}"/>
              </a:ext>
            </a:extLst>
          </p:cNvPr>
          <p:cNvCxnSpPr/>
          <p:nvPr/>
        </p:nvCxnSpPr>
        <p:spPr>
          <a:xfrm flipV="1">
            <a:off x="499153" y="5334000"/>
            <a:ext cx="2853647" cy="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E91CEC1-95E3-4007-BFBF-204E79DEAE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255342"/>
              </p:ext>
            </p:extLst>
          </p:nvPr>
        </p:nvGraphicFramePr>
        <p:xfrm>
          <a:off x="3352800" y="5103812"/>
          <a:ext cx="914400" cy="486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3" name="Equation" r:id="rId5" imgW="596880" imgH="317160" progId="Equation.DSMT4">
                  <p:embed/>
                </p:oleObj>
              </mc:Choice>
              <mc:Fallback>
                <p:oleObj name="Equation" r:id="rId5" imgW="596880" imgH="31716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52800" y="5103812"/>
                        <a:ext cx="914400" cy="486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3E4B3A2-1E39-4E2A-93CA-83DBBBBF86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853655"/>
              </p:ext>
            </p:extLst>
          </p:nvPr>
        </p:nvGraphicFramePr>
        <p:xfrm>
          <a:off x="1530145" y="3903366"/>
          <a:ext cx="8747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4" name="Equation" r:id="rId7" imgW="571320" imgH="317160" progId="Equation.DSMT4">
                  <p:embed/>
                </p:oleObj>
              </mc:Choice>
              <mc:Fallback>
                <p:oleObj name="Equation" r:id="rId7" imgW="571320" imgH="31716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30145" y="3903366"/>
                        <a:ext cx="87471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06F7B5DE-69D5-4EB6-996A-302F66C2D1D3}"/>
              </a:ext>
            </a:extLst>
          </p:cNvPr>
          <p:cNvSpPr/>
          <p:nvPr/>
        </p:nvSpPr>
        <p:spPr>
          <a:xfrm>
            <a:off x="914400" y="5602288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E421517-EBC1-4CE5-A33A-D2A9B22ABDAD}"/>
              </a:ext>
            </a:extLst>
          </p:cNvPr>
          <p:cNvSpPr/>
          <p:nvPr/>
        </p:nvSpPr>
        <p:spPr>
          <a:xfrm>
            <a:off x="1280160" y="58521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EFD9EE-25A6-4F3C-A46A-A35D39A2B9E3}"/>
              </a:ext>
            </a:extLst>
          </p:cNvPr>
          <p:cNvSpPr/>
          <p:nvPr/>
        </p:nvSpPr>
        <p:spPr>
          <a:xfrm>
            <a:off x="1746200" y="5612322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1303DA-F09F-4C50-B82A-925FFEFE726B}"/>
              </a:ext>
            </a:extLst>
          </p:cNvPr>
          <p:cNvSpPr/>
          <p:nvPr/>
        </p:nvSpPr>
        <p:spPr>
          <a:xfrm>
            <a:off x="2740566" y="55852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D7392C2-551F-466D-AADF-8B9BB01A8C1D}"/>
              </a:ext>
            </a:extLst>
          </p:cNvPr>
          <p:cNvSpPr/>
          <p:nvPr/>
        </p:nvSpPr>
        <p:spPr>
          <a:xfrm>
            <a:off x="2346961" y="58521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9FC7ED-A4F9-4A32-88AA-4E1885720075}"/>
              </a:ext>
            </a:extLst>
          </p:cNvPr>
          <p:cNvSpPr/>
          <p:nvPr/>
        </p:nvSpPr>
        <p:spPr>
          <a:xfrm>
            <a:off x="0" y="4311651"/>
            <a:ext cx="4495800" cy="1022349"/>
          </a:xfrm>
          <a:prstGeom prst="rect">
            <a:avLst/>
          </a:prstGeom>
          <a:solidFill>
            <a:srgbClr val="DA32AA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F097ABE5-1D21-4D35-8F80-B7B5AEADFC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352554"/>
              </p:ext>
            </p:extLst>
          </p:nvPr>
        </p:nvGraphicFramePr>
        <p:xfrm>
          <a:off x="990600" y="4635374"/>
          <a:ext cx="2215837" cy="470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5" name="Equation" r:id="rId9" imgW="1257120" imgH="266400" progId="Equation.DSMT4">
                  <p:embed/>
                </p:oleObj>
              </mc:Choice>
              <mc:Fallback>
                <p:oleObj name="Equation" r:id="rId9" imgW="1257120" imgH="2664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0600" y="4635374"/>
                        <a:ext cx="2215837" cy="470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877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F6845-A96F-4E86-865F-024E596F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60B705-745F-4905-AE56-26C0F838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BFE44-88EA-4C3B-86C1-AFF80A73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709270-4F35-498B-8582-21EED2CA3BE0}"/>
              </a:ext>
            </a:extLst>
          </p:cNvPr>
          <p:cNvSpPr txBox="1"/>
          <p:nvPr/>
        </p:nvSpPr>
        <p:spPr>
          <a:xfrm>
            <a:off x="347609" y="1143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– for dielectric function: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26E326E-2566-4009-A1CA-AA66D07C66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21262"/>
              </p:ext>
            </p:extLst>
          </p:nvPr>
        </p:nvGraphicFramePr>
        <p:xfrm>
          <a:off x="762000" y="2057400"/>
          <a:ext cx="53530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1" name="数式" r:id="rId3" imgW="2616120" imgH="1193760" progId="Equation.3">
                  <p:embed/>
                </p:oleObj>
              </mc:Choice>
              <mc:Fallback>
                <p:oleObj name="数式" r:id="rId3" imgW="2616120" imgH="11937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535305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B34AA13-4394-4A74-A725-B27AAE60E07B}"/>
              </a:ext>
            </a:extLst>
          </p:cNvPr>
          <p:cNvSpPr txBox="1"/>
          <p:nvPr/>
        </p:nvSpPr>
        <p:spPr>
          <a:xfrm>
            <a:off x="4572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Because of these analytic properties, Cauchy’s integral theorem results in:</a:t>
            </a:r>
          </a:p>
        </p:txBody>
      </p:sp>
    </p:spTree>
    <p:extLst>
      <p:ext uri="{BB962C8B-B14F-4D97-AF65-F5344CB8AC3E}">
        <p14:creationId xmlns:p14="http://schemas.microsoft.com/office/powerpoint/2010/main" val="2993009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E8AD54-9118-4871-B728-D1691BCA7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942D9-BCDC-4043-BB36-EEAE7294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A0DD9-E102-44E3-B2D4-38F1D58A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C4A23-ED2E-4850-A5D2-2B634F88BC61}"/>
              </a:ext>
            </a:extLst>
          </p:cNvPr>
          <p:cNvSpPr txBox="1"/>
          <p:nvPr/>
        </p:nvSpPr>
        <p:spPr>
          <a:xfrm>
            <a:off x="152400" y="152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Further comments on analytic behavior of dielectric function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B74BC1B-7FCD-4B8A-A355-46E0D2A2ED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937936"/>
              </p:ext>
            </p:extLst>
          </p:nvPr>
        </p:nvGraphicFramePr>
        <p:xfrm>
          <a:off x="495300" y="627063"/>
          <a:ext cx="5794375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00" name="Equation" r:id="rId3" imgW="2831760" imgH="1193760" progId="Equation.DSMT4">
                  <p:embed/>
                </p:oleObj>
              </mc:Choice>
              <mc:Fallback>
                <p:oleObj name="Equation" r:id="rId3" imgW="2831760" imgH="11937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627063"/>
                        <a:ext cx="5794375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8EA71F4-4DDA-46E4-83A4-130A4557B1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009363"/>
              </p:ext>
            </p:extLst>
          </p:nvPr>
        </p:nvGraphicFramePr>
        <p:xfrm>
          <a:off x="533400" y="3284538"/>
          <a:ext cx="7408863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01" name="Equation" r:id="rId5" imgW="4000320" imgH="1650960" progId="Equation.DSMT4">
                  <p:embed/>
                </p:oleObj>
              </mc:Choice>
              <mc:Fallback>
                <p:oleObj name="Equation" r:id="rId5" imgW="4000320" imgH="1650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3284538"/>
                        <a:ext cx="7408863" cy="305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7680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BE9908-5CF6-4297-A13F-F46D845D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CA62D3-5956-4FFC-885B-677E3866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105A8-715C-44A3-AF0A-29CF1F3B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36610-AB5B-4C70-B43C-1E93DB2BAA59}"/>
              </a:ext>
            </a:extLst>
          </p:cNvPr>
          <p:cNvSpPr txBox="1"/>
          <p:nvPr/>
        </p:nvSpPr>
        <p:spPr>
          <a:xfrm>
            <a:off x="2286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Further comments on analytic behavior of dielectric function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2F36A00-85AF-4815-872F-6B657C6DBB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94757"/>
              </p:ext>
            </p:extLst>
          </p:nvPr>
        </p:nvGraphicFramePr>
        <p:xfrm>
          <a:off x="458788" y="1176338"/>
          <a:ext cx="8074025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24" name="Equation" r:id="rId3" imgW="6210000" imgH="1790640" progId="Equation.DSMT4">
                  <p:embed/>
                </p:oleObj>
              </mc:Choice>
              <mc:Fallback>
                <p:oleObj name="Equation" r:id="rId3" imgW="6210000" imgH="1790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176338"/>
                        <a:ext cx="8074025" cy="235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BC4910C-6827-481F-A272-3F055E4EAF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02360"/>
              </p:ext>
            </p:extLst>
          </p:nvPr>
        </p:nvGraphicFramePr>
        <p:xfrm>
          <a:off x="870200" y="3664848"/>
          <a:ext cx="5329238" cy="242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25" name="Equation" r:id="rId5" imgW="4076640" imgH="1828800" progId="Equation.DSMT4">
                  <p:embed/>
                </p:oleObj>
              </mc:Choice>
              <mc:Fallback>
                <p:oleObj name="Equation" r:id="rId5" imgW="4076640" imgH="1828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00" y="3664848"/>
                        <a:ext cx="5329238" cy="242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878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C365C-7300-45EF-8617-6A327E2C3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A0286-5A70-4AA3-B068-360A37758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5129D-C900-459C-BE15-DC07CF368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1EA3A2-4F6E-4706-BA01-CFC2A0557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9618"/>
            <a:ext cx="9144000" cy="449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27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33BD8D-F247-4E2E-9283-2BDA58053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B844BA-5229-4CD9-A80E-8A5E63D0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6840B-DA79-4B02-A0BC-A08235E04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19C2D-7D15-4B14-8EA1-2AB6223D9F7C}"/>
              </a:ext>
            </a:extLst>
          </p:cNvPr>
          <p:cNvSpPr txBox="1"/>
          <p:nvPr/>
        </p:nvSpPr>
        <p:spPr>
          <a:xfrm>
            <a:off x="2286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776B32F-1B4C-4BA1-AF43-250876CF4B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454987"/>
              </p:ext>
            </p:extLst>
          </p:nvPr>
        </p:nvGraphicFramePr>
        <p:xfrm>
          <a:off x="525462" y="915045"/>
          <a:ext cx="60277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8" name="Equation" r:id="rId3" imgW="4635360" imgH="698400" progId="Equation.DSMT4">
                  <p:embed/>
                </p:oleObj>
              </mc:Choice>
              <mc:Fallback>
                <p:oleObj name="Equation" r:id="rId3" imgW="4635360" imgH="698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" y="915045"/>
                        <a:ext cx="602773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9EF7214-31CF-4D2C-9D61-1AA92F2205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394064"/>
              </p:ext>
            </p:extLst>
          </p:nvPr>
        </p:nvGraphicFramePr>
        <p:xfrm>
          <a:off x="393116" y="2057400"/>
          <a:ext cx="8389937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9" name="Equation" r:id="rId5" imgW="4394160" imgH="1333440" progId="Equation.DSMT4">
                  <p:embed/>
                </p:oleObj>
              </mc:Choice>
              <mc:Fallback>
                <p:oleObj name="Equation" r:id="rId5" imgW="4394160" imgH="13334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16" y="2057400"/>
                        <a:ext cx="8389937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5474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E705C4-D878-4D2C-AD81-35621E36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9777E6-D89D-439E-B5AE-A4606806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AAF60A-27F9-437D-8011-726D8F8A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Chord 4">
            <a:extLst>
              <a:ext uri="{FF2B5EF4-FFF2-40B4-BE49-F238E27FC236}">
                <a16:creationId xmlns:a16="http://schemas.microsoft.com/office/drawing/2014/main" id="{A03D2C0E-F3AB-4507-A5A1-C9C53CA21B9F}"/>
              </a:ext>
            </a:extLst>
          </p:cNvPr>
          <p:cNvSpPr/>
          <p:nvPr/>
        </p:nvSpPr>
        <p:spPr>
          <a:xfrm rot="5887145">
            <a:off x="851182" y="1182161"/>
            <a:ext cx="3325030" cy="4145763"/>
          </a:xfrm>
          <a:prstGeom prst="chord">
            <a:avLst>
              <a:gd name="adj1" fmla="val 4447742"/>
              <a:gd name="adj2" fmla="val 1620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hord 5">
            <a:extLst>
              <a:ext uri="{FF2B5EF4-FFF2-40B4-BE49-F238E27FC236}">
                <a16:creationId xmlns:a16="http://schemas.microsoft.com/office/drawing/2014/main" id="{AD344D0E-FA06-47B4-897F-38D54CB07B26}"/>
              </a:ext>
            </a:extLst>
          </p:cNvPr>
          <p:cNvSpPr/>
          <p:nvPr/>
        </p:nvSpPr>
        <p:spPr>
          <a:xfrm rot="16627018">
            <a:off x="828974" y="1735592"/>
            <a:ext cx="3325030" cy="4145763"/>
          </a:xfrm>
          <a:prstGeom prst="chord">
            <a:avLst>
              <a:gd name="adj1" fmla="val 4447742"/>
              <a:gd name="adj2" fmla="val 16200000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4F02F01-0585-468E-AB70-DDDE9E8355F9}"/>
              </a:ext>
            </a:extLst>
          </p:cNvPr>
          <p:cNvCxnSpPr/>
          <p:nvPr/>
        </p:nvCxnSpPr>
        <p:spPr>
          <a:xfrm>
            <a:off x="2171700" y="3425947"/>
            <a:ext cx="838200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F729D83-6A07-417B-BAB5-203B4401C4E9}"/>
              </a:ext>
            </a:extLst>
          </p:cNvPr>
          <p:cNvCxnSpPr/>
          <p:nvPr/>
        </p:nvCxnSpPr>
        <p:spPr>
          <a:xfrm>
            <a:off x="2209800" y="3654547"/>
            <a:ext cx="838200" cy="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C40DC24-E3DE-426F-8EA3-23346EB323CB}"/>
              </a:ext>
            </a:extLst>
          </p:cNvPr>
          <p:cNvCxnSpPr/>
          <p:nvPr/>
        </p:nvCxnSpPr>
        <p:spPr>
          <a:xfrm flipH="1">
            <a:off x="4114800" y="4187947"/>
            <a:ext cx="381000" cy="60960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D8BDC97-8C35-48D2-8697-837803E646DD}"/>
              </a:ext>
            </a:extLst>
          </p:cNvPr>
          <p:cNvCxnSpPr/>
          <p:nvPr/>
        </p:nvCxnSpPr>
        <p:spPr>
          <a:xfrm flipH="1" flipV="1">
            <a:off x="4114800" y="2435347"/>
            <a:ext cx="381000" cy="51675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EDCB08EE-7DF4-4A0D-985A-DFA0A557D698}"/>
              </a:ext>
            </a:extLst>
          </p:cNvPr>
          <p:cNvSpPr/>
          <p:nvPr/>
        </p:nvSpPr>
        <p:spPr>
          <a:xfrm>
            <a:off x="1676400" y="40355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DC8E4F-1F4D-40A9-8682-62E84C654C2A}"/>
              </a:ext>
            </a:extLst>
          </p:cNvPr>
          <p:cNvSpPr/>
          <p:nvPr/>
        </p:nvSpPr>
        <p:spPr>
          <a:xfrm>
            <a:off x="1219200" y="46451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58FF73-42AE-4B24-9510-091126C5B385}"/>
              </a:ext>
            </a:extLst>
          </p:cNvPr>
          <p:cNvSpPr/>
          <p:nvPr/>
        </p:nvSpPr>
        <p:spPr>
          <a:xfrm>
            <a:off x="2933700" y="48737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D60AE6C-1FDF-469B-8737-FA161C35219F}"/>
              </a:ext>
            </a:extLst>
          </p:cNvPr>
          <p:cNvSpPr/>
          <p:nvPr/>
        </p:nvSpPr>
        <p:spPr>
          <a:xfrm>
            <a:off x="3276600" y="397077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A905568-44A0-44E9-A9F6-465D557C210B}"/>
              </a:ext>
            </a:extLst>
          </p:cNvPr>
          <p:cNvSpPr/>
          <p:nvPr/>
        </p:nvSpPr>
        <p:spPr>
          <a:xfrm>
            <a:off x="2362200" y="38831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661ACB-09B7-488E-8D98-D03CB472FD00}"/>
              </a:ext>
            </a:extLst>
          </p:cNvPr>
          <p:cNvSpPr txBox="1"/>
          <p:nvPr/>
        </p:nvSpPr>
        <p:spPr>
          <a:xfrm>
            <a:off x="2286000" y="4247023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0070C0"/>
                </a:solidFill>
                <a:latin typeface="+mj-lt"/>
              </a:rPr>
              <a:t>z</a:t>
            </a:r>
            <a:r>
              <a:rPr lang="en-US" sz="2400" i="1" baseline="-25000" dirty="0" err="1">
                <a:solidFill>
                  <a:srgbClr val="0070C0"/>
                </a:solidFill>
                <a:latin typeface="+mj-lt"/>
              </a:rPr>
              <a:t>P</a:t>
            </a:r>
            <a:endParaRPr lang="en-US" sz="2400" i="1" dirty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EFCAC04-B0D0-4928-B267-10C86BF0B0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029274"/>
              </p:ext>
            </p:extLst>
          </p:nvPr>
        </p:nvGraphicFramePr>
        <p:xfrm>
          <a:off x="234705" y="-53982"/>
          <a:ext cx="5826126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1" name="Equation" r:id="rId3" imgW="3543120" imgH="609480" progId="Equation.DSMT4">
                  <p:embed/>
                </p:oleObj>
              </mc:Choice>
              <mc:Fallback>
                <p:oleObj name="Equation" r:id="rId3" imgW="3543120" imgH="6094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05" y="-53982"/>
                        <a:ext cx="5826126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DCD69D04-F87D-4326-A79B-8CD12B0B87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674021"/>
              </p:ext>
            </p:extLst>
          </p:nvPr>
        </p:nvGraphicFramePr>
        <p:xfrm>
          <a:off x="3429000" y="905988"/>
          <a:ext cx="49403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2" name="Equation" r:id="rId5" imgW="1600200" imgH="203040" progId="Equation.DSMT4">
                  <p:embed/>
                </p:oleObj>
              </mc:Choice>
              <mc:Fallback>
                <p:oleObj name="Equation" r:id="rId5" imgW="1600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905988"/>
                        <a:ext cx="4940300" cy="62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CBD19E9D-ACDD-4CA6-A6EC-E179BA22D7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282431"/>
              </p:ext>
            </p:extLst>
          </p:nvPr>
        </p:nvGraphicFramePr>
        <p:xfrm>
          <a:off x="4675258" y="2126588"/>
          <a:ext cx="3803141" cy="1134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3" name="Equation" r:id="rId7" imgW="1447560" imgH="431640" progId="Equation.DSMT4">
                  <p:embed/>
                </p:oleObj>
              </mc:Choice>
              <mc:Fallback>
                <p:oleObj name="Equation" r:id="rId7" imgW="14475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75258" y="2126588"/>
                        <a:ext cx="3803141" cy="1134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EB611019-0F58-4A36-B2F2-3F4167E969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537996"/>
              </p:ext>
            </p:extLst>
          </p:nvPr>
        </p:nvGraphicFramePr>
        <p:xfrm>
          <a:off x="4908234" y="3642704"/>
          <a:ext cx="358775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4" name="Equation" r:id="rId9" imgW="1663560" imgH="914400" progId="Equation.DSMT4">
                  <p:embed/>
                </p:oleObj>
              </mc:Choice>
              <mc:Fallback>
                <p:oleObj name="Equation" r:id="rId9" imgW="166356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08234" y="3642704"/>
                        <a:ext cx="3587750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99372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D9358-1AC7-47A6-B836-41BFB62C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30E483-2CE4-47C4-87E1-5E34CAB7A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24ED5-A933-4936-8A10-101150FC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E12AE9B-A8B7-486A-9642-D9B11BA380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984191"/>
              </p:ext>
            </p:extLst>
          </p:nvPr>
        </p:nvGraphicFramePr>
        <p:xfrm>
          <a:off x="826252" y="3950243"/>
          <a:ext cx="7288213" cy="146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8" name="Equation" r:id="rId3" imgW="5574960" imgH="1104840" progId="Equation.DSMT4">
                  <p:embed/>
                </p:oleObj>
              </mc:Choice>
              <mc:Fallback>
                <p:oleObj name="Equation" r:id="rId3" imgW="5574960" imgH="1104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252" y="3950243"/>
                        <a:ext cx="7288213" cy="146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F0A0B04-28B7-400E-BE08-52F79B2338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403104"/>
              </p:ext>
            </p:extLst>
          </p:nvPr>
        </p:nvGraphicFramePr>
        <p:xfrm>
          <a:off x="515937" y="103188"/>
          <a:ext cx="5826126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9" name="Equation" r:id="rId5" imgW="3543120" imgH="609480" progId="Equation.DSMT4">
                  <p:embed/>
                </p:oleObj>
              </mc:Choice>
              <mc:Fallback>
                <p:oleObj name="Equation" r:id="rId5" imgW="3543120" imgH="609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" y="103188"/>
                        <a:ext cx="5826126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DAACBB8-23DD-4944-A549-372C98B972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959536"/>
              </p:ext>
            </p:extLst>
          </p:nvPr>
        </p:nvGraphicFramePr>
        <p:xfrm>
          <a:off x="754063" y="1103981"/>
          <a:ext cx="8389937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0" name="Equation" r:id="rId7" imgW="4394160" imgH="1333440" progId="Equation.DSMT4">
                  <p:embed/>
                </p:oleObj>
              </mc:Choice>
              <mc:Fallback>
                <p:oleObj name="Equation" r:id="rId7" imgW="4394160" imgH="1333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1103981"/>
                        <a:ext cx="8389937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986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77769-7AF2-4663-8A2A-F2225BA0F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B0A6F3-1097-40FA-95A5-7E57B53A5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3D14D-629F-432D-BC94-239A21E9F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4EE83F-23B6-418E-8037-15CFE511F3E2}"/>
              </a:ext>
            </a:extLst>
          </p:cNvPr>
          <p:cNvSpPr txBox="1"/>
          <p:nvPr/>
        </p:nvSpPr>
        <p:spPr>
          <a:xfrm>
            <a:off x="152400" y="22860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-- </a:t>
            </a:r>
            <a:r>
              <a:rPr lang="en-US" dirty="0"/>
              <a:t>Where does this equation come from? and  How is it solved? </a:t>
            </a:r>
            <a:endParaRPr lang="en-US" sz="24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41DA9B-8AFD-4986-9804-4B159EBED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059597"/>
            <a:ext cx="5791200" cy="1571625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5E2C880-72EC-4736-A7E4-9F2616672E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481536"/>
              </p:ext>
            </p:extLst>
          </p:nvPr>
        </p:nvGraphicFramePr>
        <p:xfrm>
          <a:off x="4318000" y="2438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18000" y="2438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76FDAC0-9F3D-44E4-9BB6-6313B85737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115873"/>
              </p:ext>
            </p:extLst>
          </p:nvPr>
        </p:nvGraphicFramePr>
        <p:xfrm>
          <a:off x="700469" y="4228596"/>
          <a:ext cx="7209662" cy="2278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7" name="Equation" r:id="rId6" imgW="4419360" imgH="1396800" progId="Equation.DSMT4">
                  <p:embed/>
                </p:oleObj>
              </mc:Choice>
              <mc:Fallback>
                <p:oleObj name="Equation" r:id="rId6" imgW="441936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0469" y="4228596"/>
                        <a:ext cx="7209662" cy="2278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5FA29D-2554-412D-9B84-89B82F1069E8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F67B5C-9F5A-4AA4-A27C-BB1EBC8EB61B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6F2014-7008-4AB2-B165-DE727975DDCB}"/>
              </a:ext>
            </a:extLst>
          </p:cNvPr>
          <p:cNvSpPr txBox="1"/>
          <p:nvPr/>
        </p:nvSpPr>
        <p:spPr>
          <a:xfrm>
            <a:off x="228600" y="3657600"/>
            <a:ext cx="8305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Several questions concerning the homework problem --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BF0BA3-527D-47FC-9ECA-57E7041DFBE7}"/>
              </a:ext>
            </a:extLst>
          </p:cNvPr>
          <p:cNvSpPr txBox="1"/>
          <p:nvPr/>
        </p:nvSpPr>
        <p:spPr>
          <a:xfrm>
            <a:off x="152400" y="2651355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 Tim -- </a:t>
            </a:r>
            <a:r>
              <a:rPr lang="en-US" dirty="0"/>
              <a:t>What is gamma? Is </a:t>
            </a:r>
            <a:r>
              <a:rPr lang="en-US" dirty="0" err="1"/>
              <a:t>E_o</a:t>
            </a:r>
            <a:r>
              <a:rPr lang="en-US"/>
              <a:t> an external electric field? 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773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FB4CA0-F091-4D98-9B15-F5DE3DEC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F1928D-CBFA-4B00-B4D4-034E52BC3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96F90-AB0A-4103-96B0-0439C5973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658379F-1CFE-42F6-802A-B45D1751AC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570942"/>
              </p:ext>
            </p:extLst>
          </p:nvPr>
        </p:nvGraphicFramePr>
        <p:xfrm>
          <a:off x="152400" y="1652267"/>
          <a:ext cx="8382000" cy="1776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7" name="Equation" r:id="rId3" imgW="5092560" imgH="1079280" progId="Equation.DSMT4">
                  <p:embed/>
                </p:oleObj>
              </mc:Choice>
              <mc:Fallback>
                <p:oleObj name="Equation" r:id="rId3" imgW="509256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1652267"/>
                        <a:ext cx="8382000" cy="1776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AEFDF1-6EC3-4198-87C5-9CEF79587F7E}"/>
              </a:ext>
            </a:extLst>
          </p:cNvPr>
          <p:cNvSpPr txBox="1"/>
          <p:nvPr/>
        </p:nvSpPr>
        <p:spPr>
          <a:xfrm>
            <a:off x="2286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Hint continued</a:t>
            </a:r>
          </a:p>
        </p:txBody>
      </p:sp>
    </p:spTree>
    <p:extLst>
      <p:ext uri="{BB962C8B-B14F-4D97-AF65-F5344CB8AC3E}">
        <p14:creationId xmlns:p14="http://schemas.microsoft.com/office/powerpoint/2010/main" val="173807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77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Plane wave solutions to </a:t>
            </a:r>
            <a:r>
              <a:rPr lang="en-US" sz="2400" dirty="0" err="1">
                <a:latin typeface="+mj-lt"/>
              </a:rPr>
              <a:t>sourceless</a:t>
            </a:r>
            <a:r>
              <a:rPr lang="en-US" sz="2400" dirty="0">
                <a:latin typeface="+mj-lt"/>
              </a:rPr>
              <a:t> Maxwell’s equations; extension of analysis to complex dielectric functions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599474"/>
              </p:ext>
            </p:extLst>
          </p:nvPr>
        </p:nvGraphicFramePr>
        <p:xfrm>
          <a:off x="709613" y="1135063"/>
          <a:ext cx="6891337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4" name="Equation" r:id="rId3" imgW="3187440" imgH="2438280" progId="Equation.DSMT4">
                  <p:embed/>
                </p:oleObj>
              </mc:Choice>
              <mc:Fallback>
                <p:oleObj name="Equation" r:id="rId3" imgW="3187440" imgH="243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1135063"/>
                        <a:ext cx="6891337" cy="533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21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Paul Karl Ludwig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  1863-1906</a:t>
            </a:r>
          </a:p>
        </p:txBody>
      </p:sp>
      <p:pic>
        <p:nvPicPr>
          <p:cNvPr id="71682" name="Picture 2" descr="http://photos.aip.org/history/Thumbnails/drude_paul_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295400"/>
            <a:ext cx="197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4876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http://photos.aip.org/history/Thumbnails/drude_paul_a1.jpg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9825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236872"/>
              </p:ext>
            </p:extLst>
          </p:nvPr>
        </p:nvGraphicFramePr>
        <p:xfrm>
          <a:off x="518160" y="1033462"/>
          <a:ext cx="6534150" cy="494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89" name="数式" r:id="rId3" imgW="3022560" imgH="2260440" progId="Equation.3">
                  <p:embed/>
                </p:oleObj>
              </mc:Choice>
              <mc:Fallback>
                <p:oleObj name="数式" r:id="rId3" imgW="302256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" y="1033462"/>
                        <a:ext cx="6534150" cy="494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248400" y="4038600"/>
            <a:ext cx="2590476" cy="2463492"/>
            <a:chOff x="914400" y="554353"/>
            <a:chExt cx="2590476" cy="2463492"/>
          </a:xfrm>
        </p:grpSpPr>
        <p:pic>
          <p:nvPicPr>
            <p:cNvPr id="71682" name="Picture 2" descr="http://img.tfd.com/ggse/d6/gsed_0001_0012_0_img297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554353"/>
              <a:ext cx="2590476" cy="246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2118360" y="1600200"/>
              <a:ext cx="152400" cy="18589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ight Arrow 6"/>
          <p:cNvSpPr/>
          <p:nvPr/>
        </p:nvSpPr>
        <p:spPr>
          <a:xfrm rot="11824291">
            <a:off x="5621750" y="4352105"/>
            <a:ext cx="609600" cy="20764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6047601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" y="149751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r>
              <a:rPr lang="en-US" sz="2400" dirty="0">
                <a:latin typeface="+mj-lt"/>
              </a:rPr>
              <a:t>         Vibrations of charged particles near equilibrium: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5180" y="4455928"/>
            <a:ext cx="73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d</a:t>
            </a:r>
            <a:r>
              <a:rPr lang="en-US" sz="2400" b="1" dirty="0" err="1">
                <a:latin typeface="+mj-lt"/>
              </a:rPr>
              <a:t>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680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14832</TotalTime>
  <Words>735</Words>
  <Application>Microsoft Office PowerPoint</Application>
  <PresentationFormat>On-screen Show (4:3)</PresentationFormat>
  <Paragraphs>164</Paragraphs>
  <Slides>32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Symbol</vt:lpstr>
      <vt:lpstr>Wingdings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886</cp:revision>
  <cp:lastPrinted>2020-02-21T02:49:13Z</cp:lastPrinted>
  <dcterms:created xsi:type="dcterms:W3CDTF">2012-01-10T18:32:24Z</dcterms:created>
  <dcterms:modified xsi:type="dcterms:W3CDTF">2021-03-08T15:57:22Z</dcterms:modified>
</cp:coreProperties>
</file>