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6" r:id="rId2"/>
    <p:sldId id="354" r:id="rId3"/>
    <p:sldId id="428" r:id="rId4"/>
    <p:sldId id="429" r:id="rId5"/>
    <p:sldId id="430" r:id="rId6"/>
    <p:sldId id="357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21" r:id="rId27"/>
    <p:sldId id="422" r:id="rId28"/>
    <p:sldId id="423" r:id="rId29"/>
    <p:sldId id="424" r:id="rId30"/>
    <p:sldId id="425" r:id="rId31"/>
    <p:sldId id="426" r:id="rId32"/>
    <p:sldId id="427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7.wmf"/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hyperlink" Target="http://img.tfd.com/ggse/d6/gsed_0001_0012_0_img2972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5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229" y="38100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Frequency 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model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3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>
                <a:latin typeface="+mj-lt"/>
              </a:rPr>
              <a:t>0</a:t>
            </a:r>
            <a:r>
              <a:rPr lang="en-US" sz="2000" dirty="0">
                <a:latin typeface="+mj-lt"/>
              </a:rPr>
              <a:t> represents the natural frequency of the vibration;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/>
              <a:t>0</a:t>
            </a:r>
            <a:r>
              <a:rPr lang="en-US" sz="2000" dirty="0"/>
              <a:t>=0 would represent a free (unbound) particle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1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4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37781"/>
              </p:ext>
            </p:extLst>
          </p:nvPr>
        </p:nvGraphicFramePr>
        <p:xfrm>
          <a:off x="2714625" y="3649663"/>
          <a:ext cx="6205538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5" name="Equation" r:id="rId7" imgW="2869920" imgH="1257120" progId="Equation.DSMT4">
                  <p:embed/>
                </p:oleObj>
              </mc:Choice>
              <mc:Fallback>
                <p:oleObj name="Equation" r:id="rId7" imgW="28699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649663"/>
                        <a:ext cx="6205538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1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26289"/>
              </p:ext>
            </p:extLst>
          </p:nvPr>
        </p:nvGraphicFramePr>
        <p:xfrm>
          <a:off x="2141538" y="3282950"/>
          <a:ext cx="7027862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5" name="Equation" r:id="rId5" imgW="3251160" imgH="1523880" progId="Equation.DSMT4">
                  <p:embed/>
                </p:oleObj>
              </mc:Choice>
              <mc:Fallback>
                <p:oleObj name="Equation" r:id="rId5" imgW="32511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82950"/>
                        <a:ext cx="7027862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9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6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7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7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24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261"/>
              </p:ext>
            </p:extLst>
          </p:nvPr>
        </p:nvGraphicFramePr>
        <p:xfrm>
          <a:off x="227013" y="3657600"/>
          <a:ext cx="708977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25" name="Equation" r:id="rId5" imgW="3466800" imgH="1371600" progId="Equation.DSMT4">
                  <p:embed/>
                </p:oleObj>
              </mc:Choice>
              <mc:Fallback>
                <p:oleObj name="Equation" r:id="rId5" imgW="34668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3657600"/>
                        <a:ext cx="7089775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properties of the dielectric function (in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or from “first principles”  -- </a:t>
            </a:r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02491"/>
              </p:ext>
            </p:extLst>
          </p:nvPr>
        </p:nvGraphicFramePr>
        <p:xfrm>
          <a:off x="711200" y="1211263"/>
          <a:ext cx="8104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5" name="Equation" r:id="rId3" imgW="3962160" imgH="660240" progId="Equation.DSMT4">
                  <p:embed/>
                </p:oleObj>
              </mc:Choice>
              <mc:Fallback>
                <p:oleObj name="Equation" r:id="rId3" imgW="39621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11263"/>
                        <a:ext cx="81041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40879"/>
              </p:ext>
            </p:extLst>
          </p:nvPr>
        </p:nvGraphicFramePr>
        <p:xfrm>
          <a:off x="461166" y="3544002"/>
          <a:ext cx="8207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2" name="Equation" r:id="rId3" imgW="4012920" imgH="482400" progId="Equation.DSMT4">
                  <p:embed/>
                </p:oleObj>
              </mc:Choice>
              <mc:Fallback>
                <p:oleObj name="Equation" r:id="rId3" imgW="401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6" y="3544002"/>
                        <a:ext cx="8207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3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row: Down 21">
            <a:extLst>
              <a:ext uri="{FF2B5EF4-FFF2-40B4-BE49-F238E27FC236}">
                <a16:creationId xmlns:a16="http://schemas.microsoft.com/office/drawing/2014/main" id="{4FC13FD0-284F-4FDB-8430-82CAF7445867}"/>
              </a:ext>
            </a:extLst>
          </p:cNvPr>
          <p:cNvSpPr/>
          <p:nvPr/>
        </p:nvSpPr>
        <p:spPr>
          <a:xfrm rot="17441837">
            <a:off x="4093507" y="1964471"/>
            <a:ext cx="407228" cy="2547364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ircular 22">
            <a:extLst>
              <a:ext uri="{FF2B5EF4-FFF2-40B4-BE49-F238E27FC236}">
                <a16:creationId xmlns:a16="http://schemas.microsoft.com/office/drawing/2014/main" id="{31B30BE7-83DF-4E39-9498-3C9667BC5F7F}"/>
              </a:ext>
            </a:extLst>
          </p:cNvPr>
          <p:cNvSpPr/>
          <p:nvPr/>
        </p:nvSpPr>
        <p:spPr>
          <a:xfrm rot="1682779">
            <a:off x="2678354" y="1212924"/>
            <a:ext cx="5053957" cy="3296262"/>
          </a:xfrm>
          <a:prstGeom prst="circularArrow">
            <a:avLst>
              <a:gd name="adj1" fmla="val 12500"/>
              <a:gd name="adj2" fmla="val 811563"/>
              <a:gd name="adj3" fmla="val 20457681"/>
              <a:gd name="adj4" fmla="val 10850344"/>
              <a:gd name="adj5" fmla="val 15177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A021D95-3C22-4A32-95F7-1E871BEA4314}"/>
              </a:ext>
            </a:extLst>
          </p:cNvPr>
          <p:cNvSpPr/>
          <p:nvPr/>
        </p:nvSpPr>
        <p:spPr>
          <a:xfrm>
            <a:off x="5704067" y="4632476"/>
            <a:ext cx="258656" cy="539048"/>
          </a:xfrm>
          <a:prstGeom prst="downArrow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28DFDF-0FD2-41C9-A1D5-C51D0563C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33" y="0"/>
            <a:ext cx="8957733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010" y="5334000"/>
            <a:ext cx="89916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3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20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57675"/>
              </p:ext>
            </p:extLst>
          </p:nvPr>
        </p:nvGraphicFramePr>
        <p:xfrm>
          <a:off x="346075" y="3349625"/>
          <a:ext cx="84169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21" name="Equation" r:id="rId5" imgW="4114800" imgH="1193760" progId="Equation.DSMT4">
                  <p:embed/>
                </p:oleObj>
              </mc:Choice>
              <mc:Fallback>
                <p:oleObj name="Equation" r:id="rId5" imgW="4114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349625"/>
                        <a:ext cx="8416925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1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   u</a:t>
            </a:r>
            <a:r>
              <a:rPr lang="en-US" sz="2400" i="1" baseline="-25000" dirty="0">
                <a:latin typeface="+mj-lt"/>
              </a:rPr>
              <a:t>s</a:t>
            </a:r>
            <a:r>
              <a:rPr lang="en-US" sz="2400" i="1" dirty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8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74692"/>
              </p:ext>
            </p:extLst>
          </p:nvPr>
        </p:nvGraphicFramePr>
        <p:xfrm>
          <a:off x="782638" y="3173413"/>
          <a:ext cx="769302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9" name="Equation" r:id="rId5" imgW="3644640" imgH="1193760" progId="Equation.DSMT4">
                  <p:embed/>
                </p:oleObj>
              </mc:Choice>
              <mc:Fallback>
                <p:oleObj name="Equation" r:id="rId5" imgW="364464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173413"/>
                        <a:ext cx="769302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9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27576"/>
              </p:ext>
            </p:extLst>
          </p:nvPr>
        </p:nvGraphicFramePr>
        <p:xfrm>
          <a:off x="287338" y="1524000"/>
          <a:ext cx="7659687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3" name="Equation" r:id="rId3" imgW="3543120" imgH="1498320" progId="Equation.DSMT4">
                  <p:embed/>
                </p:oleObj>
              </mc:Choice>
              <mc:Fallback>
                <p:oleObj name="Equation" r:id="rId3" imgW="354312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524000"/>
                        <a:ext cx="7659687" cy="327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F7EFB-F57B-4C71-BBD2-2DAC80BF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B9ACA-A108-4986-B124-0DC01907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62F53-70C9-4D1C-8C78-3DCF3D79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6CD18-2035-4B50-9A4C-7F2CD6E4BF87}"/>
              </a:ext>
            </a:extLst>
          </p:cNvPr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3704DC-2BE5-4CC2-9A9D-665590E334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4594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2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C03EE2-C073-4571-B5AB-03584392D137}"/>
              </a:ext>
            </a:extLst>
          </p:cNvPr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7DB574-FEF6-46E5-B99C-72A10639BFA8}"/>
              </a:ext>
            </a:extLst>
          </p:cNvPr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91CEC1-95E3-4007-BFBF-204E79DEA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55342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3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E4B3A2-1E39-4E2A-93CA-83DBBBBF8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53655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4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6F7B5DE-69D5-4EB6-996A-302F66C2D1D3}"/>
              </a:ext>
            </a:extLst>
          </p:cNvPr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421517-EBC1-4CE5-A33A-D2A9B22ABDAD}"/>
              </a:ext>
            </a:extLst>
          </p:cNvPr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EFD9EE-25A6-4F3C-A46A-A35D39A2B9E3}"/>
              </a:ext>
            </a:extLst>
          </p:cNvPr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1303DA-F09F-4C50-B82A-925FFEFE726B}"/>
              </a:ext>
            </a:extLst>
          </p:cNvPr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7392C2-551F-466D-AADF-8B9BB01A8C1D}"/>
              </a:ext>
            </a:extLst>
          </p:cNvPr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9FC7ED-A4F9-4A32-88AA-4E1885720075}"/>
              </a:ext>
            </a:extLst>
          </p:cNvPr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097ABE5-1D21-4D35-8F80-B7B5AEADF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52554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5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77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F6845-A96F-4E86-865F-024E596F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0B705-745F-4905-AE56-26C0F838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BFE44-88EA-4C3B-86C1-AFF80A7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709270-4F35-498B-8582-21EED2CA3BE0}"/>
              </a:ext>
            </a:extLst>
          </p:cNvPr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6E326E-2566-4009-A1CA-AA66D07C6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126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1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34AA13-4394-4A74-A725-B27AAE60E07B}"/>
              </a:ext>
            </a:extLst>
          </p:cNvPr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2993009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8AD54-9118-4871-B728-D1691BCA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942D9-BCDC-4043-BB36-EEAE729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A0DD9-E102-44E3-B2D4-38F1D58A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C4A23-ED2E-4850-A5D2-2B634F88BC61}"/>
              </a:ext>
            </a:extLst>
          </p:cNvPr>
          <p:cNvSpPr txBox="1"/>
          <p:nvPr/>
        </p:nvSpPr>
        <p:spPr>
          <a:xfrm>
            <a:off x="1524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74BC1B-7FCD-4B8A-A355-46E0D2A2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37936"/>
              </p:ext>
            </p:extLst>
          </p:nvPr>
        </p:nvGraphicFramePr>
        <p:xfrm>
          <a:off x="495300" y="627063"/>
          <a:ext cx="579437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0" name="Equation" r:id="rId3" imgW="2831760" imgH="1193760" progId="Equation.DSMT4">
                  <p:embed/>
                </p:oleObj>
              </mc:Choice>
              <mc:Fallback>
                <p:oleObj name="Equation" r:id="rId3" imgW="2831760" imgH="1193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627063"/>
                        <a:ext cx="579437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A71F4-4DDA-46E4-83A4-130A4557B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09363"/>
              </p:ext>
            </p:extLst>
          </p:nvPr>
        </p:nvGraphicFramePr>
        <p:xfrm>
          <a:off x="533400" y="3284538"/>
          <a:ext cx="7408863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1" name="Equation" r:id="rId5" imgW="4000320" imgH="1650960" progId="Equation.DSMT4">
                  <p:embed/>
                </p:oleObj>
              </mc:Choice>
              <mc:Fallback>
                <p:oleObj name="Equation" r:id="rId5" imgW="4000320" imgH="1650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284538"/>
                        <a:ext cx="7408863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768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E9908-5CF6-4297-A13F-F46D845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A62D3-5956-4FFC-885B-677E3866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105A8-715C-44A3-AF0A-29CF1F3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36610-AB5B-4C70-B43C-1E93DB2BAA59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36A00-85AF-4815-872F-6B657C6DB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94757"/>
              </p:ext>
            </p:extLst>
          </p:nvPr>
        </p:nvGraphicFramePr>
        <p:xfrm>
          <a:off x="458788" y="1176338"/>
          <a:ext cx="80740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4" name="Equation" r:id="rId3" imgW="6210000" imgH="1790640" progId="Equation.DSMT4">
                  <p:embed/>
                </p:oleObj>
              </mc:Choice>
              <mc:Fallback>
                <p:oleObj name="Equation" r:id="rId3" imgW="6210000" imgH="1790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76338"/>
                        <a:ext cx="8074025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C4910C-6827-481F-A272-3F055E4EAF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02360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5" name="Equation" r:id="rId5" imgW="4076640" imgH="1828800" progId="Equation.DSMT4">
                  <p:embed/>
                </p:oleObj>
              </mc:Choice>
              <mc:Fallback>
                <p:oleObj name="Equation" r:id="rId5" imgW="4076640" imgH="1828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78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C365C-7300-45EF-8617-6A327E2C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A0286-5A70-4AA3-B068-360A3775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129D-C900-459C-BE15-DC07CF36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EA3A2-4F6E-4706-BA01-CFC2A0557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9618"/>
            <a:ext cx="9144000" cy="449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27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3BD8D-F247-4E2E-9283-2BDA5805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844BA-5229-4CD9-A80E-8A5E63D0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840B-DA79-4B02-A0BC-A08235E0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19C2D-7D15-4B14-8EA1-2AB6223D9F7C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76B32F-1B4C-4BA1-AF43-250876CF4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54987"/>
              </p:ext>
            </p:extLst>
          </p:nvPr>
        </p:nvGraphicFramePr>
        <p:xfrm>
          <a:off x="525462" y="915045"/>
          <a:ext cx="60277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8" name="Equation" r:id="rId3" imgW="4635360" imgH="698400" progId="Equation.DSMT4">
                  <p:embed/>
                </p:oleObj>
              </mc:Choice>
              <mc:Fallback>
                <p:oleObj name="Equation" r:id="rId3" imgW="463536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15045"/>
                        <a:ext cx="60277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EF7214-31CF-4D2C-9D61-1AA92F220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94064"/>
              </p:ext>
            </p:extLst>
          </p:nvPr>
        </p:nvGraphicFramePr>
        <p:xfrm>
          <a:off x="393116" y="2057400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9" name="Equation" r:id="rId5" imgW="4394160" imgH="1333440" progId="Equation.DSMT4">
                  <p:embed/>
                </p:oleObj>
              </mc:Choice>
              <mc:Fallback>
                <p:oleObj name="Equation" r:id="rId5" imgW="439416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16" y="2057400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7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705C4-D878-4D2C-AD81-35621E36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777E6-D89D-439E-B5AE-A4606806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AF60A-27F9-437D-8011-726D8F8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A03D2C0E-F3AB-4507-A5A1-C9C53CA21B9F}"/>
              </a:ext>
            </a:extLst>
          </p:cNvPr>
          <p:cNvSpPr/>
          <p:nvPr/>
        </p:nvSpPr>
        <p:spPr>
          <a:xfrm rot="5887145">
            <a:off x="851182" y="1182161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AD344D0E-FA06-47B4-897F-38D54CB07B26}"/>
              </a:ext>
            </a:extLst>
          </p:cNvPr>
          <p:cNvSpPr/>
          <p:nvPr/>
        </p:nvSpPr>
        <p:spPr>
          <a:xfrm rot="16627018">
            <a:off x="828974" y="1735592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F02F01-0585-468E-AB70-DDDE9E8355F9}"/>
              </a:ext>
            </a:extLst>
          </p:cNvPr>
          <p:cNvCxnSpPr/>
          <p:nvPr/>
        </p:nvCxnSpPr>
        <p:spPr>
          <a:xfrm>
            <a:off x="2171700" y="3425947"/>
            <a:ext cx="8382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729D83-6A07-417B-BAB5-203B4401C4E9}"/>
              </a:ext>
            </a:extLst>
          </p:cNvPr>
          <p:cNvCxnSpPr/>
          <p:nvPr/>
        </p:nvCxnSpPr>
        <p:spPr>
          <a:xfrm>
            <a:off x="2209800" y="3654547"/>
            <a:ext cx="8382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40DC24-E3DE-426F-8EA3-23346EB323CB}"/>
              </a:ext>
            </a:extLst>
          </p:cNvPr>
          <p:cNvCxnSpPr/>
          <p:nvPr/>
        </p:nvCxnSpPr>
        <p:spPr>
          <a:xfrm flipH="1">
            <a:off x="4114800" y="4187947"/>
            <a:ext cx="381000" cy="6096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8BDC97-8C35-48D2-8697-837803E646DD}"/>
              </a:ext>
            </a:extLst>
          </p:cNvPr>
          <p:cNvCxnSpPr/>
          <p:nvPr/>
        </p:nvCxnSpPr>
        <p:spPr>
          <a:xfrm flipH="1" flipV="1">
            <a:off x="4114800" y="2435347"/>
            <a:ext cx="381000" cy="5167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DCB08EE-7DF4-4A0D-985A-DFA0A557D698}"/>
              </a:ext>
            </a:extLst>
          </p:cNvPr>
          <p:cNvSpPr/>
          <p:nvPr/>
        </p:nvSpPr>
        <p:spPr>
          <a:xfrm>
            <a:off x="1676400" y="40355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DC8E4F-1F4D-40A9-8682-62E84C654C2A}"/>
              </a:ext>
            </a:extLst>
          </p:cNvPr>
          <p:cNvSpPr/>
          <p:nvPr/>
        </p:nvSpPr>
        <p:spPr>
          <a:xfrm>
            <a:off x="1219200" y="4645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58FF73-42AE-4B24-9510-091126C5B385}"/>
              </a:ext>
            </a:extLst>
          </p:cNvPr>
          <p:cNvSpPr/>
          <p:nvPr/>
        </p:nvSpPr>
        <p:spPr>
          <a:xfrm>
            <a:off x="2933700" y="48737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60AE6C-1FDF-469B-8737-FA161C35219F}"/>
              </a:ext>
            </a:extLst>
          </p:cNvPr>
          <p:cNvSpPr/>
          <p:nvPr/>
        </p:nvSpPr>
        <p:spPr>
          <a:xfrm>
            <a:off x="3276600" y="39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905568-44A0-44E9-A9F6-465D557C210B}"/>
              </a:ext>
            </a:extLst>
          </p:cNvPr>
          <p:cNvSpPr/>
          <p:nvPr/>
        </p:nvSpPr>
        <p:spPr>
          <a:xfrm>
            <a:off x="2362200" y="3883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61ACB-09B7-488E-8D98-D03CB472FD00}"/>
              </a:ext>
            </a:extLst>
          </p:cNvPr>
          <p:cNvSpPr txBox="1"/>
          <p:nvPr/>
        </p:nvSpPr>
        <p:spPr>
          <a:xfrm>
            <a:off x="2286000" y="42470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i="1" baseline="-25000" dirty="0" err="1">
                <a:solidFill>
                  <a:srgbClr val="0070C0"/>
                </a:solidFill>
                <a:latin typeface="+mj-lt"/>
              </a:rPr>
              <a:t>P</a:t>
            </a:r>
            <a:endParaRPr lang="en-US" sz="2400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FCAC04-B0D0-4928-B267-10C86BF0B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29274"/>
              </p:ext>
            </p:extLst>
          </p:nvPr>
        </p:nvGraphicFramePr>
        <p:xfrm>
          <a:off x="234705" y="-53982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1" name="Equation" r:id="rId3" imgW="3543120" imgH="609480" progId="Equation.DSMT4">
                  <p:embed/>
                </p:oleObj>
              </mc:Choice>
              <mc:Fallback>
                <p:oleObj name="Equation" r:id="rId3" imgW="3543120" imgH="609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05" y="-53982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CD69D04-F87D-4326-A79B-8CD12B0B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74021"/>
              </p:ext>
            </p:extLst>
          </p:nvPr>
        </p:nvGraphicFramePr>
        <p:xfrm>
          <a:off x="3429000" y="905988"/>
          <a:ext cx="49403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2" name="Equation" r:id="rId5" imgW="1600200" imgH="203040" progId="Equation.DSMT4">
                  <p:embed/>
                </p:oleObj>
              </mc:Choice>
              <mc:Fallback>
                <p:oleObj name="Equation" r:id="rId5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905988"/>
                        <a:ext cx="494030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BD19E9D-ACDD-4CA6-A6EC-E179BA22D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82431"/>
              </p:ext>
            </p:extLst>
          </p:nvPr>
        </p:nvGraphicFramePr>
        <p:xfrm>
          <a:off x="4675258" y="2126588"/>
          <a:ext cx="3803141" cy="113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3" name="Equation" r:id="rId7" imgW="1447560" imgH="431640" progId="Equation.DSMT4">
                  <p:embed/>
                </p:oleObj>
              </mc:Choice>
              <mc:Fallback>
                <p:oleObj name="Equation" r:id="rId7" imgW="1447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258" y="2126588"/>
                        <a:ext cx="3803141" cy="1134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B611019-0F58-4A36-B2F2-3F4167E96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37996"/>
              </p:ext>
            </p:extLst>
          </p:nvPr>
        </p:nvGraphicFramePr>
        <p:xfrm>
          <a:off x="4908234" y="3642704"/>
          <a:ext cx="35877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4" name="Equation" r:id="rId9" imgW="1663560" imgH="914400" progId="Equation.DSMT4">
                  <p:embed/>
                </p:oleObj>
              </mc:Choice>
              <mc:Fallback>
                <p:oleObj name="Equation" r:id="rId9" imgW="1663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08234" y="3642704"/>
                        <a:ext cx="358775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937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9358-1AC7-47A6-B836-41BFB62C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0E483-2CE4-47C4-87E1-5E34CAB7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4ED5-A933-4936-8A10-101150FC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12AE9B-A8B7-486A-9642-D9B11BA38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84191"/>
              </p:ext>
            </p:extLst>
          </p:nvPr>
        </p:nvGraphicFramePr>
        <p:xfrm>
          <a:off x="826252" y="3950243"/>
          <a:ext cx="72882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8" name="Equation" r:id="rId3" imgW="5574960" imgH="1104840" progId="Equation.DSMT4">
                  <p:embed/>
                </p:oleObj>
              </mc:Choice>
              <mc:Fallback>
                <p:oleObj name="Equation" r:id="rId3" imgW="5574960" imgH="1104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2" y="3950243"/>
                        <a:ext cx="72882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0A0B04-28B7-400E-BE08-52F79B233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03104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9" name="Equation" r:id="rId5" imgW="3543120" imgH="609480" progId="Equation.DSMT4">
                  <p:embed/>
                </p:oleObj>
              </mc:Choice>
              <mc:Fallback>
                <p:oleObj name="Equation" r:id="rId5" imgW="3543120" imgH="60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AACBB8-23DD-4944-A549-372C98B97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59536"/>
              </p:ext>
            </p:extLst>
          </p:nvPr>
        </p:nvGraphicFramePr>
        <p:xfrm>
          <a:off x="754063" y="1103981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0" name="Equation" r:id="rId7" imgW="4394160" imgH="1333440" progId="Equation.DSMT4">
                  <p:embed/>
                </p:oleObj>
              </mc:Choice>
              <mc:Fallback>
                <p:oleObj name="Equation" r:id="rId7" imgW="4394160" imgH="1333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103981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86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77769-7AF2-4663-8A2A-F2225BA0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B0A6F3-1097-40FA-95A5-7E57B53A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3D14D-629F-432D-BC94-239A21E9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4EE83F-23B6-418E-8037-15CFE511F3E2}"/>
              </a:ext>
            </a:extLst>
          </p:cNvPr>
          <p:cNvSpPr txBox="1"/>
          <p:nvPr/>
        </p:nvSpPr>
        <p:spPr>
          <a:xfrm>
            <a:off x="152400" y="228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-- </a:t>
            </a:r>
            <a:r>
              <a:rPr lang="en-US" dirty="0"/>
              <a:t>Where does this equation come from? and  How is it solved? </a:t>
            </a:r>
            <a:endParaRPr lang="en-US" sz="24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41DA9B-8AFD-4986-9804-4B159EBED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59597"/>
            <a:ext cx="5791200" cy="1571625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5E2C880-72EC-4736-A7E4-9F2616672E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481536"/>
              </p:ext>
            </p:extLst>
          </p:nvPr>
        </p:nvGraphicFramePr>
        <p:xfrm>
          <a:off x="4318000" y="2438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18000" y="2438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76FDAC0-9F3D-44E4-9BB6-6313B85737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115873"/>
              </p:ext>
            </p:extLst>
          </p:nvPr>
        </p:nvGraphicFramePr>
        <p:xfrm>
          <a:off x="700469" y="4228596"/>
          <a:ext cx="7209662" cy="2278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7" name="Equation" r:id="rId6" imgW="4419360" imgH="1396800" progId="Equation.DSMT4">
                  <p:embed/>
                </p:oleObj>
              </mc:Choice>
              <mc:Fallback>
                <p:oleObj name="Equation" r:id="rId6" imgW="441936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0469" y="4228596"/>
                        <a:ext cx="7209662" cy="2278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5FA29D-2554-412D-9B84-89B82F1069E8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F67B5C-9F5A-4AA4-A27C-BB1EBC8EB61B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6F2014-7008-4AB2-B165-DE727975DDCB}"/>
              </a:ext>
            </a:extLst>
          </p:cNvPr>
          <p:cNvSpPr txBox="1"/>
          <p:nvPr/>
        </p:nvSpPr>
        <p:spPr>
          <a:xfrm>
            <a:off x="228600" y="3657600"/>
            <a:ext cx="830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Several questions concerning the homework problem --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BF0BA3-527D-47FC-9ECA-57E7041DFBE7}"/>
              </a:ext>
            </a:extLst>
          </p:cNvPr>
          <p:cNvSpPr txBox="1"/>
          <p:nvPr/>
        </p:nvSpPr>
        <p:spPr>
          <a:xfrm>
            <a:off x="152400" y="265135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 Tim -- </a:t>
            </a:r>
            <a:r>
              <a:rPr lang="en-US" dirty="0"/>
              <a:t>What is gamma? Is </a:t>
            </a:r>
            <a:r>
              <a:rPr lang="en-US" dirty="0" err="1"/>
              <a:t>E_o</a:t>
            </a:r>
            <a:r>
              <a:rPr lang="en-US"/>
              <a:t> an external electric field? 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773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FB4CA0-F091-4D98-9B15-F5DE3DEC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1928D-CBFA-4B00-B4D4-034E52BC3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96F90-AB0A-4103-96B0-0439C597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658379F-1CFE-42F6-802A-B45D1751A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570942"/>
              </p:ext>
            </p:extLst>
          </p:nvPr>
        </p:nvGraphicFramePr>
        <p:xfrm>
          <a:off x="152400" y="1652267"/>
          <a:ext cx="8382000" cy="1776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7" name="Equation" r:id="rId3" imgW="5092560" imgH="1079280" progId="Equation.DSMT4">
                  <p:embed/>
                </p:oleObj>
              </mc:Choice>
              <mc:Fallback>
                <p:oleObj name="Equation" r:id="rId3" imgW="509256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652267"/>
                        <a:ext cx="8382000" cy="1776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AEFDF1-6EC3-4198-87C5-9CEF79587F7E}"/>
              </a:ext>
            </a:extLst>
          </p:cNvPr>
          <p:cNvSpPr txBox="1"/>
          <p:nvPr/>
        </p:nvSpPr>
        <p:spPr>
          <a:xfrm>
            <a:off x="2286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Hint continued</a:t>
            </a:r>
          </a:p>
        </p:txBody>
      </p:sp>
    </p:spTree>
    <p:extLst>
      <p:ext uri="{BB962C8B-B14F-4D97-AF65-F5344CB8AC3E}">
        <p14:creationId xmlns:p14="http://schemas.microsoft.com/office/powerpoint/2010/main" val="173807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77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Plane wave solutions to </a:t>
            </a:r>
            <a:r>
              <a:rPr lang="en-US" sz="2400" dirty="0" err="1">
                <a:latin typeface="+mj-lt"/>
              </a:rPr>
              <a:t>sourceless</a:t>
            </a:r>
            <a:r>
              <a:rPr lang="en-US" sz="2400" dirty="0">
                <a:latin typeface="+mj-lt"/>
              </a:rPr>
              <a:t> Maxwell’s equations; 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599474"/>
              </p:ext>
            </p:extLst>
          </p:nvPr>
        </p:nvGraphicFramePr>
        <p:xfrm>
          <a:off x="709613" y="1135063"/>
          <a:ext cx="6891337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4" name="Equation" r:id="rId3" imgW="3187440" imgH="2438280" progId="Equation.DSMT4">
                  <p:embed/>
                </p:oleObj>
              </mc:Choice>
              <mc:Fallback>
                <p:oleObj name="Equation" r:id="rId3" imgW="3187440" imgH="243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135063"/>
                        <a:ext cx="6891337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Paul Karl Ludwig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9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b="1" dirty="0" err="1">
                <a:latin typeface="+mj-lt"/>
              </a:rPr>
              <a:t>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14832</TotalTime>
  <Words>735</Words>
  <Application>Microsoft Office PowerPoint</Application>
  <PresentationFormat>On-screen Show (4:3)</PresentationFormat>
  <Paragraphs>164</Paragraphs>
  <Slides>32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Symbol</vt:lpstr>
      <vt:lpstr>Wingdings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886</cp:revision>
  <cp:lastPrinted>2020-02-21T02:49:13Z</cp:lastPrinted>
  <dcterms:created xsi:type="dcterms:W3CDTF">2012-01-10T18:32:24Z</dcterms:created>
  <dcterms:modified xsi:type="dcterms:W3CDTF">2021-03-08T15:57:22Z</dcterms:modified>
</cp:coreProperties>
</file>