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96" r:id="rId2"/>
    <p:sldId id="464" r:id="rId3"/>
    <p:sldId id="354" r:id="rId4"/>
    <p:sldId id="441" r:id="rId5"/>
    <p:sldId id="449" r:id="rId6"/>
    <p:sldId id="442" r:id="rId7"/>
    <p:sldId id="450" r:id="rId8"/>
    <p:sldId id="443" r:id="rId9"/>
    <p:sldId id="444" r:id="rId10"/>
    <p:sldId id="445" r:id="rId11"/>
    <p:sldId id="448" r:id="rId12"/>
    <p:sldId id="425" r:id="rId13"/>
    <p:sldId id="451" r:id="rId14"/>
    <p:sldId id="452" r:id="rId15"/>
    <p:sldId id="453" r:id="rId16"/>
    <p:sldId id="454" r:id="rId17"/>
    <p:sldId id="427" r:id="rId18"/>
    <p:sldId id="428" r:id="rId19"/>
    <p:sldId id="407" r:id="rId20"/>
    <p:sldId id="455" r:id="rId21"/>
    <p:sldId id="408" r:id="rId22"/>
    <p:sldId id="409" r:id="rId23"/>
    <p:sldId id="473" r:id="rId24"/>
    <p:sldId id="474" r:id="rId25"/>
    <p:sldId id="475" r:id="rId26"/>
    <p:sldId id="476" r:id="rId27"/>
    <p:sldId id="477" r:id="rId28"/>
    <p:sldId id="418" r:id="rId29"/>
    <p:sldId id="419" r:id="rId30"/>
    <p:sldId id="465" r:id="rId31"/>
    <p:sldId id="466" r:id="rId32"/>
    <p:sldId id="478" r:id="rId33"/>
    <p:sldId id="467" r:id="rId34"/>
    <p:sldId id="468" r:id="rId35"/>
    <p:sldId id="470" r:id="rId36"/>
    <p:sldId id="471" r:id="rId37"/>
    <p:sldId id="472" r:id="rId38"/>
    <p:sldId id="479" r:id="rId39"/>
    <p:sldId id="456" r:id="rId40"/>
    <p:sldId id="457" r:id="rId41"/>
    <p:sldId id="458" r:id="rId42"/>
    <p:sldId id="459" r:id="rId43"/>
    <p:sldId id="460" r:id="rId44"/>
    <p:sldId id="461" r:id="rId45"/>
    <p:sldId id="462" r:id="rId46"/>
    <p:sldId id="463" r:id="rId4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79" d="100"/>
          <a:sy n="79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6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3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5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nikon.com/products/microscope-solutions/bioscience.../nikon_note_10_lr.pdf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4.pn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7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7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6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62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5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5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6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65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66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67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68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70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71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89916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10-10:50 AM  Online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Plan for Lecture 19: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Complete reading of  Chapter 7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Comments on reflectivity of plane waves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Summary of complex response functions for electromagnetic fields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Comment on spectral properties of electromagnetic waves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81" y="1295400"/>
            <a:ext cx="7759094" cy="45374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1863" y="5562600"/>
            <a:ext cx="5202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3635252"/>
            <a:ext cx="2693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s-polarization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3628" y="4521335"/>
            <a:ext cx="2319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p-polarization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105062"/>
              </p:ext>
            </p:extLst>
          </p:nvPr>
        </p:nvGraphicFramePr>
        <p:xfrm>
          <a:off x="143827" y="321219"/>
          <a:ext cx="8577263" cy="65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0" name="Equation" r:id="rId4" imgW="3632040" imgH="279360" progId="Equation.DSMT4">
                  <p:embed/>
                </p:oleObj>
              </mc:Choice>
              <mc:Fallback>
                <p:oleObj name="Equation" r:id="rId4" imgW="3632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3827" y="321219"/>
                        <a:ext cx="8577263" cy="65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13638" y="5562600"/>
            <a:ext cx="10155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+mj-lt"/>
              </a:rPr>
              <a:t>i</a:t>
            </a:r>
            <a:endParaRPr lang="en-US" sz="32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691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57250"/>
            <a:ext cx="5524500" cy="25717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319749" y="1981200"/>
            <a:ext cx="0" cy="99060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23072" y="1150203"/>
            <a:ext cx="1825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surface normal</a:t>
            </a:r>
          </a:p>
        </p:txBody>
      </p:sp>
      <p:sp>
        <p:nvSpPr>
          <p:cNvPr id="9" name="Arc 8"/>
          <p:cNvSpPr/>
          <p:nvPr/>
        </p:nvSpPr>
        <p:spPr>
          <a:xfrm rot="18376392">
            <a:off x="2830425" y="2713819"/>
            <a:ext cx="576549" cy="319385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19400" y="2209800"/>
            <a:ext cx="500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+mj-lt"/>
              </a:rPr>
              <a:t>i</a:t>
            </a:r>
            <a:endParaRPr lang="en-US" sz="2400" b="1" i="1" dirty="0">
              <a:latin typeface="+mj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19200" y="1600200"/>
            <a:ext cx="304800" cy="2286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0" y="144556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+mj-lt"/>
              </a:rPr>
              <a:t>k</a:t>
            </a:r>
            <a:r>
              <a:rPr lang="en-US" sz="2400" b="1" i="1" baseline="-25000" dirty="0" err="1">
                <a:solidFill>
                  <a:srgbClr val="FF0000"/>
                </a:solidFill>
                <a:latin typeface="+mj-lt"/>
              </a:rPr>
              <a:t>i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096000" y="1676399"/>
            <a:ext cx="342900" cy="152401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72200" y="1748135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+mj-lt"/>
              </a:rPr>
              <a:t>k</a:t>
            </a:r>
            <a:r>
              <a:rPr lang="en-US" sz="2400" b="1" i="1" baseline="-25000" dirty="0" err="1">
                <a:solidFill>
                  <a:srgbClr val="FF0000"/>
                </a:solidFill>
                <a:latin typeface="+mj-lt"/>
              </a:rPr>
              <a:t>R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3480879"/>
            <a:ext cx="7583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Polarization due to reflection from a refracting surface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28800" y="6096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n=1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0" y="28194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n’&gt;1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583502"/>
              </p:ext>
            </p:extLst>
          </p:nvPr>
        </p:nvGraphicFramePr>
        <p:xfrm>
          <a:off x="250031" y="4159203"/>
          <a:ext cx="5179082" cy="210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9" name="Equation" r:id="rId4" imgW="4140000" imgH="1663560" progId="Equation.DSMT4">
                  <p:embed/>
                </p:oleObj>
              </mc:Choice>
              <mc:Fallback>
                <p:oleObj name="Equation" r:id="rId4" imgW="4140000" imgH="1663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" y="4159203"/>
                        <a:ext cx="5179082" cy="2107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199833"/>
              </p:ext>
            </p:extLst>
          </p:nvPr>
        </p:nvGraphicFramePr>
        <p:xfrm>
          <a:off x="5781675" y="5002213"/>
          <a:ext cx="28702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40" name="Equation" r:id="rId6" imgW="2539800" imgH="622080" progId="Equation.DSMT4">
                  <p:embed/>
                </p:oleObj>
              </mc:Choice>
              <mc:Fallback>
                <p:oleObj name="Equation" r:id="rId6" imgW="25398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5002213"/>
                        <a:ext cx="28702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2447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89207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Reflection and refraction between two isotropic media -- continued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7640" y="914400"/>
            <a:ext cx="3009900" cy="2417763"/>
            <a:chOff x="533400" y="1011237"/>
            <a:chExt cx="3009900" cy="2417763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533400" y="1066800"/>
              <a:ext cx="3009900" cy="2362200"/>
              <a:chOff x="1447800" y="1524000"/>
              <a:chExt cx="6019800" cy="47244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447800" y="1524000"/>
                <a:ext cx="6019800" cy="2362200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47800" y="3886200"/>
                <a:ext cx="6019800" cy="2362200"/>
              </a:xfrm>
              <a:prstGeom prst="rect">
                <a:avLst/>
              </a:prstGeom>
              <a:solidFill>
                <a:srgbClr val="DA32AA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752600" y="1905000"/>
                <a:ext cx="1981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</a:t>
                </a:r>
                <a:r>
                  <a:rPr lang="en-US" sz="2400" dirty="0">
                    <a:latin typeface="+mj-lt"/>
                  </a:rPr>
                  <a:t>’</a:t>
                </a:r>
                <a:r>
                  <a:rPr lang="en-US" sz="2400" dirty="0">
                    <a:latin typeface="Symbol" pitchFamily="18" charset="2"/>
                  </a:rPr>
                  <a:t> e</a:t>
                </a:r>
                <a:r>
                  <a:rPr lang="en-US" sz="2400" dirty="0"/>
                  <a:t>’</a:t>
                </a:r>
                <a:endParaRPr lang="en-US" sz="2400" dirty="0">
                  <a:latin typeface="Symbol" pitchFamily="18" charset="2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676400" y="41148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 e</a:t>
                </a: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V="1">
                <a:off x="2819400" y="3886200"/>
                <a:ext cx="12954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4114800" y="3886200"/>
                <a:ext cx="12192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114800" y="1676400"/>
                <a:ext cx="0" cy="41910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4114800" y="2819400"/>
                <a:ext cx="2209800" cy="1066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5029200" y="3121968"/>
                <a:ext cx="1295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k’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819400" y="3962400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i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648200" y="4186536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R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5814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i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0386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R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038600" y="2895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Symbol" pitchFamily="18" charset="2"/>
                  </a:rPr>
                  <a:t>q</a:t>
                </a:r>
              </a:p>
            </p:txBody>
          </p:sp>
        </p:grp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3638490"/>
                </p:ext>
              </p:extLst>
            </p:nvPr>
          </p:nvGraphicFramePr>
          <p:xfrm>
            <a:off x="1905000" y="10112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405" name="数式" r:id="rId3" imgW="126720" imgH="164880" progId="Equation.3">
                    <p:embed/>
                  </p:oleObj>
                </mc:Choice>
                <mc:Fallback>
                  <p:oleObj name="数式" r:id="rId3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10112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4268850"/>
                </p:ext>
              </p:extLst>
            </p:nvPr>
          </p:nvGraphicFramePr>
          <p:xfrm>
            <a:off x="3200400" y="20780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406" name="数式" r:id="rId5" imgW="126720" imgH="164880" progId="Equation.3">
                    <p:embed/>
                  </p:oleObj>
                </mc:Choice>
                <mc:Fallback>
                  <p:oleObj name="数式" r:id="rId5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20780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861349"/>
              </p:ext>
            </p:extLst>
          </p:nvPr>
        </p:nvGraphicFramePr>
        <p:xfrm>
          <a:off x="3197225" y="2685840"/>
          <a:ext cx="5946775" cy="363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07" name="数式" r:id="rId7" imgW="3149280" imgH="1904760" progId="Equation.3">
                  <p:embed/>
                </p:oleObj>
              </mc:Choice>
              <mc:Fallback>
                <p:oleObj name="数式" r:id="rId7" imgW="3149280" imgH="1904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225" y="2685840"/>
                        <a:ext cx="5946775" cy="3638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850419"/>
              </p:ext>
            </p:extLst>
          </p:nvPr>
        </p:nvGraphicFramePr>
        <p:xfrm>
          <a:off x="3505200" y="642938"/>
          <a:ext cx="5465763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08" name="数式" r:id="rId9" imgW="2527200" imgH="901440" progId="Equation.3">
                  <p:embed/>
                </p:oleObj>
              </mc:Choice>
              <mc:Fallback>
                <p:oleObj name="数式" r:id="rId9" imgW="252720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642938"/>
                        <a:ext cx="5465763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587114"/>
              </p:ext>
            </p:extLst>
          </p:nvPr>
        </p:nvGraphicFramePr>
        <p:xfrm>
          <a:off x="533400" y="5562600"/>
          <a:ext cx="5027613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09" name="数式" r:id="rId11" imgW="2323800" imgH="444240" progId="Equation.3">
                  <p:embed/>
                </p:oleObj>
              </mc:Choice>
              <mc:Fallback>
                <p:oleObj name="数式" r:id="rId11" imgW="23238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562600"/>
                        <a:ext cx="5027613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72599" y="3827463"/>
            <a:ext cx="249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Total internal reflection:</a:t>
            </a:r>
          </a:p>
        </p:txBody>
      </p:sp>
    </p:spTree>
    <p:extLst>
      <p:ext uri="{BB962C8B-B14F-4D97-AF65-F5344CB8AC3E}">
        <p14:creationId xmlns:p14="http://schemas.microsoft.com/office/powerpoint/2010/main" val="295660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of total internal reflection</a:t>
            </a:r>
          </a:p>
          <a:p>
            <a:r>
              <a:rPr lang="en-US" sz="2400" dirty="0">
                <a:latin typeface="+mj-lt"/>
              </a:rPr>
              <a:t>           </a:t>
            </a:r>
            <a:r>
              <a:rPr lang="en-US" sz="2400" i="1" dirty="0">
                <a:latin typeface="+mj-lt"/>
              </a:rPr>
              <a:t>n’</a:t>
            </a:r>
            <a:r>
              <a:rPr lang="en-US" sz="2400" dirty="0">
                <a:latin typeface="+mj-lt"/>
              </a:rPr>
              <a:t>=1   and  </a:t>
            </a:r>
            <a:r>
              <a:rPr lang="en-US" sz="2400" i="1" dirty="0">
                <a:latin typeface="+mj-lt"/>
              </a:rPr>
              <a:t>n</a:t>
            </a:r>
            <a:r>
              <a:rPr lang="en-US" sz="2400" dirty="0">
                <a:latin typeface="+mj-lt"/>
              </a:rPr>
              <a:t>=1.5   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    </a:t>
            </a:r>
            <a:r>
              <a:rPr lang="en-US" sz="2400" i="1" dirty="0">
                <a:latin typeface="+mj-lt"/>
                <a:sym typeface="Wingdings" panose="05000000000000000000" pitchFamily="2" charset="2"/>
              </a:rPr>
              <a:t>i</a:t>
            </a:r>
            <a:r>
              <a:rPr lang="en-US" sz="2400" i="1" baseline="-25000" dirty="0">
                <a:latin typeface="+mj-lt"/>
                <a:sym typeface="Wingdings" panose="05000000000000000000" pitchFamily="2" charset="2"/>
              </a:rPr>
              <a:t>0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 = sin</a:t>
            </a:r>
            <a:r>
              <a:rPr lang="en-US" sz="2400" baseline="30000" dirty="0">
                <a:latin typeface="+mj-lt"/>
                <a:sym typeface="Wingdings" panose="05000000000000000000" pitchFamily="2" charset="2"/>
              </a:rPr>
              <a:t>-1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(1/1.5)=41.81</a:t>
            </a:r>
            <a:r>
              <a:rPr lang="en-US" sz="2400" baseline="30000" dirty="0">
                <a:latin typeface="+mj-lt"/>
                <a:sym typeface="Wingdings" panose="05000000000000000000" pitchFamily="2" charset="2"/>
              </a:rPr>
              <a:t>o</a:t>
            </a:r>
            <a:endParaRPr lang="en-US" sz="2400" baseline="-25000" dirty="0">
              <a:latin typeface="+mj-lt"/>
              <a:sym typeface="Wingdings" panose="05000000000000000000" pitchFamily="2" charset="2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1524000"/>
            <a:ext cx="661035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107134" y="2931469"/>
            <a:ext cx="464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Relative  transmitted intensity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4262" y="5152677"/>
            <a:ext cx="2057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z</a:t>
            </a:r>
            <a:r>
              <a:rPr lang="en-US" sz="2400" dirty="0">
                <a:latin typeface="+mj-lt"/>
              </a:rPr>
              <a:t>/</a:t>
            </a:r>
            <a:r>
              <a:rPr lang="en-US" sz="2400" b="1" dirty="0">
                <a:latin typeface="Symbol" panose="05050102010706020507" pitchFamily="18" charset="2"/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2895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i</a:t>
            </a:r>
            <a:r>
              <a:rPr lang="en-US" sz="2400" dirty="0">
                <a:latin typeface="+mj-lt"/>
              </a:rPr>
              <a:t>=42</a:t>
            </a:r>
            <a:r>
              <a:rPr lang="en-US" sz="2400" baseline="30000" dirty="0">
                <a:latin typeface="+mj-lt"/>
              </a:rPr>
              <a:t>o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3272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i</a:t>
            </a:r>
            <a:r>
              <a:rPr lang="en-US" sz="2400" dirty="0">
                <a:latin typeface="+mj-lt"/>
              </a:rPr>
              <a:t>=50</a:t>
            </a:r>
            <a:r>
              <a:rPr lang="en-US" sz="2400" baseline="30000" dirty="0">
                <a:latin typeface="+mj-lt"/>
              </a:rPr>
              <a:t>o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1865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i</a:t>
            </a:r>
            <a:r>
              <a:rPr lang="en-US" sz="2400" dirty="0">
                <a:latin typeface="+mj-lt"/>
              </a:rPr>
              <a:t>=90</a:t>
            </a:r>
            <a:r>
              <a:rPr lang="en-US" sz="2400" baseline="30000" dirty="0">
                <a:latin typeface="+mj-lt"/>
              </a:rPr>
              <a:t>o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481935"/>
            <a:ext cx="824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Transmitted illumination confined within a few wavelengths of the surface.</a:t>
            </a:r>
          </a:p>
        </p:txBody>
      </p:sp>
    </p:spTree>
    <p:extLst>
      <p:ext uri="{BB962C8B-B14F-4D97-AF65-F5344CB8AC3E}">
        <p14:creationId xmlns:p14="http://schemas.microsoft.com/office/powerpoint/2010/main" val="3451250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TIRF (total internal reflection fluorescence)</a:t>
            </a:r>
          </a:p>
          <a:p>
            <a:r>
              <a:rPr lang="en-US" sz="1600" dirty="0">
                <a:hlinkClick r:id="rId2"/>
              </a:rPr>
              <a:t>www.nikon.com/products/microscope-solutions/bioscience.../nikon_note_10_lr.pdf</a:t>
            </a:r>
            <a:endParaRPr lang="en-US" sz="16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13" y="1066800"/>
            <a:ext cx="67532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25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7197"/>
            <a:ext cx="6534150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52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Design of TIRF device using laser and high power lens</a:t>
            </a:r>
          </a:p>
        </p:txBody>
      </p:sp>
    </p:spTree>
    <p:extLst>
      <p:ext uri="{BB962C8B-B14F-4D97-AF65-F5344CB8AC3E}">
        <p14:creationId xmlns:p14="http://schemas.microsoft.com/office/powerpoint/2010/main" val="1069392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435"/>
            <a:ext cx="9144000" cy="638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4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PHY 712  Spring 2013 -- Lecture 19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68B07-CEBF-4C80-90AF-53B34FA04CF3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424979"/>
              </p:ext>
            </p:extLst>
          </p:nvPr>
        </p:nvGraphicFramePr>
        <p:xfrm>
          <a:off x="1143000" y="584200"/>
          <a:ext cx="420052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38" name="数式" r:id="rId3" imgW="1942920" imgH="812520" progId="Equation.3">
                  <p:embed/>
                </p:oleObj>
              </mc:Choice>
              <mc:Fallback>
                <p:oleObj name="数式" r:id="rId3" imgW="194292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84200"/>
                        <a:ext cx="420052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706225"/>
              </p:ext>
            </p:extLst>
          </p:nvPr>
        </p:nvGraphicFramePr>
        <p:xfrm>
          <a:off x="1066800" y="2286000"/>
          <a:ext cx="4308475" cy="433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39" name="数式" r:id="rId5" imgW="1993680" imgH="1981080" progId="Equation.3">
                  <p:embed/>
                </p:oleObj>
              </mc:Choice>
              <mc:Fallback>
                <p:oleObj name="数式" r:id="rId5" imgW="1993680" imgH="1981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4308475" cy="433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89207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Special case:   normal incidence   (</a:t>
            </a:r>
            <a:r>
              <a:rPr lang="en-US" sz="2400" i="1" dirty="0">
                <a:latin typeface="+mj-lt"/>
              </a:rPr>
              <a:t>i</a:t>
            </a:r>
            <a:r>
              <a:rPr lang="en-US" sz="2400" dirty="0">
                <a:latin typeface="+mj-lt"/>
              </a:rPr>
              <a:t>=0, </a:t>
            </a:r>
            <a:r>
              <a:rPr lang="en-US" sz="2400" i="1" dirty="0">
                <a:latin typeface="Symbol" pitchFamily="18" charset="2"/>
              </a:rPr>
              <a:t>q</a:t>
            </a:r>
            <a:r>
              <a:rPr lang="en-US" sz="2400" dirty="0">
                <a:latin typeface="+mj-lt"/>
              </a:rPr>
              <a:t>=0)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58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Extension to complex refractive index </a:t>
            </a:r>
            <a:r>
              <a:rPr lang="en-US" sz="2400" i="1" dirty="0">
                <a:latin typeface="+mj-lt"/>
              </a:rPr>
              <a:t>n= </a:t>
            </a:r>
            <a:r>
              <a:rPr lang="en-US" sz="2400" i="1" dirty="0" err="1">
                <a:latin typeface="+mj-lt"/>
              </a:rPr>
              <a:t>n</a:t>
            </a:r>
            <a:r>
              <a:rPr lang="en-US" sz="2400" i="1" baseline="-25000" dirty="0" err="1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 + i </a:t>
            </a:r>
            <a:r>
              <a:rPr lang="en-US" sz="2400" i="1" dirty="0" err="1">
                <a:latin typeface="+mj-lt"/>
              </a:rPr>
              <a:t>n</a:t>
            </a:r>
            <a:r>
              <a:rPr lang="en-US" sz="2400" i="1" baseline="-25000" dirty="0" err="1">
                <a:latin typeface="+mj-lt"/>
              </a:rPr>
              <a:t>I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725205"/>
              </p:ext>
            </p:extLst>
          </p:nvPr>
        </p:nvGraphicFramePr>
        <p:xfrm>
          <a:off x="1295400" y="1295400"/>
          <a:ext cx="5516563" cy="391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2" name="数式" r:id="rId3" imgW="2552400" imgH="1790640" progId="Equation.3">
                  <p:embed/>
                </p:oleObj>
              </mc:Choice>
              <mc:Fallback>
                <p:oleObj name="数式" r:id="rId3" imgW="2552400" imgH="1790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95400"/>
                        <a:ext cx="5516563" cy="391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0085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78767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Origin of imaginary contributions to permittivity --</a:t>
            </a:r>
          </a:p>
          <a:p>
            <a:r>
              <a:rPr lang="en-US" sz="2400" dirty="0">
                <a:latin typeface="+mj-lt"/>
              </a:rPr>
              <a:t>Review:  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dielectric function: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315327"/>
              </p:ext>
            </p:extLst>
          </p:nvPr>
        </p:nvGraphicFramePr>
        <p:xfrm>
          <a:off x="557213" y="1295400"/>
          <a:ext cx="5738812" cy="433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1" name="数式" r:id="rId3" imgW="2654280" imgH="1981080" progId="Equation.3">
                  <p:embed/>
                </p:oleObj>
              </mc:Choice>
              <mc:Fallback>
                <p:oleObj name="数式" r:id="rId3" imgW="2654280" imgH="1981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1295400"/>
                        <a:ext cx="5738812" cy="433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47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140C33-1529-4160-9E76-6C24DA55F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C2DA44-C9EF-40BB-9564-50ECD9AFA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99DE5-AE86-456F-8406-F2CD4B0DF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CDFF6C-AAEB-4FEA-807E-2F7D64483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533400"/>
            <a:ext cx="6886575" cy="579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32C1A9-090D-4642-97D5-F7D4A10DBF54}"/>
              </a:ext>
            </a:extLst>
          </p:cNvPr>
          <p:cNvSpPr txBox="1"/>
          <p:nvPr/>
        </p:nvSpPr>
        <p:spPr>
          <a:xfrm>
            <a:off x="228600" y="136525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Physics Colloquium – 4 PM 3/11/2021</a:t>
            </a:r>
          </a:p>
        </p:txBody>
      </p:sp>
    </p:spTree>
    <p:extLst>
      <p:ext uri="{BB962C8B-B14F-4D97-AF65-F5344CB8AC3E}">
        <p14:creationId xmlns:p14="http://schemas.microsoft.com/office/powerpoint/2010/main" val="166663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" y="533400"/>
            <a:ext cx="3217126" cy="2463492"/>
            <a:chOff x="5621750" y="4038600"/>
            <a:chExt cx="3217126" cy="2463492"/>
          </a:xfrm>
        </p:grpSpPr>
        <p:grpSp>
          <p:nvGrpSpPr>
            <p:cNvPr id="6" name="Group 5"/>
            <p:cNvGrpSpPr/>
            <p:nvPr/>
          </p:nvGrpSpPr>
          <p:grpSpPr>
            <a:xfrm>
              <a:off x="6248400" y="4038600"/>
              <a:ext cx="2590476" cy="2463492"/>
              <a:chOff x="914400" y="554353"/>
              <a:chExt cx="2590476" cy="2463492"/>
            </a:xfrm>
          </p:grpSpPr>
          <p:pic>
            <p:nvPicPr>
              <p:cNvPr id="9" name="Picture 2" descr="http://img.tfd.com/ggse/d6/gsed_0001_0012_0_img2972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0" y="554353"/>
                <a:ext cx="2590476" cy="24634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Oval 9"/>
              <p:cNvSpPr/>
              <p:nvPr/>
            </p:nvSpPr>
            <p:spPr>
              <a:xfrm>
                <a:off x="2118360" y="1600200"/>
                <a:ext cx="152400" cy="1858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ight Arrow 6"/>
            <p:cNvSpPr/>
            <p:nvPr/>
          </p:nvSpPr>
          <p:spPr>
            <a:xfrm rot="11824291">
              <a:off x="5621750" y="4352105"/>
              <a:ext cx="609600" cy="207647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35180" y="4455928"/>
              <a:ext cx="739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Symbol" pitchFamily="18" charset="2"/>
                </a:rPr>
                <a:t>d</a:t>
              </a:r>
              <a:r>
                <a:rPr lang="en-US" sz="2400" b="1" dirty="0" err="1">
                  <a:latin typeface="+mj-lt"/>
                </a:rPr>
                <a:t>r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480" y="-35301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Extensions of the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for lattice vibrations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75463" y="449224"/>
            <a:ext cx="56685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principle, the ideas of the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apply both to the ionic vibrations which occur at low frequency (~10</a:t>
            </a:r>
            <a:r>
              <a:rPr lang="en-US" sz="2400" baseline="30000" dirty="0">
                <a:latin typeface="+mj-lt"/>
              </a:rPr>
              <a:t>12</a:t>
            </a:r>
            <a:r>
              <a:rPr lang="en-US" sz="2400" dirty="0">
                <a:latin typeface="+mj-lt"/>
              </a:rPr>
              <a:t> Hz) contributing to the so called static permittivity function </a:t>
            </a:r>
            <a:r>
              <a:rPr lang="en-US" sz="2400" dirty="0" err="1">
                <a:latin typeface="Symbol" panose="05050102010706020507" pitchFamily="18" charset="2"/>
              </a:rPr>
              <a:t>e</a:t>
            </a:r>
            <a:r>
              <a:rPr lang="en-US" sz="2400" baseline="-25000" dirty="0" err="1">
                <a:latin typeface="+mj-lt"/>
              </a:rPr>
              <a:t>s</a:t>
            </a:r>
            <a:r>
              <a:rPr lang="en-US" sz="2400" dirty="0">
                <a:latin typeface="+mj-lt"/>
              </a:rPr>
              <a:t> and to </a:t>
            </a:r>
            <a:r>
              <a:rPr lang="en-US" sz="2400" dirty="0"/>
              <a:t>the electronic vibrations which occur </a:t>
            </a:r>
            <a:r>
              <a:rPr lang="en-US" sz="2400" dirty="0">
                <a:latin typeface="+mj-lt"/>
              </a:rPr>
              <a:t>at high frequency (~10</a:t>
            </a:r>
            <a:r>
              <a:rPr lang="en-US" sz="2400" baseline="30000" dirty="0">
                <a:latin typeface="+mj-lt"/>
              </a:rPr>
              <a:t>15 </a:t>
            </a:r>
            <a:r>
              <a:rPr lang="en-US" sz="2400" dirty="0">
                <a:latin typeface="+mj-lt"/>
              </a:rPr>
              <a:t>Hz) contributing to the so called high frequency permittivity function  </a:t>
            </a:r>
            <a:r>
              <a:rPr lang="en-US" sz="2400" dirty="0">
                <a:latin typeface="Symbol" panose="05050102010706020507" pitchFamily="18" charset="2"/>
              </a:rPr>
              <a:t>e</a:t>
            </a:r>
            <a:r>
              <a:rPr lang="en-US" baseline="-25000" dirty="0">
                <a:latin typeface="Symbol" panose="05050102010706020507" pitchFamily="18" charset="2"/>
              </a:rPr>
              <a:t>¥</a:t>
            </a:r>
            <a:r>
              <a:rPr lang="en-US" dirty="0">
                <a:latin typeface="Symbol" panose="05050102010706020507" pitchFamily="18" charset="2"/>
              </a:rPr>
              <a:t>.</a:t>
            </a:r>
            <a:endParaRPr lang="en-US" sz="2400" baseline="-25000" dirty="0">
              <a:latin typeface="Symbol" panose="05050102010706020507" pitchFamily="18" charset="2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557869"/>
              </p:ext>
            </p:extLst>
          </p:nvPr>
        </p:nvGraphicFramePr>
        <p:xfrm>
          <a:off x="165830" y="3972580"/>
          <a:ext cx="8857752" cy="2275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8" name="Equation" r:id="rId4" imgW="6184800" imgH="1447560" progId="Equation.DSMT4">
                  <p:embed/>
                </p:oleObj>
              </mc:Choice>
              <mc:Fallback>
                <p:oleObj name="Equation" r:id="rId4" imgW="6184800" imgH="1447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5830" y="3972580"/>
                        <a:ext cx="8857752" cy="2275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6241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41438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" y="3886200"/>
            <a:ext cx="842772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58768"/>
              </p:ext>
            </p:extLst>
          </p:nvPr>
        </p:nvGraphicFramePr>
        <p:xfrm>
          <a:off x="3286125" y="2514600"/>
          <a:ext cx="90487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0" name="数式" r:id="rId5" imgW="419040" imgH="431640" progId="Equation.3">
                  <p:embed/>
                </p:oleObj>
              </mc:Choice>
              <mc:Fallback>
                <p:oleObj name="数式" r:id="rId5" imgW="419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514600"/>
                        <a:ext cx="904875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994536"/>
              </p:ext>
            </p:extLst>
          </p:nvPr>
        </p:nvGraphicFramePr>
        <p:xfrm>
          <a:off x="1295400" y="4343400"/>
          <a:ext cx="877887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1" name="数式" r:id="rId7" imgW="406080" imgH="431640" progId="Equation.3">
                  <p:embed/>
                </p:oleObj>
              </mc:Choice>
              <mc:Fallback>
                <p:oleObj name="数式" r:id="rId7" imgW="406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343400"/>
                        <a:ext cx="877887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378767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dielectric function:</a:t>
            </a:r>
          </a:p>
        </p:txBody>
      </p:sp>
    </p:spTree>
    <p:extLst>
      <p:ext uri="{BB962C8B-B14F-4D97-AF65-F5344CB8AC3E}">
        <p14:creationId xmlns:p14="http://schemas.microsoft.com/office/powerpoint/2010/main" val="1577949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78767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dielectric function – some analytic properties: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966555"/>
              </p:ext>
            </p:extLst>
          </p:nvPr>
        </p:nvGraphicFramePr>
        <p:xfrm>
          <a:off x="846138" y="1447800"/>
          <a:ext cx="6230937" cy="314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90" name="数式" r:id="rId3" imgW="2882880" imgH="1434960" progId="Equation.3">
                  <p:embed/>
                </p:oleObj>
              </mc:Choice>
              <mc:Fallback>
                <p:oleObj name="数式" r:id="rId3" imgW="2882880" imgH="1434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1447800"/>
                        <a:ext cx="6230937" cy="314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1487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E8AD54-9118-4871-B728-D1691BCA7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2942D9-BCDC-4043-BB36-EEAE72946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A0DD9-E102-44E3-B2D4-38F1D58A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3C4A23-ED2E-4850-A5D2-2B634F88BC61}"/>
              </a:ext>
            </a:extLst>
          </p:cNvPr>
          <p:cNvSpPr txBox="1"/>
          <p:nvPr/>
        </p:nvSpPr>
        <p:spPr>
          <a:xfrm>
            <a:off x="152400" y="152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Further comments on analytic behavior of dielectric function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B74BC1B-7FCD-4B8A-A355-46E0D2A2ED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937936"/>
              </p:ext>
            </p:extLst>
          </p:nvPr>
        </p:nvGraphicFramePr>
        <p:xfrm>
          <a:off x="495300" y="627063"/>
          <a:ext cx="5794375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3" name="Equation" r:id="rId3" imgW="2831760" imgH="1193760" progId="Equation.DSMT4">
                  <p:embed/>
                </p:oleObj>
              </mc:Choice>
              <mc:Fallback>
                <p:oleObj name="Equation" r:id="rId3" imgW="2831760" imgH="11937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B74BC1B-7FCD-4B8A-A355-46E0D2A2ED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627063"/>
                        <a:ext cx="5794375" cy="246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8EA71F4-4DDA-46E4-83A4-130A4557B1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009363"/>
              </p:ext>
            </p:extLst>
          </p:nvPr>
        </p:nvGraphicFramePr>
        <p:xfrm>
          <a:off x="533400" y="3284538"/>
          <a:ext cx="7408863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4" name="Equation" r:id="rId5" imgW="4000320" imgH="1650960" progId="Equation.DSMT4">
                  <p:embed/>
                </p:oleObj>
              </mc:Choice>
              <mc:Fallback>
                <p:oleObj name="Equation" r:id="rId5" imgW="4000320" imgH="16509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8EA71F4-4DDA-46E4-83A4-130A4557B1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3284538"/>
                        <a:ext cx="7408863" cy="305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2768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E9908-5CF6-4297-A13F-F46D845DD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A62D3-5956-4FFC-885B-677E3866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105A8-715C-44A3-AF0A-29CF1F3B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36610-AB5B-4C70-B43C-1E93DB2BAA59}"/>
              </a:ext>
            </a:extLst>
          </p:cNvPr>
          <p:cNvSpPr txBox="1"/>
          <p:nvPr/>
        </p:nvSpPr>
        <p:spPr>
          <a:xfrm>
            <a:off x="228600" y="381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Further comments on analytic behavior of dielectric function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2F36A00-85AF-4815-872F-6B657C6DBB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94757"/>
              </p:ext>
            </p:extLst>
          </p:nvPr>
        </p:nvGraphicFramePr>
        <p:xfrm>
          <a:off x="458788" y="1176338"/>
          <a:ext cx="8074025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7" name="Equation" r:id="rId3" imgW="6210000" imgH="1790640" progId="Equation.DSMT4">
                  <p:embed/>
                </p:oleObj>
              </mc:Choice>
              <mc:Fallback>
                <p:oleObj name="Equation" r:id="rId3" imgW="6210000" imgH="1790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2F36A00-85AF-4815-872F-6B657C6DBB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176338"/>
                        <a:ext cx="8074025" cy="235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BC4910C-6827-481F-A272-3F055E4EAF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002360"/>
              </p:ext>
            </p:extLst>
          </p:nvPr>
        </p:nvGraphicFramePr>
        <p:xfrm>
          <a:off x="870200" y="3664848"/>
          <a:ext cx="5329238" cy="242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8" name="Equation" r:id="rId5" imgW="4076640" imgH="1828800" progId="Equation.DSMT4">
                  <p:embed/>
                </p:oleObj>
              </mc:Choice>
              <mc:Fallback>
                <p:oleObj name="Equation" r:id="rId5" imgW="4076640" imgH="1828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BC4910C-6827-481F-A272-3F055E4EAF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200" y="3664848"/>
                        <a:ext cx="5329238" cy="242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8787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33BD8D-F247-4E2E-9283-2BDA5805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844BA-5229-4CD9-A80E-8A5E63D06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6840B-DA79-4B02-A0BC-A08235E04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A19C2D-7D15-4B14-8EA1-2AB6223D9F7C}"/>
              </a:ext>
            </a:extLst>
          </p:cNvPr>
          <p:cNvSpPr txBox="1"/>
          <p:nvPr/>
        </p:nvSpPr>
        <p:spPr>
          <a:xfrm>
            <a:off x="228600" y="381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776B32F-1B4C-4BA1-AF43-250876CF4B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454987"/>
              </p:ext>
            </p:extLst>
          </p:nvPr>
        </p:nvGraphicFramePr>
        <p:xfrm>
          <a:off x="525462" y="915045"/>
          <a:ext cx="60277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3" name="Equation" r:id="rId3" imgW="4635360" imgH="698400" progId="Equation.DSMT4">
                  <p:embed/>
                </p:oleObj>
              </mc:Choice>
              <mc:Fallback>
                <p:oleObj name="Equation" r:id="rId3" imgW="4635360" imgH="6984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776B32F-1B4C-4BA1-AF43-250876CF4B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2" y="915045"/>
                        <a:ext cx="602773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9EF7214-31CF-4D2C-9D61-1AA92F2205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394064"/>
              </p:ext>
            </p:extLst>
          </p:nvPr>
        </p:nvGraphicFramePr>
        <p:xfrm>
          <a:off x="393116" y="2057400"/>
          <a:ext cx="8389937" cy="257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4" name="Equation" r:id="rId5" imgW="4394160" imgH="1333440" progId="Equation.DSMT4">
                  <p:embed/>
                </p:oleObj>
              </mc:Choice>
              <mc:Fallback>
                <p:oleObj name="Equation" r:id="rId5" imgW="4394160" imgH="13334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9EF7214-31CF-4D2C-9D61-1AA92F2205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116" y="2057400"/>
                        <a:ext cx="8389937" cy="257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7F11D0D-2B6C-4CA8-9690-7ACB6482B069}"/>
              </a:ext>
            </a:extLst>
          </p:cNvPr>
          <p:cNvSpPr txBox="1"/>
          <p:nvPr/>
        </p:nvSpPr>
        <p:spPr>
          <a:xfrm>
            <a:off x="4114800" y="49530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numerically, </a:t>
            </a:r>
            <a:r>
              <a:rPr lang="en-US" sz="2400" dirty="0" err="1">
                <a:latin typeface="+mj-lt"/>
              </a:rPr>
              <a:t>Im</a:t>
            </a:r>
            <a:r>
              <a:rPr lang="en-US" sz="2400" dirty="0">
                <a:latin typeface="+mj-lt"/>
              </a:rPr>
              <a:t>(</a:t>
            </a:r>
            <a:r>
              <a:rPr lang="en-US" sz="2400" dirty="0" err="1">
                <a:latin typeface="+mj-lt"/>
              </a:rPr>
              <a:t>z</a:t>
            </a:r>
            <a:r>
              <a:rPr lang="en-US" sz="2400" baseline="-25000" dirty="0" err="1">
                <a:latin typeface="+mj-lt"/>
              </a:rPr>
              <a:t>P</a:t>
            </a:r>
            <a:r>
              <a:rPr lang="en-US" sz="2400" dirty="0">
                <a:latin typeface="+mj-lt"/>
              </a:rPr>
              <a:t>)&lt;0</a:t>
            </a:r>
          </a:p>
        </p:txBody>
      </p:sp>
    </p:spTree>
    <p:extLst>
      <p:ext uri="{BB962C8B-B14F-4D97-AF65-F5344CB8AC3E}">
        <p14:creationId xmlns:p14="http://schemas.microsoft.com/office/powerpoint/2010/main" val="199547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E705C4-D878-4D2C-AD81-35621E36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9777E6-D89D-439E-B5AE-A46068069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AF60A-27F9-437D-8011-726D8F8A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Chord 4">
            <a:extLst>
              <a:ext uri="{FF2B5EF4-FFF2-40B4-BE49-F238E27FC236}">
                <a16:creationId xmlns:a16="http://schemas.microsoft.com/office/drawing/2014/main" id="{A03D2C0E-F3AB-4507-A5A1-C9C53CA21B9F}"/>
              </a:ext>
            </a:extLst>
          </p:cNvPr>
          <p:cNvSpPr/>
          <p:nvPr/>
        </p:nvSpPr>
        <p:spPr>
          <a:xfrm rot="5887145">
            <a:off x="851182" y="1182161"/>
            <a:ext cx="3325030" cy="4145763"/>
          </a:xfrm>
          <a:prstGeom prst="chord">
            <a:avLst>
              <a:gd name="adj1" fmla="val 4447742"/>
              <a:gd name="adj2" fmla="val 162000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ord 5">
            <a:extLst>
              <a:ext uri="{FF2B5EF4-FFF2-40B4-BE49-F238E27FC236}">
                <a16:creationId xmlns:a16="http://schemas.microsoft.com/office/drawing/2014/main" id="{AD344D0E-FA06-47B4-897F-38D54CB07B26}"/>
              </a:ext>
            </a:extLst>
          </p:cNvPr>
          <p:cNvSpPr/>
          <p:nvPr/>
        </p:nvSpPr>
        <p:spPr>
          <a:xfrm rot="16627018">
            <a:off x="828974" y="1735592"/>
            <a:ext cx="3325030" cy="4145763"/>
          </a:xfrm>
          <a:prstGeom prst="chord">
            <a:avLst>
              <a:gd name="adj1" fmla="val 4447742"/>
              <a:gd name="adj2" fmla="val 16200000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F02F01-0585-468E-AB70-DDDE9E8355F9}"/>
              </a:ext>
            </a:extLst>
          </p:cNvPr>
          <p:cNvCxnSpPr/>
          <p:nvPr/>
        </p:nvCxnSpPr>
        <p:spPr>
          <a:xfrm>
            <a:off x="2171700" y="3425947"/>
            <a:ext cx="838200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729D83-6A07-417B-BAB5-203B4401C4E9}"/>
              </a:ext>
            </a:extLst>
          </p:cNvPr>
          <p:cNvCxnSpPr/>
          <p:nvPr/>
        </p:nvCxnSpPr>
        <p:spPr>
          <a:xfrm>
            <a:off x="2209800" y="3654547"/>
            <a:ext cx="838200" cy="0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40DC24-E3DE-426F-8EA3-23346EB323CB}"/>
              </a:ext>
            </a:extLst>
          </p:cNvPr>
          <p:cNvCxnSpPr/>
          <p:nvPr/>
        </p:nvCxnSpPr>
        <p:spPr>
          <a:xfrm flipH="1">
            <a:off x="4114800" y="4187947"/>
            <a:ext cx="381000" cy="609600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D8BDC97-8C35-48D2-8697-837803E646DD}"/>
              </a:ext>
            </a:extLst>
          </p:cNvPr>
          <p:cNvCxnSpPr/>
          <p:nvPr/>
        </p:nvCxnSpPr>
        <p:spPr>
          <a:xfrm flipH="1" flipV="1">
            <a:off x="4114800" y="2435347"/>
            <a:ext cx="381000" cy="51675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DCB08EE-7DF4-4A0D-985A-DFA0A557D698}"/>
              </a:ext>
            </a:extLst>
          </p:cNvPr>
          <p:cNvSpPr/>
          <p:nvPr/>
        </p:nvSpPr>
        <p:spPr>
          <a:xfrm>
            <a:off x="1676400" y="40355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DC8E4F-1F4D-40A9-8682-62E84C654C2A}"/>
              </a:ext>
            </a:extLst>
          </p:cNvPr>
          <p:cNvSpPr/>
          <p:nvPr/>
        </p:nvSpPr>
        <p:spPr>
          <a:xfrm>
            <a:off x="1219200" y="46451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58FF73-42AE-4B24-9510-091126C5B385}"/>
              </a:ext>
            </a:extLst>
          </p:cNvPr>
          <p:cNvSpPr/>
          <p:nvPr/>
        </p:nvSpPr>
        <p:spPr>
          <a:xfrm>
            <a:off x="2933700" y="487374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D60AE6C-1FDF-469B-8737-FA161C35219F}"/>
              </a:ext>
            </a:extLst>
          </p:cNvPr>
          <p:cNvSpPr/>
          <p:nvPr/>
        </p:nvSpPr>
        <p:spPr>
          <a:xfrm>
            <a:off x="3276600" y="397077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A905568-44A0-44E9-A9F6-465D557C210B}"/>
              </a:ext>
            </a:extLst>
          </p:cNvPr>
          <p:cNvSpPr/>
          <p:nvPr/>
        </p:nvSpPr>
        <p:spPr>
          <a:xfrm>
            <a:off x="2362200" y="38831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661ACB-09B7-488E-8D98-D03CB472FD00}"/>
              </a:ext>
            </a:extLst>
          </p:cNvPr>
          <p:cNvSpPr txBox="1"/>
          <p:nvPr/>
        </p:nvSpPr>
        <p:spPr>
          <a:xfrm>
            <a:off x="2286000" y="424702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0070C0"/>
                </a:solidFill>
                <a:latin typeface="+mj-lt"/>
              </a:rPr>
              <a:t>z</a:t>
            </a:r>
            <a:r>
              <a:rPr lang="en-US" sz="2400" i="1" baseline="-25000" dirty="0" err="1">
                <a:solidFill>
                  <a:srgbClr val="0070C0"/>
                </a:solidFill>
                <a:latin typeface="+mj-lt"/>
              </a:rPr>
              <a:t>P</a:t>
            </a:r>
            <a:endParaRPr lang="en-US" sz="2400" i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EFCAC04-B0D0-4928-B267-10C86BF0B0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029274"/>
              </p:ext>
            </p:extLst>
          </p:nvPr>
        </p:nvGraphicFramePr>
        <p:xfrm>
          <a:off x="234705" y="-53982"/>
          <a:ext cx="5826126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1" name="Equation" r:id="rId3" imgW="3543120" imgH="609480" progId="Equation.DSMT4">
                  <p:embed/>
                </p:oleObj>
              </mc:Choice>
              <mc:Fallback>
                <p:oleObj name="Equation" r:id="rId3" imgW="3543120" imgH="609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EFCAC04-B0D0-4928-B267-10C86BF0B0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05" y="-53982"/>
                        <a:ext cx="5826126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DCD69D04-F87D-4326-A79B-8CD12B0B87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674021"/>
              </p:ext>
            </p:extLst>
          </p:nvPr>
        </p:nvGraphicFramePr>
        <p:xfrm>
          <a:off x="3429000" y="905988"/>
          <a:ext cx="494030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2" name="Equation" r:id="rId5" imgW="1600200" imgH="203040" progId="Equation.DSMT4">
                  <p:embed/>
                </p:oleObj>
              </mc:Choice>
              <mc:Fallback>
                <p:oleObj name="Equation" r:id="rId5" imgW="160020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DCD69D04-F87D-4326-A79B-8CD12B0B87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9000" y="905988"/>
                        <a:ext cx="4940300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CBD19E9D-ACDD-4CA6-A6EC-E179BA22D7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282431"/>
              </p:ext>
            </p:extLst>
          </p:nvPr>
        </p:nvGraphicFramePr>
        <p:xfrm>
          <a:off x="4675258" y="2126588"/>
          <a:ext cx="3803141" cy="1134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3" name="Equation" r:id="rId7" imgW="1447560" imgH="431640" progId="Equation.DSMT4">
                  <p:embed/>
                </p:oleObj>
              </mc:Choice>
              <mc:Fallback>
                <p:oleObj name="Equation" r:id="rId7" imgW="1447560" imgH="4316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CBD19E9D-ACDD-4CA6-A6EC-E179BA22D7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75258" y="2126588"/>
                        <a:ext cx="3803141" cy="1134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EB611019-0F58-4A36-B2F2-3F4167E969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537996"/>
              </p:ext>
            </p:extLst>
          </p:nvPr>
        </p:nvGraphicFramePr>
        <p:xfrm>
          <a:off x="4908234" y="3642704"/>
          <a:ext cx="3587750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4" name="Equation" r:id="rId9" imgW="1663560" imgH="914400" progId="Equation.DSMT4">
                  <p:embed/>
                </p:oleObj>
              </mc:Choice>
              <mc:Fallback>
                <p:oleObj name="Equation" r:id="rId9" imgW="1663560" imgH="9144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EB611019-0F58-4A36-B2F2-3F4167E969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08234" y="3642704"/>
                        <a:ext cx="3587750" cy="197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9937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0D9358-1AC7-47A6-B836-41BFB62C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0E483-2CE4-47C4-87E1-5E34CAB7A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24ED5-A933-4936-8A10-101150FC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E12AE9B-A8B7-486A-9642-D9B11BA380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984191"/>
              </p:ext>
            </p:extLst>
          </p:nvPr>
        </p:nvGraphicFramePr>
        <p:xfrm>
          <a:off x="826252" y="3950243"/>
          <a:ext cx="7288213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7" name="Equation" r:id="rId3" imgW="5574960" imgH="1104840" progId="Equation.DSMT4">
                  <p:embed/>
                </p:oleObj>
              </mc:Choice>
              <mc:Fallback>
                <p:oleObj name="Equation" r:id="rId3" imgW="5574960" imgH="11048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E12AE9B-A8B7-486A-9642-D9B11BA380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252" y="3950243"/>
                        <a:ext cx="7288213" cy="146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F0A0B04-28B7-400E-BE08-52F79B2338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403104"/>
              </p:ext>
            </p:extLst>
          </p:nvPr>
        </p:nvGraphicFramePr>
        <p:xfrm>
          <a:off x="515937" y="103188"/>
          <a:ext cx="5826126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8" name="Equation" r:id="rId5" imgW="3543120" imgH="609480" progId="Equation.DSMT4">
                  <p:embed/>
                </p:oleObj>
              </mc:Choice>
              <mc:Fallback>
                <p:oleObj name="Equation" r:id="rId5" imgW="3543120" imgH="609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F0A0B04-28B7-400E-BE08-52F79B2338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" y="103188"/>
                        <a:ext cx="5826126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DAACBB8-23DD-4944-A549-372C98B972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959536"/>
              </p:ext>
            </p:extLst>
          </p:nvPr>
        </p:nvGraphicFramePr>
        <p:xfrm>
          <a:off x="754063" y="1103981"/>
          <a:ext cx="8389937" cy="257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9" name="Equation" r:id="rId7" imgW="4394160" imgH="1333440" progId="Equation.DSMT4">
                  <p:embed/>
                </p:oleObj>
              </mc:Choice>
              <mc:Fallback>
                <p:oleObj name="Equation" r:id="rId7" imgW="4394160" imgH="13334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DAACBB8-23DD-4944-A549-372C98B972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1103981"/>
                        <a:ext cx="8389937" cy="257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9862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29496" y="3185901"/>
            <a:ext cx="39624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6040" y="2784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for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dielectric function – continued --</a:t>
            </a:r>
          </a:p>
          <a:p>
            <a:r>
              <a:rPr lang="en-US" sz="2400" dirty="0">
                <a:latin typeface="+mj-lt"/>
              </a:rPr>
              <a:t>     Analytic properties: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525917"/>
              </p:ext>
            </p:extLst>
          </p:nvPr>
        </p:nvGraphicFramePr>
        <p:xfrm>
          <a:off x="632967" y="597178"/>
          <a:ext cx="7165975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11" name="数式" r:id="rId3" imgW="3314520" imgH="1473120" progId="Equation.3">
                  <p:embed/>
                </p:oleObj>
              </mc:Choice>
              <mc:Fallback>
                <p:oleObj name="数式" r:id="rId3" imgW="3314520" imgH="1473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67" y="597178"/>
                        <a:ext cx="7165975" cy="322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1828800" y="4191000"/>
            <a:ext cx="0" cy="19812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9153" y="5334000"/>
            <a:ext cx="2853647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037877"/>
              </p:ext>
            </p:extLst>
          </p:nvPr>
        </p:nvGraphicFramePr>
        <p:xfrm>
          <a:off x="3352800" y="5103812"/>
          <a:ext cx="914400" cy="486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12" name="Equation" r:id="rId5" imgW="596880" imgH="317160" progId="Equation.DSMT4">
                  <p:embed/>
                </p:oleObj>
              </mc:Choice>
              <mc:Fallback>
                <p:oleObj name="Equation" r:id="rId5" imgW="5968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52800" y="5103812"/>
                        <a:ext cx="914400" cy="486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48576"/>
              </p:ext>
            </p:extLst>
          </p:nvPr>
        </p:nvGraphicFramePr>
        <p:xfrm>
          <a:off x="1530145" y="3903366"/>
          <a:ext cx="8747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13" name="Equation" r:id="rId7" imgW="571320" imgH="317160" progId="Equation.DSMT4">
                  <p:embed/>
                </p:oleObj>
              </mc:Choice>
              <mc:Fallback>
                <p:oleObj name="Equation" r:id="rId7" imgW="5713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30145" y="3903366"/>
                        <a:ext cx="874713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14"/>
          <p:cNvSpPr/>
          <p:nvPr/>
        </p:nvSpPr>
        <p:spPr>
          <a:xfrm>
            <a:off x="914400" y="5602288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280160" y="58521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76984" y="5612322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740566" y="558522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346961" y="58521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4311651"/>
            <a:ext cx="4495800" cy="1022349"/>
          </a:xfrm>
          <a:prstGeom prst="rect">
            <a:avLst/>
          </a:prstGeom>
          <a:solidFill>
            <a:srgbClr val="DA32A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50435"/>
              </p:ext>
            </p:extLst>
          </p:nvPr>
        </p:nvGraphicFramePr>
        <p:xfrm>
          <a:off x="990600" y="4635374"/>
          <a:ext cx="2215837" cy="470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14" name="Equation" r:id="rId9" imgW="1257120" imgH="266400" progId="Equation.DSMT4">
                  <p:embed/>
                </p:oleObj>
              </mc:Choice>
              <mc:Fallback>
                <p:oleObj name="Equation" r:id="rId9" imgW="12571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0600" y="4635374"/>
                        <a:ext cx="2215837" cy="470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3B0CA133-9367-4D02-B16E-A2AB2363B7D7}"/>
              </a:ext>
            </a:extLst>
          </p:cNvPr>
          <p:cNvSpPr/>
          <p:nvPr/>
        </p:nvSpPr>
        <p:spPr>
          <a:xfrm>
            <a:off x="1776984" y="5856478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93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7609" y="1143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Kramers-Kronig</a:t>
            </a:r>
            <a:r>
              <a:rPr lang="en-US" sz="2400" dirty="0">
                <a:latin typeface="+mj-lt"/>
              </a:rPr>
              <a:t> transform – for dielectric function: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19782"/>
              </p:ext>
            </p:extLst>
          </p:nvPr>
        </p:nvGraphicFramePr>
        <p:xfrm>
          <a:off x="762000" y="2057400"/>
          <a:ext cx="5353050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29" name="数式" r:id="rId3" imgW="2616120" imgH="1193760" progId="Equation.3">
                  <p:embed/>
                </p:oleObj>
              </mc:Choice>
              <mc:Fallback>
                <p:oleObj name="数式" r:id="rId3" imgW="261612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5353050" cy="247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304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Because of these analytic properties, Cauchy’s integral theorem results in:</a:t>
            </a:r>
          </a:p>
        </p:txBody>
      </p:sp>
    </p:spTree>
    <p:extLst>
      <p:ext uri="{BB962C8B-B14F-4D97-AF65-F5344CB8AC3E}">
        <p14:creationId xmlns:p14="http://schemas.microsoft.com/office/powerpoint/2010/main" val="4195211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F28F32-EB6B-493E-BE9E-038514F95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2" y="175211"/>
            <a:ext cx="7991475" cy="6096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199" y="5181600"/>
            <a:ext cx="8991600" cy="228600"/>
          </a:xfrm>
          <a:prstGeom prst="rect">
            <a:avLst/>
          </a:prstGeom>
          <a:solidFill>
            <a:srgbClr val="DA32A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Analytic properties of the dielectric function (in the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or from “first principles”  -- </a:t>
            </a:r>
            <a:r>
              <a:rPr lang="en-US" sz="2400" dirty="0" err="1">
                <a:latin typeface="+mj-lt"/>
              </a:rPr>
              <a:t>Kramers-Kronig</a:t>
            </a:r>
            <a:r>
              <a:rPr lang="en-US" sz="2400" dirty="0">
                <a:latin typeface="+mj-lt"/>
              </a:rPr>
              <a:t> transform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502491"/>
              </p:ext>
            </p:extLst>
          </p:nvPr>
        </p:nvGraphicFramePr>
        <p:xfrm>
          <a:off x="711200" y="1211263"/>
          <a:ext cx="8104188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4" name="Equation" r:id="rId3" imgW="3962160" imgH="660240" progId="Equation.DSMT4">
                  <p:embed/>
                </p:oleObj>
              </mc:Choice>
              <mc:Fallback>
                <p:oleObj name="Equation" r:id="rId3" imgW="3962160" imgH="6602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211263"/>
                        <a:ext cx="8104188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685800" y="2751642"/>
            <a:ext cx="7924800" cy="3657600"/>
            <a:chOff x="685800" y="2751642"/>
            <a:chExt cx="7924800" cy="3657600"/>
          </a:xfrm>
        </p:grpSpPr>
        <p:sp>
          <p:nvSpPr>
            <p:cNvPr id="13" name="Chord 12"/>
            <p:cNvSpPr>
              <a:spLocks noChangeAspect="1"/>
            </p:cNvSpPr>
            <p:nvPr/>
          </p:nvSpPr>
          <p:spPr>
            <a:xfrm rot="7484126">
              <a:off x="2033688" y="2751642"/>
              <a:ext cx="3657600" cy="3657600"/>
            </a:xfrm>
            <a:prstGeom prst="chord">
              <a:avLst>
                <a:gd name="adj1" fmla="val 2700000"/>
                <a:gd name="adj2" fmla="val 147669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85800" y="2814935"/>
              <a:ext cx="7924800" cy="3433465"/>
              <a:chOff x="685800" y="2814935"/>
              <a:chExt cx="7924800" cy="3433465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3810000" y="3276600"/>
                <a:ext cx="76200" cy="2971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391400" y="4762500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</a:t>
                </a:r>
                <a:r>
                  <a:rPr lang="en-US" sz="2400" i="1" dirty="0">
                    <a:latin typeface="+mj-lt"/>
                  </a:rPr>
                  <a:t>z</a:t>
                </a:r>
                <a:r>
                  <a:rPr lang="en-US" sz="2400" dirty="0">
                    <a:latin typeface="+mj-lt"/>
                  </a:rPr>
                  <a:t>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657600" y="2814935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</a:t>
                </a:r>
                <a:r>
                  <a:rPr lang="en-US" sz="2400" i="1" dirty="0">
                    <a:latin typeface="+mj-lt"/>
                  </a:rPr>
                  <a:t>z</a:t>
                </a:r>
                <a:r>
                  <a:rPr lang="en-US" sz="2400" dirty="0">
                    <a:latin typeface="+mj-lt"/>
                  </a:rPr>
                  <a:t>)</a:t>
                </a:r>
              </a:p>
            </p:txBody>
          </p:sp>
          <p:sp>
            <p:nvSpPr>
              <p:cNvPr id="14" name="Chord 13"/>
              <p:cNvSpPr>
                <a:spLocks noChangeAspect="1"/>
              </p:cNvSpPr>
              <p:nvPr/>
            </p:nvSpPr>
            <p:spPr>
              <a:xfrm rot="18359302">
                <a:off x="4564718" y="4640918"/>
                <a:ext cx="731520" cy="731520"/>
              </a:xfrm>
              <a:prstGeom prst="chord">
                <a:avLst>
                  <a:gd name="adj1" fmla="val 2700000"/>
                  <a:gd name="adj2" fmla="val 14766967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617720" y="4815840"/>
                <a:ext cx="6858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685800" y="4876800"/>
                <a:ext cx="6705600" cy="76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4800600" y="4798368"/>
                <a:ext cx="228600" cy="2308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685965" y="4264967"/>
                <a:ext cx="755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1328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Kramers-Kronig</a:t>
            </a:r>
            <a:r>
              <a:rPr lang="en-US" sz="2400" dirty="0">
                <a:latin typeface="+mj-lt"/>
              </a:rPr>
              <a:t> transform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140879"/>
              </p:ext>
            </p:extLst>
          </p:nvPr>
        </p:nvGraphicFramePr>
        <p:xfrm>
          <a:off x="461166" y="3544002"/>
          <a:ext cx="82073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9" name="Equation" r:id="rId3" imgW="4012920" imgH="482400" progId="Equation.DSMT4">
                  <p:embed/>
                </p:oleObj>
              </mc:Choice>
              <mc:Fallback>
                <p:oleObj name="Equation" r:id="rId3" imgW="4012920" imgH="48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6" y="3544002"/>
                        <a:ext cx="82073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04800" y="1071962"/>
            <a:ext cx="5334000" cy="2194560"/>
            <a:chOff x="685800" y="2751642"/>
            <a:chExt cx="8890000" cy="3657600"/>
          </a:xfrm>
        </p:grpSpPr>
        <p:sp>
          <p:nvSpPr>
            <p:cNvPr id="13" name="Chord 12"/>
            <p:cNvSpPr>
              <a:spLocks noChangeAspect="1"/>
            </p:cNvSpPr>
            <p:nvPr/>
          </p:nvSpPr>
          <p:spPr>
            <a:xfrm rot="7484126">
              <a:off x="2033688" y="2751642"/>
              <a:ext cx="3657600" cy="3657600"/>
            </a:xfrm>
            <a:prstGeom prst="chord">
              <a:avLst>
                <a:gd name="adj1" fmla="val 2700000"/>
                <a:gd name="adj2" fmla="val 147669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85800" y="2814933"/>
              <a:ext cx="8890000" cy="3433467"/>
              <a:chOff x="685800" y="2814933"/>
              <a:chExt cx="8890000" cy="3433467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3810000" y="3276600"/>
                <a:ext cx="76200" cy="2971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391400" y="4762500"/>
                <a:ext cx="2184400" cy="769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</a:t>
                </a:r>
                <a:r>
                  <a:rPr lang="en-US" sz="2400" i="1" dirty="0">
                    <a:latin typeface="+mj-lt"/>
                  </a:rPr>
                  <a:t>z</a:t>
                </a:r>
                <a:r>
                  <a:rPr lang="en-US" sz="2400" dirty="0">
                    <a:latin typeface="+mj-lt"/>
                  </a:rPr>
                  <a:t>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191000" y="2814933"/>
                <a:ext cx="1828800" cy="769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</a:t>
                </a:r>
                <a:r>
                  <a:rPr lang="en-US" sz="2400" i="1" dirty="0">
                    <a:latin typeface="+mj-lt"/>
                  </a:rPr>
                  <a:t>z</a:t>
                </a:r>
                <a:r>
                  <a:rPr lang="en-US" sz="2400" dirty="0">
                    <a:latin typeface="+mj-lt"/>
                  </a:rPr>
                  <a:t>)</a:t>
                </a:r>
              </a:p>
            </p:txBody>
          </p:sp>
          <p:sp>
            <p:nvSpPr>
              <p:cNvPr id="14" name="Chord 13"/>
              <p:cNvSpPr>
                <a:spLocks noChangeAspect="1"/>
              </p:cNvSpPr>
              <p:nvPr/>
            </p:nvSpPr>
            <p:spPr>
              <a:xfrm rot="18359302">
                <a:off x="4564718" y="4640918"/>
                <a:ext cx="731520" cy="731520"/>
              </a:xfrm>
              <a:prstGeom prst="chord">
                <a:avLst>
                  <a:gd name="adj1" fmla="val 2700000"/>
                  <a:gd name="adj2" fmla="val 14766967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617720" y="4815840"/>
                <a:ext cx="6858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685800" y="4876800"/>
                <a:ext cx="6705600" cy="76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4800600" y="4798368"/>
                <a:ext cx="228600" cy="2308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685965" y="4264967"/>
                <a:ext cx="755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a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6492028" y="3111192"/>
            <a:ext cx="2270972" cy="1190774"/>
            <a:chOff x="6492028" y="3111192"/>
            <a:chExt cx="2270972" cy="1190774"/>
          </a:xfrm>
        </p:grpSpPr>
        <p:sp>
          <p:nvSpPr>
            <p:cNvPr id="9" name="Right Arrow 8"/>
            <p:cNvSpPr/>
            <p:nvPr/>
          </p:nvSpPr>
          <p:spPr>
            <a:xfrm rot="19453415">
              <a:off x="6492028" y="3920966"/>
              <a:ext cx="1828800" cy="381000"/>
            </a:xfrm>
            <a:prstGeom prst="rightArrow">
              <a:avLst/>
            </a:prstGeom>
            <a:solidFill>
              <a:srgbClr val="FF0000">
                <a:alpha val="3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24800" y="3111192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=0</a:t>
              </a:r>
            </a:p>
          </p:txBody>
        </p:sp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411163"/>
              </p:ext>
            </p:extLst>
          </p:nvPr>
        </p:nvGraphicFramePr>
        <p:xfrm>
          <a:off x="882650" y="5083175"/>
          <a:ext cx="7221538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90" name="数式" r:id="rId5" imgW="3530520" imgH="469800" progId="Equation.3">
                  <p:embed/>
                </p:oleObj>
              </mc:Choice>
              <mc:Fallback>
                <p:oleObj name="数式" r:id="rId5" imgW="3530520" imgH="469800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5083175"/>
                        <a:ext cx="7221538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rrow: Down 21">
            <a:extLst>
              <a:ext uri="{FF2B5EF4-FFF2-40B4-BE49-F238E27FC236}">
                <a16:creationId xmlns:a16="http://schemas.microsoft.com/office/drawing/2014/main" id="{4FC13FD0-284F-4FDB-8430-82CAF7445867}"/>
              </a:ext>
            </a:extLst>
          </p:cNvPr>
          <p:cNvSpPr/>
          <p:nvPr/>
        </p:nvSpPr>
        <p:spPr>
          <a:xfrm rot="17441837">
            <a:off x="3383117" y="936674"/>
            <a:ext cx="407228" cy="4066167"/>
          </a:xfrm>
          <a:prstGeom prst="downArrow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Circular 22">
            <a:extLst>
              <a:ext uri="{FF2B5EF4-FFF2-40B4-BE49-F238E27FC236}">
                <a16:creationId xmlns:a16="http://schemas.microsoft.com/office/drawing/2014/main" id="{31B30BE7-83DF-4E39-9498-3C9667BC5F7F}"/>
              </a:ext>
            </a:extLst>
          </p:cNvPr>
          <p:cNvSpPr/>
          <p:nvPr/>
        </p:nvSpPr>
        <p:spPr>
          <a:xfrm rot="1682779">
            <a:off x="2678354" y="1212924"/>
            <a:ext cx="5053957" cy="3296262"/>
          </a:xfrm>
          <a:prstGeom prst="circularArrow">
            <a:avLst>
              <a:gd name="adj1" fmla="val 12500"/>
              <a:gd name="adj2" fmla="val 811563"/>
              <a:gd name="adj3" fmla="val 20457681"/>
              <a:gd name="adj4" fmla="val 10850344"/>
              <a:gd name="adj5" fmla="val 15177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CA021D95-3C22-4A32-95F7-1E871BEA4314}"/>
              </a:ext>
            </a:extLst>
          </p:cNvPr>
          <p:cNvSpPr/>
          <p:nvPr/>
        </p:nvSpPr>
        <p:spPr>
          <a:xfrm>
            <a:off x="5704067" y="4632476"/>
            <a:ext cx="258656" cy="539048"/>
          </a:xfrm>
          <a:prstGeom prst="downArrow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6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E42363-0D5A-41EC-8FF1-2B4F0A764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6BBB4-7A61-4024-82FD-2A33608C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FFAFC-C486-4D57-BE21-FE31A346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778598-2E99-4203-9069-CF3BDACAA856}"/>
              </a:ext>
            </a:extLst>
          </p:cNvPr>
          <p:cNvGrpSpPr/>
          <p:nvPr/>
        </p:nvGrpSpPr>
        <p:grpSpPr>
          <a:xfrm>
            <a:off x="1252728" y="136525"/>
            <a:ext cx="7924800" cy="3657600"/>
            <a:chOff x="685800" y="2751642"/>
            <a:chExt cx="7924800" cy="3657600"/>
          </a:xfrm>
        </p:grpSpPr>
        <p:sp>
          <p:nvSpPr>
            <p:cNvPr id="6" name="Chord 5">
              <a:extLst>
                <a:ext uri="{FF2B5EF4-FFF2-40B4-BE49-F238E27FC236}">
                  <a16:creationId xmlns:a16="http://schemas.microsoft.com/office/drawing/2014/main" id="{B097A520-C6F7-4DD9-A6EB-32919B81900E}"/>
                </a:ext>
              </a:extLst>
            </p:cNvPr>
            <p:cNvSpPr>
              <a:spLocks noChangeAspect="1"/>
            </p:cNvSpPr>
            <p:nvPr/>
          </p:nvSpPr>
          <p:spPr>
            <a:xfrm rot="7484126">
              <a:off x="2033688" y="2751642"/>
              <a:ext cx="3657600" cy="3657600"/>
            </a:xfrm>
            <a:prstGeom prst="chord">
              <a:avLst>
                <a:gd name="adj1" fmla="val 2700000"/>
                <a:gd name="adj2" fmla="val 147669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588877-F8CE-4082-8DAC-9F52B87FA213}"/>
                </a:ext>
              </a:extLst>
            </p:cNvPr>
            <p:cNvGrpSpPr/>
            <p:nvPr/>
          </p:nvGrpSpPr>
          <p:grpSpPr>
            <a:xfrm>
              <a:off x="685800" y="2814935"/>
              <a:ext cx="7924800" cy="3433465"/>
              <a:chOff x="685800" y="2814935"/>
              <a:chExt cx="7924800" cy="3433465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E1ACE0A4-7B7D-4A41-9E65-3AD9D9D072BA}"/>
                  </a:ext>
                </a:extLst>
              </p:cNvPr>
              <p:cNvCxnSpPr/>
              <p:nvPr/>
            </p:nvCxnSpPr>
            <p:spPr>
              <a:xfrm flipV="1">
                <a:off x="3810000" y="3276600"/>
                <a:ext cx="76200" cy="2971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E22C91-28DD-4187-A954-B4BE596EC9A7}"/>
                  </a:ext>
                </a:extLst>
              </p:cNvPr>
              <p:cNvSpPr txBox="1"/>
              <p:nvPr/>
            </p:nvSpPr>
            <p:spPr>
              <a:xfrm>
                <a:off x="7391400" y="4762500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</a:t>
                </a:r>
                <a:r>
                  <a:rPr lang="en-US" sz="2400" i="1" dirty="0">
                    <a:latin typeface="+mj-lt"/>
                  </a:rPr>
                  <a:t>z</a:t>
                </a:r>
                <a:r>
                  <a:rPr lang="en-US" sz="2400" dirty="0">
                    <a:latin typeface="+mj-lt"/>
                  </a:rPr>
                  <a:t>)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8FEC14-51E5-4FA7-A122-6DAA45934531}"/>
                  </a:ext>
                </a:extLst>
              </p:cNvPr>
              <p:cNvSpPr txBox="1"/>
              <p:nvPr/>
            </p:nvSpPr>
            <p:spPr>
              <a:xfrm>
                <a:off x="3657600" y="2814935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</a:t>
                </a:r>
                <a:r>
                  <a:rPr lang="en-US" sz="2400" i="1" dirty="0">
                    <a:latin typeface="+mj-lt"/>
                  </a:rPr>
                  <a:t>z</a:t>
                </a:r>
                <a:r>
                  <a:rPr lang="en-US" sz="2400" dirty="0">
                    <a:latin typeface="+mj-lt"/>
                  </a:rPr>
                  <a:t>)</a:t>
                </a:r>
              </a:p>
            </p:txBody>
          </p:sp>
          <p:sp>
            <p:nvSpPr>
              <p:cNvPr id="11" name="Chord 10">
                <a:extLst>
                  <a:ext uri="{FF2B5EF4-FFF2-40B4-BE49-F238E27FC236}">
                    <a16:creationId xmlns:a16="http://schemas.microsoft.com/office/drawing/2014/main" id="{ABCBBCE8-A338-4F6A-A3A2-2C7E4DC3515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359302">
                <a:off x="4564718" y="4640918"/>
                <a:ext cx="731520" cy="731520"/>
              </a:xfrm>
              <a:prstGeom prst="chord">
                <a:avLst>
                  <a:gd name="adj1" fmla="val 2700000"/>
                  <a:gd name="adj2" fmla="val 14766967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2E7CE3D-9DCC-46CC-8D98-DDE0A2F21857}"/>
                  </a:ext>
                </a:extLst>
              </p:cNvPr>
              <p:cNvSpPr/>
              <p:nvPr/>
            </p:nvSpPr>
            <p:spPr>
              <a:xfrm>
                <a:off x="4617720" y="4815840"/>
                <a:ext cx="6858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13B40797-CF44-4B03-9E45-869112A385D4}"/>
                  </a:ext>
                </a:extLst>
              </p:cNvPr>
              <p:cNvCxnSpPr/>
              <p:nvPr/>
            </p:nvCxnSpPr>
            <p:spPr>
              <a:xfrm>
                <a:off x="685800" y="4876800"/>
                <a:ext cx="6705600" cy="76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91D73E7-4397-4D0E-B54F-169486026C24}"/>
                  </a:ext>
                </a:extLst>
              </p:cNvPr>
              <p:cNvSpPr/>
              <p:nvPr/>
            </p:nvSpPr>
            <p:spPr>
              <a:xfrm>
                <a:off x="4800600" y="4798368"/>
                <a:ext cx="228600" cy="2308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09453F-2218-4EC0-99C7-257533011E9F}"/>
                  </a:ext>
                </a:extLst>
              </p:cNvPr>
              <p:cNvSpPr txBox="1"/>
              <p:nvPr/>
            </p:nvSpPr>
            <p:spPr>
              <a:xfrm>
                <a:off x="4685965" y="4264967"/>
                <a:ext cx="755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a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85547BF-8231-41D7-ABF2-E1BE9D46BFB4}"/>
              </a:ext>
            </a:extLst>
          </p:cNvPr>
          <p:cNvSpPr txBox="1"/>
          <p:nvPr/>
        </p:nvSpPr>
        <p:spPr>
          <a:xfrm>
            <a:off x="304800" y="2286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A5673627-6EE1-44B4-9E0A-F5C64226C3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096714"/>
              </p:ext>
            </p:extLst>
          </p:nvPr>
        </p:nvGraphicFramePr>
        <p:xfrm>
          <a:off x="234696" y="2492515"/>
          <a:ext cx="8129588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0" name="Equation" r:id="rId3" imgW="3974760" imgH="1930320" progId="Equation.DSMT4">
                  <p:embed/>
                </p:oleObj>
              </mc:Choice>
              <mc:Fallback>
                <p:oleObj name="Equation" r:id="rId3" imgW="3974760" imgH="19303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96" y="2492515"/>
                        <a:ext cx="8129588" cy="400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5727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447800" y="4038600"/>
            <a:ext cx="3429000" cy="1905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837" y="77978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Kramers-Kronig</a:t>
            </a:r>
            <a:r>
              <a:rPr lang="en-US" sz="2400" dirty="0">
                <a:latin typeface="+mj-lt"/>
              </a:rPr>
              <a:t> transform -- continued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745142"/>
              </p:ext>
            </p:extLst>
          </p:nvPr>
        </p:nvGraphicFramePr>
        <p:xfrm>
          <a:off x="1066800" y="476250"/>
          <a:ext cx="6365875" cy="546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3" name="Equation" r:id="rId3" imgW="3111480" imgH="2641320" progId="Equation.DSMT4">
                  <p:embed/>
                </p:oleObj>
              </mc:Choice>
              <mc:Fallback>
                <p:oleObj name="Equation" r:id="rId3" imgW="3111480" imgH="264132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76250"/>
                        <a:ext cx="6365875" cy="546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0651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" y="211127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Kramers-Kronig</a:t>
            </a:r>
            <a:r>
              <a:rPr lang="en-US" sz="2400" dirty="0">
                <a:latin typeface="+mj-lt"/>
              </a:rPr>
              <a:t> transform -- continued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699270"/>
              </p:ext>
            </p:extLst>
          </p:nvPr>
        </p:nvGraphicFramePr>
        <p:xfrm>
          <a:off x="346075" y="672792"/>
          <a:ext cx="3403600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7" name="数式" r:id="rId3" imgW="1663560" imgH="965160" progId="Equation.3">
                  <p:embed/>
                </p:oleObj>
              </mc:Choice>
              <mc:Fallback>
                <p:oleObj name="数式" r:id="rId3" imgW="1663560" imgH="965160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672792"/>
                        <a:ext cx="3403600" cy="199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840222"/>
              </p:ext>
            </p:extLst>
          </p:nvPr>
        </p:nvGraphicFramePr>
        <p:xfrm>
          <a:off x="363537" y="3303852"/>
          <a:ext cx="8416925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8" name="Equation" r:id="rId5" imgW="4114800" imgH="1193760" progId="Equation.DSMT4">
                  <p:embed/>
                </p:oleObj>
              </mc:Choice>
              <mc:Fallback>
                <p:oleObj name="Equation" r:id="rId5" imgW="4114800" imgH="11937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" y="3303852"/>
                        <a:ext cx="8416925" cy="247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9E9B84B-5185-4F0C-A5E5-605B236E5F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414951"/>
              </p:ext>
            </p:extLst>
          </p:nvPr>
        </p:nvGraphicFramePr>
        <p:xfrm>
          <a:off x="4724400" y="769324"/>
          <a:ext cx="4172787" cy="195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9" name="Equation" r:id="rId7" imgW="2171520" imgH="1015920" progId="Equation.DSMT4">
                  <p:embed/>
                </p:oleObj>
              </mc:Choice>
              <mc:Fallback>
                <p:oleObj name="Equation" r:id="rId7" imgW="217152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24400" y="769324"/>
                        <a:ext cx="4172787" cy="1952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2814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78767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for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dielectric function: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126926"/>
              </p:ext>
            </p:extLst>
          </p:nvPr>
        </p:nvGraphicFramePr>
        <p:xfrm>
          <a:off x="827881" y="1219200"/>
          <a:ext cx="7412038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4" name="数式" r:id="rId3" imgW="3429000" imgH="1726920" progId="Equation.3">
                  <p:embed/>
                </p:oleObj>
              </mc:Choice>
              <mc:Fallback>
                <p:oleObj name="数式" r:id="rId3" imgW="3429000" imgH="17269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881" y="1219200"/>
                        <a:ext cx="7412038" cy="377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414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62400" y="4267200"/>
            <a:ext cx="39624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03/08/2021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78767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for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dielectric function – continued --</a:t>
            </a:r>
          </a:p>
          <a:p>
            <a:r>
              <a:rPr lang="en-US" sz="2400" dirty="0">
                <a:latin typeface="+mj-lt"/>
              </a:rPr>
              <a:t>     Analytic properties: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927576"/>
              </p:ext>
            </p:extLst>
          </p:nvPr>
        </p:nvGraphicFramePr>
        <p:xfrm>
          <a:off x="287338" y="1524000"/>
          <a:ext cx="7659687" cy="327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7" name="Equation" r:id="rId3" imgW="3543120" imgH="1498320" progId="Equation.DSMT4">
                  <p:embed/>
                </p:oleObj>
              </mc:Choice>
              <mc:Fallback>
                <p:oleObj name="Equation" r:id="rId3" imgW="3543120" imgH="14983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1524000"/>
                        <a:ext cx="7659687" cy="327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3364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5F7EFB-F57B-4C71-BBD2-2DAC80BF6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03/08/2021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9B9ACA-A108-4986-B124-0DC01907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62F53-70C9-4D1C-8C78-3DCF3D79D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C6CD18-2035-4B50-9A4C-7F2CD6E4BF87}"/>
              </a:ext>
            </a:extLst>
          </p:cNvPr>
          <p:cNvSpPr/>
          <p:nvPr/>
        </p:nvSpPr>
        <p:spPr>
          <a:xfrm>
            <a:off x="3929496" y="3185901"/>
            <a:ext cx="39624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73704DC-2BE5-4CC2-9A9D-665590E334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04594"/>
              </p:ext>
            </p:extLst>
          </p:nvPr>
        </p:nvGraphicFramePr>
        <p:xfrm>
          <a:off x="632967" y="597178"/>
          <a:ext cx="7165975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45" name="数式" r:id="rId3" imgW="3314520" imgH="1473120" progId="Equation.3">
                  <p:embed/>
                </p:oleObj>
              </mc:Choice>
              <mc:Fallback>
                <p:oleObj name="数式" r:id="rId3" imgW="3314520" imgH="1473120" progId="Equation.3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73704DC-2BE5-4CC2-9A9D-665590E334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67" y="597178"/>
                        <a:ext cx="7165975" cy="322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2C03EE2-C073-4571-B5AB-03584392D137}"/>
              </a:ext>
            </a:extLst>
          </p:cNvPr>
          <p:cNvCxnSpPr/>
          <p:nvPr/>
        </p:nvCxnSpPr>
        <p:spPr>
          <a:xfrm flipV="1">
            <a:off x="1828800" y="4191000"/>
            <a:ext cx="0" cy="19812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7DB574-FEF6-46E5-B99C-72A10639BFA8}"/>
              </a:ext>
            </a:extLst>
          </p:cNvPr>
          <p:cNvCxnSpPr/>
          <p:nvPr/>
        </p:nvCxnSpPr>
        <p:spPr>
          <a:xfrm flipV="1">
            <a:off x="499153" y="5334000"/>
            <a:ext cx="2853647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E91CEC1-95E3-4007-BFBF-204E79DEAE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255342"/>
              </p:ext>
            </p:extLst>
          </p:nvPr>
        </p:nvGraphicFramePr>
        <p:xfrm>
          <a:off x="3352800" y="5103812"/>
          <a:ext cx="914400" cy="486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46" name="Equation" r:id="rId5" imgW="596880" imgH="317160" progId="Equation.DSMT4">
                  <p:embed/>
                </p:oleObj>
              </mc:Choice>
              <mc:Fallback>
                <p:oleObj name="Equation" r:id="rId5" imgW="596880" imgH="3171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E91CEC1-95E3-4007-BFBF-204E79DEAE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52800" y="5103812"/>
                        <a:ext cx="914400" cy="486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3E4B3A2-1E39-4E2A-93CA-83DBBBBF86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853655"/>
              </p:ext>
            </p:extLst>
          </p:nvPr>
        </p:nvGraphicFramePr>
        <p:xfrm>
          <a:off x="1530145" y="3903366"/>
          <a:ext cx="8747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47" name="Equation" r:id="rId7" imgW="571320" imgH="317160" progId="Equation.DSMT4">
                  <p:embed/>
                </p:oleObj>
              </mc:Choice>
              <mc:Fallback>
                <p:oleObj name="Equation" r:id="rId7" imgW="571320" imgH="3171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3E4B3A2-1E39-4E2A-93CA-83DBBBBF86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30145" y="3903366"/>
                        <a:ext cx="874713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6F7B5DE-69D5-4EB6-996A-302F66C2D1D3}"/>
              </a:ext>
            </a:extLst>
          </p:cNvPr>
          <p:cNvSpPr/>
          <p:nvPr/>
        </p:nvSpPr>
        <p:spPr>
          <a:xfrm>
            <a:off x="914400" y="5602288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421517-EBC1-4CE5-A33A-D2A9B22ABDAD}"/>
              </a:ext>
            </a:extLst>
          </p:cNvPr>
          <p:cNvSpPr/>
          <p:nvPr/>
        </p:nvSpPr>
        <p:spPr>
          <a:xfrm>
            <a:off x="1280160" y="58521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EFD9EE-25A6-4F3C-A46A-A35D39A2B9E3}"/>
              </a:ext>
            </a:extLst>
          </p:cNvPr>
          <p:cNvSpPr/>
          <p:nvPr/>
        </p:nvSpPr>
        <p:spPr>
          <a:xfrm>
            <a:off x="1746200" y="5612322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1303DA-F09F-4C50-B82A-925FFEFE726B}"/>
              </a:ext>
            </a:extLst>
          </p:cNvPr>
          <p:cNvSpPr/>
          <p:nvPr/>
        </p:nvSpPr>
        <p:spPr>
          <a:xfrm>
            <a:off x="2740566" y="558522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7392C2-551F-466D-AADF-8B9BB01A8C1D}"/>
              </a:ext>
            </a:extLst>
          </p:cNvPr>
          <p:cNvSpPr/>
          <p:nvPr/>
        </p:nvSpPr>
        <p:spPr>
          <a:xfrm>
            <a:off x="2346961" y="58521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9FC7ED-A4F9-4A32-88AA-4E1885720075}"/>
              </a:ext>
            </a:extLst>
          </p:cNvPr>
          <p:cNvSpPr/>
          <p:nvPr/>
        </p:nvSpPr>
        <p:spPr>
          <a:xfrm>
            <a:off x="0" y="4311651"/>
            <a:ext cx="4495800" cy="1022349"/>
          </a:xfrm>
          <a:prstGeom prst="rect">
            <a:avLst/>
          </a:prstGeom>
          <a:solidFill>
            <a:srgbClr val="DA32A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097ABE5-1D21-4D35-8F80-B7B5AEADF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352554"/>
              </p:ext>
            </p:extLst>
          </p:nvPr>
        </p:nvGraphicFramePr>
        <p:xfrm>
          <a:off x="990600" y="4635374"/>
          <a:ext cx="2215837" cy="470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48" name="Equation" r:id="rId9" imgW="1257120" imgH="266400" progId="Equation.DSMT4">
                  <p:embed/>
                </p:oleObj>
              </mc:Choice>
              <mc:Fallback>
                <p:oleObj name="Equation" r:id="rId9" imgW="1257120" imgH="2664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F097ABE5-1D21-4D35-8F80-B7B5AEADFC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0600" y="4635374"/>
                        <a:ext cx="2215837" cy="470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58776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7609" y="1143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Kramers-Kronig</a:t>
            </a:r>
            <a:r>
              <a:rPr lang="en-US" sz="2400" dirty="0">
                <a:latin typeface="+mj-lt"/>
              </a:rPr>
              <a:t> transform – for dielectric function: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2057400"/>
          <a:ext cx="5353050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85" name="数式" r:id="rId3" imgW="2616120" imgH="1193760" progId="Equation.3">
                  <p:embed/>
                </p:oleObj>
              </mc:Choice>
              <mc:Fallback>
                <p:oleObj name="数式" r:id="rId3" imgW="2616120" imgH="119376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5353050" cy="247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304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</a:rPr>
              <a:t>Summary –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0247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762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of Maxwell’s equations without sources  -- continued: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447944"/>
              </p:ext>
            </p:extLst>
          </p:nvPr>
        </p:nvGraphicFramePr>
        <p:xfrm>
          <a:off x="595733" y="537865"/>
          <a:ext cx="7329067" cy="2668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数式" r:id="rId3" imgW="3390840" imgH="1218960" progId="Equation.3">
                  <p:embed/>
                </p:oleObj>
              </mc:Choice>
              <mc:Fallback>
                <p:oleObj name="数式" r:id="rId3" imgW="3390840" imgH="121896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33" y="537865"/>
                        <a:ext cx="7329067" cy="2668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049802"/>
              </p:ext>
            </p:extLst>
          </p:nvPr>
        </p:nvGraphicFramePr>
        <p:xfrm>
          <a:off x="1562100" y="3349625"/>
          <a:ext cx="5211763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5" imgW="2222280" imgH="1117440" progId="Equation.DSMT4">
                  <p:embed/>
                </p:oleObj>
              </mc:Choice>
              <mc:Fallback>
                <p:oleObj name="Equation" r:id="rId5" imgW="2222280" imgH="11174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3349625"/>
                        <a:ext cx="5211763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7010400" y="4572000"/>
            <a:ext cx="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096000" y="5715000"/>
            <a:ext cx="9144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010400" y="5715000"/>
            <a:ext cx="13716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62800" y="4572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E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5562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B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59391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134094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334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comments on the Fresnel Equations</a:t>
            </a:r>
          </a:p>
          <a:p>
            <a:endParaRPr lang="en-US" sz="2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Different behaviors of  </a:t>
            </a:r>
            <a:r>
              <a:rPr lang="en-US" sz="2400" i="1" dirty="0">
                <a:latin typeface="+mj-lt"/>
              </a:rPr>
              <a:t>s</a:t>
            </a:r>
            <a:r>
              <a:rPr lang="en-US" sz="2400" dirty="0">
                <a:latin typeface="+mj-lt"/>
              </a:rPr>
              <a:t> and </a:t>
            </a:r>
            <a:r>
              <a:rPr lang="en-US" sz="2400" i="1" dirty="0">
                <a:latin typeface="+mj-lt"/>
              </a:rPr>
              <a:t>p</a:t>
            </a:r>
            <a:r>
              <a:rPr lang="en-US" sz="2400" dirty="0">
                <a:latin typeface="+mj-lt"/>
              </a:rPr>
              <a:t> polarization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Brewster’s angle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Total internal reflection</a:t>
            </a:r>
          </a:p>
        </p:txBody>
      </p:sp>
    </p:spTree>
    <p:extLst>
      <p:ext uri="{BB962C8B-B14F-4D97-AF65-F5344CB8AC3E}">
        <p14:creationId xmlns:p14="http://schemas.microsoft.com/office/powerpoint/2010/main" val="16295095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Transverse electric and magnetic waves  (TEM)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230415"/>
              </p:ext>
            </p:extLst>
          </p:nvPr>
        </p:nvGraphicFramePr>
        <p:xfrm>
          <a:off x="730250" y="838200"/>
          <a:ext cx="7683500" cy="2193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7" name="Equation" r:id="rId3" imgW="5270400" imgH="1485720" progId="Equation.DSMT4">
                  <p:embed/>
                </p:oleObj>
              </mc:Choice>
              <mc:Fallback>
                <p:oleObj name="Equation" r:id="rId3" imgW="5270400" imgH="14857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838200"/>
                        <a:ext cx="7683500" cy="2193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7010400" y="3505200"/>
            <a:ext cx="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96000" y="4648200"/>
            <a:ext cx="9144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010400" y="4648200"/>
            <a:ext cx="13716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62800" y="3505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E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4495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B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48723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35052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TEM modes describe electromagnetic waves in lossless media and vacuum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7800" y="49530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real </a:t>
            </a:r>
          </a:p>
          <a:p>
            <a:r>
              <a:rPr lang="en-US" sz="2400" i="1" dirty="0">
                <a:latin typeface="Symbol" pitchFamily="18" charset="2"/>
              </a:rPr>
              <a:t>e, m</a:t>
            </a:r>
            <a:r>
              <a:rPr lang="en-US" sz="2400" i="1" dirty="0"/>
              <a:t>, n, k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45629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Effects of complex dielectric; fields near the surface on an ideal conductor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781973"/>
              </p:ext>
            </p:extLst>
          </p:nvPr>
        </p:nvGraphicFramePr>
        <p:xfrm>
          <a:off x="211138" y="823913"/>
          <a:ext cx="7988300" cy="561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1" name="Equation" r:id="rId3" imgW="3568680" imgH="2565360" progId="Equation.DSMT4">
                  <p:embed/>
                </p:oleObj>
              </mc:Choice>
              <mc:Fallback>
                <p:oleObj name="Equation" r:id="rId3" imgW="3568680" imgH="25653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823913"/>
                        <a:ext cx="7988300" cy="561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3460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876308"/>
              </p:ext>
            </p:extLst>
          </p:nvPr>
        </p:nvGraphicFramePr>
        <p:xfrm>
          <a:off x="152400" y="1660525"/>
          <a:ext cx="8197850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5" name="Equation" r:id="rId3" imgW="5333760" imgH="2273040" progId="Equation.DSMT4">
                  <p:embed/>
                </p:oleObj>
              </mc:Choice>
              <mc:Fallback>
                <p:oleObj name="Equation" r:id="rId3" imgW="5333760" imgH="227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60525"/>
                        <a:ext cx="8197850" cy="353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533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details:</a:t>
            </a:r>
          </a:p>
        </p:txBody>
      </p:sp>
    </p:spTree>
    <p:extLst>
      <p:ext uri="{BB962C8B-B14F-4D97-AF65-F5344CB8AC3E}">
        <p14:creationId xmlns:p14="http://schemas.microsoft.com/office/powerpoint/2010/main" val="7883143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39281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Fields near the surface on an ideal conductor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796901"/>
              </p:ext>
            </p:extLst>
          </p:nvPr>
        </p:nvGraphicFramePr>
        <p:xfrm>
          <a:off x="1143000" y="533400"/>
          <a:ext cx="5430838" cy="438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05" name="数式" r:id="rId3" imgW="2514600" imgH="2006280" progId="Equation.3">
                  <p:embed/>
                </p:oleObj>
              </mc:Choice>
              <mc:Fallback>
                <p:oleObj name="数式" r:id="rId3" imgW="2514600" imgH="200628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3400"/>
                        <a:ext cx="5430838" cy="438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667864"/>
              </p:ext>
            </p:extLst>
          </p:nvPr>
        </p:nvGraphicFramePr>
        <p:xfrm>
          <a:off x="1003300" y="4897438"/>
          <a:ext cx="5984875" cy="166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06" name="Equation" r:id="rId5" imgW="2768400" imgH="761760" progId="Equation.DSMT4">
                  <p:embed/>
                </p:oleObj>
              </mc:Choice>
              <mc:Fallback>
                <p:oleObj name="Equation" r:id="rId5" imgW="2768400" imgH="7617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4897438"/>
                        <a:ext cx="5984875" cy="166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7449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524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Some representative values of skin depth</a:t>
            </a:r>
          </a:p>
          <a:p>
            <a:r>
              <a:rPr lang="en-US" sz="2400" dirty="0">
                <a:latin typeface="+mj-lt"/>
              </a:rPr>
              <a:t>Ref: Lorrain</a:t>
            </a:r>
            <a:r>
              <a:rPr lang="en-US" sz="2400" baseline="30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 and Corson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234856"/>
              </p:ext>
            </p:extLst>
          </p:nvPr>
        </p:nvGraphicFramePr>
        <p:xfrm>
          <a:off x="609600" y="3150975"/>
          <a:ext cx="8305800" cy="311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s (10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7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S/m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m/m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 (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0.001m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at 60 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 (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0.001m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at 1 MHz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/>
                        <a:t>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84.6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/>
                        <a:t>Cu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5.80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66.1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/>
                        <a:t>Fe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 err="1"/>
                        <a:t>Mumetal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/>
                        <a:t>Zn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088719"/>
              </p:ext>
            </p:extLst>
          </p:nvPr>
        </p:nvGraphicFramePr>
        <p:xfrm>
          <a:off x="1505505" y="1295400"/>
          <a:ext cx="3781425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3" name="Equation" r:id="rId3" imgW="2489040" imgH="634680" progId="Equation.DSMT4">
                  <p:embed/>
                </p:oleObj>
              </mc:Choice>
              <mc:Fallback>
                <p:oleObj name="Equation" r:id="rId3" imgW="2489040" imgH="6346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5505" y="1295400"/>
                        <a:ext cx="3781425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85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717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Relative energies associated with field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532330"/>
              </p:ext>
            </p:extLst>
          </p:nvPr>
        </p:nvGraphicFramePr>
        <p:xfrm>
          <a:off x="318293" y="438944"/>
          <a:ext cx="8507413" cy="601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7" name="Equation" r:id="rId3" imgW="6019560" imgH="4254480" progId="Equation.DSMT4">
                  <p:embed/>
                </p:oleObj>
              </mc:Choice>
              <mc:Fallback>
                <p:oleObj name="Equation" r:id="rId3" imgW="6019560" imgH="4254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293" y="438944"/>
                        <a:ext cx="8507413" cy="601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FBB82F0-09CA-4CD0-B438-819E4F3545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277527"/>
              </p:ext>
            </p:extLst>
          </p:nvPr>
        </p:nvGraphicFramePr>
        <p:xfrm>
          <a:off x="1066799" y="2971800"/>
          <a:ext cx="30448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8" name="Equation" r:id="rId5" imgW="1739880" imgH="609480" progId="Equation.DSMT4">
                  <p:embed/>
                </p:oleObj>
              </mc:Choice>
              <mc:Fallback>
                <p:oleObj name="Equation" r:id="rId5" imgW="17398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799" y="2971800"/>
                        <a:ext cx="3044825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06522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37AD5-9F81-4C4D-991F-82DCE940C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9376D2-CE59-4A1D-8E20-894A4862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0AE27-B27A-4D11-8D32-CC28BBA8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46</a:t>
            </a:fld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37DE487-E9CA-445A-82B9-177D29BF4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7753777" cy="3748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22FAF7-F5C6-4668-B6FB-1A8B348D044F}"/>
              </a:ext>
            </a:extLst>
          </p:cNvPr>
          <p:cNvSpPr txBox="1"/>
          <p:nvPr/>
        </p:nvSpPr>
        <p:spPr>
          <a:xfrm>
            <a:off x="4572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Various </a:t>
            </a:r>
            <a:r>
              <a:rPr lang="en-US" sz="2400">
                <a:latin typeface="+mj-lt"/>
              </a:rPr>
              <a:t>wavelengths </a:t>
            </a:r>
            <a:r>
              <a:rPr lang="en-US" sz="2400">
                <a:latin typeface="Symbol" panose="05050102010706020507" pitchFamily="18" charset="2"/>
              </a:rPr>
              <a:t>l</a:t>
            </a:r>
            <a:r>
              <a:rPr lang="en-US" sz="2400"/>
              <a:t> --</a:t>
            </a:r>
            <a:r>
              <a:rPr lang="en-US" sz="2400"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9314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Review:    Electromagnetic plane waves in isotropic medium with linear and real permeability and permittivity:   </a:t>
            </a:r>
            <a:r>
              <a:rPr lang="en-US" sz="2400" dirty="0">
                <a:latin typeface="Symbol" pitchFamily="18" charset="2"/>
              </a:rPr>
              <a:t>m e</a:t>
            </a:r>
            <a:r>
              <a:rPr lang="en-US" sz="2400" dirty="0">
                <a:latin typeface="+mj-lt"/>
              </a:rPr>
              <a:t>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383848"/>
              </p:ext>
            </p:extLst>
          </p:nvPr>
        </p:nvGraphicFramePr>
        <p:xfrm>
          <a:off x="639763" y="1379538"/>
          <a:ext cx="5465762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35" name="数式" r:id="rId3" imgW="2527200" imgH="685800" progId="Equation.3">
                  <p:embed/>
                </p:oleObj>
              </mc:Choice>
              <mc:Fallback>
                <p:oleObj name="数式" r:id="rId3" imgW="2527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1379538"/>
                        <a:ext cx="5465762" cy="150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303852"/>
              </p:ext>
            </p:extLst>
          </p:nvPr>
        </p:nvGraphicFramePr>
        <p:xfrm>
          <a:off x="381000" y="2971800"/>
          <a:ext cx="711835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36" name="数式" r:id="rId5" imgW="3035160" imgH="711000" progId="Equation.3">
                  <p:embed/>
                </p:oleObj>
              </mc:Choice>
              <mc:Fallback>
                <p:oleObj name="数式" r:id="rId5" imgW="30351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971800"/>
                        <a:ext cx="7118350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712947"/>
              </p:ext>
            </p:extLst>
          </p:nvPr>
        </p:nvGraphicFramePr>
        <p:xfrm>
          <a:off x="381000" y="4800600"/>
          <a:ext cx="69992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37" name="数式" r:id="rId7" imgW="2984400" imgH="609480" progId="Equation.3">
                  <p:embed/>
                </p:oleObj>
              </mc:Choice>
              <mc:Fallback>
                <p:oleObj name="数式" r:id="rId7" imgW="29844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800600"/>
                        <a:ext cx="69992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652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930" y="216349"/>
            <a:ext cx="8515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Review:</a:t>
            </a:r>
          </a:p>
          <a:p>
            <a:r>
              <a:rPr lang="en-US" sz="2400" dirty="0">
                <a:latin typeface="+mj-lt"/>
              </a:rPr>
              <a:t>Reflection and refraction of plane electromagnetic waves at a plane interface between dielectrics (assumed to be lossless)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85850" y="2000250"/>
            <a:ext cx="4514850" cy="3543300"/>
            <a:chOff x="1447800" y="1524000"/>
            <a:chExt cx="6019800" cy="4724400"/>
          </a:xfrm>
        </p:grpSpPr>
        <p:sp>
          <p:nvSpPr>
            <p:cNvPr id="6" name="Rectangle 5"/>
            <p:cNvSpPr/>
            <p:nvPr/>
          </p:nvSpPr>
          <p:spPr>
            <a:xfrm>
              <a:off x="1447800" y="1524000"/>
              <a:ext cx="6019800" cy="2362200"/>
            </a:xfrm>
            <a:prstGeom prst="rect">
              <a:avLst/>
            </a:prstGeom>
            <a:solidFill>
              <a:schemeClr val="accent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47800" y="3886200"/>
              <a:ext cx="6019800" cy="2362200"/>
            </a:xfrm>
            <a:prstGeom prst="rect">
              <a:avLst/>
            </a:prstGeom>
            <a:solidFill>
              <a:srgbClr val="DA32AA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52600" y="1905000"/>
              <a:ext cx="1295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pitchFamily="18" charset="2"/>
                </a:rPr>
                <a:t>m</a:t>
              </a:r>
              <a:r>
                <a:rPr lang="en-US" dirty="0">
                  <a:latin typeface="+mj-lt"/>
                </a:rPr>
                <a:t>’</a:t>
              </a:r>
              <a:r>
                <a:rPr lang="en-US" dirty="0">
                  <a:latin typeface="Symbol" pitchFamily="18" charset="2"/>
                </a:rPr>
                <a:t> e</a:t>
              </a:r>
              <a:r>
                <a:rPr lang="en-US" dirty="0"/>
                <a:t>’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76400" y="4114800"/>
              <a:ext cx="1295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pitchFamily="18" charset="2"/>
                </a:rPr>
                <a:t>m 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2819400" y="3886200"/>
              <a:ext cx="1295400" cy="1981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114800" y="3886200"/>
              <a:ext cx="1219200" cy="1981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114800" y="1676400"/>
              <a:ext cx="0" cy="41910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14800" y="2819400"/>
              <a:ext cx="2209800" cy="1066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029200" y="2891135"/>
              <a:ext cx="76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+mj-lt"/>
                </a:rPr>
                <a:t>k’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24200" y="4341167"/>
              <a:ext cx="76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+mj-lt"/>
                </a:rPr>
                <a:t>k</a:t>
              </a:r>
              <a:r>
                <a:rPr lang="en-US" baseline="-25000" dirty="0" err="1">
                  <a:latin typeface="+mj-lt"/>
                </a:rPr>
                <a:t>i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800" y="4186535"/>
              <a:ext cx="76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+mj-lt"/>
                </a:rPr>
                <a:t>k</a:t>
              </a:r>
              <a:r>
                <a:rPr lang="en-US" baseline="-25000" dirty="0" err="1">
                  <a:latin typeface="+mj-lt"/>
                </a:rPr>
                <a:t>R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33800" y="45720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+mj-lt"/>
                </a:rPr>
                <a:t>i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91000" y="45720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+mj-lt"/>
                </a:rPr>
                <a:t>R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14800" y="3195935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Symbol" pitchFamily="18" charset="2"/>
                </a:rPr>
                <a:t>q</a:t>
              </a:r>
            </a:p>
          </p:txBody>
        </p:sp>
        <p:sp>
          <p:nvSpPr>
            <p:cNvPr id="20" name="Arc 19"/>
            <p:cNvSpPr/>
            <p:nvPr/>
          </p:nvSpPr>
          <p:spPr>
            <a:xfrm>
              <a:off x="3733800" y="3200400"/>
              <a:ext cx="914400" cy="685800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Arc 20"/>
            <p:cNvSpPr/>
            <p:nvPr/>
          </p:nvSpPr>
          <p:spPr>
            <a:xfrm rot="10388273">
              <a:off x="3607134" y="4414369"/>
              <a:ext cx="914400" cy="685800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Arc 21"/>
            <p:cNvSpPr/>
            <p:nvPr/>
          </p:nvSpPr>
          <p:spPr>
            <a:xfrm rot="7066266">
              <a:off x="3903168" y="4350591"/>
              <a:ext cx="914400" cy="685800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412114"/>
              </p:ext>
            </p:extLst>
          </p:nvPr>
        </p:nvGraphicFramePr>
        <p:xfrm>
          <a:off x="6009681" y="2114550"/>
          <a:ext cx="2762250" cy="416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07" name="Equation" r:id="rId3" imgW="1676160" imgH="2527200" progId="Equation.DSMT4">
                  <p:embed/>
                </p:oleObj>
              </mc:Choice>
              <mc:Fallback>
                <p:oleObj name="Equation" r:id="rId3" imgW="1676160" imgH="252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09681" y="2114550"/>
                        <a:ext cx="2762250" cy="416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033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" y="111184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Review: </a:t>
            </a:r>
          </a:p>
          <a:p>
            <a:r>
              <a:rPr lang="en-US" sz="2400" dirty="0">
                <a:latin typeface="+mj-lt"/>
              </a:rPr>
              <a:t>Reflection and refraction between two isotropic media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7640" y="914400"/>
            <a:ext cx="3009900" cy="2417763"/>
            <a:chOff x="533400" y="1011237"/>
            <a:chExt cx="3009900" cy="2417763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533400" y="1066800"/>
              <a:ext cx="3009900" cy="2362200"/>
              <a:chOff x="1447800" y="1524000"/>
              <a:chExt cx="6019800" cy="47244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447800" y="1524000"/>
                <a:ext cx="6019800" cy="2362200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47800" y="3886200"/>
                <a:ext cx="6019800" cy="2362200"/>
              </a:xfrm>
              <a:prstGeom prst="rect">
                <a:avLst/>
              </a:prstGeom>
              <a:solidFill>
                <a:srgbClr val="DA32AA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752600" y="1905000"/>
                <a:ext cx="1981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</a:t>
                </a:r>
                <a:r>
                  <a:rPr lang="en-US" sz="2400" dirty="0">
                    <a:latin typeface="+mj-lt"/>
                  </a:rPr>
                  <a:t>’</a:t>
                </a:r>
                <a:r>
                  <a:rPr lang="en-US" sz="2400" dirty="0">
                    <a:latin typeface="Symbol" pitchFamily="18" charset="2"/>
                  </a:rPr>
                  <a:t> e</a:t>
                </a:r>
                <a:r>
                  <a:rPr lang="en-US" sz="2400" dirty="0"/>
                  <a:t>’</a:t>
                </a:r>
                <a:endParaRPr lang="en-US" sz="2400" dirty="0">
                  <a:latin typeface="Symbol" pitchFamily="18" charset="2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676400" y="41148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 e</a:t>
                </a: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V="1">
                <a:off x="2819400" y="3886200"/>
                <a:ext cx="12954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4114800" y="3886200"/>
                <a:ext cx="12192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114800" y="1676400"/>
                <a:ext cx="0" cy="41910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4114800" y="2819400"/>
                <a:ext cx="2209800" cy="1066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5029200" y="3121968"/>
                <a:ext cx="1295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k’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819400" y="3962400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i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648200" y="4186536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R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5814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i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0386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R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038600" y="2895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Symbol" pitchFamily="18" charset="2"/>
                  </a:rPr>
                  <a:t>q</a:t>
                </a:r>
              </a:p>
            </p:txBody>
          </p:sp>
        </p:grp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0810508"/>
                </p:ext>
              </p:extLst>
            </p:nvPr>
          </p:nvGraphicFramePr>
          <p:xfrm>
            <a:off x="1905000" y="10112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656" name="数式" r:id="rId3" imgW="126720" imgH="164880" progId="Equation.3">
                    <p:embed/>
                  </p:oleObj>
                </mc:Choice>
                <mc:Fallback>
                  <p:oleObj name="数式" r:id="rId3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10112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3943799"/>
                </p:ext>
              </p:extLst>
            </p:nvPr>
          </p:nvGraphicFramePr>
          <p:xfrm>
            <a:off x="3200400" y="20780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657" name="数式" r:id="rId5" imgW="126720" imgH="164880" progId="Equation.3">
                    <p:embed/>
                  </p:oleObj>
                </mc:Choice>
                <mc:Fallback>
                  <p:oleObj name="数式" r:id="rId5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20780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613313"/>
              </p:ext>
            </p:extLst>
          </p:nvPr>
        </p:nvGraphicFramePr>
        <p:xfrm>
          <a:off x="620713" y="4114800"/>
          <a:ext cx="700087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58" name="数式" r:id="rId7" imgW="3238200" imgH="927000" progId="Equation.3">
                  <p:embed/>
                </p:oleObj>
              </mc:Choice>
              <mc:Fallback>
                <p:oleObj name="数式" r:id="rId7" imgW="323820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4114800"/>
                        <a:ext cx="7000875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342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350504"/>
              </p:ext>
            </p:extLst>
          </p:nvPr>
        </p:nvGraphicFramePr>
        <p:xfrm>
          <a:off x="240030" y="1454959"/>
          <a:ext cx="5272088" cy="175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8" name="数式" r:id="rId3" imgW="3251160" imgH="1066680" progId="Equation.3">
                  <p:embed/>
                </p:oleObj>
              </mc:Choice>
              <mc:Fallback>
                <p:oleObj name="数式" r:id="rId3" imgW="325116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" y="1454959"/>
                        <a:ext cx="5272088" cy="1750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337" y="864161"/>
            <a:ext cx="883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s-polarization  (E perpendicular to plane of incidence)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569632"/>
              </p:ext>
            </p:extLst>
          </p:nvPr>
        </p:nvGraphicFramePr>
        <p:xfrm>
          <a:off x="990599" y="4114799"/>
          <a:ext cx="6865043" cy="2029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9" name="Equation" r:id="rId5" imgW="3695400" imgH="1079280" progId="Equation.DSMT4">
                  <p:embed/>
                </p:oleObj>
              </mc:Choice>
              <mc:Fallback>
                <p:oleObj name="Equation" r:id="rId5" imgW="3695400" imgH="107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599" y="4114799"/>
                        <a:ext cx="6865043" cy="2029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875" y="3504234"/>
            <a:ext cx="885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p-polarization  (</a:t>
            </a:r>
            <a:r>
              <a:rPr lang="en-US" sz="2400">
                <a:latin typeface="+mj-lt"/>
              </a:rPr>
              <a:t>E in plane </a:t>
            </a:r>
            <a:r>
              <a:rPr lang="en-US" sz="2400" dirty="0">
                <a:latin typeface="+mj-lt"/>
              </a:rPr>
              <a:t>of incidence)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067953"/>
              </p:ext>
            </p:extLst>
          </p:nvPr>
        </p:nvGraphicFramePr>
        <p:xfrm>
          <a:off x="678820" y="1195912"/>
          <a:ext cx="6178154" cy="2103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34" name="Equation" r:id="rId3" imgW="3809880" imgH="1282680" progId="Equation.DSMT4">
                  <p:embed/>
                </p:oleObj>
              </mc:Choice>
              <mc:Fallback>
                <p:oleObj name="Equation" r:id="rId3" imgW="380988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20" y="1195912"/>
                        <a:ext cx="6178154" cy="2103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28" y="1022788"/>
            <a:ext cx="504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Reflectance for s-polarization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948" y="3429000"/>
            <a:ext cx="504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Reflectance for p-polarization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381111"/>
              </p:ext>
            </p:extLst>
          </p:nvPr>
        </p:nvGraphicFramePr>
        <p:xfrm>
          <a:off x="609600" y="3875425"/>
          <a:ext cx="6713538" cy="208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35" name="Equation" r:id="rId5" imgW="4140000" imgH="1269720" progId="Equation.DSMT4">
                  <p:embed/>
                </p:oleObj>
              </mc:Choice>
              <mc:Fallback>
                <p:oleObj name="Equation" r:id="rId5" imgW="414000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75425"/>
                        <a:ext cx="6713538" cy="208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03/10/2021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2021 -- Lecture 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76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15597</TotalTime>
  <Words>1126</Words>
  <Application>Microsoft Office PowerPoint</Application>
  <PresentationFormat>On-screen Show (4:3)</PresentationFormat>
  <Paragraphs>300</Paragraphs>
  <Slides>46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Symbol</vt:lpstr>
      <vt:lpstr>Office Theme</vt:lpstr>
      <vt:lpstr>数式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928</cp:revision>
  <cp:lastPrinted>2020-02-24T17:49:02Z</cp:lastPrinted>
  <dcterms:created xsi:type="dcterms:W3CDTF">2012-01-10T18:32:24Z</dcterms:created>
  <dcterms:modified xsi:type="dcterms:W3CDTF">2021-03-09T16:48:15Z</dcterms:modified>
</cp:coreProperties>
</file>