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96" r:id="rId2"/>
    <p:sldId id="464" r:id="rId3"/>
    <p:sldId id="354" r:id="rId4"/>
    <p:sldId id="480" r:id="rId5"/>
    <p:sldId id="481" r:id="rId6"/>
    <p:sldId id="482" r:id="rId7"/>
    <p:sldId id="441" r:id="rId8"/>
    <p:sldId id="449" r:id="rId9"/>
    <p:sldId id="442" r:id="rId10"/>
    <p:sldId id="450" r:id="rId11"/>
    <p:sldId id="443" r:id="rId12"/>
    <p:sldId id="444" r:id="rId13"/>
    <p:sldId id="445" r:id="rId14"/>
    <p:sldId id="448" r:id="rId15"/>
    <p:sldId id="425" r:id="rId16"/>
    <p:sldId id="451" r:id="rId17"/>
    <p:sldId id="452" r:id="rId18"/>
    <p:sldId id="453" r:id="rId19"/>
    <p:sldId id="454" r:id="rId20"/>
    <p:sldId id="427" r:id="rId21"/>
    <p:sldId id="428" r:id="rId22"/>
    <p:sldId id="407" r:id="rId23"/>
    <p:sldId id="455" r:id="rId24"/>
    <p:sldId id="408" r:id="rId25"/>
    <p:sldId id="409" r:id="rId26"/>
    <p:sldId id="473" r:id="rId27"/>
    <p:sldId id="474" r:id="rId28"/>
    <p:sldId id="475" r:id="rId29"/>
    <p:sldId id="476" r:id="rId30"/>
    <p:sldId id="477" r:id="rId31"/>
    <p:sldId id="418" r:id="rId32"/>
    <p:sldId id="419" r:id="rId33"/>
    <p:sldId id="465" r:id="rId34"/>
    <p:sldId id="466" r:id="rId35"/>
    <p:sldId id="478" r:id="rId36"/>
    <p:sldId id="467" r:id="rId37"/>
    <p:sldId id="468" r:id="rId38"/>
    <p:sldId id="470" r:id="rId39"/>
    <p:sldId id="471" r:id="rId40"/>
    <p:sldId id="472" r:id="rId41"/>
    <p:sldId id="479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105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1.wmf"/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99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Complete reading of 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89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90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1" name="数式" r:id="rId7" imgW="3238200" imgH="927000" progId="Equation.3">
                  <p:embed/>
                </p:oleObj>
              </mc:Choice>
              <mc:Fallback>
                <p:oleObj name="数式" r:id="rId7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0" name="数式" r:id="rId3" imgW="3251160" imgH="1066680" progId="Equation.3">
                  <p:embed/>
                </p:oleObj>
              </mc:Choice>
              <mc:Fallback>
                <p:oleObj name="数式" r:id="rId3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1" name="Equation" r:id="rId5" imgW="3695400" imgH="1079280" progId="Equation.DSMT4">
                  <p:embed/>
                </p:oleObj>
              </mc:Choice>
              <mc:Fallback>
                <p:oleObj name="Equation" r:id="rId5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6" name="Equation" r:id="rId3" imgW="3809880" imgH="1282680" progId="Equation.DSMT4">
                  <p:embed/>
                </p:oleObj>
              </mc:Choice>
              <mc:Fallback>
                <p:oleObj name="Equation" r:id="rId3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7" name="Equation" r:id="rId5" imgW="4140000" imgH="1269720" progId="Equation.DSMT4">
                  <p:embed/>
                </p:oleObj>
              </mc:Choice>
              <mc:Fallback>
                <p:oleObj name="Equation" r:id="rId5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1" name="Equation" r:id="rId4" imgW="3632040" imgH="279360" progId="Equation.DSMT4">
                  <p:embed/>
                </p:oleObj>
              </mc:Choice>
              <mc:Fallback>
                <p:oleObj name="Equation" r:id="rId4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1" name="Equation" r:id="rId4" imgW="4140000" imgH="1663560" progId="Equation.DSMT4">
                  <p:embed/>
                </p:oleObj>
              </mc:Choice>
              <mc:Fallback>
                <p:oleObj name="Equation" r:id="rId4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2" name="Equation" r:id="rId6" imgW="2539800" imgH="622080" progId="Equation.DSMT4">
                  <p:embed/>
                </p:oleObj>
              </mc:Choice>
              <mc:Fallback>
                <p:oleObj name="Equation" r:id="rId6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60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61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7338"/>
              </p:ext>
            </p:extLst>
          </p:nvPr>
        </p:nvGraphicFramePr>
        <p:xfrm>
          <a:off x="3100387" y="2697847"/>
          <a:ext cx="6043613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62" name="Equation" r:id="rId7" imgW="3200400" imgH="1879560" progId="Equation.DSMT4">
                  <p:embed/>
                </p:oleObj>
              </mc:Choice>
              <mc:Fallback>
                <p:oleObj name="Equation" r:id="rId7" imgW="320040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7" y="2697847"/>
                        <a:ext cx="6043613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63" name="数式" r:id="rId9" imgW="2527200" imgH="901440" progId="Equation.3">
                  <p:embed/>
                </p:oleObj>
              </mc:Choice>
              <mc:Fallback>
                <p:oleObj name="数式" r:id="rId9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64" name="数式" r:id="rId11" imgW="2323800" imgH="444240" progId="Equation.3">
                  <p:embed/>
                </p:oleObj>
              </mc:Choice>
              <mc:Fallback>
                <p:oleObj name="数式" r:id="rId11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59BF4-2231-4260-88FF-D3E5DC365992}"/>
              </a:ext>
            </a:extLst>
          </p:cNvPr>
          <p:cNvSpPr txBox="1"/>
          <p:nvPr/>
        </p:nvSpPr>
        <p:spPr>
          <a:xfrm>
            <a:off x="2026476" y="4901037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&gt; 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40C33-1529-4160-9E76-6C24DA55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DA44-C9EF-40BB-9564-50ECD9AF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9DE5-AE86-456F-8406-F2CD4B0D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DFF6C-AAEB-4FEA-807E-2F7D6448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533400"/>
            <a:ext cx="6886575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2C1A9-090D-4642-97D5-F7D4A10DBF54}"/>
              </a:ext>
            </a:extLst>
          </p:cNvPr>
          <p:cNvSpPr txBox="1"/>
          <p:nvPr/>
        </p:nvSpPr>
        <p:spPr>
          <a:xfrm>
            <a:off x="2286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– 4 PM 3/11/2021</a:t>
            </a:r>
          </a:p>
        </p:txBody>
      </p:sp>
    </p:spTree>
    <p:extLst>
      <p:ext uri="{BB962C8B-B14F-4D97-AF65-F5344CB8AC3E}">
        <p14:creationId xmlns:p14="http://schemas.microsoft.com/office/powerpoint/2010/main" val="16666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0" name="数式" r:id="rId3" imgW="1942920" imgH="812520" progId="Equation.3">
                  <p:embed/>
                </p:oleObj>
              </mc:Choice>
              <mc:Fallback>
                <p:oleObj name="数式" r:id="rId3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61" name="数式" r:id="rId5" imgW="1993680" imgH="1981080" progId="Equation.3">
                  <p:embed/>
                </p:oleObj>
              </mc:Choice>
              <mc:Fallback>
                <p:oleObj name="数式" r:id="rId5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3" name="数式" r:id="rId3" imgW="2552400" imgH="1790640" progId="Equation.3">
                  <p:embed/>
                </p:oleObj>
              </mc:Choice>
              <mc:Fallback>
                <p:oleObj name="数式" r:id="rId3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2" name="数式" r:id="rId3" imgW="2654280" imgH="1981080" progId="Equation.3">
                  <p:embed/>
                </p:oleObj>
              </mc:Choice>
              <mc:Fallback>
                <p:oleObj name="数式" r:id="rId3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9" name="Equation" r:id="rId4" imgW="6184800" imgH="1447560" progId="Equation.DSMT4">
                  <p:embed/>
                </p:oleObj>
              </mc:Choice>
              <mc:Fallback>
                <p:oleObj name="Equation" r:id="rId4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2" name="数式" r:id="rId5" imgW="419040" imgH="431640" progId="Equation.3">
                  <p:embed/>
                </p:oleObj>
              </mc:Choice>
              <mc:Fallback>
                <p:oleObj name="数式" r:id="rId5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3" name="数式" r:id="rId7" imgW="406080" imgH="431640" progId="Equation.3">
                  <p:embed/>
                </p:oleObj>
              </mc:Choice>
              <mc:Fallback>
                <p:oleObj name="数式" r:id="rId7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87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6555"/>
              </p:ext>
            </p:extLst>
          </p:nvPr>
        </p:nvGraphicFramePr>
        <p:xfrm>
          <a:off x="846138" y="1447800"/>
          <a:ext cx="623093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数式" r:id="rId3" imgW="2882880" imgH="1434960" progId="Equation.3">
                  <p:embed/>
                </p:oleObj>
              </mc:Choice>
              <mc:Fallback>
                <p:oleObj name="数式" r:id="rId3" imgW="288288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47800"/>
                        <a:ext cx="6230937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48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D54-9118-4871-B728-D1691BC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42D9-BCDC-4043-BB36-EEAE729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0DD9-E102-44E3-B2D4-38F1D58A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C4A23-ED2E-4850-A5D2-2B634F88BC61}"/>
              </a:ext>
            </a:extLst>
          </p:cNvPr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4BC1B-7FCD-4B8A-A355-46E0D2A2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7936"/>
              </p:ext>
            </p:extLst>
          </p:nvPr>
        </p:nvGraphicFramePr>
        <p:xfrm>
          <a:off x="495300" y="627063"/>
          <a:ext cx="5794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5" name="Equation" r:id="rId3" imgW="2831760" imgH="1193760" progId="Equation.DSMT4">
                  <p:embed/>
                </p:oleObj>
              </mc:Choice>
              <mc:Fallback>
                <p:oleObj name="Equation" r:id="rId3" imgW="283176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74BC1B-7FCD-4B8A-A355-46E0D2A2E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7063"/>
                        <a:ext cx="5794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A71F4-4DDA-46E4-83A4-130A4557B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09363"/>
              </p:ext>
            </p:extLst>
          </p:nvPr>
        </p:nvGraphicFramePr>
        <p:xfrm>
          <a:off x="533400" y="3284538"/>
          <a:ext cx="74088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6" name="Equation" r:id="rId5" imgW="4000320" imgH="1650960" progId="Equation.DSMT4">
                  <p:embed/>
                </p:oleObj>
              </mc:Choice>
              <mc:Fallback>
                <p:oleObj name="Equation" r:id="rId5" imgW="400032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EA71F4-4DDA-46E4-83A4-130A4557B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284538"/>
                        <a:ext cx="74088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68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E9908-5CF6-4297-A13F-F46D845D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A62D3-5956-4FFC-885B-677E386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5A8-715C-44A3-AF0A-29CF1F3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6610-AB5B-4C70-B43C-1E93DB2BAA59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F36A00-85AF-4815-872F-6B657C6D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4757"/>
              </p:ext>
            </p:extLst>
          </p:nvPr>
        </p:nvGraphicFramePr>
        <p:xfrm>
          <a:off x="458788" y="1176338"/>
          <a:ext cx="80740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9" name="Equation" r:id="rId3" imgW="6210000" imgH="1790640" progId="Equation.DSMT4">
                  <p:embed/>
                </p:oleObj>
              </mc:Choice>
              <mc:Fallback>
                <p:oleObj name="Equation" r:id="rId3" imgW="6210000" imgH="1790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F36A00-85AF-4815-872F-6B657C6DB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76338"/>
                        <a:ext cx="80740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4910C-6827-481F-A272-3F055E4EA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2360"/>
              </p:ext>
            </p:extLst>
          </p:nvPr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0" name="Equation" r:id="rId5" imgW="4076640" imgH="1828800" progId="Equation.DSMT4">
                  <p:embed/>
                </p:oleObj>
              </mc:Choice>
              <mc:Fallback>
                <p:oleObj name="Equation" r:id="rId5" imgW="4076640" imgH="1828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C4910C-6827-481F-A272-3F055E4EA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8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D8D-F247-4E2E-9283-2BDA580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44BA-5229-4CD9-A80E-8A5E63D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840B-DA79-4B02-A0BC-A08235E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19C2D-7D15-4B14-8EA1-2AB6223D9F7C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76B32F-1B4C-4BA1-AF43-250876CF4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987"/>
              </p:ext>
            </p:extLst>
          </p:nvPr>
        </p:nvGraphicFramePr>
        <p:xfrm>
          <a:off x="525462" y="915045"/>
          <a:ext cx="602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5" name="Equation" r:id="rId3" imgW="4635360" imgH="698400" progId="Equation.DSMT4">
                  <p:embed/>
                </p:oleObj>
              </mc:Choice>
              <mc:Fallback>
                <p:oleObj name="Equation" r:id="rId3" imgW="4635360" imgH="69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76B32F-1B4C-4BA1-AF43-250876CF4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15045"/>
                        <a:ext cx="60277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EF7214-31CF-4D2C-9D61-1AA92F220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94064"/>
              </p:ext>
            </p:extLst>
          </p:nvPr>
        </p:nvGraphicFramePr>
        <p:xfrm>
          <a:off x="393116" y="2057400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6" name="Equation" r:id="rId5" imgW="4394160" imgH="1333440" progId="Equation.DSMT4">
                  <p:embed/>
                </p:oleObj>
              </mc:Choice>
              <mc:Fallback>
                <p:oleObj name="Equation" r:id="rId5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EF7214-31CF-4D2C-9D61-1AA92F220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6" y="2057400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F11D0D-2B6C-4CA8-9690-7ACB6482B069}"/>
              </a:ext>
            </a:extLst>
          </p:cNvPr>
          <p:cNvSpPr txBox="1"/>
          <p:nvPr/>
        </p:nvSpPr>
        <p:spPr>
          <a:xfrm>
            <a:off x="4114800" y="4953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numerically,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z</a:t>
            </a:r>
            <a:r>
              <a:rPr lang="en-US" sz="2400" baseline="-25000" dirty="0" err="1">
                <a:latin typeface="+mj-lt"/>
              </a:rPr>
              <a:t>P</a:t>
            </a:r>
            <a:r>
              <a:rPr lang="en-US" sz="2400" dirty="0">
                <a:latin typeface="+mj-lt"/>
              </a:rPr>
              <a:t>)&lt;0</a:t>
            </a:r>
          </a:p>
        </p:txBody>
      </p:sp>
    </p:spTree>
    <p:extLst>
      <p:ext uri="{BB962C8B-B14F-4D97-AF65-F5344CB8AC3E}">
        <p14:creationId xmlns:p14="http://schemas.microsoft.com/office/powerpoint/2010/main" val="199547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05C4-D878-4D2C-AD81-35621E36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7E6-D89D-439E-B5AE-A4606806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F60A-27F9-437D-8011-726D8F8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03D2C0E-F3AB-4507-A5A1-C9C53CA21B9F}"/>
              </a:ext>
            </a:extLst>
          </p:cNvPr>
          <p:cNvSpPr/>
          <p:nvPr/>
        </p:nvSpPr>
        <p:spPr>
          <a:xfrm rot="5887145">
            <a:off x="851182" y="1182161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AD344D0E-FA06-47B4-897F-38D54CB07B26}"/>
              </a:ext>
            </a:extLst>
          </p:cNvPr>
          <p:cNvSpPr/>
          <p:nvPr/>
        </p:nvSpPr>
        <p:spPr>
          <a:xfrm rot="16627018">
            <a:off x="828974" y="1735592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02F01-0585-468E-AB70-DDDE9E8355F9}"/>
              </a:ext>
            </a:extLst>
          </p:cNvPr>
          <p:cNvCxnSpPr/>
          <p:nvPr/>
        </p:nvCxnSpPr>
        <p:spPr>
          <a:xfrm>
            <a:off x="2171700" y="3425947"/>
            <a:ext cx="838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29D83-6A07-417B-BAB5-203B4401C4E9}"/>
              </a:ext>
            </a:extLst>
          </p:cNvPr>
          <p:cNvCxnSpPr/>
          <p:nvPr/>
        </p:nvCxnSpPr>
        <p:spPr>
          <a:xfrm>
            <a:off x="2209800" y="3654547"/>
            <a:ext cx="8382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0DC24-E3DE-426F-8EA3-23346EB323CB}"/>
              </a:ext>
            </a:extLst>
          </p:cNvPr>
          <p:cNvCxnSpPr/>
          <p:nvPr/>
        </p:nvCxnSpPr>
        <p:spPr>
          <a:xfrm flipH="1">
            <a:off x="4114800" y="4187947"/>
            <a:ext cx="381000" cy="6096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BDC97-8C35-48D2-8697-837803E646DD}"/>
              </a:ext>
            </a:extLst>
          </p:cNvPr>
          <p:cNvCxnSpPr/>
          <p:nvPr/>
        </p:nvCxnSpPr>
        <p:spPr>
          <a:xfrm flipH="1" flipV="1">
            <a:off x="4114800" y="2435347"/>
            <a:ext cx="381000" cy="5167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CB08EE-7DF4-4A0D-985A-DFA0A557D698}"/>
              </a:ext>
            </a:extLst>
          </p:cNvPr>
          <p:cNvSpPr/>
          <p:nvPr/>
        </p:nvSpPr>
        <p:spPr>
          <a:xfrm>
            <a:off x="1676400" y="4035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C8E4F-1F4D-40A9-8682-62E84C654C2A}"/>
              </a:ext>
            </a:extLst>
          </p:cNvPr>
          <p:cNvSpPr/>
          <p:nvPr/>
        </p:nvSpPr>
        <p:spPr>
          <a:xfrm>
            <a:off x="1219200" y="4645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FF73-42AE-4B24-9510-091126C5B385}"/>
              </a:ext>
            </a:extLst>
          </p:cNvPr>
          <p:cNvSpPr/>
          <p:nvPr/>
        </p:nvSpPr>
        <p:spPr>
          <a:xfrm>
            <a:off x="2933700" y="4873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0AE6C-1FDF-469B-8737-FA161C35219F}"/>
              </a:ext>
            </a:extLst>
          </p:cNvPr>
          <p:cNvSpPr/>
          <p:nvPr/>
        </p:nvSpPr>
        <p:spPr>
          <a:xfrm>
            <a:off x="3276600" y="3970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905568-44A0-44E9-A9F6-465D557C210B}"/>
              </a:ext>
            </a:extLst>
          </p:cNvPr>
          <p:cNvSpPr/>
          <p:nvPr/>
        </p:nvSpPr>
        <p:spPr>
          <a:xfrm>
            <a:off x="2362200" y="3883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1ACB-09B7-488E-8D98-D03CB472FD00}"/>
              </a:ext>
            </a:extLst>
          </p:cNvPr>
          <p:cNvSpPr txBox="1"/>
          <p:nvPr/>
        </p:nvSpPr>
        <p:spPr>
          <a:xfrm>
            <a:off x="2286000" y="424702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i="1" baseline="-25000" dirty="0" err="1">
                <a:solidFill>
                  <a:srgbClr val="0070C0"/>
                </a:solidFill>
                <a:latin typeface="+mj-lt"/>
              </a:rPr>
              <a:t>P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FCAC04-B0D0-4928-B267-10C86BF0B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29274"/>
              </p:ext>
            </p:extLst>
          </p:nvPr>
        </p:nvGraphicFramePr>
        <p:xfrm>
          <a:off x="234705" y="-53982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5" name="Equation" r:id="rId3" imgW="3543120" imgH="609480" progId="Equation.DSMT4">
                  <p:embed/>
                </p:oleObj>
              </mc:Choice>
              <mc:Fallback>
                <p:oleObj name="Equation" r:id="rId3" imgW="3543120" imgH="609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FCAC04-B0D0-4928-B267-10C86BF0B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5" y="-53982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D69D04-F87D-4326-A79B-8CD12B0B8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74021"/>
              </p:ext>
            </p:extLst>
          </p:nvPr>
        </p:nvGraphicFramePr>
        <p:xfrm>
          <a:off x="3429000" y="905988"/>
          <a:ext cx="4940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6" name="Equation" r:id="rId5" imgW="1600200" imgH="203040" progId="Equation.DSMT4">
                  <p:embed/>
                </p:oleObj>
              </mc:Choice>
              <mc:Fallback>
                <p:oleObj name="Equation" r:id="rId5" imgW="160020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CD69D04-F87D-4326-A79B-8CD12B0B8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905988"/>
                        <a:ext cx="49403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BD19E9D-ACDD-4CA6-A6EC-E179BA22D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82431"/>
              </p:ext>
            </p:extLst>
          </p:nvPr>
        </p:nvGraphicFramePr>
        <p:xfrm>
          <a:off x="4675258" y="2126588"/>
          <a:ext cx="3803141" cy="113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7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BD19E9D-ACDD-4CA6-A6EC-E179BA22D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258" y="2126588"/>
                        <a:ext cx="3803141" cy="113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B611019-0F58-4A36-B2F2-3F4167E9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37996"/>
              </p:ext>
            </p:extLst>
          </p:nvPr>
        </p:nvGraphicFramePr>
        <p:xfrm>
          <a:off x="4908234" y="3642704"/>
          <a:ext cx="3587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8" name="Equation" r:id="rId9" imgW="1663560" imgH="914400" progId="Equation.DSMT4">
                  <p:embed/>
                </p:oleObj>
              </mc:Choice>
              <mc:Fallback>
                <p:oleObj name="Equation" r:id="rId9" imgW="1663560" imgH="914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B611019-0F58-4A36-B2F2-3F4167E96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8234" y="3642704"/>
                        <a:ext cx="35877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3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28F32-EB6B-493E-BE9E-038514F9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75211"/>
            <a:ext cx="7991475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9" y="5181600"/>
            <a:ext cx="8991600" cy="2286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9358-1AC7-47A6-B836-41BFB62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E483-2CE4-47C4-87E1-5E34CAB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24ED5-A933-4936-8A10-101150F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12AE9B-A8B7-486A-9642-D9B11BA38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84191"/>
              </p:ext>
            </p:extLst>
          </p:nvPr>
        </p:nvGraphicFramePr>
        <p:xfrm>
          <a:off x="826252" y="3950243"/>
          <a:ext cx="72882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0" name="Equation" r:id="rId3" imgW="5574960" imgH="1104840" progId="Equation.DSMT4">
                  <p:embed/>
                </p:oleObj>
              </mc:Choice>
              <mc:Fallback>
                <p:oleObj name="Equation" r:id="rId3" imgW="5574960" imgH="1104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12AE9B-A8B7-486A-9642-D9B11BA38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52" y="3950243"/>
                        <a:ext cx="72882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0A0B04-28B7-400E-BE08-52F79B233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03104"/>
              </p:ext>
            </p:extLst>
          </p:nvPr>
        </p:nvGraphicFramePr>
        <p:xfrm>
          <a:off x="515937" y="103188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1" name="Equation" r:id="rId5" imgW="3543120" imgH="609480" progId="Equation.DSMT4">
                  <p:embed/>
                </p:oleObj>
              </mc:Choice>
              <mc:Fallback>
                <p:oleObj name="Equation" r:id="rId5" imgW="354312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0A0B04-28B7-400E-BE08-52F79B233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03188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ACBB8-23DD-4944-A549-372C98B97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59536"/>
              </p:ext>
            </p:extLst>
          </p:nvPr>
        </p:nvGraphicFramePr>
        <p:xfrm>
          <a:off x="754063" y="1103981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2" name="Equation" r:id="rId7" imgW="4394160" imgH="1333440" progId="Equation.DSMT4">
                  <p:embed/>
                </p:oleObj>
              </mc:Choice>
              <mc:Fallback>
                <p:oleObj name="Equation" r:id="rId7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AACBB8-23DD-4944-A549-372C98B97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03981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40" y="278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917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5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7877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6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8576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7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76984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0435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8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B0CA133-9367-4D02-B16E-A2AB2363B7D7}"/>
              </a:ext>
            </a:extLst>
          </p:cNvPr>
          <p:cNvSpPr/>
          <p:nvPr/>
        </p:nvSpPr>
        <p:spPr>
          <a:xfrm>
            <a:off x="1776984" y="58564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9782"/>
              </p:ext>
            </p:extLst>
          </p:nvPr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0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these analytic properties, Cauchy’s integral theorem results in:</a:t>
            </a:r>
          </a:p>
        </p:txBody>
      </p:sp>
    </p:spTree>
    <p:extLst>
      <p:ext uri="{BB962C8B-B14F-4D97-AF65-F5344CB8AC3E}">
        <p14:creationId xmlns:p14="http://schemas.microsoft.com/office/powerpoint/2010/main" val="4195211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properties of the dielectric function (in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or from “first principles”  -- </a:t>
            </a:r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2491"/>
              </p:ext>
            </p:extLst>
          </p:nvPr>
        </p:nvGraphicFramePr>
        <p:xfrm>
          <a:off x="711200" y="1211263"/>
          <a:ext cx="81041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5" name="Equation" r:id="rId3" imgW="3962160" imgH="660240" progId="Equation.DSMT4">
                  <p:embed/>
                </p:oleObj>
              </mc:Choice>
              <mc:Fallback>
                <p:oleObj name="Equation" r:id="rId3" imgW="3962160" imgH="660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11263"/>
                        <a:ext cx="81041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800" y="2751642"/>
            <a:ext cx="7924800" cy="3657600"/>
            <a:chOff x="685800" y="2751642"/>
            <a:chExt cx="79248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328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40879"/>
              </p:ext>
            </p:extLst>
          </p:nvPr>
        </p:nvGraphicFramePr>
        <p:xfrm>
          <a:off x="461166" y="3544002"/>
          <a:ext cx="8207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1" name="Equation" r:id="rId3" imgW="4012920" imgH="482400" progId="Equation.DSMT4">
                  <p:embed/>
                </p:oleObj>
              </mc:Choice>
              <mc:Fallback>
                <p:oleObj name="Equation" r:id="rId3" imgW="40129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6" y="3544002"/>
                        <a:ext cx="8207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800" y="1071962"/>
            <a:ext cx="5334000" cy="2194560"/>
            <a:chOff x="685800" y="2751642"/>
            <a:chExt cx="88900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3"/>
              <a:ext cx="8890000" cy="3433467"/>
              <a:chOff x="685800" y="2814933"/>
              <a:chExt cx="8890000" cy="34334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21844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814933"/>
                <a:ext cx="18288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92028" y="3111192"/>
            <a:ext cx="2270972" cy="1190774"/>
            <a:chOff x="6492028" y="3111192"/>
            <a:chExt cx="2270972" cy="1190774"/>
          </a:xfrm>
        </p:grpSpPr>
        <p:sp>
          <p:nvSpPr>
            <p:cNvPr id="9" name="Right Arrow 8"/>
            <p:cNvSpPr/>
            <p:nvPr/>
          </p:nvSpPr>
          <p:spPr>
            <a:xfrm rot="19453415">
              <a:off x="6492028" y="3920966"/>
              <a:ext cx="1828800" cy="381000"/>
            </a:xfrm>
            <a:prstGeom prst="rightArrow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4800" y="311119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=0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11163"/>
              </p:ext>
            </p:extLst>
          </p:nvPr>
        </p:nvGraphicFramePr>
        <p:xfrm>
          <a:off x="882650" y="5083175"/>
          <a:ext cx="7221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2" name="数式" r:id="rId5" imgW="3530520" imgH="469800" progId="Equation.3">
                  <p:embed/>
                </p:oleObj>
              </mc:Choice>
              <mc:Fallback>
                <p:oleObj name="数式" r:id="rId5" imgW="3530520" imgH="4698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083175"/>
                        <a:ext cx="7221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4FC13FD0-284F-4FDB-8430-82CAF7445867}"/>
              </a:ext>
            </a:extLst>
          </p:cNvPr>
          <p:cNvSpPr/>
          <p:nvPr/>
        </p:nvSpPr>
        <p:spPr>
          <a:xfrm rot="17441837">
            <a:off x="3383117" y="936674"/>
            <a:ext cx="407228" cy="4066167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31B30BE7-83DF-4E39-9498-3C9667BC5F7F}"/>
              </a:ext>
            </a:extLst>
          </p:cNvPr>
          <p:cNvSpPr/>
          <p:nvPr/>
        </p:nvSpPr>
        <p:spPr>
          <a:xfrm rot="1682779">
            <a:off x="2678354" y="1212924"/>
            <a:ext cx="5053957" cy="3296262"/>
          </a:xfrm>
          <a:prstGeom prst="circularArrow">
            <a:avLst>
              <a:gd name="adj1" fmla="val 12500"/>
              <a:gd name="adj2" fmla="val 811563"/>
              <a:gd name="adj3" fmla="val 20457681"/>
              <a:gd name="adj4" fmla="val 10850344"/>
              <a:gd name="adj5" fmla="val 1517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021D95-3C22-4A32-95F7-1E871BEA4314}"/>
              </a:ext>
            </a:extLst>
          </p:cNvPr>
          <p:cNvSpPr/>
          <p:nvPr/>
        </p:nvSpPr>
        <p:spPr>
          <a:xfrm>
            <a:off x="5704067" y="4632476"/>
            <a:ext cx="258656" cy="539048"/>
          </a:xfrm>
          <a:prstGeom prst="downArrow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42363-0D5A-41EC-8FF1-2B4F0A7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6BBB4-7A61-4024-82FD-2A33608C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FFAFC-C486-4D57-BE21-FE31A346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78598-2E99-4203-9069-CF3BDACAA856}"/>
              </a:ext>
            </a:extLst>
          </p:cNvPr>
          <p:cNvGrpSpPr/>
          <p:nvPr/>
        </p:nvGrpSpPr>
        <p:grpSpPr>
          <a:xfrm>
            <a:off x="1252728" y="136525"/>
            <a:ext cx="7924800" cy="3657600"/>
            <a:chOff x="685800" y="2751642"/>
            <a:chExt cx="7924800" cy="365760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B097A520-C6F7-4DD9-A6EB-32919B81900E}"/>
                </a:ext>
              </a:extLst>
            </p:cNvPr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588877-F8CE-4082-8DAC-9F52B87FA213}"/>
                </a:ext>
              </a:extLst>
            </p:cNvPr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1ACE0A4-7B7D-4A41-9E65-3AD9D9D072BA}"/>
                  </a:ext>
                </a:extLst>
              </p:cNvPr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22C91-28DD-4187-A954-B4BE596EC9A7}"/>
                  </a:ext>
                </a:extLst>
              </p:cNvPr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8FEC14-51E5-4FA7-A122-6DAA45934531}"/>
                  </a:ext>
                </a:extLst>
              </p:cNvPr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ABCBBCE8-A338-4F6A-A3A2-2C7E4DC3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E7CE3D-9DCC-46CC-8D98-DDE0A2F21857}"/>
                  </a:ext>
                </a:extLst>
              </p:cNvPr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3B40797-CF44-4B03-9E45-869112A385D4}"/>
                  </a:ext>
                </a:extLst>
              </p:cNvPr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1D73E7-4397-4D0E-B54F-169486026C24}"/>
                  </a:ext>
                </a:extLst>
              </p:cNvPr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9453F-2218-4EC0-99C7-257533011E9F}"/>
                  </a:ext>
                </a:extLst>
              </p:cNvPr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5547BF-8231-41D7-ABF2-E1BE9D46BFB4}"/>
              </a:ext>
            </a:extLst>
          </p:cNvPr>
          <p:cNvSpPr txBox="1"/>
          <p:nvPr/>
        </p:nvSpPr>
        <p:spPr>
          <a:xfrm>
            <a:off x="3048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5673627-6EE1-44B4-9E0A-F5C64226C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6714"/>
              </p:ext>
            </p:extLst>
          </p:nvPr>
        </p:nvGraphicFramePr>
        <p:xfrm>
          <a:off x="234696" y="2492515"/>
          <a:ext cx="8129588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1" name="Equation" r:id="rId3" imgW="3974760" imgH="1930320" progId="Equation.DSMT4">
                  <p:embed/>
                </p:oleObj>
              </mc:Choice>
              <mc:Fallback>
                <p:oleObj name="Equation" r:id="rId3" imgW="397476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96" y="2492515"/>
                        <a:ext cx="8129588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27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47800" y="4038600"/>
            <a:ext cx="34290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37" y="7797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45142"/>
              </p:ext>
            </p:extLst>
          </p:nvPr>
        </p:nvGraphicFramePr>
        <p:xfrm>
          <a:off x="1066800" y="476250"/>
          <a:ext cx="63658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4" name="Equation" r:id="rId3" imgW="3111480" imgH="2641320" progId="Equation.DSMT4">
                  <p:embed/>
                </p:oleObj>
              </mc:Choice>
              <mc:Fallback>
                <p:oleObj name="Equation" r:id="rId3" imgW="3111480" imgH="26413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6250"/>
                        <a:ext cx="6365875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5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99270"/>
              </p:ext>
            </p:extLst>
          </p:nvPr>
        </p:nvGraphicFramePr>
        <p:xfrm>
          <a:off x="346075" y="672792"/>
          <a:ext cx="34036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0" name="数式" r:id="rId3" imgW="1663560" imgH="965160" progId="Equation.3">
                  <p:embed/>
                </p:oleObj>
              </mc:Choice>
              <mc:Fallback>
                <p:oleObj name="数式" r:id="rId3" imgW="1663560" imgH="96516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672792"/>
                        <a:ext cx="34036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40222"/>
              </p:ext>
            </p:extLst>
          </p:nvPr>
        </p:nvGraphicFramePr>
        <p:xfrm>
          <a:off x="363537" y="3303852"/>
          <a:ext cx="84169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1" name="Equation" r:id="rId5" imgW="4114800" imgH="1193760" progId="Equation.DSMT4">
                  <p:embed/>
                </p:oleObj>
              </mc:Choice>
              <mc:Fallback>
                <p:oleObj name="Equation" r:id="rId5" imgW="411480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3303852"/>
                        <a:ext cx="84169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E9B84B-5185-4F0C-A5E5-605B236E5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14951"/>
              </p:ext>
            </p:extLst>
          </p:nvPr>
        </p:nvGraphicFramePr>
        <p:xfrm>
          <a:off x="4724400" y="769324"/>
          <a:ext cx="4172787" cy="19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2" name="Equation" r:id="rId7" imgW="2171520" imgH="1015920" progId="Equation.DSMT4">
                  <p:embed/>
                </p:oleObj>
              </mc:Choice>
              <mc:Fallback>
                <p:oleObj name="Equation" r:id="rId7" imgW="21715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769324"/>
                        <a:ext cx="4172787" cy="195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814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26926"/>
              </p:ext>
            </p:extLst>
          </p:nvPr>
        </p:nvGraphicFramePr>
        <p:xfrm>
          <a:off x="827881" y="1219200"/>
          <a:ext cx="74120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5" name="数式" r:id="rId3" imgW="3429000" imgH="1726920" progId="Equation.3">
                  <p:embed/>
                </p:oleObj>
              </mc:Choice>
              <mc:Fallback>
                <p:oleObj name="数式" r:id="rId3" imgW="3429000" imgH="1726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" y="1219200"/>
                        <a:ext cx="7412038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14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267200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27576"/>
              </p:ext>
            </p:extLst>
          </p:nvPr>
        </p:nvGraphicFramePr>
        <p:xfrm>
          <a:off x="287338" y="1524000"/>
          <a:ext cx="7659687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Equation" r:id="rId3" imgW="3543120" imgH="1498320" progId="Equation.DSMT4">
                  <p:embed/>
                </p:oleObj>
              </mc:Choice>
              <mc:Fallback>
                <p:oleObj name="Equation" r:id="rId3" imgW="3543120" imgH="1498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4000"/>
                        <a:ext cx="7659687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3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C3543-2637-4F53-BCCB-169BD028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59305-590A-46EE-91C8-03C44FDA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BC67D-F9C5-48C7-BBA2-EE81018C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F7CC8-FD9D-45CA-9D1D-4D8D0A956E2A}"/>
              </a:ext>
            </a:extLst>
          </p:cNvPr>
          <p:cNvSpPr txBox="1"/>
          <p:nvPr/>
        </p:nvSpPr>
        <p:spPr>
          <a:xfrm>
            <a:off x="228600" y="2286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+mj-lt"/>
              </a:rPr>
              <a:t>Please submit topic suggestions for Friday’s review </a:t>
            </a:r>
            <a:r>
              <a:rPr lang="en-US" sz="2400" dirty="0">
                <a:latin typeface="+mj-lt"/>
              </a:rPr>
              <a:t>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Questions for today—</a:t>
            </a:r>
          </a:p>
          <a:p>
            <a:r>
              <a:rPr lang="en-US" sz="2400" dirty="0">
                <a:latin typeface="+mj-lt"/>
              </a:rPr>
              <a:t>From Nick -- </a:t>
            </a:r>
            <a:r>
              <a:rPr lang="en-US" dirty="0"/>
              <a:t>Can you go over how we proved the [dielectric] function was analytic?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Derick – </a:t>
            </a:r>
            <a:r>
              <a:rPr lang="en-US" dirty="0">
                <a:latin typeface="+mj-lt"/>
              </a:rPr>
              <a:t>(Paraphrased)   How do the Fresnel equations for isotropic and anisotropic materials compare?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Tim -- </a:t>
            </a:r>
            <a:r>
              <a:rPr lang="en-US" dirty="0"/>
              <a:t>In slide 20 are permittivity function and dielectric function the same </a:t>
            </a:r>
            <a:r>
              <a:rPr lang="en-US" dirty="0" err="1"/>
              <a:t>function?In</a:t>
            </a:r>
            <a:r>
              <a:rPr lang="en-US" dirty="0"/>
              <a:t> slide 31 how are we able to split the integral of f(z) into f(</a:t>
            </a:r>
            <a:r>
              <a:rPr lang="en-US" dirty="0" err="1"/>
              <a:t>z_r</a:t>
            </a:r>
            <a:r>
              <a:rPr lang="en-US" dirty="0"/>
              <a:t>) and f(z).  What is the difference between </a:t>
            </a:r>
            <a:r>
              <a:rPr lang="en-US" dirty="0" err="1"/>
              <a:t>z_r</a:t>
            </a:r>
            <a:r>
              <a:rPr lang="en-US" dirty="0"/>
              <a:t> and z?</a:t>
            </a:r>
          </a:p>
          <a:p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From Gao -- </a:t>
            </a:r>
            <a:r>
              <a:rPr lang="en-US" dirty="0"/>
              <a:t>Why do we study </a:t>
            </a:r>
            <a:r>
              <a:rPr lang="en-US" dirty="0" err="1"/>
              <a:t>Kramers-Kronig</a:t>
            </a:r>
            <a:r>
              <a:rPr lang="en-US" dirty="0"/>
              <a:t> transform? Do you have application examples?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907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7EFB-F57B-4C71-BBD2-2DAC80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ACA-A108-4986-B124-0DC0190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2F53-70C9-4D1C-8C78-3DCF3D7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CD18-2035-4B50-9A4C-7F2CD6E4BF87}"/>
              </a:ext>
            </a:extLst>
          </p:cNvPr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3704DC-2BE5-4CC2-9A9D-665590E33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4594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9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3704DC-2BE5-4CC2-9A9D-665590E33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03EE2-C073-4571-B5AB-03584392D137}"/>
              </a:ext>
            </a:extLst>
          </p:cNvPr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DB574-FEF6-46E5-B99C-72A10639BFA8}"/>
              </a:ext>
            </a:extLst>
          </p:cNvPr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1CEC1-95E3-4007-BFBF-204E79DEA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55342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0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91CEC1-95E3-4007-BFBF-204E79DEA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4B3A2-1E39-4E2A-93CA-83DBBBBF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53655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1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3E4B3A2-1E39-4E2A-93CA-83DBBBBF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6F7B5DE-69D5-4EB6-996A-302F66C2D1D3}"/>
              </a:ext>
            </a:extLst>
          </p:cNvPr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21517-EBC1-4CE5-A33A-D2A9B22ABDAD}"/>
              </a:ext>
            </a:extLst>
          </p:cNvPr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EFD9EE-25A6-4F3C-A46A-A35D39A2B9E3}"/>
              </a:ext>
            </a:extLst>
          </p:cNvPr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303DA-F09F-4C50-B82A-925FFEFE726B}"/>
              </a:ext>
            </a:extLst>
          </p:cNvPr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7392C2-551F-466D-AADF-8B9BB01A8C1D}"/>
              </a:ext>
            </a:extLst>
          </p:cNvPr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FC7ED-A4F9-4A32-88AA-4E1885720075}"/>
              </a:ext>
            </a:extLst>
          </p:cNvPr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97ABE5-1D21-4D35-8F80-B7B5AEADF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52554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2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97ABE5-1D21-4D35-8F80-B7B5AEADF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77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Summary –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35A9-DD1D-4A2A-92B2-AB3C6DFCD81D}"/>
              </a:ext>
            </a:extLst>
          </p:cNvPr>
          <p:cNvSpPr txBox="1"/>
          <p:nvPr/>
        </p:nvSpPr>
        <p:spPr>
          <a:xfrm>
            <a:off x="4572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Practical applications --  It is often possible/more convenient to calculate the imaginary response and use KK to deduce the real response or visa versa.</a:t>
            </a: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2222280" imgH="1117440" progId="Equation.DSMT4">
                  <p:embed/>
                </p:oleObj>
              </mc:Choice>
              <mc:Fallback>
                <p:oleObj name="Equation" r:id="rId5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Equation" r:id="rId3" imgW="5270400" imgH="1485720" progId="Equation.DSMT4">
                  <p:embed/>
                </p:oleObj>
              </mc:Choice>
              <mc:Fallback>
                <p:oleObj name="Equation" r:id="rId3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2" name="Equation" r:id="rId3" imgW="3568680" imgH="2565360" progId="Equation.DSMT4">
                  <p:embed/>
                </p:oleObj>
              </mc:Choice>
              <mc:Fallback>
                <p:oleObj name="Equation" r:id="rId3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6" name="Equation" r:id="rId3" imgW="5333760" imgH="2273040" progId="Equation.DSMT4">
                  <p:embed/>
                </p:oleObj>
              </mc:Choice>
              <mc:Fallback>
                <p:oleObj name="Equation" r:id="rId3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7" name="数式" r:id="rId3" imgW="2514600" imgH="2006280" progId="Equation.3">
                  <p:embed/>
                </p:oleObj>
              </mc:Choice>
              <mc:Fallback>
                <p:oleObj name="数式" r:id="rId3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8" name="Equation" r:id="rId5" imgW="2768400" imgH="761760" progId="Equation.DSMT4">
                  <p:embed/>
                </p:oleObj>
              </mc:Choice>
              <mc:Fallback>
                <p:oleObj name="Equation" r:id="rId5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4" name="Equation" r:id="rId3" imgW="2489040" imgH="634680" progId="Equation.DSMT4">
                  <p:embed/>
                </p:oleObj>
              </mc:Choice>
              <mc:Fallback>
                <p:oleObj name="Equation" r:id="rId3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9" name="Equation" r:id="rId3" imgW="6019560" imgH="4254480" progId="Equation.DSMT4">
                  <p:embed/>
                </p:oleObj>
              </mc:Choice>
              <mc:Fallback>
                <p:oleObj name="Equation" r:id="rId3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0" name="Equation" r:id="rId5" imgW="1739880" imgH="609480" progId="Equation.DSMT4">
                  <p:embed/>
                </p:oleObj>
              </mc:Choice>
              <mc:Fallback>
                <p:oleObj name="Equation" r:id="rId5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A9339-0C70-449F-A566-1124AE0F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47E06-E1B2-476F-9D2A-5AF8051A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07959-4144-4C84-828B-26BDA081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901D1-E20D-4AE6-BB84-6DD79713209E}"/>
              </a:ext>
            </a:extLst>
          </p:cNvPr>
          <p:cNvSpPr txBox="1"/>
          <p:nvPr/>
        </p:nvSpPr>
        <p:spPr>
          <a:xfrm>
            <a:off x="152400" y="6096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of reflection/</a:t>
            </a:r>
            <a:r>
              <a:rPr lang="en-US" sz="2400" dirty="0" err="1">
                <a:latin typeface="+mj-lt"/>
              </a:rPr>
              <a:t>refractionanalysis</a:t>
            </a:r>
            <a:r>
              <a:rPr lang="en-US" sz="2400" dirty="0">
                <a:latin typeface="+mj-lt"/>
              </a:rPr>
              <a:t> to anisotropic media --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D9BD846-3F8F-4AAD-B5B4-98B643E0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19425" r="27983" b="15041"/>
          <a:stretch/>
        </p:blipFill>
        <p:spPr bwMode="auto">
          <a:xfrm>
            <a:off x="17929" y="837093"/>
            <a:ext cx="6058546" cy="53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118124-6542-4550-990C-C5402E6BC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66800"/>
              </p:ext>
            </p:extLst>
          </p:nvPr>
        </p:nvGraphicFramePr>
        <p:xfrm>
          <a:off x="5410200" y="1371600"/>
          <a:ext cx="315436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7" name="Equation" r:id="rId4" imgW="3154493" imgH="1745174" progId="Equation.DSMT4">
                  <p:embed/>
                </p:oleObj>
              </mc:Choice>
              <mc:Fallback>
                <p:oleObj name="Equation" r:id="rId4" imgW="3154493" imgH="17451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1371600"/>
                        <a:ext cx="3154363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087EDF-84C4-4C64-B422-19198DF59581}"/>
              </a:ext>
            </a:extLst>
          </p:cNvPr>
          <p:cNvSpPr txBox="1"/>
          <p:nvPr/>
        </p:nvSpPr>
        <p:spPr>
          <a:xfrm>
            <a:off x="6153473" y="89505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assume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DA8DCC-B807-4779-BD1A-005FE6372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91505"/>
              </p:ext>
            </p:extLst>
          </p:nvPr>
        </p:nvGraphicFramePr>
        <p:xfrm>
          <a:off x="4770437" y="3878263"/>
          <a:ext cx="3565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8" name="Equation" r:id="rId6" imgW="3566036" imgH="1996551" progId="Equation.DSMT4">
                  <p:embed/>
                </p:oleObj>
              </mc:Choice>
              <mc:Fallback>
                <p:oleObj name="Equation" r:id="rId6" imgW="3566036" imgH="1996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0437" y="3878263"/>
                        <a:ext cx="3565525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93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F3DC39-C19F-47C3-BF81-0DC7E2AE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79578"/>
            <a:ext cx="3302000" cy="22948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56F85-08F6-4331-BA72-0F5D9A81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4B95C-64AB-4BC3-9F12-FE144112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846-2442-40C9-BAA3-00219E57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67D97-966C-4F57-988F-CA85DF746F0A}"/>
              </a:ext>
            </a:extLst>
          </p:cNvPr>
          <p:cNvSpPr txBox="1"/>
          <p:nvPr/>
        </p:nvSpPr>
        <p:spPr>
          <a:xfrm>
            <a:off x="3048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    (E fields along z-axis)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3C238A-9D7B-40B2-AF00-AB1306060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91195"/>
              </p:ext>
            </p:extLst>
          </p:nvPr>
        </p:nvGraphicFramePr>
        <p:xfrm>
          <a:off x="838200" y="914400"/>
          <a:ext cx="21637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0" name="Equation" r:id="rId4" imgW="2164204" imgH="1020969" progId="Equation.DSMT4">
                  <p:embed/>
                </p:oleObj>
              </mc:Choice>
              <mc:Fallback>
                <p:oleObj name="Equation" r:id="rId4" imgW="2164204" imgH="1020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914400"/>
                        <a:ext cx="2163763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E0E0461-EBD2-4401-AF8A-D309F46F2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64337"/>
              </p:ext>
            </p:extLst>
          </p:nvPr>
        </p:nvGraphicFramePr>
        <p:xfrm>
          <a:off x="3657600" y="1049708"/>
          <a:ext cx="2539404" cy="6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1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7600" y="1049708"/>
                        <a:ext cx="2539404" cy="63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EE87FB-2B9C-4E91-AD36-FF538E7D2A3F}"/>
              </a:ext>
            </a:extLst>
          </p:cNvPr>
          <p:cNvSpPr txBox="1"/>
          <p:nvPr/>
        </p:nvSpPr>
        <p:spPr>
          <a:xfrm>
            <a:off x="381000" y="23577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    (E fields in x-y plane)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BC31A5-911A-4320-BDC8-49A891677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99770"/>
              </p:ext>
            </p:extLst>
          </p:nvPr>
        </p:nvGraphicFramePr>
        <p:xfrm>
          <a:off x="838200" y="3092251"/>
          <a:ext cx="25987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2" name="Equation" r:id="rId8" imgW="2598638" imgH="1020969" progId="Equation.DSMT4">
                  <p:embed/>
                </p:oleObj>
              </mc:Choice>
              <mc:Fallback>
                <p:oleObj name="Equation" r:id="rId8" imgW="2598638" imgH="1020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3092251"/>
                        <a:ext cx="2598737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9427BDF-FFCE-4CB8-AB43-3BB05896D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985173"/>
              </p:ext>
            </p:extLst>
          </p:nvPr>
        </p:nvGraphicFramePr>
        <p:xfrm>
          <a:off x="3886200" y="3115893"/>
          <a:ext cx="2504441" cy="82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3" name="Equation" r:id="rId10" imgW="1346040" imgH="444240" progId="Equation.DSMT4">
                  <p:embed/>
                </p:oleObj>
              </mc:Choice>
              <mc:Fallback>
                <p:oleObj name="Equation" r:id="rId10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6200" y="3115893"/>
                        <a:ext cx="2504441" cy="82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1CD7991-469E-4E31-B4B1-045DDD8DC593}"/>
              </a:ext>
            </a:extLst>
          </p:cNvPr>
          <p:cNvSpPr txBox="1"/>
          <p:nvPr/>
        </p:nvSpPr>
        <p:spPr>
          <a:xfrm>
            <a:off x="1066800" y="4953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a birefringent crystal -- </a:t>
            </a:r>
          </a:p>
        </p:txBody>
      </p:sp>
    </p:spTree>
    <p:extLst>
      <p:ext uri="{BB962C8B-B14F-4D97-AF65-F5344CB8AC3E}">
        <p14:creationId xmlns:p14="http://schemas.microsoft.com/office/powerpoint/2010/main" val="164873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   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8" name="数式" r:id="rId3" imgW="2527200" imgH="685800" progId="Equation.3">
                  <p:embed/>
                </p:oleObj>
              </mc:Choice>
              <mc:Fallback>
                <p:oleObj name="数式" r:id="rId3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9" name="数式" r:id="rId5" imgW="3035160" imgH="711000" progId="Equation.3">
                  <p:embed/>
                </p:oleObj>
              </mc:Choice>
              <mc:Fallback>
                <p:oleObj name="数式" r:id="rId5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0" name="数式" r:id="rId7" imgW="2984400" imgH="609480" progId="Equation.3">
                  <p:embed/>
                </p:oleObj>
              </mc:Choice>
              <mc:Fallback>
                <p:oleObj name="数式" r:id="rId7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585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12114"/>
              </p:ext>
            </p:extLst>
          </p:nvPr>
        </p:nvGraphicFramePr>
        <p:xfrm>
          <a:off x="6009681" y="2114550"/>
          <a:ext cx="276225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8" name="Equation" r:id="rId3" imgW="1676160" imgH="2527200" progId="Equation.DSMT4">
                  <p:embed/>
                </p:oleObj>
              </mc:Choice>
              <mc:Fallback>
                <p:oleObj name="Equation" r:id="rId3" imgW="167616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681" y="2114550"/>
                        <a:ext cx="2762250" cy="41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15713</TotalTime>
  <Words>1234</Words>
  <Application>Microsoft Office PowerPoint</Application>
  <PresentationFormat>On-screen Show (4:3)</PresentationFormat>
  <Paragraphs>326</Paragraphs>
  <Slides>49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937</cp:revision>
  <cp:lastPrinted>2020-02-24T17:49:02Z</cp:lastPrinted>
  <dcterms:created xsi:type="dcterms:W3CDTF">2012-01-10T18:32:24Z</dcterms:created>
  <dcterms:modified xsi:type="dcterms:W3CDTF">2021-03-10T15:55:41Z</dcterms:modified>
</cp:coreProperties>
</file>