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15" r:id="rId3"/>
    <p:sldId id="327" r:id="rId4"/>
    <p:sldId id="297" r:id="rId5"/>
    <p:sldId id="316" r:id="rId6"/>
    <p:sldId id="324" r:id="rId7"/>
    <p:sldId id="325" r:id="rId8"/>
    <p:sldId id="326" r:id="rId9"/>
    <p:sldId id="300" r:id="rId10"/>
    <p:sldId id="299" r:id="rId11"/>
    <p:sldId id="317" r:id="rId12"/>
    <p:sldId id="323" r:id="rId13"/>
    <p:sldId id="322" r:id="rId14"/>
    <p:sldId id="301" r:id="rId15"/>
    <p:sldId id="302" r:id="rId16"/>
    <p:sldId id="303" r:id="rId17"/>
    <p:sldId id="304" r:id="rId18"/>
    <p:sldId id="328" r:id="rId19"/>
    <p:sldId id="305" r:id="rId20"/>
    <p:sldId id="306" r:id="rId21"/>
    <p:sldId id="307" r:id="rId22"/>
    <p:sldId id="308" r:id="rId23"/>
    <p:sldId id="309" r:id="rId24"/>
    <p:sldId id="318" r:id="rId25"/>
    <p:sldId id="310" r:id="rId26"/>
    <p:sldId id="311" r:id="rId27"/>
    <p:sldId id="312" r:id="rId28"/>
    <p:sldId id="31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7" d="100"/>
          <a:sy n="57" d="100"/>
        </p:scale>
        <p:origin x="1766" y="53"/>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1/27/2021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are starting the course late and there will be no spring break.    The plan is to have a week where you will work on the mid term take home exam and there will be no lecture.   (This happens to be the week when I plan to attend the March Meeting of the American Physical Society (virtually).</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18560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an advertisement for Physics Colloquia at 4 PM on Thursdays.    You should get mailings from </a:t>
            </a:r>
            <a:r>
              <a:rPr lang="en-US" dirty="0" err="1"/>
              <a:t>Kittyae</a:t>
            </a:r>
            <a:r>
              <a:rPr lang="en-US" dirty="0"/>
              <a:t> McBride each week.</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085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content is required by the Dean’s office to help the university keep our physical environment safe.    Please visit the links as needed.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44041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87184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712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1/27/2021</a:t>
            </a:r>
            <a:endParaRPr lang="en-US" dirty="0"/>
          </a:p>
        </p:txBody>
      </p:sp>
      <p:sp>
        <p:nvSpPr>
          <p:cNvPr id="8" name="Footer Placeholder 7"/>
          <p:cNvSpPr>
            <a:spLocks noGrp="1"/>
          </p:cNvSpPr>
          <p:nvPr>
            <p:ph type="ftr" sz="quarter" idx="11"/>
          </p:nvPr>
        </p:nvSpPr>
        <p:spPr/>
        <p:txBody>
          <a:bodyPr/>
          <a:lstStyle/>
          <a:p>
            <a:r>
              <a:rPr lang="en-US"/>
              <a:t>PHY 712  Spring 2021 --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1/27/2021</a:t>
            </a:r>
            <a:endParaRPr lang="en-US" dirty="0"/>
          </a:p>
        </p:txBody>
      </p:sp>
      <p:sp>
        <p:nvSpPr>
          <p:cNvPr id="4" name="Footer Placeholder 3"/>
          <p:cNvSpPr>
            <a:spLocks noGrp="1"/>
          </p:cNvSpPr>
          <p:nvPr>
            <p:ph type="ftr" sz="quarter" idx="11"/>
          </p:nvPr>
        </p:nvSpPr>
        <p:spPr/>
        <p:txBody>
          <a:bodyPr/>
          <a:lstStyle/>
          <a:p>
            <a:r>
              <a:rPr lang="en-US"/>
              <a:t>PHY 712  Spring 2021 --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712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1/27/2021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users.wfu.edu/natalie/s21phy712/homewor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9.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5.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6.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users.wfu.edu/natalie/s21phy71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users.wfu.edu/natalie/s21phy712/inf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daLmENFdvG-o7Fd7IPee197q_j0Ye9LS/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prod.wp.cdn.aws.wfu.edu/sites/215/2021/01/Spring-2021-Classroom-FAQ.pdf" TargetMode="External"/><Relationship Id="rId4" Type="http://schemas.openxmlformats.org/officeDocument/2006/relationships/hyperlink" Target="https://docs.google.com/document/d/1QTNaX1FjUHntr6k4ar7kcAxTopNIu2lt02WN7V8hHIo/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Discussion 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3"/>
              </a:rPr>
              <a:t>http://users.wfu.edu/natalie/s21phy712/homework/</a:t>
            </a:r>
            <a:endParaRPr lang="en-US" sz="2400" dirty="0">
              <a:latin typeface="+mj-lt"/>
            </a:endParaRPr>
          </a:p>
        </p:txBody>
      </p:sp>
      <p:pic>
        <p:nvPicPr>
          <p:cNvPr id="5" name="Picture 4">
            <a:extLst>
              <a:ext uri="{FF2B5EF4-FFF2-40B4-BE49-F238E27FC236}">
                <a16:creationId xmlns:a16="http://schemas.microsoft.com/office/drawing/2014/main" id="{62E969BB-71DF-4E7D-9AB3-E7902ABC0E1F}"/>
              </a:ext>
            </a:extLst>
          </p:cNvPr>
          <p:cNvPicPr>
            <a:picLocks noChangeAspect="1"/>
          </p:cNvPicPr>
          <p:nvPr/>
        </p:nvPicPr>
        <p:blipFill>
          <a:blip r:embed="rId4"/>
          <a:stretch>
            <a:fillRect/>
          </a:stretch>
        </p:blipFill>
        <p:spPr>
          <a:xfrm>
            <a:off x="0" y="1826172"/>
            <a:ext cx="9144000" cy="3205655"/>
          </a:xfrm>
          <a:prstGeom prst="rect">
            <a:avLst/>
          </a:prstGeom>
        </p:spPr>
      </p:pic>
      <p:sp>
        <p:nvSpPr>
          <p:cNvPr id="8" name="Oval 7">
            <a:extLst>
              <a:ext uri="{FF2B5EF4-FFF2-40B4-BE49-F238E27FC236}">
                <a16:creationId xmlns:a16="http://schemas.microsoft.com/office/drawing/2014/main" id="{BE3A6529-3946-40D9-BD02-E02D7954FC51}"/>
              </a:ext>
            </a:extLst>
          </p:cNvPr>
          <p:cNvSpPr/>
          <p:nvPr/>
        </p:nvSpPr>
        <p:spPr>
          <a:xfrm>
            <a:off x="7620000" y="27432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Tree>
    <p:extLst>
      <p:ext uri="{BB962C8B-B14F-4D97-AF65-F5344CB8AC3E}">
        <p14:creationId xmlns:p14="http://schemas.microsoft.com/office/powerpoint/2010/main" val="39591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spid="_x0000_s22576" name="Equation" r:id="rId4" imgW="2514600" imgH="698400" progId="Equation.DSMT4">
                  <p:embed/>
                </p:oleObj>
              </mc:Choice>
              <mc:Fallback>
                <p:oleObj name="Equation" r:id="rId4" imgW="2514600" imgH="698400" progId="Equation.DSMT4">
                  <p:embed/>
                  <p:pic>
                    <p:nvPicPr>
                      <p:cNvPr id="0" name=""/>
                      <p:cNvPicPr/>
                      <p:nvPr/>
                    </p:nvPicPr>
                    <p:blipFill>
                      <a:blip r:embed="rId5"/>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838200" y="1132399"/>
            <a:ext cx="7467600" cy="1938992"/>
          </a:xfrm>
          <a:prstGeom prst="rect">
            <a:avLst/>
          </a:prstGeom>
          <a:noFill/>
        </p:spPr>
        <p:txBody>
          <a:bodyPr wrap="square" rtlCol="0">
            <a:spAutoFit/>
          </a:bodyPr>
          <a:lstStyle/>
          <a:p>
            <a:r>
              <a:rPr lang="en-US" sz="2400" dirty="0">
                <a:latin typeface="+mj-lt"/>
              </a:rPr>
              <a:t>Additional information –</a:t>
            </a:r>
          </a:p>
          <a:p>
            <a:pPr lvl="1"/>
            <a:r>
              <a:rPr lang="en-US" sz="2400" dirty="0">
                <a:latin typeface="+mj-lt"/>
              </a:rPr>
              <a:t>Mid-term exam March 15-19 </a:t>
            </a:r>
          </a:p>
          <a:p>
            <a:pPr lvl="1"/>
            <a:r>
              <a:rPr lang="en-US" sz="2400" dirty="0">
                <a:latin typeface="+mj-lt"/>
              </a:rPr>
              <a:t>Presentations for   E&amp;M  will be  in late April and early May</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228600" y="4114800"/>
            <a:ext cx="8458200" cy="1569660"/>
          </a:xfrm>
          <a:prstGeom prst="rect">
            <a:avLst/>
          </a:prstGeom>
          <a:noFill/>
        </p:spPr>
        <p:txBody>
          <a:bodyPr wrap="square" rtlCol="0">
            <a:spAutoFit/>
          </a:bodyPr>
          <a:lstStyle/>
          <a:p>
            <a:r>
              <a:rPr lang="en-US" sz="2400" dirty="0">
                <a:latin typeface="+mj-lt"/>
              </a:rPr>
              <a:t>Your questions – Why are SI units the standard?</a:t>
            </a:r>
          </a:p>
          <a:p>
            <a:endParaRPr lang="en-US" sz="2400" dirty="0">
              <a:latin typeface="+mj-lt"/>
            </a:endParaRPr>
          </a:p>
          <a:p>
            <a:r>
              <a:rPr lang="en-US" sz="2400" dirty="0">
                <a:latin typeface="+mj-lt"/>
              </a:rPr>
              <a:t>My (biased) opinion – it was a great debate and the experimentalists won….</a:t>
            </a:r>
          </a:p>
        </p:txBody>
      </p:sp>
    </p:spTree>
    <p:extLst>
      <p:ext uri="{BB962C8B-B14F-4D97-AF65-F5344CB8AC3E}">
        <p14:creationId xmlns:p14="http://schemas.microsoft.com/office/powerpoint/2010/main" val="31241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2308324"/>
          </a:xfrm>
          <a:prstGeom prst="rect">
            <a:avLst/>
          </a:prstGeom>
          <a:noFill/>
        </p:spPr>
        <p:txBody>
          <a:bodyPr wrap="square" rtlCol="0">
            <a:spAutoFit/>
          </a:bodyPr>
          <a:lstStyle/>
          <a:p>
            <a:r>
              <a:rPr lang="en-US" sz="2400" dirty="0">
                <a:latin typeface="+mj-lt"/>
              </a:rPr>
              <a:t>Your questions –  What is the meaning of all of the listed fields?</a:t>
            </a:r>
          </a:p>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2FA14702-1AC0-4B3B-8B88-AD735A04644D}"/>
              </a:ext>
            </a:extLst>
          </p:cNvPr>
          <p:cNvSpPr txBox="1"/>
          <p:nvPr/>
        </p:nvSpPr>
        <p:spPr>
          <a:xfrm>
            <a:off x="304800" y="228600"/>
            <a:ext cx="8458200" cy="461665"/>
          </a:xfrm>
          <a:prstGeom prst="rect">
            <a:avLst/>
          </a:prstGeom>
          <a:noFill/>
        </p:spPr>
        <p:txBody>
          <a:bodyPr wrap="square" rtlCol="0">
            <a:spAutoFit/>
          </a:bodyPr>
          <a:lstStyle/>
          <a:p>
            <a:r>
              <a:rPr lang="en-US" sz="2400" dirty="0">
                <a:latin typeface="+mj-lt"/>
              </a:rPr>
              <a:t>Physics Colloquium series – Thursdays 4-5 PM online</a:t>
            </a:r>
          </a:p>
        </p:txBody>
      </p:sp>
      <p:pic>
        <p:nvPicPr>
          <p:cNvPr id="6" name="Picture 5">
            <a:extLst>
              <a:ext uri="{FF2B5EF4-FFF2-40B4-BE49-F238E27FC236}">
                <a16:creationId xmlns:a16="http://schemas.microsoft.com/office/drawing/2014/main" id="{5AEA5F05-6E7E-4CA9-A16F-65AA9A4E4601}"/>
              </a:ext>
            </a:extLst>
          </p:cNvPr>
          <p:cNvPicPr>
            <a:picLocks noChangeAspect="1"/>
          </p:cNvPicPr>
          <p:nvPr/>
        </p:nvPicPr>
        <p:blipFill>
          <a:blip r:embed="rId3"/>
          <a:stretch>
            <a:fillRect/>
          </a:stretch>
        </p:blipFill>
        <p:spPr>
          <a:xfrm>
            <a:off x="304800" y="1151042"/>
            <a:ext cx="8853828" cy="4944957"/>
          </a:xfrm>
          <a:prstGeom prst="rect">
            <a:avLst/>
          </a:prstGeom>
        </p:spPr>
      </p:pic>
    </p:spTree>
    <p:extLst>
      <p:ext uri="{BB962C8B-B14F-4D97-AF65-F5344CB8AC3E}">
        <p14:creationId xmlns:p14="http://schemas.microsoft.com/office/powerpoint/2010/main" val="185365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spid="_x0000_s17622" name="Equation" r:id="rId4" imgW="507960" imgH="266400" progId="Equation.DSMT4">
                  <p:embed/>
                </p:oleObj>
              </mc:Choice>
              <mc:Fallback>
                <p:oleObj name="Equation" r:id="rId4" imgW="507960" imgH="266400" progId="Equation.DSMT4">
                  <p:embed/>
                  <p:pic>
                    <p:nvPicPr>
                      <p:cNvPr id="0" name=""/>
                      <p:cNvPicPr/>
                      <p:nvPr/>
                    </p:nvPicPr>
                    <p:blipFill>
                      <a:blip r:embed="rId5"/>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spid="_x0000_s17623" name="Equation" r:id="rId6" imgW="2831760" imgH="1409400" progId="Equation.DSMT4">
                  <p:embed/>
                </p:oleObj>
              </mc:Choice>
              <mc:Fallback>
                <p:oleObj name="Equation" r:id="rId6" imgW="2831760" imgH="1409400" progId="Equation.DSMT4">
                  <p:embed/>
                  <p:pic>
                    <p:nvPicPr>
                      <p:cNvPr id="0" name=""/>
                      <p:cNvPicPr/>
                      <p:nvPr/>
                    </p:nvPicPr>
                    <p:blipFill>
                      <a:blip r:embed="rId7"/>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spid="_x0000_s17624"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spid="_x0000_s17625" name="Equation" r:id="rId10" imgW="152280" imgH="164880" progId="Equation.DSMT4">
                  <p:embed/>
                </p:oleObj>
              </mc:Choice>
              <mc:Fallback>
                <p:oleObj name="Equation" r:id="rId10" imgW="152280" imgH="164880" progId="Equation.DSMT4">
                  <p:embed/>
                  <p:pic>
                    <p:nvPicPr>
                      <p:cNvPr id="6" name="Object 5"/>
                      <p:cNvPicPr/>
                      <p:nvPr/>
                    </p:nvPicPr>
                    <p:blipFill>
                      <a:blip r:embed="rId11"/>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spid="_x0000_s18503" name="Equation" r:id="rId4" imgW="4927320" imgH="2844720" progId="Equation.DSMT4">
                  <p:embed/>
                </p:oleObj>
              </mc:Choice>
              <mc:Fallback>
                <p:oleObj name="Equation" r:id="rId4" imgW="4927320" imgH="2844720" progId="Equation.DSMT4">
                  <p:embed/>
                  <p:pic>
                    <p:nvPicPr>
                      <p:cNvPr id="0" name=""/>
                      <p:cNvPicPr/>
                      <p:nvPr/>
                    </p:nvPicPr>
                    <p:blipFill>
                      <a:blip r:embed="rId5"/>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spid="_x0000_s23632" name="Equation" r:id="rId4" imgW="1803240" imgH="647640" progId="Equation.DSMT4">
                  <p:embed/>
                </p:oleObj>
              </mc:Choice>
              <mc:Fallback>
                <p:oleObj name="Equation" r:id="rId4" imgW="1803240" imgH="647640" progId="Equation.DSMT4">
                  <p:embed/>
                  <p:pic>
                    <p:nvPicPr>
                      <p:cNvPr id="0" name=""/>
                      <p:cNvPicPr/>
                      <p:nvPr/>
                    </p:nvPicPr>
                    <p:blipFill>
                      <a:blip r:embed="rId5"/>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spid="_x0000_s23633" name="Equation" r:id="rId6" imgW="1714320" imgH="1307880" progId="Equation.DSMT4">
                  <p:embed/>
                </p:oleObj>
              </mc:Choice>
              <mc:Fallback>
                <p:oleObj name="Equation" r:id="rId6" imgW="1714320" imgH="1307880" progId="Equation.DSMT4">
                  <p:embed/>
                  <p:pic>
                    <p:nvPicPr>
                      <p:cNvPr id="0" name=""/>
                      <p:cNvPicPr/>
                      <p:nvPr/>
                    </p:nvPicPr>
                    <p:blipFill>
                      <a:blip r:embed="rId7"/>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581025" y="609600"/>
            <a:ext cx="7981950" cy="3009900"/>
          </a:xfrm>
          <a:prstGeom prst="rect">
            <a:avLst/>
          </a:prstGeom>
        </p:spPr>
      </p:pic>
    </p:spTree>
    <p:extLst>
      <p:ext uri="{BB962C8B-B14F-4D97-AF65-F5344CB8AC3E}">
        <p14:creationId xmlns:p14="http://schemas.microsoft.com/office/powerpoint/2010/main" val="413459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4"/>
          <a:stretch>
            <a:fillRect/>
          </a:stretch>
        </p:blipFill>
        <p:spPr>
          <a:xfrm>
            <a:off x="152400" y="314325"/>
            <a:ext cx="8420100" cy="1209675"/>
          </a:xfrm>
          <a:prstGeom prst="rect">
            <a:avLst/>
          </a:prstGeom>
        </p:spPr>
      </p:pic>
      <p:pic>
        <p:nvPicPr>
          <p:cNvPr id="6" name="Picture 5"/>
          <p:cNvPicPr>
            <a:picLocks noChangeAspect="1"/>
          </p:cNvPicPr>
          <p:nvPr/>
        </p:nvPicPr>
        <p:blipFill>
          <a:blip r:embed="rId5"/>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spid="_x0000_s19522"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8"/>
          <a:stretch>
            <a:fillRect/>
          </a:stretch>
        </p:blipFill>
        <p:spPr>
          <a:xfrm>
            <a:off x="228600" y="5303263"/>
            <a:ext cx="8708004" cy="945137"/>
          </a:xfrm>
          <a:prstGeom prst="rect">
            <a:avLst/>
          </a:prstGeom>
        </p:spPr>
      </p:pic>
    </p:spTree>
    <p:extLst>
      <p:ext uri="{BB962C8B-B14F-4D97-AF65-F5344CB8AC3E}">
        <p14:creationId xmlns:p14="http://schemas.microsoft.com/office/powerpoint/2010/main" val="356496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4"/>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spid="_x0000_s20542" name="Equation" r:id="rId5" imgW="3225600" imgH="761760" progId="Equation.DSMT4">
                  <p:embed/>
                </p:oleObj>
              </mc:Choice>
              <mc:Fallback>
                <p:oleObj name="Equation" r:id="rId5" imgW="3225600" imgH="761760" progId="Equation.DSMT4">
                  <p:embed/>
                  <p:pic>
                    <p:nvPicPr>
                      <p:cNvPr id="0" name=""/>
                      <p:cNvPicPr/>
                      <p:nvPr/>
                    </p:nvPicPr>
                    <p:blipFill>
                      <a:blip r:embed="rId6"/>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8"/>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spid="_x0000_s21622" name="Equation" r:id="rId4" imgW="5321160" imgH="1663560" progId="Equation.DSMT4">
                  <p:embed/>
                </p:oleObj>
              </mc:Choice>
              <mc:Fallback>
                <p:oleObj name="Equation" r:id="rId4" imgW="5321160" imgH="1663560" progId="Equation.DSMT4">
                  <p:embed/>
                  <p:pic>
                    <p:nvPicPr>
                      <p:cNvPr id="0" name=""/>
                      <p:cNvPicPr/>
                      <p:nvPr/>
                    </p:nvPicPr>
                    <p:blipFill>
                      <a:blip r:embed="rId5"/>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spid="_x0000_s21623" name="Equation" r:id="rId6" imgW="4647960" imgH="1562040" progId="Equation.DSMT4">
                  <p:embed/>
                </p:oleObj>
              </mc:Choice>
              <mc:Fallback>
                <p:oleObj name="Equation" r:id="rId6" imgW="4647960" imgH="1562040" progId="Equation.DSMT4">
                  <p:embed/>
                  <p:pic>
                    <p:nvPicPr>
                      <p:cNvPr id="0" name=""/>
                      <p:cNvPicPr/>
                      <p:nvPr/>
                    </p:nvPicPr>
                    <p:blipFill>
                      <a:blip r:embed="rId7"/>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E9BBB-69F8-4CB5-AA0E-17D09F12B33F}"/>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C9008D61-CF83-445E-B727-2D5BD2B586E9}"/>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7A340861-6B5A-4316-9A37-A9210B2D9050}"/>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ADF6EBD8-C3FC-4922-BDEF-BAFE3EC4AE6D}"/>
              </a:ext>
            </a:extLst>
          </p:cNvPr>
          <p:cNvSpPr txBox="1"/>
          <p:nvPr/>
        </p:nvSpPr>
        <p:spPr>
          <a:xfrm>
            <a:off x="152400" y="136525"/>
            <a:ext cx="8534400" cy="4524315"/>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Gao -- </a:t>
            </a:r>
            <a:r>
              <a:rPr lang="en-US" sz="2400" dirty="0"/>
              <a:t>Although all field vectors have the same physical dimensions in Gaussian system, Why do SI units become the current standard? What advantages do they have?</a:t>
            </a:r>
          </a:p>
          <a:p>
            <a:endParaRPr lang="en-US" sz="2400" dirty="0">
              <a:latin typeface="+mj-lt"/>
            </a:endParaRPr>
          </a:p>
          <a:p>
            <a:r>
              <a:rPr lang="en-US" sz="2400" dirty="0">
                <a:latin typeface="+mj-lt"/>
              </a:rPr>
              <a:t>From Nick – </a:t>
            </a:r>
          </a:p>
          <a:p>
            <a:r>
              <a:rPr lang="en-US" sz="2400" dirty="0">
                <a:latin typeface="+mj-lt"/>
              </a:rPr>
              <a:t>1. </a:t>
            </a:r>
            <a:r>
              <a:rPr lang="en-US" sz="2400" dirty="0"/>
              <a:t>On slide 13, is that a double cross product and what does that mean physically? </a:t>
            </a:r>
            <a:br>
              <a:rPr lang="en-US" sz="2400" dirty="0"/>
            </a:br>
            <a:r>
              <a:rPr lang="en-US" sz="2400" dirty="0"/>
              <a:t>2. I'm fairly certain I understand B,E but can you explain M,P,D,H?</a:t>
            </a:r>
          </a:p>
          <a:p>
            <a:endParaRPr lang="en-US" sz="2400" dirty="0">
              <a:latin typeface="+mj-lt"/>
            </a:endParaRPr>
          </a:p>
        </p:txBody>
      </p:sp>
      <p:sp>
        <p:nvSpPr>
          <p:cNvPr id="6" name="TextBox 5">
            <a:extLst>
              <a:ext uri="{FF2B5EF4-FFF2-40B4-BE49-F238E27FC236}">
                <a16:creationId xmlns:a16="http://schemas.microsoft.com/office/drawing/2014/main" id="{B679A7C2-D423-4FF7-91D8-448D12CB7B33}"/>
              </a:ext>
            </a:extLst>
          </p:cNvPr>
          <p:cNvSpPr txBox="1"/>
          <p:nvPr/>
        </p:nvSpPr>
        <p:spPr>
          <a:xfrm>
            <a:off x="228600" y="4394946"/>
            <a:ext cx="8534400" cy="1938992"/>
          </a:xfrm>
          <a:prstGeom prst="rect">
            <a:avLst/>
          </a:prstGeom>
          <a:noFill/>
        </p:spPr>
        <p:txBody>
          <a:bodyPr wrap="square" rtlCol="0">
            <a:spAutoFit/>
          </a:bodyPr>
          <a:lstStyle/>
          <a:p>
            <a:r>
              <a:rPr lang="en-US" sz="2400" b="1" dirty="0">
                <a:solidFill>
                  <a:srgbClr val="FF0000"/>
                </a:solidFill>
                <a:latin typeface="+mj-lt"/>
              </a:rPr>
              <a:t>Note that we will set up the one-on-one meetings on Friday.    Please let me know your schedules and preferences.  If any of you prefer to meet with me in small groups, that is also fine.    Please let me know that as well. </a:t>
            </a:r>
          </a:p>
        </p:txBody>
      </p:sp>
    </p:spTree>
    <p:extLst>
      <p:ext uri="{BB962C8B-B14F-4D97-AF65-F5344CB8AC3E}">
        <p14:creationId xmlns:p14="http://schemas.microsoft.com/office/powerpoint/2010/main" val="77789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http://users.wfu.edu/natalie/s21phy712/</a:t>
            </a:r>
            <a:endParaRPr lang="en-US" sz="2400" dirty="0">
              <a:latin typeface="+mj-lt"/>
            </a:endParaRPr>
          </a:p>
        </p:txBody>
      </p:sp>
      <p:pic>
        <p:nvPicPr>
          <p:cNvPr id="7" name="Picture 6">
            <a:extLst>
              <a:ext uri="{FF2B5EF4-FFF2-40B4-BE49-F238E27FC236}">
                <a16:creationId xmlns:a16="http://schemas.microsoft.com/office/drawing/2014/main" id="{90AC9A7B-F118-44E9-9650-DAB9B5056E2E}"/>
              </a:ext>
            </a:extLst>
          </p:cNvPr>
          <p:cNvPicPr>
            <a:picLocks noChangeAspect="1"/>
          </p:cNvPicPr>
          <p:nvPr/>
        </p:nvPicPr>
        <p:blipFill>
          <a:blip r:embed="rId4"/>
          <a:stretch>
            <a:fillRect/>
          </a:stretch>
        </p:blipFill>
        <p:spPr>
          <a:xfrm>
            <a:off x="0" y="1351234"/>
            <a:ext cx="9144000" cy="4155532"/>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p:cNvPicPr>
            <a:picLocks noChangeAspect="1"/>
          </p:cNvPicPr>
          <p:nvPr/>
        </p:nvPicPr>
        <p:blipFill>
          <a:blip r:embed="rId3"/>
          <a:stretch>
            <a:fillRect/>
          </a:stretch>
        </p:blipFill>
        <p:spPr>
          <a:xfrm>
            <a:off x="457200" y="1062187"/>
            <a:ext cx="3419475" cy="4733626"/>
          </a:xfrm>
          <a:prstGeom prst="rect">
            <a:avLst/>
          </a:prstGeom>
        </p:spPr>
      </p:pic>
      <p:pic>
        <p:nvPicPr>
          <p:cNvPr id="7" name="Picture 6"/>
          <p:cNvPicPr>
            <a:picLocks noChangeAspect="1"/>
          </p:cNvPicPr>
          <p:nvPr/>
        </p:nvPicPr>
        <p:blipFill>
          <a:blip r:embed="rId4"/>
          <a:stretch>
            <a:fillRect/>
          </a:stretch>
        </p:blipFill>
        <p:spPr>
          <a:xfrm>
            <a:off x="5029199" y="1062187"/>
            <a:ext cx="3617035" cy="4739564"/>
          </a:xfrm>
          <a:prstGeom prst="rect">
            <a:avLst/>
          </a:prstGeom>
        </p:spPr>
      </p:pic>
      <p:sp>
        <p:nvSpPr>
          <p:cNvPr id="8" name="TextBox 7"/>
          <p:cNvSpPr txBox="1"/>
          <p:nvPr/>
        </p:nvSpPr>
        <p:spPr>
          <a:xfrm>
            <a:off x="5123216" y="609600"/>
            <a:ext cx="3429000" cy="461665"/>
          </a:xfrm>
          <a:prstGeom prst="rect">
            <a:avLst/>
          </a:prstGeom>
          <a:noFill/>
        </p:spPr>
        <p:txBody>
          <a:bodyPr wrap="square" rtlCol="0">
            <a:spAutoFit/>
          </a:bodyPr>
          <a:lstStyle/>
          <a:p>
            <a:pPr algn="ctr"/>
            <a:r>
              <a:rPr lang="en-US" sz="2400" dirty="0">
                <a:latin typeface="+mj-lt"/>
              </a:rPr>
              <a:t>Optional supplement</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spTree>
    <p:extLst>
      <p:ext uri="{BB962C8B-B14F-4D97-AF65-F5344CB8AC3E}">
        <p14:creationId xmlns:p14="http://schemas.microsoft.com/office/powerpoint/2010/main" val="412908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073DDAC4-495A-45C4-A88C-E0FDF230E519}"/>
              </a:ext>
            </a:extLst>
          </p:cNvPr>
          <p:cNvPicPr>
            <a:picLocks noChangeAspect="1"/>
          </p:cNvPicPr>
          <p:nvPr/>
        </p:nvPicPr>
        <p:blipFill>
          <a:blip r:embed="rId3"/>
          <a:stretch>
            <a:fillRect/>
          </a:stretch>
        </p:blipFill>
        <p:spPr>
          <a:xfrm>
            <a:off x="0" y="1378350"/>
            <a:ext cx="9144000" cy="4101299"/>
          </a:xfrm>
          <a:prstGeom prst="rect">
            <a:avLst/>
          </a:prstGeom>
        </p:spPr>
      </p:pic>
      <p:sp>
        <p:nvSpPr>
          <p:cNvPr id="6" name="TextBox 5">
            <a:extLst>
              <a:ext uri="{FF2B5EF4-FFF2-40B4-BE49-F238E27FC236}">
                <a16:creationId xmlns:a16="http://schemas.microsoft.com/office/drawing/2014/main" id="{6425DACD-01B3-4AC0-9F0E-86C0A6B5D561}"/>
              </a:ext>
            </a:extLst>
          </p:cNvPr>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4"/>
              </a:rPr>
              <a:t>http://users.wfu.edu/natalie/s21phy712/info</a:t>
            </a:r>
            <a:endParaRPr lang="en-US" sz="2400" dirty="0">
              <a:latin typeface="+mj-lt"/>
            </a:endParaRPr>
          </a:p>
        </p:txBody>
      </p:sp>
    </p:spTree>
    <p:extLst>
      <p:ext uri="{BB962C8B-B14F-4D97-AF65-F5344CB8AC3E}">
        <p14:creationId xmlns:p14="http://schemas.microsoft.com/office/powerpoint/2010/main" val="281018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D5145-B7DD-47E4-8831-2E288A5E8CFF}"/>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1F0D9FF6-B2EE-48DC-A39A-E85469A38A36}"/>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4B78C784-9D61-40F2-B71C-7429AFDF07C0}"/>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39D88499-251B-490C-959D-EC974E025AAA}"/>
              </a:ext>
            </a:extLst>
          </p:cNvPr>
          <p:cNvSpPr txBox="1"/>
          <p:nvPr/>
        </p:nvSpPr>
        <p:spPr>
          <a:xfrm>
            <a:off x="304800" y="304800"/>
            <a:ext cx="8229600" cy="6186309"/>
          </a:xfrm>
          <a:prstGeom prst="rect">
            <a:avLst/>
          </a:prstGeom>
          <a:noFill/>
        </p:spPr>
        <p:txBody>
          <a:bodyPr wrap="square" rtlCol="0">
            <a:spAutoFit/>
          </a:bodyPr>
          <a:lstStyle/>
          <a:p>
            <a:r>
              <a:rPr lang="en-US" b="1" dirty="0">
                <a:latin typeface="+mj-lt"/>
              </a:rPr>
              <a:t>Links to WFU pandemic policies – Since this class is online, however, it is possible that some of the one-on-one meetings can be face-to-face.</a:t>
            </a:r>
          </a:p>
          <a:p>
            <a:endParaRPr lang="en-US" sz="2400" dirty="0">
              <a:latin typeface="+mj-lt"/>
            </a:endParaRPr>
          </a:p>
          <a:p>
            <a:r>
              <a:rPr lang="en-US" b="1" dirty="0">
                <a:hlinkClick r:id="rId3"/>
              </a:rPr>
              <a:t>Wake Forest University's Standard Operating Procedure for Class Sessions Following Public Health Guidance</a:t>
            </a:r>
            <a:r>
              <a:rPr lang="en-US" b="1" dirty="0"/>
              <a:t> </a:t>
            </a:r>
            <a:r>
              <a:rPr lang="en-US" dirty="0"/>
              <a:t>(Policy 2.A.02). This is an updated version of our policies and procedures. Please note the clarification on our masking requirement for classes regardless of location (indoors or outdoors), a revision that makes this policy consistent with our current University masking policy. </a:t>
            </a:r>
          </a:p>
          <a:p>
            <a:endParaRPr lang="en-US" sz="2400" dirty="0">
              <a:latin typeface="+mj-lt"/>
            </a:endParaRPr>
          </a:p>
          <a:p>
            <a:r>
              <a:rPr lang="en-US" b="1" dirty="0"/>
              <a:t>Spring 2021 College COVID-19 Classrooms FAQs and Syllabus Statement. </a:t>
            </a:r>
            <a:r>
              <a:rPr lang="en-US" dirty="0"/>
              <a:t>As in the fall, the Office of the Dean of the College expects </a:t>
            </a:r>
            <a:r>
              <a:rPr lang="en-US" dirty="0">
                <a:hlinkClick r:id="rId4"/>
              </a:rPr>
              <a:t>the Spring 2021 COVID-19 Syllabus Statement</a:t>
            </a:r>
            <a:r>
              <a:rPr lang="en-US" dirty="0"/>
              <a:t> to be on syllabi for any classes taught in-person (face to face or blended) to communicate clear expectations around masking, physical distancing, and illness from the very first day of class. Our </a:t>
            </a:r>
            <a:r>
              <a:rPr lang="en-US" dirty="0">
                <a:hlinkClick r:id="rId5"/>
              </a:rPr>
              <a:t>COVID-19 Classroom FAQs</a:t>
            </a:r>
            <a:r>
              <a:rPr lang="en-US" dirty="0"/>
              <a:t>  includes classroom cleaning protocols; guidance on how to reserve space for out-of-class academic activities like masked and physically distanced office hours, small group workshops, film screenings, and language conversation hours through </a:t>
            </a:r>
            <a:r>
              <a:rPr lang="en-US" dirty="0" err="1"/>
              <a:t>DeaconSpace</a:t>
            </a:r>
            <a:r>
              <a:rPr lang="en-US" dirty="0"/>
              <a:t>; and assistance for anyone teaching in a less familiar space this semester.</a:t>
            </a:r>
          </a:p>
          <a:p>
            <a:endParaRPr lang="en-US" sz="2400" dirty="0">
              <a:latin typeface="+mj-lt"/>
            </a:endParaRPr>
          </a:p>
        </p:txBody>
      </p:sp>
    </p:spTree>
    <p:extLst>
      <p:ext uri="{BB962C8B-B14F-4D97-AF65-F5344CB8AC3E}">
        <p14:creationId xmlns:p14="http://schemas.microsoft.com/office/powerpoint/2010/main" val="34284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2021 --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461665"/>
          </a:xfrm>
          <a:prstGeom prst="rect">
            <a:avLst/>
          </a:prstGeom>
          <a:noFill/>
        </p:spPr>
        <p:txBody>
          <a:bodyPr wrap="square" rtlCol="0">
            <a:spAutoFit/>
          </a:bodyPr>
          <a:lstStyle/>
          <a:p>
            <a:r>
              <a:rPr lang="en-US" sz="2400" dirty="0">
                <a:latin typeface="+mj-lt"/>
                <a:sym typeface="Wingdings" panose="05000000000000000000" pitchFamily="2" charset="2"/>
              </a:rPr>
              <a:t> Schedule weekly one-on-one meetings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712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12533</TotalTime>
  <Words>1657</Words>
  <Application>Microsoft Office PowerPoint</Application>
  <PresentationFormat>On-screen Show (4:3)</PresentationFormat>
  <Paragraphs>205</Paragraphs>
  <Slides>28</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696</cp:revision>
  <cp:lastPrinted>2021-01-25T03:21:14Z</cp:lastPrinted>
  <dcterms:created xsi:type="dcterms:W3CDTF">2012-01-10T18:32:24Z</dcterms:created>
  <dcterms:modified xsi:type="dcterms:W3CDTF">2021-01-27T15:53:51Z</dcterms:modified>
</cp:coreProperties>
</file>