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96" r:id="rId2"/>
    <p:sldId id="299" r:id="rId3"/>
    <p:sldId id="301" r:id="rId4"/>
    <p:sldId id="304" r:id="rId5"/>
    <p:sldId id="303" r:id="rId6"/>
    <p:sldId id="302" r:id="rId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57" d="100"/>
          <a:sy n="57" d="100"/>
        </p:scale>
        <p:origin x="1046" y="62"/>
      </p:cViewPr>
      <p:guideLst>
        <p:guide orient="horz" pos="2160"/>
        <p:guide pos="2880"/>
      </p:guideLst>
    </p:cSldViewPr>
  </p:slideViewPr>
  <p:notesTextViewPr>
    <p:cViewPr>
      <p:scale>
        <a:sx n="1" d="1"/>
        <a:sy n="1" d="1"/>
      </p:scale>
      <p:origin x="0" y="0"/>
    </p:cViewPr>
  </p:notesTextViewPr>
  <p:sorterViewPr>
    <p:cViewPr>
      <p:scale>
        <a:sx n="20" d="100"/>
        <a:sy n="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170238" cy="479425"/>
          </a:xfrm>
          <a:prstGeom prst="rect">
            <a:avLst/>
          </a:prstGeom>
        </p:spPr>
        <p:txBody>
          <a:bodyPr vert="horz" lIns="91415" tIns="45708" rIns="91415" bIns="45708" rtlCol="0"/>
          <a:lstStyle>
            <a:lvl1pPr algn="l">
              <a:defRPr sz="1200"/>
            </a:lvl1pPr>
          </a:lstStyle>
          <a:p>
            <a:endParaRPr lang="en-US"/>
          </a:p>
        </p:txBody>
      </p:sp>
      <p:sp>
        <p:nvSpPr>
          <p:cNvPr id="3" name="Date Placeholder 2"/>
          <p:cNvSpPr>
            <a:spLocks noGrp="1"/>
          </p:cNvSpPr>
          <p:nvPr>
            <p:ph type="dt" sz="quarter" idx="1"/>
          </p:nvPr>
        </p:nvSpPr>
        <p:spPr>
          <a:xfrm>
            <a:off x="4143376" y="2"/>
            <a:ext cx="3170238" cy="479425"/>
          </a:xfrm>
          <a:prstGeom prst="rect">
            <a:avLst/>
          </a:prstGeom>
        </p:spPr>
        <p:txBody>
          <a:bodyPr vert="horz" lIns="91415" tIns="45708" rIns="91415" bIns="45708" rtlCol="0"/>
          <a:lstStyle>
            <a:lvl1pPr algn="r">
              <a:defRPr sz="1200"/>
            </a:lvl1pPr>
          </a:lstStyle>
          <a:p>
            <a:fld id="{8194727C-8B30-4386-9703-61EF7B04C9A7}" type="datetimeFigureOut">
              <a:rPr lang="en-US" smtClean="0"/>
              <a:t>1/27/2021</a:t>
            </a:fld>
            <a:endParaRPr lang="en-US"/>
          </a:p>
        </p:txBody>
      </p:sp>
      <p:sp>
        <p:nvSpPr>
          <p:cNvPr id="4" name="Footer Placeholder 3"/>
          <p:cNvSpPr>
            <a:spLocks noGrp="1"/>
          </p:cNvSpPr>
          <p:nvPr>
            <p:ph type="ftr" sz="quarter" idx="2"/>
          </p:nvPr>
        </p:nvSpPr>
        <p:spPr>
          <a:xfrm>
            <a:off x="2" y="9120190"/>
            <a:ext cx="3170238" cy="479425"/>
          </a:xfrm>
          <a:prstGeom prst="rect">
            <a:avLst/>
          </a:prstGeom>
        </p:spPr>
        <p:txBody>
          <a:bodyPr vert="horz" lIns="91415" tIns="45708" rIns="91415"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90"/>
            <a:ext cx="3170238" cy="479425"/>
          </a:xfrm>
          <a:prstGeom prst="rect">
            <a:avLst/>
          </a:prstGeom>
        </p:spPr>
        <p:txBody>
          <a:bodyPr vert="horz" lIns="91415" tIns="45708" rIns="91415" bIns="45708"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34" tIns="48317" rIns="96634" bIns="48317"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34" tIns="48317" rIns="96634" bIns="48317" rtlCol="0"/>
          <a:lstStyle>
            <a:lvl1pPr algn="r">
              <a:defRPr sz="1300"/>
            </a:lvl1pPr>
          </a:lstStyle>
          <a:p>
            <a:fld id="{AC5D2E9F-93AF-4192-9362-BE5EFDABCE46}" type="datetimeFigureOut">
              <a:rPr lang="en-US" smtClean="0"/>
              <a:t>1/27/2021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34" tIns="48317" rIns="96634" bIns="48317"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34" tIns="48317" rIns="96634" bIns="48317"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34" tIns="48317" rIns="96634" bIns="48317"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lecture details some special properties of  the electrostatic energy of  an extended system.    It illustrates some special properties of the long range nature of the Coulomb interaction.      Ewald summation methods may or may not be important for your particular field of study.     However, it is at least important  to be aware of the ideas.   </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homework problem assigned this time exercises the ideas presented in this lecture.</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871849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059249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Summation for a finite number of particles is straightforward, but extension to an infinite system runs into difficulty.</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1880071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Extra lecture notes this expression will be derived and illustrated.</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1509538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see and used these expressions.    However, the so-called self energy often leads </a:t>
            </a:r>
            <a:r>
              <a:rPr lang="en-US"/>
              <a:t>to difficulties….</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656420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712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712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712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712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712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1/29/2021</a:t>
            </a:r>
            <a:endParaRPr lang="en-US" dirty="0"/>
          </a:p>
        </p:txBody>
      </p:sp>
      <p:sp>
        <p:nvSpPr>
          <p:cNvPr id="6" name="Footer Placeholder 5"/>
          <p:cNvSpPr>
            <a:spLocks noGrp="1"/>
          </p:cNvSpPr>
          <p:nvPr>
            <p:ph type="ftr" sz="quarter" idx="11"/>
          </p:nvPr>
        </p:nvSpPr>
        <p:spPr/>
        <p:txBody>
          <a:bodyPr/>
          <a:lstStyle/>
          <a:p>
            <a:r>
              <a:rPr lang="en-US"/>
              <a:t>PHY 712  Spring 2021 -- Lecture 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1/29/2021</a:t>
            </a:r>
            <a:endParaRPr lang="en-US" dirty="0"/>
          </a:p>
        </p:txBody>
      </p:sp>
      <p:sp>
        <p:nvSpPr>
          <p:cNvPr id="8" name="Footer Placeholder 7"/>
          <p:cNvSpPr>
            <a:spLocks noGrp="1"/>
          </p:cNvSpPr>
          <p:nvPr>
            <p:ph type="ftr" sz="quarter" idx="11"/>
          </p:nvPr>
        </p:nvSpPr>
        <p:spPr/>
        <p:txBody>
          <a:bodyPr/>
          <a:lstStyle/>
          <a:p>
            <a:r>
              <a:rPr lang="en-US"/>
              <a:t>PHY 712  Spring 2021 -- Lecture 2</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1/29/2021</a:t>
            </a:r>
            <a:endParaRPr lang="en-US" dirty="0"/>
          </a:p>
        </p:txBody>
      </p:sp>
      <p:sp>
        <p:nvSpPr>
          <p:cNvPr id="4" name="Footer Placeholder 3"/>
          <p:cNvSpPr>
            <a:spLocks noGrp="1"/>
          </p:cNvSpPr>
          <p:nvPr>
            <p:ph type="ftr" sz="quarter" idx="11"/>
          </p:nvPr>
        </p:nvSpPr>
        <p:spPr/>
        <p:txBody>
          <a:bodyPr/>
          <a:lstStyle/>
          <a:p>
            <a:r>
              <a:rPr lang="en-US"/>
              <a:t>PHY 712  Spring 2021 -- Lecture 2</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712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1/29/2021</a:t>
            </a:r>
            <a:endParaRPr lang="en-US" dirty="0"/>
          </a:p>
        </p:txBody>
      </p:sp>
      <p:sp>
        <p:nvSpPr>
          <p:cNvPr id="6" name="Footer Placeholder 5"/>
          <p:cNvSpPr>
            <a:spLocks noGrp="1"/>
          </p:cNvSpPr>
          <p:nvPr>
            <p:ph type="ftr" sz="quarter" idx="11"/>
          </p:nvPr>
        </p:nvSpPr>
        <p:spPr/>
        <p:txBody>
          <a:bodyPr/>
          <a:lstStyle/>
          <a:p>
            <a:r>
              <a:rPr lang="en-US"/>
              <a:t>PHY 712  Spring 2021 -- Lecture 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1/29/2021</a:t>
            </a:r>
            <a:endParaRPr lang="en-US" dirty="0"/>
          </a:p>
        </p:txBody>
      </p:sp>
      <p:sp>
        <p:nvSpPr>
          <p:cNvPr id="6" name="Footer Placeholder 5"/>
          <p:cNvSpPr>
            <a:spLocks noGrp="1"/>
          </p:cNvSpPr>
          <p:nvPr>
            <p:ph type="ftr" sz="quarter" idx="11"/>
          </p:nvPr>
        </p:nvSpPr>
        <p:spPr/>
        <p:txBody>
          <a:bodyPr/>
          <a:lstStyle/>
          <a:p>
            <a:r>
              <a:rPr lang="en-US"/>
              <a:t>PHY 712  Spring 2021 -- Lecture 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1/29/2021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2</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3.xml"/><Relationship Id="rId7" Type="http://schemas.openxmlformats.org/officeDocument/2006/relationships/image" Target="../media/image3.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5.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image" Target="../media/image6.wmf"/><Relationship Id="rId4" Type="http://schemas.openxmlformats.org/officeDocument/2006/relationships/oleObject" Target="../embeddings/oleObject5.bin"/><Relationship Id="rId9" Type="http://schemas.openxmlformats.org/officeDocument/2006/relationships/image" Target="../media/image8.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6.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9.bin"/><Relationship Id="rId11" Type="http://schemas.openxmlformats.org/officeDocument/2006/relationships/image" Target="../media/image12.wmf"/><Relationship Id="rId5" Type="http://schemas.openxmlformats.org/officeDocument/2006/relationships/image" Target="../media/image9.wmf"/><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712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457200"/>
            <a:ext cx="8763000" cy="5724644"/>
          </a:xfrm>
          <a:prstGeom prst="rect">
            <a:avLst/>
          </a:prstGeom>
          <a:noFill/>
        </p:spPr>
        <p:txBody>
          <a:bodyPr wrap="square" rtlCol="0">
            <a:spAutoFit/>
          </a:bodyPr>
          <a:lstStyle/>
          <a:p>
            <a:pPr algn="ctr"/>
            <a:r>
              <a:rPr lang="en-US" sz="3200" b="1" dirty="0"/>
              <a:t>PHY 712 Electrodynamics</a:t>
            </a:r>
          </a:p>
          <a:p>
            <a:pPr algn="ctr"/>
            <a:r>
              <a:rPr lang="en-US" sz="3200" b="1" dirty="0"/>
              <a:t>12-12:50 AM  MWF  Olin 103</a:t>
            </a:r>
          </a:p>
          <a:p>
            <a:pPr algn="ctr"/>
            <a:endParaRPr lang="en-US" sz="3200" b="1" dirty="0"/>
          </a:p>
          <a:p>
            <a:pPr algn="ctr"/>
            <a:r>
              <a:rPr lang="en-US" sz="3200" b="1" dirty="0"/>
              <a:t>Plan for Lecture 2:</a:t>
            </a:r>
            <a:endParaRPr lang="en-US" sz="3200" b="1" dirty="0">
              <a:solidFill>
                <a:schemeClr val="folHlink"/>
              </a:solidFill>
            </a:endParaRPr>
          </a:p>
          <a:p>
            <a:pPr marL="457200" lvl="2">
              <a:spcBef>
                <a:spcPct val="50000"/>
              </a:spcBef>
            </a:pPr>
            <a:r>
              <a:rPr lang="en-US" sz="2800" b="1" dirty="0">
                <a:solidFill>
                  <a:schemeClr val="folHlink"/>
                </a:solidFill>
              </a:rPr>
              <a:t>Reading: Chapter 1 (especially 1.11) in JDJ;</a:t>
            </a:r>
          </a:p>
          <a:p>
            <a:pPr marL="457200" lvl="2">
              <a:spcBef>
                <a:spcPct val="50000"/>
              </a:spcBef>
            </a:pPr>
            <a:r>
              <a:rPr lang="en-US" sz="2800" b="1" dirty="0">
                <a:solidFill>
                  <a:schemeClr val="folHlink"/>
                </a:solidFill>
              </a:rPr>
              <a:t>Ewald summation methods</a:t>
            </a:r>
          </a:p>
          <a:p>
            <a:pPr marL="1428750" lvl="3" indent="-514350">
              <a:spcBef>
                <a:spcPct val="50000"/>
              </a:spcBef>
              <a:buFont typeface="+mj-lt"/>
              <a:buAutoNum type="arabicPeriod"/>
            </a:pPr>
            <a:r>
              <a:rPr lang="en-US" sz="2800" b="1" dirty="0">
                <a:solidFill>
                  <a:schemeClr val="folHlink"/>
                </a:solidFill>
              </a:rPr>
              <a:t>Motivation</a:t>
            </a:r>
          </a:p>
          <a:p>
            <a:pPr marL="1428750" lvl="3" indent="-514350">
              <a:spcBef>
                <a:spcPct val="50000"/>
              </a:spcBef>
              <a:buFont typeface="+mj-lt"/>
              <a:buAutoNum type="arabicPeriod"/>
            </a:pPr>
            <a:r>
              <a:rPr lang="en-US" sz="2800" b="1" dirty="0">
                <a:solidFill>
                  <a:schemeClr val="folHlink"/>
                </a:solidFill>
              </a:rPr>
              <a:t>Expression to evaluate the electrostatic energy of an extended periodic system </a:t>
            </a:r>
          </a:p>
          <a:p>
            <a:pPr marL="1428750" lvl="3" indent="-514350">
              <a:spcBef>
                <a:spcPct val="50000"/>
              </a:spcBef>
              <a:buFont typeface="+mj-lt"/>
              <a:buAutoNum type="arabicPeriod"/>
            </a:pPr>
            <a:r>
              <a:rPr lang="en-US" sz="2800" b="1" dirty="0">
                <a:solidFill>
                  <a:schemeClr val="folHlink"/>
                </a:solidFill>
              </a:rPr>
              <a:t>Examples</a:t>
            </a:r>
          </a:p>
        </p:txBody>
      </p:sp>
    </p:spTree>
    <p:extLst>
      <p:ext uri="{BB962C8B-B14F-4D97-AF65-F5344CB8AC3E}">
        <p14:creationId xmlns:p14="http://schemas.microsoft.com/office/powerpoint/2010/main" val="3799874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908E402-4C74-4A52-B537-7FD1837880E4}"/>
              </a:ext>
            </a:extLst>
          </p:cNvPr>
          <p:cNvPicPr>
            <a:picLocks noChangeAspect="1"/>
          </p:cNvPicPr>
          <p:nvPr/>
        </p:nvPicPr>
        <p:blipFill>
          <a:blip r:embed="rId3"/>
          <a:stretch>
            <a:fillRect/>
          </a:stretch>
        </p:blipFill>
        <p:spPr>
          <a:xfrm>
            <a:off x="0" y="921353"/>
            <a:ext cx="9144000" cy="5015293"/>
          </a:xfrm>
          <a:prstGeom prst="rect">
            <a:avLst/>
          </a:prstGeom>
        </p:spPr>
      </p:pic>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712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7" name="Rectangle 6"/>
          <p:cNvSpPr/>
          <p:nvPr/>
        </p:nvSpPr>
        <p:spPr>
          <a:xfrm>
            <a:off x="228600" y="4572000"/>
            <a:ext cx="8610600" cy="228600"/>
          </a:xfrm>
          <a:prstGeom prst="rect">
            <a:avLst/>
          </a:prstGeom>
          <a:solidFill>
            <a:srgbClr val="FFFF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918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81000" y="3898357"/>
            <a:ext cx="3544627" cy="90224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41573" y="1630257"/>
            <a:ext cx="3544627" cy="90224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712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p:cNvSpPr txBox="1"/>
          <p:nvPr/>
        </p:nvSpPr>
        <p:spPr>
          <a:xfrm>
            <a:off x="152400" y="152400"/>
            <a:ext cx="8382000" cy="461665"/>
          </a:xfrm>
          <a:prstGeom prst="rect">
            <a:avLst/>
          </a:prstGeom>
          <a:noFill/>
        </p:spPr>
        <p:txBody>
          <a:bodyPr wrap="square" rtlCol="0">
            <a:spAutoFit/>
          </a:bodyPr>
          <a:lstStyle/>
          <a:p>
            <a:r>
              <a:rPr lang="en-US" sz="2400" dirty="0">
                <a:latin typeface="+mj-lt"/>
              </a:rPr>
              <a:t>Ewald summation methods -- motivation</a:t>
            </a:r>
          </a:p>
        </p:txBody>
      </p:sp>
      <p:graphicFrame>
        <p:nvGraphicFramePr>
          <p:cNvPr id="6" name="Object 5"/>
          <p:cNvGraphicFramePr>
            <a:graphicFrameLocks noChangeAspect="1"/>
          </p:cNvGraphicFramePr>
          <p:nvPr>
            <p:extLst>
              <p:ext uri="{D42A27DB-BD31-4B8C-83A1-F6EECF244321}">
                <p14:modId xmlns:p14="http://schemas.microsoft.com/office/powerpoint/2010/main" val="1291433202"/>
              </p:ext>
            </p:extLst>
          </p:nvPr>
        </p:nvGraphicFramePr>
        <p:xfrm>
          <a:off x="363569" y="609600"/>
          <a:ext cx="8323231" cy="1951037"/>
        </p:xfrm>
        <a:graphic>
          <a:graphicData uri="http://schemas.openxmlformats.org/presentationml/2006/ole">
            <mc:AlternateContent xmlns:mc="http://schemas.openxmlformats.org/markup-compatibility/2006">
              <mc:Choice xmlns:v="urn:schemas-microsoft-com:vml" Requires="v">
                <p:oleObj spid="_x0000_s22710" name="Equation" r:id="rId4" imgW="5905440" imgH="1384200" progId="Equation.DSMT4">
                  <p:embed/>
                </p:oleObj>
              </mc:Choice>
              <mc:Fallback>
                <p:oleObj name="Equation" r:id="rId4" imgW="5905440" imgH="1384200" progId="Equation.DSMT4">
                  <p:embed/>
                  <p:pic>
                    <p:nvPicPr>
                      <p:cNvPr id="0" name=""/>
                      <p:cNvPicPr/>
                      <p:nvPr/>
                    </p:nvPicPr>
                    <p:blipFill>
                      <a:blip r:embed="rId5"/>
                      <a:stretch>
                        <a:fillRect/>
                      </a:stretch>
                    </p:blipFill>
                    <p:spPr>
                      <a:xfrm>
                        <a:off x="363569" y="609600"/>
                        <a:ext cx="8323231" cy="195103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397364662"/>
              </p:ext>
            </p:extLst>
          </p:nvPr>
        </p:nvGraphicFramePr>
        <p:xfrm>
          <a:off x="153971" y="2532500"/>
          <a:ext cx="8902701" cy="1431925"/>
        </p:xfrm>
        <a:graphic>
          <a:graphicData uri="http://schemas.openxmlformats.org/presentationml/2006/ole">
            <mc:AlternateContent xmlns:mc="http://schemas.openxmlformats.org/markup-compatibility/2006">
              <mc:Choice xmlns:v="urn:schemas-microsoft-com:vml" Requires="v">
                <p:oleObj spid="_x0000_s22711" name="Equation" r:id="rId6" imgW="5918040" imgH="952200" progId="Equation.DSMT4">
                  <p:embed/>
                </p:oleObj>
              </mc:Choice>
              <mc:Fallback>
                <p:oleObj name="Equation" r:id="rId6" imgW="5918040" imgH="952200" progId="Equation.DSMT4">
                  <p:embed/>
                  <p:pic>
                    <p:nvPicPr>
                      <p:cNvPr id="0" name=""/>
                      <p:cNvPicPr/>
                      <p:nvPr/>
                    </p:nvPicPr>
                    <p:blipFill>
                      <a:blip r:embed="rId7"/>
                      <a:stretch>
                        <a:fillRect/>
                      </a:stretch>
                    </p:blipFill>
                    <p:spPr>
                      <a:xfrm>
                        <a:off x="153971" y="2532500"/>
                        <a:ext cx="8902701" cy="143192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256436958"/>
              </p:ext>
            </p:extLst>
          </p:nvPr>
        </p:nvGraphicFramePr>
        <p:xfrm>
          <a:off x="341573" y="3801738"/>
          <a:ext cx="3203575" cy="994213"/>
        </p:xfrm>
        <a:graphic>
          <a:graphicData uri="http://schemas.openxmlformats.org/presentationml/2006/ole">
            <mc:AlternateContent xmlns:mc="http://schemas.openxmlformats.org/markup-compatibility/2006">
              <mc:Choice xmlns:v="urn:schemas-microsoft-com:vml" Requires="v">
                <p:oleObj spid="_x0000_s22712" name="Equation" r:id="rId8" imgW="2209680" imgH="685800" progId="Equation.DSMT4">
                  <p:embed/>
                </p:oleObj>
              </mc:Choice>
              <mc:Fallback>
                <p:oleObj name="Equation" r:id="rId8" imgW="2209680" imgH="685800" progId="Equation.DSMT4">
                  <p:embed/>
                  <p:pic>
                    <p:nvPicPr>
                      <p:cNvPr id="0" name=""/>
                      <p:cNvPicPr/>
                      <p:nvPr/>
                    </p:nvPicPr>
                    <p:blipFill>
                      <a:blip r:embed="rId9"/>
                      <a:stretch>
                        <a:fillRect/>
                      </a:stretch>
                    </p:blipFill>
                    <p:spPr>
                      <a:xfrm>
                        <a:off x="341573" y="3801738"/>
                        <a:ext cx="3203575" cy="994213"/>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711163939"/>
              </p:ext>
            </p:extLst>
          </p:nvPr>
        </p:nvGraphicFramePr>
        <p:xfrm>
          <a:off x="304800" y="4795951"/>
          <a:ext cx="7970838" cy="1731963"/>
        </p:xfrm>
        <a:graphic>
          <a:graphicData uri="http://schemas.openxmlformats.org/presentationml/2006/ole">
            <mc:AlternateContent xmlns:mc="http://schemas.openxmlformats.org/markup-compatibility/2006">
              <mc:Choice xmlns:v="urn:schemas-microsoft-com:vml" Requires="v">
                <p:oleObj spid="_x0000_s22713" name="Equation" r:id="rId10" imgW="6019560" imgH="1307880" progId="Equation.DSMT4">
                  <p:embed/>
                </p:oleObj>
              </mc:Choice>
              <mc:Fallback>
                <p:oleObj name="Equation" r:id="rId10" imgW="6019560" imgH="1307880" progId="Equation.DSMT4">
                  <p:embed/>
                  <p:pic>
                    <p:nvPicPr>
                      <p:cNvPr id="0" name=""/>
                      <p:cNvPicPr/>
                      <p:nvPr/>
                    </p:nvPicPr>
                    <p:blipFill>
                      <a:blip r:embed="rId11"/>
                      <a:stretch>
                        <a:fillRect/>
                      </a:stretch>
                    </p:blipFill>
                    <p:spPr>
                      <a:xfrm>
                        <a:off x="304800" y="4795951"/>
                        <a:ext cx="7970838" cy="1731963"/>
                      </a:xfrm>
                      <a:prstGeom prst="rect">
                        <a:avLst/>
                      </a:prstGeom>
                    </p:spPr>
                  </p:pic>
                </p:oleObj>
              </mc:Fallback>
            </mc:AlternateContent>
          </a:graphicData>
        </a:graphic>
      </p:graphicFrame>
    </p:spTree>
    <p:extLst>
      <p:ext uri="{BB962C8B-B14F-4D97-AF65-F5344CB8AC3E}">
        <p14:creationId xmlns:p14="http://schemas.microsoft.com/office/powerpoint/2010/main" val="362640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2BEC20-4A54-476C-B357-DF76495048A0}"/>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B0F1A3F4-D46F-4CD2-ABD8-0F8D2E76BED8}"/>
              </a:ext>
            </a:extLst>
          </p:cNvPr>
          <p:cNvSpPr>
            <a:spLocks noGrp="1"/>
          </p:cNvSpPr>
          <p:nvPr>
            <p:ph type="ftr" sz="quarter" idx="11"/>
          </p:nvPr>
        </p:nvSpPr>
        <p:spPr/>
        <p:txBody>
          <a:bodyPr/>
          <a:lstStyle/>
          <a:p>
            <a:r>
              <a:rPr lang="en-US"/>
              <a:t>PHY 712  Spring 2021 -- Lecture 2</a:t>
            </a:r>
            <a:endParaRPr lang="en-US" dirty="0"/>
          </a:p>
        </p:txBody>
      </p:sp>
      <p:sp>
        <p:nvSpPr>
          <p:cNvPr id="4" name="Slide Number Placeholder 3">
            <a:extLst>
              <a:ext uri="{FF2B5EF4-FFF2-40B4-BE49-F238E27FC236}">
                <a16:creationId xmlns:a16="http://schemas.microsoft.com/office/drawing/2014/main" id="{93CAD964-66E8-493F-BB87-0E455C2B7900}"/>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Oval 4">
            <a:extLst>
              <a:ext uri="{FF2B5EF4-FFF2-40B4-BE49-F238E27FC236}">
                <a16:creationId xmlns:a16="http://schemas.microsoft.com/office/drawing/2014/main" id="{B86106B7-DBD4-48DD-92F7-BF6A10F2AD47}"/>
              </a:ext>
            </a:extLst>
          </p:cNvPr>
          <p:cNvSpPr/>
          <p:nvPr/>
        </p:nvSpPr>
        <p:spPr>
          <a:xfrm>
            <a:off x="2259105" y="2223250"/>
            <a:ext cx="1524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C2A66F35-3546-42B7-AE95-BCE7F0DEE4D2}"/>
              </a:ext>
            </a:extLst>
          </p:cNvPr>
          <p:cNvCxnSpPr/>
          <p:nvPr/>
        </p:nvCxnSpPr>
        <p:spPr>
          <a:xfrm flipV="1">
            <a:off x="1878105" y="1750175"/>
            <a:ext cx="0" cy="131127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C28057D9-8D8A-4D36-B000-7F0FDB5148FB}"/>
              </a:ext>
            </a:extLst>
          </p:cNvPr>
          <p:cNvCxnSpPr>
            <a:cxnSpLocks/>
          </p:cNvCxnSpPr>
          <p:nvPr/>
        </p:nvCxnSpPr>
        <p:spPr>
          <a:xfrm flipV="1">
            <a:off x="1840005" y="3061449"/>
            <a:ext cx="1143000" cy="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5D86860-896C-4433-BCD4-F1E28927DD36}"/>
              </a:ext>
            </a:extLst>
          </p:cNvPr>
          <p:cNvCxnSpPr>
            <a:cxnSpLocks/>
          </p:cNvCxnSpPr>
          <p:nvPr/>
        </p:nvCxnSpPr>
        <p:spPr>
          <a:xfrm flipH="1">
            <a:off x="1618129" y="3048002"/>
            <a:ext cx="266700" cy="53339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A8AB184-1E89-4216-996B-1EA0B3948CEE}"/>
              </a:ext>
            </a:extLst>
          </p:cNvPr>
          <p:cNvSpPr/>
          <p:nvPr/>
        </p:nvSpPr>
        <p:spPr>
          <a:xfrm>
            <a:off x="2830605" y="2642350"/>
            <a:ext cx="1524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F30702D1-EFD5-4F52-A7BE-2BFAC9E7A108}"/>
              </a:ext>
            </a:extLst>
          </p:cNvPr>
          <p:cNvSpPr/>
          <p:nvPr/>
        </p:nvSpPr>
        <p:spPr>
          <a:xfrm>
            <a:off x="2142564" y="3162301"/>
            <a:ext cx="1524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14902D2A-19AE-4307-BDE1-3C27F23989A0}"/>
              </a:ext>
            </a:extLst>
          </p:cNvPr>
          <p:cNvSpPr/>
          <p:nvPr/>
        </p:nvSpPr>
        <p:spPr>
          <a:xfrm>
            <a:off x="2830605" y="2147050"/>
            <a:ext cx="152400" cy="1524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DD7BCF27-ACA3-40ED-8F03-520882C60F14}"/>
              </a:ext>
            </a:extLst>
          </p:cNvPr>
          <p:cNvSpPr/>
          <p:nvPr/>
        </p:nvSpPr>
        <p:spPr>
          <a:xfrm>
            <a:off x="2310652" y="2718550"/>
            <a:ext cx="152400" cy="1524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765B093A-8C96-46EC-B8C3-EC7D82848D13}"/>
              </a:ext>
            </a:extLst>
          </p:cNvPr>
          <p:cNvSpPr/>
          <p:nvPr/>
        </p:nvSpPr>
        <p:spPr>
          <a:xfrm>
            <a:off x="1592355" y="2253412"/>
            <a:ext cx="152400" cy="1524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1046EDCC-7440-4DF4-9EBF-B3049991CDB9}"/>
              </a:ext>
            </a:extLst>
          </p:cNvPr>
          <p:cNvSpPr/>
          <p:nvPr/>
        </p:nvSpPr>
        <p:spPr>
          <a:xfrm>
            <a:off x="4446493" y="2070850"/>
            <a:ext cx="152400" cy="1524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43E26BE-A544-4146-BBFC-17F587876DBF}"/>
              </a:ext>
            </a:extLst>
          </p:cNvPr>
          <p:cNvSpPr txBox="1"/>
          <p:nvPr/>
        </p:nvSpPr>
        <p:spPr>
          <a:xfrm>
            <a:off x="4849906" y="1750175"/>
            <a:ext cx="2617694" cy="461665"/>
          </a:xfrm>
          <a:prstGeom prst="rect">
            <a:avLst/>
          </a:prstGeom>
          <a:noFill/>
        </p:spPr>
        <p:txBody>
          <a:bodyPr wrap="square" rtlCol="0">
            <a:spAutoFit/>
          </a:bodyPr>
          <a:lstStyle/>
          <a:p>
            <a:r>
              <a:rPr lang="en-US" sz="2400" dirty="0">
                <a:solidFill>
                  <a:srgbClr val="00B0F0"/>
                </a:solidFill>
                <a:latin typeface="+mj-lt"/>
              </a:rPr>
              <a:t>Charge -e</a:t>
            </a:r>
          </a:p>
        </p:txBody>
      </p:sp>
      <p:sp>
        <p:nvSpPr>
          <p:cNvPr id="19" name="Oval 18">
            <a:extLst>
              <a:ext uri="{FF2B5EF4-FFF2-40B4-BE49-F238E27FC236}">
                <a16:creationId xmlns:a16="http://schemas.microsoft.com/office/drawing/2014/main" id="{37AD7F9F-FD79-4551-BAEF-E41B48A81FAB}"/>
              </a:ext>
            </a:extLst>
          </p:cNvPr>
          <p:cNvSpPr/>
          <p:nvPr/>
        </p:nvSpPr>
        <p:spPr>
          <a:xfrm>
            <a:off x="4435286" y="2642347"/>
            <a:ext cx="1524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34159791-2DE6-4E42-B34E-5CD4E397F793}"/>
              </a:ext>
            </a:extLst>
          </p:cNvPr>
          <p:cNvSpPr txBox="1"/>
          <p:nvPr/>
        </p:nvSpPr>
        <p:spPr>
          <a:xfrm>
            <a:off x="4845424" y="2487714"/>
            <a:ext cx="2617694" cy="461665"/>
          </a:xfrm>
          <a:prstGeom prst="rect">
            <a:avLst/>
          </a:prstGeom>
          <a:noFill/>
        </p:spPr>
        <p:txBody>
          <a:bodyPr wrap="square" rtlCol="0">
            <a:spAutoFit/>
          </a:bodyPr>
          <a:lstStyle/>
          <a:p>
            <a:r>
              <a:rPr lang="en-US" sz="2400" dirty="0">
                <a:solidFill>
                  <a:srgbClr val="FF0000"/>
                </a:solidFill>
                <a:latin typeface="+mj-lt"/>
              </a:rPr>
              <a:t>Charge +e</a:t>
            </a:r>
          </a:p>
        </p:txBody>
      </p:sp>
      <p:sp>
        <p:nvSpPr>
          <p:cNvPr id="21" name="TextBox 20">
            <a:extLst>
              <a:ext uri="{FF2B5EF4-FFF2-40B4-BE49-F238E27FC236}">
                <a16:creationId xmlns:a16="http://schemas.microsoft.com/office/drawing/2014/main" id="{5A7EAAAF-6776-41CA-9718-B7821E5BC478}"/>
              </a:ext>
            </a:extLst>
          </p:cNvPr>
          <p:cNvSpPr txBox="1"/>
          <p:nvPr/>
        </p:nvSpPr>
        <p:spPr>
          <a:xfrm>
            <a:off x="381000" y="457200"/>
            <a:ext cx="8458200" cy="830997"/>
          </a:xfrm>
          <a:prstGeom prst="rect">
            <a:avLst/>
          </a:prstGeom>
          <a:noFill/>
        </p:spPr>
        <p:txBody>
          <a:bodyPr wrap="square" rtlCol="0">
            <a:spAutoFit/>
          </a:bodyPr>
          <a:lstStyle/>
          <a:p>
            <a:r>
              <a:rPr lang="en-US" sz="2400" dirty="0">
                <a:latin typeface="+mj-lt"/>
              </a:rPr>
              <a:t>Example finite charge system for which electrostatic energy W can be calculated --</a:t>
            </a:r>
          </a:p>
        </p:txBody>
      </p:sp>
      <p:sp>
        <p:nvSpPr>
          <p:cNvPr id="23" name="TextBox 22">
            <a:extLst>
              <a:ext uri="{FF2B5EF4-FFF2-40B4-BE49-F238E27FC236}">
                <a16:creationId xmlns:a16="http://schemas.microsoft.com/office/drawing/2014/main" id="{83DB1357-E630-4AD5-AF8F-0308EC6062B3}"/>
              </a:ext>
            </a:extLst>
          </p:cNvPr>
          <p:cNvSpPr txBox="1"/>
          <p:nvPr/>
        </p:nvSpPr>
        <p:spPr>
          <a:xfrm>
            <a:off x="1492623" y="1888118"/>
            <a:ext cx="255494" cy="461665"/>
          </a:xfrm>
          <a:prstGeom prst="rect">
            <a:avLst/>
          </a:prstGeom>
          <a:noFill/>
        </p:spPr>
        <p:txBody>
          <a:bodyPr wrap="square" rtlCol="0">
            <a:spAutoFit/>
          </a:bodyPr>
          <a:lstStyle/>
          <a:p>
            <a:r>
              <a:rPr lang="en-US" sz="2400" dirty="0">
                <a:latin typeface="+mj-lt"/>
              </a:rPr>
              <a:t>1</a:t>
            </a:r>
          </a:p>
        </p:txBody>
      </p:sp>
      <p:sp>
        <p:nvSpPr>
          <p:cNvPr id="24" name="TextBox 23">
            <a:extLst>
              <a:ext uri="{FF2B5EF4-FFF2-40B4-BE49-F238E27FC236}">
                <a16:creationId xmlns:a16="http://schemas.microsoft.com/office/drawing/2014/main" id="{E7E84976-B412-41BA-8D5D-84FC57AC95C8}"/>
              </a:ext>
            </a:extLst>
          </p:cNvPr>
          <p:cNvSpPr txBox="1"/>
          <p:nvPr/>
        </p:nvSpPr>
        <p:spPr>
          <a:xfrm>
            <a:off x="2154893" y="1835544"/>
            <a:ext cx="255494" cy="461665"/>
          </a:xfrm>
          <a:prstGeom prst="rect">
            <a:avLst/>
          </a:prstGeom>
          <a:noFill/>
        </p:spPr>
        <p:txBody>
          <a:bodyPr wrap="square" rtlCol="0">
            <a:spAutoFit/>
          </a:bodyPr>
          <a:lstStyle/>
          <a:p>
            <a:r>
              <a:rPr lang="en-US" sz="2400" dirty="0">
                <a:latin typeface="+mj-lt"/>
              </a:rPr>
              <a:t>2</a:t>
            </a:r>
          </a:p>
        </p:txBody>
      </p:sp>
      <p:sp>
        <p:nvSpPr>
          <p:cNvPr id="25" name="TextBox 24">
            <a:extLst>
              <a:ext uri="{FF2B5EF4-FFF2-40B4-BE49-F238E27FC236}">
                <a16:creationId xmlns:a16="http://schemas.microsoft.com/office/drawing/2014/main" id="{5174E5D1-297E-48CD-9B0C-42B734CE5B42}"/>
              </a:ext>
            </a:extLst>
          </p:cNvPr>
          <p:cNvSpPr txBox="1"/>
          <p:nvPr/>
        </p:nvSpPr>
        <p:spPr>
          <a:xfrm>
            <a:off x="2242296" y="3014885"/>
            <a:ext cx="255494" cy="461665"/>
          </a:xfrm>
          <a:prstGeom prst="rect">
            <a:avLst/>
          </a:prstGeom>
          <a:noFill/>
        </p:spPr>
        <p:txBody>
          <a:bodyPr wrap="square" rtlCol="0">
            <a:spAutoFit/>
          </a:bodyPr>
          <a:lstStyle/>
          <a:p>
            <a:r>
              <a:rPr lang="en-US" sz="2400" dirty="0">
                <a:latin typeface="+mj-lt"/>
              </a:rPr>
              <a:t>6</a:t>
            </a:r>
          </a:p>
        </p:txBody>
      </p:sp>
      <p:sp>
        <p:nvSpPr>
          <p:cNvPr id="26" name="TextBox 25">
            <a:extLst>
              <a:ext uri="{FF2B5EF4-FFF2-40B4-BE49-F238E27FC236}">
                <a16:creationId xmlns:a16="http://schemas.microsoft.com/office/drawing/2014/main" id="{3295CBE0-BE7C-4BB2-BCB2-59AB48BA152A}"/>
              </a:ext>
            </a:extLst>
          </p:cNvPr>
          <p:cNvSpPr txBox="1"/>
          <p:nvPr/>
        </p:nvSpPr>
        <p:spPr>
          <a:xfrm>
            <a:off x="2779058" y="1755332"/>
            <a:ext cx="255494" cy="461665"/>
          </a:xfrm>
          <a:prstGeom prst="rect">
            <a:avLst/>
          </a:prstGeom>
          <a:noFill/>
        </p:spPr>
        <p:txBody>
          <a:bodyPr wrap="square" rtlCol="0">
            <a:spAutoFit/>
          </a:bodyPr>
          <a:lstStyle/>
          <a:p>
            <a:r>
              <a:rPr lang="en-US" sz="2400" dirty="0">
                <a:latin typeface="+mj-lt"/>
              </a:rPr>
              <a:t>3</a:t>
            </a:r>
          </a:p>
        </p:txBody>
      </p:sp>
      <p:sp>
        <p:nvSpPr>
          <p:cNvPr id="27" name="TextBox 26">
            <a:extLst>
              <a:ext uri="{FF2B5EF4-FFF2-40B4-BE49-F238E27FC236}">
                <a16:creationId xmlns:a16="http://schemas.microsoft.com/office/drawing/2014/main" id="{40A5FE62-C7EC-476C-A34F-45E920D45249}"/>
              </a:ext>
            </a:extLst>
          </p:cNvPr>
          <p:cNvSpPr txBox="1"/>
          <p:nvPr/>
        </p:nvSpPr>
        <p:spPr>
          <a:xfrm>
            <a:off x="2933698" y="2405812"/>
            <a:ext cx="255494" cy="461665"/>
          </a:xfrm>
          <a:prstGeom prst="rect">
            <a:avLst/>
          </a:prstGeom>
          <a:noFill/>
        </p:spPr>
        <p:txBody>
          <a:bodyPr wrap="square" rtlCol="0">
            <a:spAutoFit/>
          </a:bodyPr>
          <a:lstStyle/>
          <a:p>
            <a:r>
              <a:rPr lang="en-US" sz="2400" dirty="0">
                <a:latin typeface="+mj-lt"/>
              </a:rPr>
              <a:t>4</a:t>
            </a:r>
          </a:p>
        </p:txBody>
      </p:sp>
      <p:sp>
        <p:nvSpPr>
          <p:cNvPr id="28" name="TextBox 27">
            <a:extLst>
              <a:ext uri="{FF2B5EF4-FFF2-40B4-BE49-F238E27FC236}">
                <a16:creationId xmlns:a16="http://schemas.microsoft.com/office/drawing/2014/main" id="{BBC12788-5148-4723-A087-4F743C50CB95}"/>
              </a:ext>
            </a:extLst>
          </p:cNvPr>
          <p:cNvSpPr txBox="1"/>
          <p:nvPr/>
        </p:nvSpPr>
        <p:spPr>
          <a:xfrm>
            <a:off x="2337549" y="2389097"/>
            <a:ext cx="255494" cy="461665"/>
          </a:xfrm>
          <a:prstGeom prst="rect">
            <a:avLst/>
          </a:prstGeom>
          <a:noFill/>
        </p:spPr>
        <p:txBody>
          <a:bodyPr wrap="square" rtlCol="0">
            <a:spAutoFit/>
          </a:bodyPr>
          <a:lstStyle/>
          <a:p>
            <a:r>
              <a:rPr lang="en-US" sz="2400" dirty="0">
                <a:latin typeface="+mj-lt"/>
              </a:rPr>
              <a:t>5</a:t>
            </a:r>
          </a:p>
        </p:txBody>
      </p:sp>
      <p:cxnSp>
        <p:nvCxnSpPr>
          <p:cNvPr id="30" name="Straight Arrow Connector 29">
            <a:extLst>
              <a:ext uri="{FF2B5EF4-FFF2-40B4-BE49-F238E27FC236}">
                <a16:creationId xmlns:a16="http://schemas.microsoft.com/office/drawing/2014/main" id="{64F6D4E8-93FF-47D3-B143-0A436BAC39EE}"/>
              </a:ext>
            </a:extLst>
          </p:cNvPr>
          <p:cNvCxnSpPr/>
          <p:nvPr/>
        </p:nvCxnSpPr>
        <p:spPr>
          <a:xfrm flipV="1">
            <a:off x="4403913" y="4112375"/>
            <a:ext cx="0" cy="131127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6BDE1D08-39C1-450A-9DE0-E585F79CBD75}"/>
              </a:ext>
            </a:extLst>
          </p:cNvPr>
          <p:cNvCxnSpPr>
            <a:cxnSpLocks/>
          </p:cNvCxnSpPr>
          <p:nvPr/>
        </p:nvCxnSpPr>
        <p:spPr>
          <a:xfrm flipV="1">
            <a:off x="4365813" y="5423649"/>
            <a:ext cx="1143000" cy="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F7E1FE9-9EAB-4F6A-B18A-BD516A873BAE}"/>
              </a:ext>
            </a:extLst>
          </p:cNvPr>
          <p:cNvCxnSpPr>
            <a:cxnSpLocks/>
          </p:cNvCxnSpPr>
          <p:nvPr/>
        </p:nvCxnSpPr>
        <p:spPr>
          <a:xfrm flipH="1">
            <a:off x="4143937" y="5410202"/>
            <a:ext cx="266700" cy="53339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Arrow: Right 43">
            <a:extLst>
              <a:ext uri="{FF2B5EF4-FFF2-40B4-BE49-F238E27FC236}">
                <a16:creationId xmlns:a16="http://schemas.microsoft.com/office/drawing/2014/main" id="{FB169707-DE09-4CC5-8606-7BC58B0D15F9}"/>
              </a:ext>
            </a:extLst>
          </p:cNvPr>
          <p:cNvSpPr/>
          <p:nvPr/>
        </p:nvSpPr>
        <p:spPr>
          <a:xfrm>
            <a:off x="1295400" y="4876800"/>
            <a:ext cx="1535202" cy="635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6A94D974-444B-4A6F-B077-7D9448983D56}"/>
              </a:ext>
            </a:extLst>
          </p:cNvPr>
          <p:cNvSpPr txBox="1"/>
          <p:nvPr/>
        </p:nvSpPr>
        <p:spPr>
          <a:xfrm>
            <a:off x="5546913" y="4221162"/>
            <a:ext cx="2895597" cy="830997"/>
          </a:xfrm>
          <a:prstGeom prst="rect">
            <a:avLst/>
          </a:prstGeom>
          <a:noFill/>
        </p:spPr>
        <p:txBody>
          <a:bodyPr wrap="square" rtlCol="0">
            <a:spAutoFit/>
          </a:bodyPr>
          <a:lstStyle/>
          <a:p>
            <a:r>
              <a:rPr lang="en-US" sz="2400" dirty="0">
                <a:latin typeface="+mj-lt"/>
              </a:rPr>
              <a:t>(particles moves off to infinity)</a:t>
            </a:r>
          </a:p>
        </p:txBody>
      </p:sp>
    </p:spTree>
    <p:extLst>
      <p:ext uri="{BB962C8B-B14F-4D97-AF65-F5344CB8AC3E}">
        <p14:creationId xmlns:p14="http://schemas.microsoft.com/office/powerpoint/2010/main" val="878468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712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137417" y="1710916"/>
            <a:ext cx="8915400" cy="461665"/>
          </a:xfrm>
          <a:prstGeom prst="rect">
            <a:avLst/>
          </a:prstGeom>
          <a:noFill/>
        </p:spPr>
        <p:txBody>
          <a:bodyPr wrap="square" rtlCol="0">
            <a:spAutoFit/>
          </a:bodyPr>
          <a:lstStyle/>
          <a:p>
            <a:r>
              <a:rPr lang="en-US" sz="2400" dirty="0">
                <a:latin typeface="+mj-lt"/>
              </a:rPr>
              <a:t>Ewald summation methods – exact results for periodic systems</a:t>
            </a:r>
          </a:p>
        </p:txBody>
      </p:sp>
      <p:graphicFrame>
        <p:nvGraphicFramePr>
          <p:cNvPr id="6" name="Object 5"/>
          <p:cNvGraphicFramePr>
            <a:graphicFrameLocks noChangeAspect="1"/>
          </p:cNvGraphicFramePr>
          <p:nvPr>
            <p:extLst>
              <p:ext uri="{D42A27DB-BD31-4B8C-83A1-F6EECF244321}">
                <p14:modId xmlns:p14="http://schemas.microsoft.com/office/powerpoint/2010/main" val="1726093189"/>
              </p:ext>
            </p:extLst>
          </p:nvPr>
        </p:nvGraphicFramePr>
        <p:xfrm>
          <a:off x="396466" y="2058579"/>
          <a:ext cx="8733034" cy="1295400"/>
        </p:xfrm>
        <a:graphic>
          <a:graphicData uri="http://schemas.openxmlformats.org/presentationml/2006/ole">
            <mc:AlternateContent xmlns:mc="http://schemas.openxmlformats.org/markup-compatibility/2006">
              <mc:Choice xmlns:v="urn:schemas-microsoft-com:vml" Requires="v">
                <p:oleObj spid="_x0000_s24671" name="Equation" r:id="rId4" imgW="7619760" imgH="1130040" progId="Equation.DSMT4">
                  <p:embed/>
                </p:oleObj>
              </mc:Choice>
              <mc:Fallback>
                <p:oleObj name="Equation" r:id="rId4" imgW="7619760" imgH="1130040" progId="Equation.DSMT4">
                  <p:embed/>
                  <p:pic>
                    <p:nvPicPr>
                      <p:cNvPr id="0" name=""/>
                      <p:cNvPicPr/>
                      <p:nvPr/>
                    </p:nvPicPr>
                    <p:blipFill>
                      <a:blip r:embed="rId5"/>
                      <a:stretch>
                        <a:fillRect/>
                      </a:stretch>
                    </p:blipFill>
                    <p:spPr>
                      <a:xfrm>
                        <a:off x="396466" y="2058579"/>
                        <a:ext cx="8733034" cy="1295400"/>
                      </a:xfrm>
                      <a:prstGeom prst="rect">
                        <a:avLst/>
                      </a:prstGeom>
                    </p:spPr>
                  </p:pic>
                </p:oleObj>
              </mc:Fallback>
            </mc:AlternateContent>
          </a:graphicData>
        </a:graphic>
      </p:graphicFrame>
      <p:sp>
        <p:nvSpPr>
          <p:cNvPr id="7" name="TextBox 6"/>
          <p:cNvSpPr txBox="1"/>
          <p:nvPr/>
        </p:nvSpPr>
        <p:spPr>
          <a:xfrm>
            <a:off x="396466" y="5608803"/>
            <a:ext cx="6172200" cy="461665"/>
          </a:xfrm>
          <a:prstGeom prst="rect">
            <a:avLst/>
          </a:prstGeom>
          <a:noFill/>
        </p:spPr>
        <p:txBody>
          <a:bodyPr wrap="square" rtlCol="0">
            <a:spAutoFit/>
          </a:bodyPr>
          <a:lstStyle/>
          <a:p>
            <a:r>
              <a:rPr lang="en-US" sz="2400" dirty="0">
                <a:latin typeface="+mj-lt"/>
              </a:rPr>
              <a:t>See lecture notes for details.</a:t>
            </a:r>
          </a:p>
        </p:txBody>
      </p:sp>
      <p:graphicFrame>
        <p:nvGraphicFramePr>
          <p:cNvPr id="8" name="Object 7"/>
          <p:cNvGraphicFramePr>
            <a:graphicFrameLocks noChangeAspect="1"/>
          </p:cNvGraphicFramePr>
          <p:nvPr>
            <p:extLst>
              <p:ext uri="{D42A27DB-BD31-4B8C-83A1-F6EECF244321}">
                <p14:modId xmlns:p14="http://schemas.microsoft.com/office/powerpoint/2010/main" val="688222781"/>
              </p:ext>
            </p:extLst>
          </p:nvPr>
        </p:nvGraphicFramePr>
        <p:xfrm>
          <a:off x="433388" y="746125"/>
          <a:ext cx="3625850" cy="995363"/>
        </p:xfrm>
        <a:graphic>
          <a:graphicData uri="http://schemas.openxmlformats.org/presentationml/2006/ole">
            <mc:AlternateContent xmlns:mc="http://schemas.openxmlformats.org/markup-compatibility/2006">
              <mc:Choice xmlns:v="urn:schemas-microsoft-com:vml" Requires="v">
                <p:oleObj spid="_x0000_s24672" name="Equation" r:id="rId6" imgW="2501640" imgH="685800" progId="Equation.DSMT4">
                  <p:embed/>
                </p:oleObj>
              </mc:Choice>
              <mc:Fallback>
                <p:oleObj name="Equation" r:id="rId6" imgW="2501640" imgH="685800" progId="Equation.DSMT4">
                  <p:embed/>
                  <p:pic>
                    <p:nvPicPr>
                      <p:cNvPr id="0" name=""/>
                      <p:cNvPicPr/>
                      <p:nvPr/>
                    </p:nvPicPr>
                    <p:blipFill>
                      <a:blip r:embed="rId7"/>
                      <a:stretch>
                        <a:fillRect/>
                      </a:stretch>
                    </p:blipFill>
                    <p:spPr>
                      <a:xfrm>
                        <a:off x="433388" y="746125"/>
                        <a:ext cx="3625850" cy="995363"/>
                      </a:xfrm>
                      <a:prstGeom prst="rect">
                        <a:avLst/>
                      </a:prstGeom>
                    </p:spPr>
                  </p:pic>
                </p:oleObj>
              </mc:Fallback>
            </mc:AlternateContent>
          </a:graphicData>
        </a:graphic>
      </p:graphicFrame>
      <p:sp>
        <p:nvSpPr>
          <p:cNvPr id="9" name="TextBox 8"/>
          <p:cNvSpPr txBox="1"/>
          <p:nvPr/>
        </p:nvSpPr>
        <p:spPr>
          <a:xfrm>
            <a:off x="152400" y="228600"/>
            <a:ext cx="8534400" cy="461665"/>
          </a:xfrm>
          <a:prstGeom prst="rect">
            <a:avLst/>
          </a:prstGeom>
          <a:noFill/>
        </p:spPr>
        <p:txBody>
          <a:bodyPr wrap="square" rtlCol="0">
            <a:spAutoFit/>
          </a:bodyPr>
          <a:lstStyle/>
          <a:p>
            <a:r>
              <a:rPr lang="en-US" sz="2400" dirty="0">
                <a:latin typeface="+mj-lt"/>
              </a:rPr>
              <a:t>Evaluation of the electrostatic energy for </a:t>
            </a:r>
            <a:r>
              <a:rPr lang="en-US" sz="2400" i="1" dirty="0">
                <a:latin typeface="+mj-lt"/>
              </a:rPr>
              <a:t>N</a:t>
            </a:r>
            <a:r>
              <a:rPr lang="en-US" sz="2400" dirty="0">
                <a:latin typeface="+mj-lt"/>
              </a:rPr>
              <a:t> point charges:</a:t>
            </a:r>
          </a:p>
        </p:txBody>
      </p:sp>
      <p:graphicFrame>
        <p:nvGraphicFramePr>
          <p:cNvPr id="10" name="Object 9"/>
          <p:cNvGraphicFramePr>
            <a:graphicFrameLocks noChangeAspect="1"/>
          </p:cNvGraphicFramePr>
          <p:nvPr>
            <p:extLst>
              <p:ext uri="{D42A27DB-BD31-4B8C-83A1-F6EECF244321}">
                <p14:modId xmlns:p14="http://schemas.microsoft.com/office/powerpoint/2010/main" val="1626057200"/>
              </p:ext>
            </p:extLst>
          </p:nvPr>
        </p:nvGraphicFramePr>
        <p:xfrm>
          <a:off x="314586" y="3505200"/>
          <a:ext cx="8403637" cy="1948454"/>
        </p:xfrm>
        <a:graphic>
          <a:graphicData uri="http://schemas.openxmlformats.org/presentationml/2006/ole">
            <mc:AlternateContent xmlns:mc="http://schemas.openxmlformats.org/markup-compatibility/2006">
              <mc:Choice xmlns:v="urn:schemas-microsoft-com:vml" Requires="v">
                <p:oleObj spid="_x0000_s24673" name="Equation" r:id="rId8" imgW="7175160" imgH="1663560" progId="Equation.DSMT4">
                  <p:embed/>
                </p:oleObj>
              </mc:Choice>
              <mc:Fallback>
                <p:oleObj name="Equation" r:id="rId8" imgW="7175160" imgH="1663560" progId="Equation.DSMT4">
                  <p:embed/>
                  <p:pic>
                    <p:nvPicPr>
                      <p:cNvPr id="0" name=""/>
                      <p:cNvPicPr/>
                      <p:nvPr/>
                    </p:nvPicPr>
                    <p:blipFill>
                      <a:blip r:embed="rId9"/>
                      <a:stretch>
                        <a:fillRect/>
                      </a:stretch>
                    </p:blipFill>
                    <p:spPr>
                      <a:xfrm>
                        <a:off x="314586" y="3505200"/>
                        <a:ext cx="8403637" cy="1948454"/>
                      </a:xfrm>
                      <a:prstGeom prst="rect">
                        <a:avLst/>
                      </a:prstGeom>
                    </p:spPr>
                  </p:pic>
                </p:oleObj>
              </mc:Fallback>
            </mc:AlternateContent>
          </a:graphicData>
        </a:graphic>
      </p:graphicFrame>
    </p:spTree>
    <p:extLst>
      <p:ext uri="{BB962C8B-B14F-4D97-AF65-F5344CB8AC3E}">
        <p14:creationId xmlns:p14="http://schemas.microsoft.com/office/powerpoint/2010/main" val="2497172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712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57912" y="-23146"/>
            <a:ext cx="8915400" cy="2308324"/>
          </a:xfrm>
          <a:prstGeom prst="rect">
            <a:avLst/>
          </a:prstGeom>
          <a:noFill/>
        </p:spPr>
        <p:txBody>
          <a:bodyPr wrap="square" rtlCol="0">
            <a:spAutoFit/>
          </a:bodyPr>
          <a:lstStyle/>
          <a:p>
            <a:r>
              <a:rPr lang="en-US" sz="2400" dirty="0">
                <a:latin typeface="+mj-lt"/>
              </a:rPr>
              <a:t>Slight digression:  </a:t>
            </a:r>
          </a:p>
          <a:p>
            <a:r>
              <a:rPr lang="en-US" sz="2400" dirty="0">
                <a:latin typeface="+mj-lt"/>
              </a:rPr>
              <a:t>          Comment on electrostatic energy evaluation -- </a:t>
            </a:r>
          </a:p>
          <a:p>
            <a:endParaRPr lang="en-US" sz="2400" dirty="0">
              <a:latin typeface="+mj-lt"/>
            </a:endParaRPr>
          </a:p>
          <a:p>
            <a:r>
              <a:rPr lang="en-US" sz="2400" dirty="0">
                <a:latin typeface="+mj-lt"/>
              </a:rPr>
              <a:t>	</a:t>
            </a:r>
            <a:r>
              <a:rPr lang="en-US" sz="2400" dirty="0"/>
              <a:t>When the discrete charge distribution becomes a continuous charge density:                     the electrostatic energy</a:t>
            </a:r>
          </a:p>
          <a:p>
            <a:r>
              <a:rPr lang="en-US" sz="2400" dirty="0">
                <a:latin typeface="+mj-lt"/>
              </a:rPr>
              <a:t>becomes</a:t>
            </a:r>
          </a:p>
        </p:txBody>
      </p:sp>
      <p:graphicFrame>
        <p:nvGraphicFramePr>
          <p:cNvPr id="6" name="Object 5"/>
          <p:cNvGraphicFramePr>
            <a:graphicFrameLocks noChangeAspect="1"/>
          </p:cNvGraphicFramePr>
          <p:nvPr>
            <p:extLst>
              <p:ext uri="{D42A27DB-BD31-4B8C-83A1-F6EECF244321}">
                <p14:modId xmlns:p14="http://schemas.microsoft.com/office/powerpoint/2010/main" val="57635307"/>
              </p:ext>
            </p:extLst>
          </p:nvPr>
        </p:nvGraphicFramePr>
        <p:xfrm>
          <a:off x="3932841" y="1457880"/>
          <a:ext cx="1439861" cy="413960"/>
        </p:xfrm>
        <a:graphic>
          <a:graphicData uri="http://schemas.openxmlformats.org/presentationml/2006/ole">
            <mc:AlternateContent xmlns:mc="http://schemas.openxmlformats.org/markup-compatibility/2006">
              <mc:Choice xmlns:v="urn:schemas-microsoft-com:vml" Requires="v">
                <p:oleObj spid="_x0000_s23712" name="Equation" r:id="rId4" imgW="1015920" imgH="291960" progId="Equation.DSMT4">
                  <p:embed/>
                </p:oleObj>
              </mc:Choice>
              <mc:Fallback>
                <p:oleObj name="Equation" r:id="rId4" imgW="1015920" imgH="291960" progId="Equation.DSMT4">
                  <p:embed/>
                  <p:pic>
                    <p:nvPicPr>
                      <p:cNvPr id="0" name=""/>
                      <p:cNvPicPr/>
                      <p:nvPr/>
                    </p:nvPicPr>
                    <p:blipFill>
                      <a:blip r:embed="rId5"/>
                      <a:stretch>
                        <a:fillRect/>
                      </a:stretch>
                    </p:blipFill>
                    <p:spPr>
                      <a:xfrm>
                        <a:off x="3932841" y="1457880"/>
                        <a:ext cx="1439861" cy="41396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956967890"/>
              </p:ext>
            </p:extLst>
          </p:nvPr>
        </p:nvGraphicFramePr>
        <p:xfrm>
          <a:off x="1905000" y="1991372"/>
          <a:ext cx="4241800" cy="946830"/>
        </p:xfrm>
        <a:graphic>
          <a:graphicData uri="http://schemas.openxmlformats.org/presentationml/2006/ole">
            <mc:AlternateContent xmlns:mc="http://schemas.openxmlformats.org/markup-compatibility/2006">
              <mc:Choice xmlns:v="urn:schemas-microsoft-com:vml" Requires="v">
                <p:oleObj spid="_x0000_s23713" name="Equation" r:id="rId6" imgW="2844720" imgH="634680" progId="Equation.DSMT4">
                  <p:embed/>
                </p:oleObj>
              </mc:Choice>
              <mc:Fallback>
                <p:oleObj name="Equation" r:id="rId6" imgW="2844720" imgH="634680" progId="Equation.DSMT4">
                  <p:embed/>
                  <p:pic>
                    <p:nvPicPr>
                      <p:cNvPr id="0" name=""/>
                      <p:cNvPicPr/>
                      <p:nvPr/>
                    </p:nvPicPr>
                    <p:blipFill>
                      <a:blip r:embed="rId7"/>
                      <a:stretch>
                        <a:fillRect/>
                      </a:stretch>
                    </p:blipFill>
                    <p:spPr>
                      <a:xfrm>
                        <a:off x="1905000" y="1991372"/>
                        <a:ext cx="4241800" cy="946830"/>
                      </a:xfrm>
                      <a:prstGeom prst="rect">
                        <a:avLst/>
                      </a:prstGeom>
                    </p:spPr>
                  </p:pic>
                </p:oleObj>
              </mc:Fallback>
            </mc:AlternateContent>
          </a:graphicData>
        </a:graphic>
      </p:graphicFrame>
      <p:sp>
        <p:nvSpPr>
          <p:cNvPr id="8" name="TextBox 7"/>
          <p:cNvSpPr txBox="1"/>
          <p:nvPr/>
        </p:nvSpPr>
        <p:spPr>
          <a:xfrm>
            <a:off x="118872" y="2872794"/>
            <a:ext cx="9067800" cy="2308324"/>
          </a:xfrm>
          <a:prstGeom prst="rect">
            <a:avLst/>
          </a:prstGeom>
          <a:noFill/>
        </p:spPr>
        <p:txBody>
          <a:bodyPr wrap="square" rtlCol="0">
            <a:spAutoFit/>
          </a:bodyPr>
          <a:lstStyle/>
          <a:p>
            <a:r>
              <a:rPr lang="en-US" sz="2400" dirty="0"/>
              <a:t>Notice, in this case, it is not possible to exclude the ``self-interaction''. </a:t>
            </a:r>
          </a:p>
          <a:p>
            <a:endParaRPr lang="en-US" sz="2400" dirty="0"/>
          </a:p>
          <a:p>
            <a:endParaRPr lang="en-US" sz="2400" dirty="0"/>
          </a:p>
          <a:p>
            <a:r>
              <a:rPr lang="en-US" sz="2400" dirty="0"/>
              <a:t>Previous expression can be rewritten in terms of the electrostatic potential or field:</a:t>
            </a:r>
          </a:p>
        </p:txBody>
      </p:sp>
      <p:graphicFrame>
        <p:nvGraphicFramePr>
          <p:cNvPr id="9" name="Object 8"/>
          <p:cNvGraphicFramePr>
            <a:graphicFrameLocks noChangeAspect="1"/>
          </p:cNvGraphicFramePr>
          <p:nvPr>
            <p:extLst>
              <p:ext uri="{D42A27DB-BD31-4B8C-83A1-F6EECF244321}">
                <p14:modId xmlns:p14="http://schemas.microsoft.com/office/powerpoint/2010/main" val="2667361784"/>
              </p:ext>
            </p:extLst>
          </p:nvPr>
        </p:nvGraphicFramePr>
        <p:xfrm>
          <a:off x="57912" y="3964333"/>
          <a:ext cx="6691313" cy="365125"/>
        </p:xfrm>
        <a:graphic>
          <a:graphicData uri="http://schemas.openxmlformats.org/presentationml/2006/ole">
            <mc:AlternateContent xmlns:mc="http://schemas.openxmlformats.org/markup-compatibility/2006">
              <mc:Choice xmlns:v="urn:schemas-microsoft-com:vml" Requires="v">
                <p:oleObj spid="_x0000_s23714" name="Equation" r:id="rId8" imgW="4902120" imgH="266400" progId="Equation.DSMT4">
                  <p:embed/>
                </p:oleObj>
              </mc:Choice>
              <mc:Fallback>
                <p:oleObj name="Equation" r:id="rId8" imgW="4902120" imgH="266400" progId="Equation.DSMT4">
                  <p:embed/>
                  <p:pic>
                    <p:nvPicPr>
                      <p:cNvPr id="0" name=""/>
                      <p:cNvPicPr/>
                      <p:nvPr/>
                    </p:nvPicPr>
                    <p:blipFill>
                      <a:blip r:embed="rId9"/>
                      <a:stretch>
                        <a:fillRect/>
                      </a:stretch>
                    </p:blipFill>
                    <p:spPr>
                      <a:xfrm>
                        <a:off x="57912" y="3964333"/>
                        <a:ext cx="6691313" cy="365125"/>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387914015"/>
              </p:ext>
            </p:extLst>
          </p:nvPr>
        </p:nvGraphicFramePr>
        <p:xfrm>
          <a:off x="665244" y="4982482"/>
          <a:ext cx="5891004" cy="1556430"/>
        </p:xfrm>
        <a:graphic>
          <a:graphicData uri="http://schemas.openxmlformats.org/presentationml/2006/ole">
            <mc:AlternateContent xmlns:mc="http://schemas.openxmlformats.org/markup-compatibility/2006">
              <mc:Choice xmlns:v="urn:schemas-microsoft-com:vml" Requires="v">
                <p:oleObj spid="_x0000_s23715" name="Equation" r:id="rId10" imgW="4470120" imgH="1180800" progId="Equation.DSMT4">
                  <p:embed/>
                </p:oleObj>
              </mc:Choice>
              <mc:Fallback>
                <p:oleObj name="Equation" r:id="rId10" imgW="4470120" imgH="1180800" progId="Equation.DSMT4">
                  <p:embed/>
                  <p:pic>
                    <p:nvPicPr>
                      <p:cNvPr id="0" name=""/>
                      <p:cNvPicPr/>
                      <p:nvPr/>
                    </p:nvPicPr>
                    <p:blipFill>
                      <a:blip r:embed="rId11"/>
                      <a:stretch>
                        <a:fillRect/>
                      </a:stretch>
                    </p:blipFill>
                    <p:spPr>
                      <a:xfrm>
                        <a:off x="665244" y="4982482"/>
                        <a:ext cx="5891004" cy="1556430"/>
                      </a:xfrm>
                      <a:prstGeom prst="rect">
                        <a:avLst/>
                      </a:prstGeom>
                    </p:spPr>
                  </p:pic>
                </p:oleObj>
              </mc:Fallback>
            </mc:AlternateContent>
          </a:graphicData>
        </a:graphic>
      </p:graphicFrame>
    </p:spTree>
    <p:extLst>
      <p:ext uri="{BB962C8B-B14F-4D97-AF65-F5344CB8AC3E}">
        <p14:creationId xmlns:p14="http://schemas.microsoft.com/office/powerpoint/2010/main" val="4094110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12052</TotalTime>
  <Words>328</Words>
  <Application>Microsoft Office PowerPoint</Application>
  <PresentationFormat>On-screen Show (4:3)</PresentationFormat>
  <Paragraphs>61</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Calibri</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680</cp:revision>
  <cp:lastPrinted>2021-01-28T04:18:27Z</cp:lastPrinted>
  <dcterms:created xsi:type="dcterms:W3CDTF">2012-01-10T18:32:24Z</dcterms:created>
  <dcterms:modified xsi:type="dcterms:W3CDTF">2021-01-28T04:18:54Z</dcterms:modified>
</cp:coreProperties>
</file>