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96" r:id="rId2"/>
    <p:sldId id="354" r:id="rId3"/>
    <p:sldId id="483" r:id="rId4"/>
    <p:sldId id="480" r:id="rId5"/>
    <p:sldId id="484" r:id="rId6"/>
    <p:sldId id="485" r:id="rId7"/>
    <p:sldId id="486" r:id="rId8"/>
    <p:sldId id="487" r:id="rId9"/>
    <p:sldId id="488" r:id="rId10"/>
    <p:sldId id="489" r:id="rId11"/>
    <p:sldId id="490" r:id="rId12"/>
    <p:sldId id="491" r:id="rId13"/>
    <p:sldId id="498" r:id="rId14"/>
    <p:sldId id="493" r:id="rId15"/>
    <p:sldId id="492" r:id="rId16"/>
    <p:sldId id="494" r:id="rId17"/>
    <p:sldId id="495" r:id="rId18"/>
    <p:sldId id="496" r:id="rId19"/>
    <p:sldId id="497" r:id="rId20"/>
    <p:sldId id="499" r:id="rId21"/>
    <p:sldId id="500" r:id="rId22"/>
    <p:sldId id="501" r:id="rId23"/>
    <p:sldId id="502" r:id="rId24"/>
    <p:sldId id="503" r:id="rId25"/>
    <p:sldId id="504" r:id="rId26"/>
    <p:sldId id="505" r:id="rId2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64" d="100"/>
          <a:sy n="64" d="100"/>
        </p:scale>
        <p:origin x="874" y="58"/>
      </p:cViewPr>
      <p:guideLst>
        <p:guide orient="horz" pos="2160"/>
        <p:guide pos="2880"/>
      </p:guideLst>
    </p:cSldViewPr>
  </p:slideViewPr>
  <p:notesTextViewPr>
    <p:cViewPr>
      <p:scale>
        <a:sx n="1" d="1"/>
        <a:sy n="1" d="1"/>
      </p:scale>
      <p:origin x="0" y="0"/>
    </p:cViewPr>
  </p:notesTextViewPr>
  <p:sorterViewPr>
    <p:cViewPr varScale="1">
      <p:scale>
        <a:sx n="1" d="1"/>
        <a:sy n="1" d="1"/>
      </p:scale>
      <p:origin x="0" y="-13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 Id="rId4" Type="http://schemas.openxmlformats.org/officeDocument/2006/relationships/image" Target="../media/image34.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image" Target="../media/image3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emf"/><Relationship Id="rId5" Type="http://schemas.openxmlformats.org/officeDocument/2006/relationships/image" Target="../media/image14.wmf"/><Relationship Id="rId4"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3/12/2021</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3/12/2021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3470051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03/12/2021</a:t>
            </a:r>
            <a:endParaRPr lang="en-US" dirty="0"/>
          </a:p>
        </p:txBody>
      </p:sp>
      <p:sp>
        <p:nvSpPr>
          <p:cNvPr id="5" name="Footer Placeholder 4"/>
          <p:cNvSpPr>
            <a:spLocks noGrp="1"/>
          </p:cNvSpPr>
          <p:nvPr>
            <p:ph type="ftr" sz="quarter" idx="11"/>
          </p:nvPr>
        </p:nvSpPr>
        <p:spPr/>
        <p:txBody>
          <a:bodyPr/>
          <a:lstStyle/>
          <a:p>
            <a:r>
              <a:rPr lang="en-US"/>
              <a:t>PHY 712  Spring 2021 -- Lecture 20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03/12/2021</a:t>
            </a:r>
            <a:endParaRPr lang="en-US" dirty="0"/>
          </a:p>
        </p:txBody>
      </p:sp>
      <p:sp>
        <p:nvSpPr>
          <p:cNvPr id="5" name="Footer Placeholder 4"/>
          <p:cNvSpPr>
            <a:spLocks noGrp="1"/>
          </p:cNvSpPr>
          <p:nvPr>
            <p:ph type="ftr" sz="quarter" idx="11"/>
          </p:nvPr>
        </p:nvSpPr>
        <p:spPr/>
        <p:txBody>
          <a:bodyPr/>
          <a:lstStyle/>
          <a:p>
            <a:r>
              <a:rPr lang="en-US"/>
              <a:t>PHY 712  Spring 2021 -- Lecture 20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03/12/2021</a:t>
            </a:r>
            <a:endParaRPr lang="en-US" dirty="0"/>
          </a:p>
        </p:txBody>
      </p:sp>
      <p:sp>
        <p:nvSpPr>
          <p:cNvPr id="5" name="Footer Placeholder 4"/>
          <p:cNvSpPr>
            <a:spLocks noGrp="1"/>
          </p:cNvSpPr>
          <p:nvPr>
            <p:ph type="ftr" sz="quarter" idx="11"/>
          </p:nvPr>
        </p:nvSpPr>
        <p:spPr/>
        <p:txBody>
          <a:bodyPr/>
          <a:lstStyle/>
          <a:p>
            <a:r>
              <a:rPr lang="en-US"/>
              <a:t>PHY 712  Spring 2021 -- Lecture 20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03/12/2021</a:t>
            </a:r>
            <a:endParaRPr lang="en-US" dirty="0"/>
          </a:p>
        </p:txBody>
      </p:sp>
      <p:sp>
        <p:nvSpPr>
          <p:cNvPr id="5" name="Footer Placeholder 4"/>
          <p:cNvSpPr>
            <a:spLocks noGrp="1"/>
          </p:cNvSpPr>
          <p:nvPr>
            <p:ph type="ftr" sz="quarter" idx="11"/>
          </p:nvPr>
        </p:nvSpPr>
        <p:spPr/>
        <p:txBody>
          <a:bodyPr/>
          <a:lstStyle/>
          <a:p>
            <a:r>
              <a:rPr lang="en-US"/>
              <a:t>PHY 712  Spring 2021 -- Lecture 20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03/12/2021</a:t>
            </a:r>
            <a:endParaRPr lang="en-US" dirty="0"/>
          </a:p>
        </p:txBody>
      </p:sp>
      <p:sp>
        <p:nvSpPr>
          <p:cNvPr id="5" name="Footer Placeholder 4"/>
          <p:cNvSpPr>
            <a:spLocks noGrp="1"/>
          </p:cNvSpPr>
          <p:nvPr>
            <p:ph type="ftr" sz="quarter" idx="11"/>
          </p:nvPr>
        </p:nvSpPr>
        <p:spPr/>
        <p:txBody>
          <a:bodyPr/>
          <a:lstStyle/>
          <a:p>
            <a:r>
              <a:rPr lang="en-US"/>
              <a:t>PHY 712  Spring 2021 -- Lecture 20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03/12/2021</a:t>
            </a:r>
            <a:endParaRPr lang="en-US" dirty="0"/>
          </a:p>
        </p:txBody>
      </p:sp>
      <p:sp>
        <p:nvSpPr>
          <p:cNvPr id="6" name="Footer Placeholder 5"/>
          <p:cNvSpPr>
            <a:spLocks noGrp="1"/>
          </p:cNvSpPr>
          <p:nvPr>
            <p:ph type="ftr" sz="quarter" idx="11"/>
          </p:nvPr>
        </p:nvSpPr>
        <p:spPr/>
        <p:txBody>
          <a:bodyPr/>
          <a:lstStyle/>
          <a:p>
            <a:r>
              <a:rPr lang="en-US"/>
              <a:t>PHY 712  Spring 2021 -- Lecture 20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03/12/2021</a:t>
            </a:r>
            <a:endParaRPr lang="en-US" dirty="0"/>
          </a:p>
        </p:txBody>
      </p:sp>
      <p:sp>
        <p:nvSpPr>
          <p:cNvPr id="8" name="Footer Placeholder 7"/>
          <p:cNvSpPr>
            <a:spLocks noGrp="1"/>
          </p:cNvSpPr>
          <p:nvPr>
            <p:ph type="ftr" sz="quarter" idx="11"/>
          </p:nvPr>
        </p:nvSpPr>
        <p:spPr/>
        <p:txBody>
          <a:bodyPr/>
          <a:lstStyle/>
          <a:p>
            <a:r>
              <a:rPr lang="en-US"/>
              <a:t>PHY 712  Spring 2021 -- Lecture 20</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03/12/2021</a:t>
            </a:r>
            <a:endParaRPr lang="en-US" dirty="0"/>
          </a:p>
        </p:txBody>
      </p:sp>
      <p:sp>
        <p:nvSpPr>
          <p:cNvPr id="4" name="Footer Placeholder 3"/>
          <p:cNvSpPr>
            <a:spLocks noGrp="1"/>
          </p:cNvSpPr>
          <p:nvPr>
            <p:ph type="ftr" sz="quarter" idx="11"/>
          </p:nvPr>
        </p:nvSpPr>
        <p:spPr/>
        <p:txBody>
          <a:bodyPr/>
          <a:lstStyle/>
          <a:p>
            <a:r>
              <a:rPr lang="en-US"/>
              <a:t>PHY 712  Spring 2021 -- Lecture 20</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03/12/2021</a:t>
            </a:r>
            <a:endParaRPr lang="en-US" dirty="0"/>
          </a:p>
        </p:txBody>
      </p:sp>
      <p:sp>
        <p:nvSpPr>
          <p:cNvPr id="3" name="Footer Placeholder 2"/>
          <p:cNvSpPr>
            <a:spLocks noGrp="1"/>
          </p:cNvSpPr>
          <p:nvPr>
            <p:ph type="ftr" sz="quarter" idx="11"/>
          </p:nvPr>
        </p:nvSpPr>
        <p:spPr/>
        <p:txBody>
          <a:bodyPr/>
          <a:lstStyle/>
          <a:p>
            <a:r>
              <a:rPr lang="en-US"/>
              <a:t>PHY 712  Spring 2021 --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03/12/2021</a:t>
            </a:r>
            <a:endParaRPr lang="en-US" dirty="0"/>
          </a:p>
        </p:txBody>
      </p:sp>
      <p:sp>
        <p:nvSpPr>
          <p:cNvPr id="6" name="Footer Placeholder 5"/>
          <p:cNvSpPr>
            <a:spLocks noGrp="1"/>
          </p:cNvSpPr>
          <p:nvPr>
            <p:ph type="ftr" sz="quarter" idx="11"/>
          </p:nvPr>
        </p:nvSpPr>
        <p:spPr/>
        <p:txBody>
          <a:bodyPr/>
          <a:lstStyle/>
          <a:p>
            <a:r>
              <a:rPr lang="en-US"/>
              <a:t>PHY 712  Spring 2021 -- Lecture 20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03/12/2021</a:t>
            </a:r>
            <a:endParaRPr lang="en-US" dirty="0"/>
          </a:p>
        </p:txBody>
      </p:sp>
      <p:sp>
        <p:nvSpPr>
          <p:cNvPr id="6" name="Footer Placeholder 5"/>
          <p:cNvSpPr>
            <a:spLocks noGrp="1"/>
          </p:cNvSpPr>
          <p:nvPr>
            <p:ph type="ftr" sz="quarter" idx="11"/>
          </p:nvPr>
        </p:nvSpPr>
        <p:spPr/>
        <p:txBody>
          <a:bodyPr/>
          <a:lstStyle/>
          <a:p>
            <a:r>
              <a:rPr lang="en-US"/>
              <a:t>PHY 712  Spring 2021 -- Lecture 20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03/12/2021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2021 -- Lecture 20</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8.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9.wmf"/></Relationships>
</file>

<file path=ppt/slides/_rels/slide12.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5.bin"/><Relationship Id="rId7" Type="http://schemas.openxmlformats.org/officeDocument/2006/relationships/oleObject" Target="../embeddings/oleObject7.bin"/><Relationship Id="rId12" Type="http://schemas.openxmlformats.org/officeDocument/2006/relationships/image" Target="../media/image14.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1.wmf"/><Relationship Id="rId11" Type="http://schemas.openxmlformats.org/officeDocument/2006/relationships/oleObject" Target="../embeddings/oleObject9.bin"/><Relationship Id="rId5" Type="http://schemas.openxmlformats.org/officeDocument/2006/relationships/oleObject" Target="../embeddings/oleObject6.bin"/><Relationship Id="rId10" Type="http://schemas.openxmlformats.org/officeDocument/2006/relationships/image" Target="../media/image13.wmf"/><Relationship Id="rId4" Type="http://schemas.openxmlformats.org/officeDocument/2006/relationships/image" Target="../media/image10.emf"/><Relationship Id="rId9" Type="http://schemas.openxmlformats.org/officeDocument/2006/relationships/oleObject" Target="../embeddings/oleObject8.bin"/></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17.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18.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9.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20.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21.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23.wmf"/><Relationship Id="rId5" Type="http://schemas.openxmlformats.org/officeDocument/2006/relationships/oleObject" Target="../embeddings/oleObject16.bin"/><Relationship Id="rId4" Type="http://schemas.openxmlformats.org/officeDocument/2006/relationships/image" Target="../media/image22.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slideLayout" Target="../slideLayouts/slideLayout7.xml"/><Relationship Id="rId4" Type="http://schemas.openxmlformats.org/officeDocument/2006/relationships/image" Target="../media/image28.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30.wmf"/><Relationship Id="rId5" Type="http://schemas.openxmlformats.org/officeDocument/2006/relationships/oleObject" Target="../embeddings/oleObject18.bin"/><Relationship Id="rId4" Type="http://schemas.openxmlformats.org/officeDocument/2006/relationships/image" Target="../media/image29.wmf"/></Relationships>
</file>

<file path=ppt/slides/_rels/slide24.xml.rels><?xml version="1.0" encoding="UTF-8" standalone="yes"?>
<Relationships xmlns="http://schemas.openxmlformats.org/package/2006/relationships"><Relationship Id="rId8" Type="http://schemas.openxmlformats.org/officeDocument/2006/relationships/image" Target="../media/image33.wmf"/><Relationship Id="rId3" Type="http://schemas.openxmlformats.org/officeDocument/2006/relationships/oleObject" Target="../embeddings/oleObject19.bin"/><Relationship Id="rId7"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32.wmf"/><Relationship Id="rId5" Type="http://schemas.openxmlformats.org/officeDocument/2006/relationships/oleObject" Target="../embeddings/oleObject20.bin"/><Relationship Id="rId10" Type="http://schemas.openxmlformats.org/officeDocument/2006/relationships/image" Target="../media/image34.wmf"/><Relationship Id="rId4" Type="http://schemas.openxmlformats.org/officeDocument/2006/relationships/image" Target="../media/image31.wmf"/><Relationship Id="rId9" Type="http://schemas.openxmlformats.org/officeDocument/2006/relationships/oleObject" Target="../embeddings/oleObject22.bin"/></Relationships>
</file>

<file path=ppt/slides/_rels/slide25.x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oleObject" Target="../embeddings/oleObject23.bin"/><Relationship Id="rId7"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36.wmf"/><Relationship Id="rId5" Type="http://schemas.openxmlformats.org/officeDocument/2006/relationships/oleObject" Target="../embeddings/oleObject24.bin"/><Relationship Id="rId4" Type="http://schemas.openxmlformats.org/officeDocument/2006/relationships/image" Target="../media/image35.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image" Target="../media/image39.wmf"/><Relationship Id="rId5" Type="http://schemas.openxmlformats.org/officeDocument/2006/relationships/oleObject" Target="../embeddings/oleObject27.bin"/><Relationship Id="rId4" Type="http://schemas.openxmlformats.org/officeDocument/2006/relationships/image" Target="../media/image38.wmf"/></Relationships>
</file>

<file path=ppt/slides/_rels/slide3.xml.rels><?xml version="1.0" encoding="UTF-8" standalone="yes"?>
<Relationships xmlns="http://schemas.openxmlformats.org/package/2006/relationships"><Relationship Id="rId2" Type="http://schemas.openxmlformats.org/officeDocument/2006/relationships/hyperlink" Target="mailto:natalie@wfu.edu"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6.e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03/12/2021</a:t>
            </a:r>
            <a:endParaRPr lang="en-US" dirty="0"/>
          </a:p>
        </p:txBody>
      </p:sp>
      <p:sp>
        <p:nvSpPr>
          <p:cNvPr id="3" name="Footer Placeholder 2"/>
          <p:cNvSpPr>
            <a:spLocks noGrp="1"/>
          </p:cNvSpPr>
          <p:nvPr>
            <p:ph type="ftr" sz="quarter" idx="11"/>
          </p:nvPr>
        </p:nvSpPr>
        <p:spPr/>
        <p:txBody>
          <a:bodyPr/>
          <a:lstStyle/>
          <a:p>
            <a:r>
              <a:rPr lang="en-US"/>
              <a:t>PHY 712  Spring 2021 --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0" y="762000"/>
            <a:ext cx="8991600" cy="4739759"/>
          </a:xfrm>
          <a:prstGeom prst="rect">
            <a:avLst/>
          </a:prstGeom>
          <a:noFill/>
        </p:spPr>
        <p:txBody>
          <a:bodyPr wrap="square" rtlCol="0">
            <a:spAutoFit/>
          </a:bodyPr>
          <a:lstStyle/>
          <a:p>
            <a:pPr algn="ctr"/>
            <a:r>
              <a:rPr lang="en-US" sz="3200" b="1" dirty="0"/>
              <a:t>PHY 712 Electrodynamics</a:t>
            </a:r>
          </a:p>
          <a:p>
            <a:pPr algn="ctr"/>
            <a:r>
              <a:rPr lang="en-US" sz="3200" b="1" dirty="0"/>
              <a:t>10-10:50 AM  Online</a:t>
            </a:r>
          </a:p>
          <a:p>
            <a:pPr algn="ctr"/>
            <a:endParaRPr lang="en-US" sz="3200" b="1" dirty="0"/>
          </a:p>
          <a:p>
            <a:pPr algn="ctr"/>
            <a:r>
              <a:rPr lang="en-US" sz="3200" b="1" dirty="0"/>
              <a:t>Discussion for Lecture 20</a:t>
            </a:r>
          </a:p>
          <a:p>
            <a:pPr marL="457200" lvl="2" algn="ctr">
              <a:spcBef>
                <a:spcPct val="50000"/>
              </a:spcBef>
            </a:pPr>
            <a:r>
              <a:rPr lang="en-US" sz="3200" b="1" dirty="0">
                <a:solidFill>
                  <a:schemeClr val="folHlink"/>
                </a:solidFill>
              </a:rPr>
              <a:t>Review for mid-term</a:t>
            </a:r>
          </a:p>
          <a:p>
            <a:pPr marL="1428750" lvl="3" indent="-514350">
              <a:spcBef>
                <a:spcPct val="50000"/>
              </a:spcBef>
              <a:buFont typeface="+mj-lt"/>
              <a:buAutoNum type="arabicPeriod"/>
            </a:pPr>
            <a:r>
              <a:rPr lang="en-US" sz="2800" b="1" dirty="0">
                <a:solidFill>
                  <a:schemeClr val="folHlink"/>
                </a:solidFill>
              </a:rPr>
              <a:t>Comments on exam and schedule</a:t>
            </a:r>
          </a:p>
          <a:p>
            <a:pPr marL="1428750" lvl="3" indent="-514350">
              <a:spcBef>
                <a:spcPct val="50000"/>
              </a:spcBef>
              <a:buFont typeface="+mj-lt"/>
              <a:buAutoNum type="arabicPeriod"/>
            </a:pPr>
            <a:r>
              <a:rPr lang="en-US" sz="2800" b="1" dirty="0">
                <a:solidFill>
                  <a:schemeClr val="folHlink"/>
                </a:solidFill>
              </a:rPr>
              <a:t>Your suggestions</a:t>
            </a:r>
          </a:p>
          <a:p>
            <a:pPr marL="1428750" lvl="3" indent="-514350">
              <a:spcBef>
                <a:spcPct val="50000"/>
              </a:spcBef>
              <a:buFont typeface="+mj-lt"/>
              <a:buAutoNum type="arabicPeriod"/>
            </a:pPr>
            <a:r>
              <a:rPr lang="en-US" sz="2800" b="1" dirty="0">
                <a:solidFill>
                  <a:schemeClr val="folHlink"/>
                </a:solidFill>
              </a:rPr>
              <a:t>Review of Chapters 1-7</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28BF79-A41F-4F1B-B5FF-C67FFB875EB5}"/>
              </a:ext>
            </a:extLst>
          </p:cNvPr>
          <p:cNvSpPr>
            <a:spLocks noGrp="1"/>
          </p:cNvSpPr>
          <p:nvPr>
            <p:ph type="dt" sz="half" idx="10"/>
          </p:nvPr>
        </p:nvSpPr>
        <p:spPr/>
        <p:txBody>
          <a:bodyPr/>
          <a:lstStyle/>
          <a:p>
            <a:r>
              <a:rPr lang="en-US"/>
              <a:t>03/12/2021</a:t>
            </a:r>
            <a:endParaRPr lang="en-US" dirty="0"/>
          </a:p>
        </p:txBody>
      </p:sp>
      <p:sp>
        <p:nvSpPr>
          <p:cNvPr id="3" name="Footer Placeholder 2">
            <a:extLst>
              <a:ext uri="{FF2B5EF4-FFF2-40B4-BE49-F238E27FC236}">
                <a16:creationId xmlns:a16="http://schemas.microsoft.com/office/drawing/2014/main" id="{E37A5845-D1E4-4E10-983D-FCD385FEEB22}"/>
              </a:ext>
            </a:extLst>
          </p:cNvPr>
          <p:cNvSpPr>
            <a:spLocks noGrp="1"/>
          </p:cNvSpPr>
          <p:nvPr>
            <p:ph type="ftr" sz="quarter" idx="11"/>
          </p:nvPr>
        </p:nvSpPr>
        <p:spPr/>
        <p:txBody>
          <a:bodyPr/>
          <a:lstStyle/>
          <a:p>
            <a:r>
              <a:rPr lang="en-US"/>
              <a:t>PHY 712  Spring 2021 -- Lecture 20</a:t>
            </a:r>
            <a:endParaRPr lang="en-US" dirty="0"/>
          </a:p>
        </p:txBody>
      </p:sp>
      <p:sp>
        <p:nvSpPr>
          <p:cNvPr id="4" name="Slide Number Placeholder 3">
            <a:extLst>
              <a:ext uri="{FF2B5EF4-FFF2-40B4-BE49-F238E27FC236}">
                <a16:creationId xmlns:a16="http://schemas.microsoft.com/office/drawing/2014/main" id="{D35A3293-A6D2-4BAA-9109-B354A7733862}"/>
              </a:ext>
            </a:extLst>
          </p:cNvPr>
          <p:cNvSpPr>
            <a:spLocks noGrp="1"/>
          </p:cNvSpPr>
          <p:nvPr>
            <p:ph type="sldNum" sz="quarter" idx="12"/>
          </p:nvPr>
        </p:nvSpPr>
        <p:spPr/>
        <p:txBody>
          <a:bodyPr/>
          <a:lstStyle/>
          <a:p>
            <a:fld id="{CE368B07-CEBF-4C80-90AF-53B34FA04CF3}" type="slidenum">
              <a:rPr lang="en-US" smtClean="0"/>
              <a:t>10</a:t>
            </a:fld>
            <a:endParaRPr lang="en-US" dirty="0"/>
          </a:p>
        </p:txBody>
      </p:sp>
      <p:graphicFrame>
        <p:nvGraphicFramePr>
          <p:cNvPr id="5" name="Object 4">
            <a:extLst>
              <a:ext uri="{FF2B5EF4-FFF2-40B4-BE49-F238E27FC236}">
                <a16:creationId xmlns:a16="http://schemas.microsoft.com/office/drawing/2014/main" id="{88928D95-6F77-4DF1-811B-1CF456F8B71D}"/>
              </a:ext>
            </a:extLst>
          </p:cNvPr>
          <p:cNvGraphicFramePr>
            <a:graphicFrameLocks noChangeAspect="1"/>
          </p:cNvGraphicFramePr>
          <p:nvPr>
            <p:extLst>
              <p:ext uri="{D42A27DB-BD31-4B8C-83A1-F6EECF244321}">
                <p14:modId xmlns:p14="http://schemas.microsoft.com/office/powerpoint/2010/main" val="1246382862"/>
              </p:ext>
            </p:extLst>
          </p:nvPr>
        </p:nvGraphicFramePr>
        <p:xfrm>
          <a:off x="1962150" y="522288"/>
          <a:ext cx="5219700" cy="5813425"/>
        </p:xfrm>
        <a:graphic>
          <a:graphicData uri="http://schemas.openxmlformats.org/presentationml/2006/ole">
            <mc:AlternateContent xmlns:mc="http://schemas.openxmlformats.org/markup-compatibility/2006">
              <mc:Choice xmlns:v="urn:schemas-microsoft-com:vml" Requires="v">
                <p:oleObj spid="_x0000_s3095" name="Equation" r:id="rId3" imgW="5219669" imgH="5814088" progId="Equation.DSMT4">
                  <p:embed/>
                </p:oleObj>
              </mc:Choice>
              <mc:Fallback>
                <p:oleObj name="Equation" r:id="rId3" imgW="5219669" imgH="5814088" progId="Equation.DSMT4">
                  <p:embed/>
                  <p:pic>
                    <p:nvPicPr>
                      <p:cNvPr id="0" name=""/>
                      <p:cNvPicPr/>
                      <p:nvPr/>
                    </p:nvPicPr>
                    <p:blipFill>
                      <a:blip r:embed="rId4"/>
                      <a:stretch>
                        <a:fillRect/>
                      </a:stretch>
                    </p:blipFill>
                    <p:spPr>
                      <a:xfrm>
                        <a:off x="1962150" y="522288"/>
                        <a:ext cx="5219700" cy="5813425"/>
                      </a:xfrm>
                      <a:prstGeom prst="rect">
                        <a:avLst/>
                      </a:prstGeom>
                    </p:spPr>
                  </p:pic>
                </p:oleObj>
              </mc:Fallback>
            </mc:AlternateContent>
          </a:graphicData>
        </a:graphic>
      </p:graphicFrame>
    </p:spTree>
    <p:extLst>
      <p:ext uri="{BB962C8B-B14F-4D97-AF65-F5344CB8AC3E}">
        <p14:creationId xmlns:p14="http://schemas.microsoft.com/office/powerpoint/2010/main" val="2722016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CED745-C670-409D-9E80-689A2B7427A0}"/>
              </a:ext>
            </a:extLst>
          </p:cNvPr>
          <p:cNvSpPr>
            <a:spLocks noGrp="1"/>
          </p:cNvSpPr>
          <p:nvPr>
            <p:ph type="dt" sz="half" idx="10"/>
          </p:nvPr>
        </p:nvSpPr>
        <p:spPr/>
        <p:txBody>
          <a:bodyPr/>
          <a:lstStyle/>
          <a:p>
            <a:r>
              <a:rPr lang="en-US"/>
              <a:t>03/12/2021</a:t>
            </a:r>
            <a:endParaRPr lang="en-US" dirty="0"/>
          </a:p>
        </p:txBody>
      </p:sp>
      <p:sp>
        <p:nvSpPr>
          <p:cNvPr id="3" name="Footer Placeholder 2">
            <a:extLst>
              <a:ext uri="{FF2B5EF4-FFF2-40B4-BE49-F238E27FC236}">
                <a16:creationId xmlns:a16="http://schemas.microsoft.com/office/drawing/2014/main" id="{A8A464ED-D747-48BD-8A5D-9288A46EA018}"/>
              </a:ext>
            </a:extLst>
          </p:cNvPr>
          <p:cNvSpPr>
            <a:spLocks noGrp="1"/>
          </p:cNvSpPr>
          <p:nvPr>
            <p:ph type="ftr" sz="quarter" idx="11"/>
          </p:nvPr>
        </p:nvSpPr>
        <p:spPr/>
        <p:txBody>
          <a:bodyPr/>
          <a:lstStyle/>
          <a:p>
            <a:r>
              <a:rPr lang="en-US"/>
              <a:t>PHY 712  Spring 2021 -- Lecture 20</a:t>
            </a:r>
            <a:endParaRPr lang="en-US" dirty="0"/>
          </a:p>
        </p:txBody>
      </p:sp>
      <p:sp>
        <p:nvSpPr>
          <p:cNvPr id="4" name="Slide Number Placeholder 3">
            <a:extLst>
              <a:ext uri="{FF2B5EF4-FFF2-40B4-BE49-F238E27FC236}">
                <a16:creationId xmlns:a16="http://schemas.microsoft.com/office/drawing/2014/main" id="{595E1C89-6DF1-47A2-BC05-861C77340C16}"/>
              </a:ext>
            </a:extLst>
          </p:cNvPr>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a:extLst>
              <a:ext uri="{FF2B5EF4-FFF2-40B4-BE49-F238E27FC236}">
                <a16:creationId xmlns:a16="http://schemas.microsoft.com/office/drawing/2014/main" id="{66F1B721-D054-41F5-AF2B-6F4E54C05C19}"/>
              </a:ext>
            </a:extLst>
          </p:cNvPr>
          <p:cNvSpPr txBox="1"/>
          <p:nvPr/>
        </p:nvSpPr>
        <p:spPr>
          <a:xfrm>
            <a:off x="228600" y="304800"/>
            <a:ext cx="7467600" cy="461665"/>
          </a:xfrm>
          <a:prstGeom prst="rect">
            <a:avLst/>
          </a:prstGeom>
          <a:noFill/>
        </p:spPr>
        <p:txBody>
          <a:bodyPr wrap="square" rtlCol="0">
            <a:spAutoFit/>
          </a:bodyPr>
          <a:lstStyle/>
          <a:p>
            <a:r>
              <a:rPr lang="en-US" sz="2400" dirty="0">
                <a:latin typeface="+mj-lt"/>
              </a:rPr>
              <a:t>Some spherical harmonic functions:</a:t>
            </a:r>
          </a:p>
        </p:txBody>
      </p:sp>
      <p:graphicFrame>
        <p:nvGraphicFramePr>
          <p:cNvPr id="6" name="Object 5">
            <a:extLst>
              <a:ext uri="{FF2B5EF4-FFF2-40B4-BE49-F238E27FC236}">
                <a16:creationId xmlns:a16="http://schemas.microsoft.com/office/drawing/2014/main" id="{A71A1255-6E65-4E2F-9EFD-9251A1CD6F7F}"/>
              </a:ext>
            </a:extLst>
          </p:cNvPr>
          <p:cNvGraphicFramePr>
            <a:graphicFrameLocks noChangeAspect="1"/>
          </p:cNvGraphicFramePr>
          <p:nvPr>
            <p:extLst>
              <p:ext uri="{D42A27DB-BD31-4B8C-83A1-F6EECF244321}">
                <p14:modId xmlns:p14="http://schemas.microsoft.com/office/powerpoint/2010/main" val="2784419595"/>
              </p:ext>
            </p:extLst>
          </p:nvPr>
        </p:nvGraphicFramePr>
        <p:xfrm>
          <a:off x="1312863" y="762000"/>
          <a:ext cx="3951287" cy="5570538"/>
        </p:xfrm>
        <a:graphic>
          <a:graphicData uri="http://schemas.openxmlformats.org/presentationml/2006/ole">
            <mc:AlternateContent xmlns:mc="http://schemas.openxmlformats.org/markup-compatibility/2006">
              <mc:Choice xmlns:v="urn:schemas-microsoft-com:vml" Requires="v">
                <p:oleObj spid="_x0000_s4119" name="数式" r:id="rId3" imgW="1930320" imgH="2717640" progId="Equation.3">
                  <p:embed/>
                </p:oleObj>
              </mc:Choice>
              <mc:Fallback>
                <p:oleObj name="数式" r:id="rId3" imgW="1930320" imgH="2717640" progId="Equation.3">
                  <p:embed/>
                  <p:pic>
                    <p:nvPicPr>
                      <p:cNvPr id="6" name="Object 5"/>
                      <p:cNvPicPr>
                        <a:picLocks noChangeAspect="1" noChangeArrowheads="1"/>
                      </p:cNvPicPr>
                      <p:nvPr/>
                    </p:nvPicPr>
                    <p:blipFill>
                      <a:blip r:embed="rId4"/>
                      <a:srcRect/>
                      <a:stretch>
                        <a:fillRect/>
                      </a:stretch>
                    </p:blipFill>
                    <p:spPr bwMode="auto">
                      <a:xfrm>
                        <a:off x="1312863" y="762000"/>
                        <a:ext cx="3951287" cy="557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92150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881189-978B-47C4-87D8-D01886AC8BA5}"/>
              </a:ext>
            </a:extLst>
          </p:cNvPr>
          <p:cNvSpPr>
            <a:spLocks noGrp="1"/>
          </p:cNvSpPr>
          <p:nvPr>
            <p:ph type="dt" sz="half" idx="10"/>
          </p:nvPr>
        </p:nvSpPr>
        <p:spPr/>
        <p:txBody>
          <a:bodyPr/>
          <a:lstStyle/>
          <a:p>
            <a:r>
              <a:rPr lang="en-US"/>
              <a:t>03/12/2021</a:t>
            </a:r>
            <a:endParaRPr lang="en-US" dirty="0"/>
          </a:p>
        </p:txBody>
      </p:sp>
      <p:sp>
        <p:nvSpPr>
          <p:cNvPr id="3" name="Footer Placeholder 2">
            <a:extLst>
              <a:ext uri="{FF2B5EF4-FFF2-40B4-BE49-F238E27FC236}">
                <a16:creationId xmlns:a16="http://schemas.microsoft.com/office/drawing/2014/main" id="{04734F74-5F59-4181-880C-4E4A2AD36C16}"/>
              </a:ext>
            </a:extLst>
          </p:cNvPr>
          <p:cNvSpPr>
            <a:spLocks noGrp="1"/>
          </p:cNvSpPr>
          <p:nvPr>
            <p:ph type="ftr" sz="quarter" idx="11"/>
          </p:nvPr>
        </p:nvSpPr>
        <p:spPr/>
        <p:txBody>
          <a:bodyPr/>
          <a:lstStyle/>
          <a:p>
            <a:r>
              <a:rPr lang="en-US"/>
              <a:t>PHY 712  Spring 2021 -- Lecture 20</a:t>
            </a:r>
            <a:endParaRPr lang="en-US" dirty="0"/>
          </a:p>
        </p:txBody>
      </p:sp>
      <p:sp>
        <p:nvSpPr>
          <p:cNvPr id="4" name="Slide Number Placeholder 3">
            <a:extLst>
              <a:ext uri="{FF2B5EF4-FFF2-40B4-BE49-F238E27FC236}">
                <a16:creationId xmlns:a16="http://schemas.microsoft.com/office/drawing/2014/main" id="{24E14E00-45BB-4ADB-931B-9099462A6C36}"/>
              </a:ext>
            </a:extLst>
          </p:cNvPr>
          <p:cNvSpPr>
            <a:spLocks noGrp="1"/>
          </p:cNvSpPr>
          <p:nvPr>
            <p:ph type="sldNum" sz="quarter" idx="12"/>
          </p:nvPr>
        </p:nvSpPr>
        <p:spPr/>
        <p:txBody>
          <a:bodyPr/>
          <a:lstStyle/>
          <a:p>
            <a:fld id="{CE368B07-CEBF-4C80-90AF-53B34FA04CF3}" type="slidenum">
              <a:rPr lang="en-US" smtClean="0"/>
              <a:t>12</a:t>
            </a:fld>
            <a:endParaRPr lang="en-US" dirty="0"/>
          </a:p>
        </p:txBody>
      </p:sp>
      <p:graphicFrame>
        <p:nvGraphicFramePr>
          <p:cNvPr id="5" name="Object 4">
            <a:extLst>
              <a:ext uri="{FF2B5EF4-FFF2-40B4-BE49-F238E27FC236}">
                <a16:creationId xmlns:a16="http://schemas.microsoft.com/office/drawing/2014/main" id="{9E90AFA9-2BE0-4E6C-9662-4B4D3358540F}"/>
              </a:ext>
            </a:extLst>
          </p:cNvPr>
          <p:cNvGraphicFramePr>
            <a:graphicFrameLocks noChangeAspect="1"/>
          </p:cNvGraphicFramePr>
          <p:nvPr>
            <p:extLst>
              <p:ext uri="{D42A27DB-BD31-4B8C-83A1-F6EECF244321}">
                <p14:modId xmlns:p14="http://schemas.microsoft.com/office/powerpoint/2010/main" val="1447179672"/>
              </p:ext>
            </p:extLst>
          </p:nvPr>
        </p:nvGraphicFramePr>
        <p:xfrm>
          <a:off x="182562" y="948424"/>
          <a:ext cx="8778875" cy="1744663"/>
        </p:xfrm>
        <a:graphic>
          <a:graphicData uri="http://schemas.openxmlformats.org/presentationml/2006/ole">
            <mc:AlternateContent xmlns:mc="http://schemas.openxmlformats.org/markup-compatibility/2006">
              <mc:Choice xmlns:v="urn:schemas-microsoft-com:vml" Requires="v">
                <p:oleObj spid="_x0000_s5200" name="Equation" r:id="rId3" imgW="8778240" imgH="1745174" progId="Equation.DSMT4">
                  <p:embed/>
                </p:oleObj>
              </mc:Choice>
              <mc:Fallback>
                <p:oleObj name="Equation" r:id="rId3" imgW="8778240" imgH="1745174" progId="Equation.DSMT4">
                  <p:embed/>
                  <p:pic>
                    <p:nvPicPr>
                      <p:cNvPr id="0" name=""/>
                      <p:cNvPicPr/>
                      <p:nvPr/>
                    </p:nvPicPr>
                    <p:blipFill>
                      <a:blip r:embed="rId4"/>
                      <a:stretch>
                        <a:fillRect/>
                      </a:stretch>
                    </p:blipFill>
                    <p:spPr>
                      <a:xfrm>
                        <a:off x="182562" y="948424"/>
                        <a:ext cx="8778875" cy="1744663"/>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174C0CEB-AC27-4C92-ACE5-2E4B2CD17E9B}"/>
              </a:ext>
            </a:extLst>
          </p:cNvPr>
          <p:cNvSpPr txBox="1"/>
          <p:nvPr/>
        </p:nvSpPr>
        <p:spPr>
          <a:xfrm>
            <a:off x="152400" y="304800"/>
            <a:ext cx="8534400" cy="461665"/>
          </a:xfrm>
          <a:prstGeom prst="rect">
            <a:avLst/>
          </a:prstGeom>
          <a:noFill/>
        </p:spPr>
        <p:txBody>
          <a:bodyPr wrap="square" rtlCol="0">
            <a:spAutoFit/>
          </a:bodyPr>
          <a:lstStyle/>
          <a:p>
            <a:r>
              <a:rPr lang="en-US" sz="2400" dirty="0">
                <a:latin typeface="+mj-lt"/>
              </a:rPr>
              <a:t>One of Natalie’s favorite equations</a:t>
            </a:r>
          </a:p>
        </p:txBody>
      </p:sp>
      <p:cxnSp>
        <p:nvCxnSpPr>
          <p:cNvPr id="8" name="Straight Arrow Connector 7">
            <a:extLst>
              <a:ext uri="{FF2B5EF4-FFF2-40B4-BE49-F238E27FC236}">
                <a16:creationId xmlns:a16="http://schemas.microsoft.com/office/drawing/2014/main" id="{DEAF4C2A-A944-4F41-B031-2043E218AAF2}"/>
              </a:ext>
            </a:extLst>
          </p:cNvPr>
          <p:cNvCxnSpPr/>
          <p:nvPr/>
        </p:nvCxnSpPr>
        <p:spPr>
          <a:xfrm flipV="1">
            <a:off x="1219200" y="3429000"/>
            <a:ext cx="0" cy="19812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2959BBDD-A495-4DA0-BF8B-5A0370016399}"/>
              </a:ext>
            </a:extLst>
          </p:cNvPr>
          <p:cNvCxnSpPr>
            <a:cxnSpLocks/>
          </p:cNvCxnSpPr>
          <p:nvPr/>
        </p:nvCxnSpPr>
        <p:spPr>
          <a:xfrm flipH="1">
            <a:off x="457200" y="5386137"/>
            <a:ext cx="762000" cy="70986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ADB3617E-9EB6-42DC-BB68-65E1CFF4A5B6}"/>
              </a:ext>
            </a:extLst>
          </p:cNvPr>
          <p:cNvCxnSpPr>
            <a:cxnSpLocks/>
          </p:cNvCxnSpPr>
          <p:nvPr/>
        </p:nvCxnSpPr>
        <p:spPr>
          <a:xfrm>
            <a:off x="1219200" y="5398168"/>
            <a:ext cx="167640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7502B683-992A-43F2-9F09-194926307BE9}"/>
              </a:ext>
            </a:extLst>
          </p:cNvPr>
          <p:cNvCxnSpPr>
            <a:cxnSpLocks/>
          </p:cNvCxnSpPr>
          <p:nvPr/>
        </p:nvCxnSpPr>
        <p:spPr>
          <a:xfrm flipV="1">
            <a:off x="1219199" y="4650224"/>
            <a:ext cx="762001" cy="759976"/>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A816748A-4C36-436D-9D80-4B59C779DD95}"/>
              </a:ext>
            </a:extLst>
          </p:cNvPr>
          <p:cNvCxnSpPr>
            <a:cxnSpLocks/>
          </p:cNvCxnSpPr>
          <p:nvPr/>
        </p:nvCxnSpPr>
        <p:spPr>
          <a:xfrm flipH="1" flipV="1">
            <a:off x="609601" y="4419600"/>
            <a:ext cx="609597" cy="99060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0" name="Object 19">
            <a:extLst>
              <a:ext uri="{FF2B5EF4-FFF2-40B4-BE49-F238E27FC236}">
                <a16:creationId xmlns:a16="http://schemas.microsoft.com/office/drawing/2014/main" id="{17B16201-3B24-42D3-9FF3-15DB3AF67B35}"/>
              </a:ext>
            </a:extLst>
          </p:cNvPr>
          <p:cNvGraphicFramePr>
            <a:graphicFrameLocks noChangeAspect="1"/>
          </p:cNvGraphicFramePr>
          <p:nvPr>
            <p:extLst>
              <p:ext uri="{D42A27DB-BD31-4B8C-83A1-F6EECF244321}">
                <p14:modId xmlns:p14="http://schemas.microsoft.com/office/powerpoint/2010/main" val="240635613"/>
              </p:ext>
            </p:extLst>
          </p:nvPr>
        </p:nvGraphicFramePr>
        <p:xfrm>
          <a:off x="1122363" y="4527550"/>
          <a:ext cx="676275" cy="674688"/>
        </p:xfrm>
        <a:graphic>
          <a:graphicData uri="http://schemas.openxmlformats.org/presentationml/2006/ole">
            <mc:AlternateContent xmlns:mc="http://schemas.openxmlformats.org/markup-compatibility/2006">
              <mc:Choice xmlns:v="urn:schemas-microsoft-com:vml" Requires="v">
                <p:oleObj spid="_x0000_s5201" name="Equation" r:id="rId5" imgW="177480" imgH="177480" progId="Equation.DSMT4">
                  <p:embed/>
                </p:oleObj>
              </mc:Choice>
              <mc:Fallback>
                <p:oleObj name="Equation" r:id="rId5" imgW="177480" imgH="177480" progId="Equation.DSMT4">
                  <p:embed/>
                  <p:pic>
                    <p:nvPicPr>
                      <p:cNvPr id="0" name=""/>
                      <p:cNvPicPr/>
                      <p:nvPr/>
                    </p:nvPicPr>
                    <p:blipFill>
                      <a:blip r:embed="rId6"/>
                      <a:stretch>
                        <a:fillRect/>
                      </a:stretch>
                    </p:blipFill>
                    <p:spPr>
                      <a:xfrm>
                        <a:off x="1122363" y="4527550"/>
                        <a:ext cx="676275" cy="674688"/>
                      </a:xfrm>
                      <a:prstGeom prst="rect">
                        <a:avLst/>
                      </a:prstGeom>
                    </p:spPr>
                  </p:pic>
                </p:oleObj>
              </mc:Fallback>
            </mc:AlternateContent>
          </a:graphicData>
        </a:graphic>
      </p:graphicFrame>
      <p:graphicFrame>
        <p:nvGraphicFramePr>
          <p:cNvPr id="21" name="Object 20">
            <a:extLst>
              <a:ext uri="{FF2B5EF4-FFF2-40B4-BE49-F238E27FC236}">
                <a16:creationId xmlns:a16="http://schemas.microsoft.com/office/drawing/2014/main" id="{D40D05B7-43A5-43A8-9E48-055370836DCC}"/>
              </a:ext>
            </a:extLst>
          </p:cNvPr>
          <p:cNvGraphicFramePr>
            <a:graphicFrameLocks noChangeAspect="1"/>
          </p:cNvGraphicFramePr>
          <p:nvPr>
            <p:extLst>
              <p:ext uri="{D42A27DB-BD31-4B8C-83A1-F6EECF244321}">
                <p14:modId xmlns:p14="http://schemas.microsoft.com/office/powerpoint/2010/main" val="4029995148"/>
              </p:ext>
            </p:extLst>
          </p:nvPr>
        </p:nvGraphicFramePr>
        <p:xfrm>
          <a:off x="729990" y="5619857"/>
          <a:ext cx="490538" cy="579437"/>
        </p:xfrm>
        <a:graphic>
          <a:graphicData uri="http://schemas.openxmlformats.org/presentationml/2006/ole">
            <mc:AlternateContent xmlns:mc="http://schemas.openxmlformats.org/markup-compatibility/2006">
              <mc:Choice xmlns:v="urn:schemas-microsoft-com:vml" Requires="v">
                <p:oleObj spid="_x0000_s5202" name="Equation" r:id="rId7" imgW="139680" imgH="164880" progId="Equation.DSMT4">
                  <p:embed/>
                </p:oleObj>
              </mc:Choice>
              <mc:Fallback>
                <p:oleObj name="Equation" r:id="rId7" imgW="139680" imgH="164880" progId="Equation.DSMT4">
                  <p:embed/>
                  <p:pic>
                    <p:nvPicPr>
                      <p:cNvPr id="0" name=""/>
                      <p:cNvPicPr/>
                      <p:nvPr/>
                    </p:nvPicPr>
                    <p:blipFill>
                      <a:blip r:embed="rId8"/>
                      <a:stretch>
                        <a:fillRect/>
                      </a:stretch>
                    </p:blipFill>
                    <p:spPr>
                      <a:xfrm>
                        <a:off x="729990" y="5619857"/>
                        <a:ext cx="490538" cy="579437"/>
                      </a:xfrm>
                      <a:prstGeom prst="rect">
                        <a:avLst/>
                      </a:prstGeom>
                    </p:spPr>
                  </p:pic>
                </p:oleObj>
              </mc:Fallback>
            </mc:AlternateContent>
          </a:graphicData>
        </a:graphic>
      </p:graphicFrame>
      <p:graphicFrame>
        <p:nvGraphicFramePr>
          <p:cNvPr id="22" name="Object 21">
            <a:extLst>
              <a:ext uri="{FF2B5EF4-FFF2-40B4-BE49-F238E27FC236}">
                <a16:creationId xmlns:a16="http://schemas.microsoft.com/office/drawing/2014/main" id="{60965CF3-43DD-46D9-ACF8-DA3771B7DE1D}"/>
              </a:ext>
            </a:extLst>
          </p:cNvPr>
          <p:cNvGraphicFramePr>
            <a:graphicFrameLocks noChangeAspect="1"/>
          </p:cNvGraphicFramePr>
          <p:nvPr>
            <p:extLst>
              <p:ext uri="{D42A27DB-BD31-4B8C-83A1-F6EECF244321}">
                <p14:modId xmlns:p14="http://schemas.microsoft.com/office/powerpoint/2010/main" val="3958016043"/>
              </p:ext>
            </p:extLst>
          </p:nvPr>
        </p:nvGraphicFramePr>
        <p:xfrm>
          <a:off x="729990" y="4280579"/>
          <a:ext cx="444493" cy="622290"/>
        </p:xfrm>
        <a:graphic>
          <a:graphicData uri="http://schemas.openxmlformats.org/presentationml/2006/ole">
            <mc:AlternateContent xmlns:mc="http://schemas.openxmlformats.org/markup-compatibility/2006">
              <mc:Choice xmlns:v="urn:schemas-microsoft-com:vml" Requires="v">
                <p:oleObj spid="_x0000_s5203" name="Equation" r:id="rId9" imgW="126720" imgH="177480" progId="Equation.DSMT4">
                  <p:embed/>
                </p:oleObj>
              </mc:Choice>
              <mc:Fallback>
                <p:oleObj name="Equation" r:id="rId9" imgW="126720" imgH="177480" progId="Equation.DSMT4">
                  <p:embed/>
                  <p:pic>
                    <p:nvPicPr>
                      <p:cNvPr id="0" name=""/>
                      <p:cNvPicPr/>
                      <p:nvPr/>
                    </p:nvPicPr>
                    <p:blipFill>
                      <a:blip r:embed="rId10"/>
                      <a:stretch>
                        <a:fillRect/>
                      </a:stretch>
                    </p:blipFill>
                    <p:spPr>
                      <a:xfrm>
                        <a:off x="729990" y="4280579"/>
                        <a:ext cx="444493" cy="622290"/>
                      </a:xfrm>
                      <a:prstGeom prst="rect">
                        <a:avLst/>
                      </a:prstGeom>
                    </p:spPr>
                  </p:pic>
                </p:oleObj>
              </mc:Fallback>
            </mc:AlternateContent>
          </a:graphicData>
        </a:graphic>
      </p:graphicFrame>
      <p:graphicFrame>
        <p:nvGraphicFramePr>
          <p:cNvPr id="23" name="Object 22">
            <a:extLst>
              <a:ext uri="{FF2B5EF4-FFF2-40B4-BE49-F238E27FC236}">
                <a16:creationId xmlns:a16="http://schemas.microsoft.com/office/drawing/2014/main" id="{559DC89E-4945-4E04-B2B5-E5E93307E634}"/>
              </a:ext>
            </a:extLst>
          </p:cNvPr>
          <p:cNvGraphicFramePr>
            <a:graphicFrameLocks noChangeAspect="1"/>
          </p:cNvGraphicFramePr>
          <p:nvPr>
            <p:extLst>
              <p:ext uri="{D42A27DB-BD31-4B8C-83A1-F6EECF244321}">
                <p14:modId xmlns:p14="http://schemas.microsoft.com/office/powerpoint/2010/main" val="79622364"/>
              </p:ext>
            </p:extLst>
          </p:nvPr>
        </p:nvGraphicFramePr>
        <p:xfrm>
          <a:off x="1244600" y="5435600"/>
          <a:ext cx="476250" cy="544513"/>
        </p:xfrm>
        <a:graphic>
          <a:graphicData uri="http://schemas.openxmlformats.org/presentationml/2006/ole">
            <mc:AlternateContent xmlns:mc="http://schemas.openxmlformats.org/markup-compatibility/2006">
              <mc:Choice xmlns:v="urn:schemas-microsoft-com:vml" Requires="v">
                <p:oleObj spid="_x0000_s5204" name="Equation" r:id="rId11" imgW="177480" imgH="203040" progId="Equation.DSMT4">
                  <p:embed/>
                </p:oleObj>
              </mc:Choice>
              <mc:Fallback>
                <p:oleObj name="Equation" r:id="rId11" imgW="177480" imgH="203040" progId="Equation.DSMT4">
                  <p:embed/>
                  <p:pic>
                    <p:nvPicPr>
                      <p:cNvPr id="0" name=""/>
                      <p:cNvPicPr/>
                      <p:nvPr/>
                    </p:nvPicPr>
                    <p:blipFill>
                      <a:blip r:embed="rId12"/>
                      <a:stretch>
                        <a:fillRect/>
                      </a:stretch>
                    </p:blipFill>
                    <p:spPr>
                      <a:xfrm>
                        <a:off x="1244600" y="5435600"/>
                        <a:ext cx="476250" cy="544513"/>
                      </a:xfrm>
                      <a:prstGeom prst="rect">
                        <a:avLst/>
                      </a:prstGeom>
                    </p:spPr>
                  </p:pic>
                </p:oleObj>
              </mc:Fallback>
            </mc:AlternateContent>
          </a:graphicData>
        </a:graphic>
      </p:graphicFrame>
      <p:cxnSp>
        <p:nvCxnSpPr>
          <p:cNvPr id="25" name="Straight Connector 24">
            <a:extLst>
              <a:ext uri="{FF2B5EF4-FFF2-40B4-BE49-F238E27FC236}">
                <a16:creationId xmlns:a16="http://schemas.microsoft.com/office/drawing/2014/main" id="{359CE125-00F8-4AAD-AFBD-7CEF6357CCAE}"/>
              </a:ext>
            </a:extLst>
          </p:cNvPr>
          <p:cNvCxnSpPr/>
          <p:nvPr/>
        </p:nvCxnSpPr>
        <p:spPr>
          <a:xfrm>
            <a:off x="1981200" y="4700337"/>
            <a:ext cx="0" cy="970213"/>
          </a:xfrm>
          <a:prstGeom prst="line">
            <a:avLst/>
          </a:prstGeom>
          <a:ln w="25400">
            <a:solidFill>
              <a:srgbClr val="7030A0"/>
            </a:solidFill>
            <a:prstDash val="sysDash"/>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19298E8B-FFBA-48C0-AE43-F9DBE26BFED2}"/>
              </a:ext>
            </a:extLst>
          </p:cNvPr>
          <p:cNvCxnSpPr>
            <a:cxnSpLocks/>
          </p:cNvCxnSpPr>
          <p:nvPr/>
        </p:nvCxnSpPr>
        <p:spPr>
          <a:xfrm>
            <a:off x="1219198" y="5398168"/>
            <a:ext cx="762000" cy="221689"/>
          </a:xfrm>
          <a:prstGeom prst="line">
            <a:avLst/>
          </a:prstGeom>
          <a:ln w="25400">
            <a:solidFill>
              <a:srgbClr val="7030A0"/>
            </a:solidFill>
            <a:prstDash val="sysDash"/>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C19AD5C-CFBB-4B5F-9C20-899AEBD43917}"/>
              </a:ext>
            </a:extLst>
          </p:cNvPr>
          <p:cNvCxnSpPr>
            <a:cxnSpLocks/>
          </p:cNvCxnSpPr>
          <p:nvPr/>
        </p:nvCxnSpPr>
        <p:spPr>
          <a:xfrm flipH="1">
            <a:off x="728659" y="5462588"/>
            <a:ext cx="490538" cy="633412"/>
          </a:xfrm>
          <a:prstGeom prst="line">
            <a:avLst/>
          </a:prstGeom>
          <a:ln w="254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5B59C64-FBA5-416B-8F8B-9A326B1FD390}"/>
              </a:ext>
            </a:extLst>
          </p:cNvPr>
          <p:cNvCxnSpPr>
            <a:cxnSpLocks/>
          </p:cNvCxnSpPr>
          <p:nvPr/>
        </p:nvCxnSpPr>
        <p:spPr>
          <a:xfrm>
            <a:off x="639761" y="4419600"/>
            <a:ext cx="87570" cy="1560513"/>
          </a:xfrm>
          <a:prstGeom prst="line">
            <a:avLst/>
          </a:prstGeom>
          <a:ln w="254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28165CC6-EB2B-42A1-A628-B2CF02D8447D}"/>
              </a:ext>
            </a:extLst>
          </p:cNvPr>
          <p:cNvSpPr txBox="1"/>
          <p:nvPr/>
        </p:nvSpPr>
        <p:spPr>
          <a:xfrm>
            <a:off x="214569" y="4123523"/>
            <a:ext cx="328087" cy="461665"/>
          </a:xfrm>
          <a:prstGeom prst="rect">
            <a:avLst/>
          </a:prstGeom>
          <a:noFill/>
        </p:spPr>
        <p:txBody>
          <a:bodyPr wrap="square" rtlCol="0">
            <a:spAutoFit/>
          </a:bodyPr>
          <a:lstStyle/>
          <a:p>
            <a:r>
              <a:rPr lang="en-US" sz="2400" i="1" dirty="0">
                <a:solidFill>
                  <a:srgbClr val="FF0000"/>
                </a:solidFill>
                <a:latin typeface="+mj-lt"/>
              </a:rPr>
              <a:t>r</a:t>
            </a:r>
          </a:p>
        </p:txBody>
      </p:sp>
      <p:sp>
        <p:nvSpPr>
          <p:cNvPr id="41" name="TextBox 40">
            <a:extLst>
              <a:ext uri="{FF2B5EF4-FFF2-40B4-BE49-F238E27FC236}">
                <a16:creationId xmlns:a16="http://schemas.microsoft.com/office/drawing/2014/main" id="{CB051D06-BEC9-41DD-8CF8-432362CAB3B7}"/>
              </a:ext>
            </a:extLst>
          </p:cNvPr>
          <p:cNvSpPr txBox="1"/>
          <p:nvPr/>
        </p:nvSpPr>
        <p:spPr>
          <a:xfrm>
            <a:off x="1883710" y="4250703"/>
            <a:ext cx="591469" cy="461665"/>
          </a:xfrm>
          <a:prstGeom prst="rect">
            <a:avLst/>
          </a:prstGeom>
          <a:noFill/>
        </p:spPr>
        <p:txBody>
          <a:bodyPr wrap="square" rtlCol="0">
            <a:spAutoFit/>
          </a:bodyPr>
          <a:lstStyle/>
          <a:p>
            <a:r>
              <a:rPr lang="en-US" sz="2400" i="1" dirty="0">
                <a:solidFill>
                  <a:srgbClr val="7030A0"/>
                </a:solidFill>
                <a:latin typeface="+mj-lt"/>
              </a:rPr>
              <a:t>r’</a:t>
            </a:r>
          </a:p>
        </p:txBody>
      </p:sp>
    </p:spTree>
    <p:extLst>
      <p:ext uri="{BB962C8B-B14F-4D97-AF65-F5344CB8AC3E}">
        <p14:creationId xmlns:p14="http://schemas.microsoft.com/office/powerpoint/2010/main" val="1948106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411112-CB36-440D-8795-54C5CC65492E}"/>
              </a:ext>
            </a:extLst>
          </p:cNvPr>
          <p:cNvSpPr>
            <a:spLocks noGrp="1"/>
          </p:cNvSpPr>
          <p:nvPr>
            <p:ph type="dt" sz="half" idx="10"/>
          </p:nvPr>
        </p:nvSpPr>
        <p:spPr/>
        <p:txBody>
          <a:bodyPr/>
          <a:lstStyle/>
          <a:p>
            <a:r>
              <a:rPr lang="en-US"/>
              <a:t>03/12/2021</a:t>
            </a:r>
            <a:endParaRPr lang="en-US" dirty="0"/>
          </a:p>
        </p:txBody>
      </p:sp>
      <p:sp>
        <p:nvSpPr>
          <p:cNvPr id="3" name="Footer Placeholder 2">
            <a:extLst>
              <a:ext uri="{FF2B5EF4-FFF2-40B4-BE49-F238E27FC236}">
                <a16:creationId xmlns:a16="http://schemas.microsoft.com/office/drawing/2014/main" id="{17810916-1B1F-4F05-8691-5428E71D4BF5}"/>
              </a:ext>
            </a:extLst>
          </p:cNvPr>
          <p:cNvSpPr>
            <a:spLocks noGrp="1"/>
          </p:cNvSpPr>
          <p:nvPr>
            <p:ph type="ftr" sz="quarter" idx="11"/>
          </p:nvPr>
        </p:nvSpPr>
        <p:spPr/>
        <p:txBody>
          <a:bodyPr/>
          <a:lstStyle/>
          <a:p>
            <a:r>
              <a:rPr lang="en-US"/>
              <a:t>PHY 712  Spring 2021 -- Lecture 20</a:t>
            </a:r>
            <a:endParaRPr lang="en-US" dirty="0"/>
          </a:p>
        </p:txBody>
      </p:sp>
      <p:sp>
        <p:nvSpPr>
          <p:cNvPr id="4" name="Slide Number Placeholder 3">
            <a:extLst>
              <a:ext uri="{FF2B5EF4-FFF2-40B4-BE49-F238E27FC236}">
                <a16:creationId xmlns:a16="http://schemas.microsoft.com/office/drawing/2014/main" id="{61F06346-CCBB-401B-ACB7-D232B2BC1175}"/>
              </a:ext>
            </a:extLst>
          </p:cNvPr>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a:extLst>
              <a:ext uri="{FF2B5EF4-FFF2-40B4-BE49-F238E27FC236}">
                <a16:creationId xmlns:a16="http://schemas.microsoft.com/office/drawing/2014/main" id="{DB064481-9E85-45B0-8628-945830325D4F}"/>
              </a:ext>
            </a:extLst>
          </p:cNvPr>
          <p:cNvSpPr txBox="1"/>
          <p:nvPr/>
        </p:nvSpPr>
        <p:spPr>
          <a:xfrm>
            <a:off x="457200" y="228600"/>
            <a:ext cx="7772400" cy="830997"/>
          </a:xfrm>
          <a:prstGeom prst="rect">
            <a:avLst/>
          </a:prstGeom>
          <a:noFill/>
        </p:spPr>
        <p:txBody>
          <a:bodyPr wrap="square" rtlCol="0">
            <a:spAutoFit/>
          </a:bodyPr>
          <a:lstStyle/>
          <a:p>
            <a:r>
              <a:rPr lang="en-US" sz="2400" dirty="0">
                <a:latin typeface="+mj-lt"/>
              </a:rPr>
              <a:t>Application – crystal field splitting – combining quantum mechanics with electrostatics</a:t>
            </a:r>
          </a:p>
        </p:txBody>
      </p:sp>
      <p:pic>
        <p:nvPicPr>
          <p:cNvPr id="7" name="Picture 6">
            <a:extLst>
              <a:ext uri="{FF2B5EF4-FFF2-40B4-BE49-F238E27FC236}">
                <a16:creationId xmlns:a16="http://schemas.microsoft.com/office/drawing/2014/main" id="{F19BC901-BE6F-471F-8218-60B9CDFA82D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3926" y="3806056"/>
            <a:ext cx="1295400" cy="1295400"/>
          </a:xfrm>
          <a:prstGeom prst="rect">
            <a:avLst/>
          </a:prstGeom>
        </p:spPr>
      </p:pic>
      <p:sp>
        <p:nvSpPr>
          <p:cNvPr id="8" name="TextBox 7">
            <a:extLst>
              <a:ext uri="{FF2B5EF4-FFF2-40B4-BE49-F238E27FC236}">
                <a16:creationId xmlns:a16="http://schemas.microsoft.com/office/drawing/2014/main" id="{B616C06D-2C9A-44EB-8300-43EF307BA333}"/>
              </a:ext>
            </a:extLst>
          </p:cNvPr>
          <p:cNvSpPr txBox="1"/>
          <p:nvPr/>
        </p:nvSpPr>
        <p:spPr>
          <a:xfrm>
            <a:off x="441158" y="1350834"/>
            <a:ext cx="1880937" cy="1200329"/>
          </a:xfrm>
          <a:prstGeom prst="rect">
            <a:avLst/>
          </a:prstGeom>
          <a:noFill/>
        </p:spPr>
        <p:txBody>
          <a:bodyPr wrap="square" rtlCol="0">
            <a:spAutoFit/>
          </a:bodyPr>
          <a:lstStyle/>
          <a:p>
            <a:r>
              <a:rPr lang="en-US" sz="2400" dirty="0">
                <a:latin typeface="+mj-lt"/>
              </a:rPr>
              <a:t>Atom in a spherical environment</a:t>
            </a:r>
          </a:p>
        </p:txBody>
      </p:sp>
      <p:pic>
        <p:nvPicPr>
          <p:cNvPr id="9" name="Picture 8">
            <a:extLst>
              <a:ext uri="{FF2B5EF4-FFF2-40B4-BE49-F238E27FC236}">
                <a16:creationId xmlns:a16="http://schemas.microsoft.com/office/drawing/2014/main" id="{2529D109-68BD-41EB-89B2-E4E664C88ED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24600" y="3822340"/>
            <a:ext cx="1295400" cy="1295400"/>
          </a:xfrm>
          <a:prstGeom prst="rect">
            <a:avLst/>
          </a:prstGeom>
        </p:spPr>
      </p:pic>
      <p:sp>
        <p:nvSpPr>
          <p:cNvPr id="10" name="TextBox 9">
            <a:extLst>
              <a:ext uri="{FF2B5EF4-FFF2-40B4-BE49-F238E27FC236}">
                <a16:creationId xmlns:a16="http://schemas.microsoft.com/office/drawing/2014/main" id="{68090498-CCD1-4034-ADC9-F8C91654D09C}"/>
              </a:ext>
            </a:extLst>
          </p:cNvPr>
          <p:cNvSpPr txBox="1"/>
          <p:nvPr/>
        </p:nvSpPr>
        <p:spPr>
          <a:xfrm>
            <a:off x="6031831" y="1350834"/>
            <a:ext cx="2671011" cy="1200329"/>
          </a:xfrm>
          <a:prstGeom prst="rect">
            <a:avLst/>
          </a:prstGeom>
          <a:noFill/>
        </p:spPr>
        <p:txBody>
          <a:bodyPr wrap="square" rtlCol="0">
            <a:spAutoFit/>
          </a:bodyPr>
          <a:lstStyle/>
          <a:p>
            <a:r>
              <a:rPr lang="en-US" sz="2400" dirty="0">
                <a:latin typeface="+mj-lt"/>
              </a:rPr>
              <a:t>Atom in a crystal, surrounded by ions</a:t>
            </a:r>
          </a:p>
        </p:txBody>
      </p:sp>
      <p:grpSp>
        <p:nvGrpSpPr>
          <p:cNvPr id="14" name="Group 13">
            <a:extLst>
              <a:ext uri="{FF2B5EF4-FFF2-40B4-BE49-F238E27FC236}">
                <a16:creationId xmlns:a16="http://schemas.microsoft.com/office/drawing/2014/main" id="{8EF931EB-7800-41CD-959E-F90F5CF31174}"/>
              </a:ext>
            </a:extLst>
          </p:cNvPr>
          <p:cNvGrpSpPr/>
          <p:nvPr/>
        </p:nvGrpSpPr>
        <p:grpSpPr>
          <a:xfrm>
            <a:off x="5029200" y="4102835"/>
            <a:ext cx="990600" cy="990600"/>
            <a:chOff x="3657600" y="2619175"/>
            <a:chExt cx="990600" cy="990600"/>
          </a:xfrm>
        </p:grpSpPr>
        <p:pic>
          <p:nvPicPr>
            <p:cNvPr id="12" name="Picture 11">
              <a:extLst>
                <a:ext uri="{FF2B5EF4-FFF2-40B4-BE49-F238E27FC236}">
                  <a16:creationId xmlns:a16="http://schemas.microsoft.com/office/drawing/2014/main" id="{9B62F556-2F21-44C1-9E7A-7483CDABF88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57600" y="2619175"/>
              <a:ext cx="990600" cy="990600"/>
            </a:xfrm>
            <a:prstGeom prst="rect">
              <a:avLst/>
            </a:prstGeom>
          </p:spPr>
        </p:pic>
        <p:sp>
          <p:nvSpPr>
            <p:cNvPr id="13" name="TextBox 12">
              <a:extLst>
                <a:ext uri="{FF2B5EF4-FFF2-40B4-BE49-F238E27FC236}">
                  <a16:creationId xmlns:a16="http://schemas.microsoft.com/office/drawing/2014/main" id="{ECA03441-BC36-4607-812D-781BDDF331E4}"/>
                </a:ext>
              </a:extLst>
            </p:cNvPr>
            <p:cNvSpPr txBox="1"/>
            <p:nvPr/>
          </p:nvSpPr>
          <p:spPr>
            <a:xfrm>
              <a:off x="3962400" y="2895297"/>
              <a:ext cx="381000" cy="461665"/>
            </a:xfrm>
            <a:prstGeom prst="rect">
              <a:avLst/>
            </a:prstGeom>
            <a:noFill/>
          </p:spPr>
          <p:txBody>
            <a:bodyPr wrap="square" rtlCol="0">
              <a:spAutoFit/>
            </a:bodyPr>
            <a:lstStyle/>
            <a:p>
              <a:r>
                <a:rPr lang="en-US" sz="2400" b="1" dirty="0">
                  <a:latin typeface="+mj-lt"/>
                </a:rPr>
                <a:t>+</a:t>
              </a:r>
            </a:p>
          </p:txBody>
        </p:sp>
      </p:grpSp>
      <p:grpSp>
        <p:nvGrpSpPr>
          <p:cNvPr id="15" name="Group 14">
            <a:extLst>
              <a:ext uri="{FF2B5EF4-FFF2-40B4-BE49-F238E27FC236}">
                <a16:creationId xmlns:a16="http://schemas.microsoft.com/office/drawing/2014/main" id="{4189E1BA-1D32-48B4-98EA-7CF6E423A7A0}"/>
              </a:ext>
            </a:extLst>
          </p:cNvPr>
          <p:cNvGrpSpPr/>
          <p:nvPr/>
        </p:nvGrpSpPr>
        <p:grpSpPr>
          <a:xfrm>
            <a:off x="7914774" y="4102835"/>
            <a:ext cx="990600" cy="990600"/>
            <a:chOff x="3657600" y="2619175"/>
            <a:chExt cx="990600" cy="990600"/>
          </a:xfrm>
        </p:grpSpPr>
        <p:pic>
          <p:nvPicPr>
            <p:cNvPr id="16" name="Picture 15">
              <a:extLst>
                <a:ext uri="{FF2B5EF4-FFF2-40B4-BE49-F238E27FC236}">
                  <a16:creationId xmlns:a16="http://schemas.microsoft.com/office/drawing/2014/main" id="{776EF725-00A1-4A06-8E2B-FF5314F8BBB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57600" y="2619175"/>
              <a:ext cx="990600" cy="990600"/>
            </a:xfrm>
            <a:prstGeom prst="rect">
              <a:avLst/>
            </a:prstGeom>
          </p:spPr>
        </p:pic>
        <p:sp>
          <p:nvSpPr>
            <p:cNvPr id="17" name="TextBox 16">
              <a:extLst>
                <a:ext uri="{FF2B5EF4-FFF2-40B4-BE49-F238E27FC236}">
                  <a16:creationId xmlns:a16="http://schemas.microsoft.com/office/drawing/2014/main" id="{8F178608-D3FE-450A-8855-754721DDAD0E}"/>
                </a:ext>
              </a:extLst>
            </p:cNvPr>
            <p:cNvSpPr txBox="1"/>
            <p:nvPr/>
          </p:nvSpPr>
          <p:spPr>
            <a:xfrm>
              <a:off x="3962400" y="2895297"/>
              <a:ext cx="381000" cy="461665"/>
            </a:xfrm>
            <a:prstGeom prst="rect">
              <a:avLst/>
            </a:prstGeom>
            <a:noFill/>
          </p:spPr>
          <p:txBody>
            <a:bodyPr wrap="square" rtlCol="0">
              <a:spAutoFit/>
            </a:bodyPr>
            <a:lstStyle/>
            <a:p>
              <a:r>
                <a:rPr lang="en-US" sz="2400" b="1" dirty="0">
                  <a:latin typeface="+mj-lt"/>
                </a:rPr>
                <a:t>+</a:t>
              </a:r>
            </a:p>
          </p:txBody>
        </p:sp>
      </p:grpSp>
      <p:grpSp>
        <p:nvGrpSpPr>
          <p:cNvPr id="21" name="Group 20">
            <a:extLst>
              <a:ext uri="{FF2B5EF4-FFF2-40B4-BE49-F238E27FC236}">
                <a16:creationId xmlns:a16="http://schemas.microsoft.com/office/drawing/2014/main" id="{6648C7DE-F621-411F-83C1-FE768F19264A}"/>
              </a:ext>
            </a:extLst>
          </p:cNvPr>
          <p:cNvGrpSpPr/>
          <p:nvPr/>
        </p:nvGrpSpPr>
        <p:grpSpPr>
          <a:xfrm>
            <a:off x="6553200" y="5410200"/>
            <a:ext cx="990600" cy="990600"/>
            <a:chOff x="3657600" y="2619175"/>
            <a:chExt cx="990600" cy="990600"/>
          </a:xfrm>
        </p:grpSpPr>
        <p:pic>
          <p:nvPicPr>
            <p:cNvPr id="22" name="Picture 21">
              <a:extLst>
                <a:ext uri="{FF2B5EF4-FFF2-40B4-BE49-F238E27FC236}">
                  <a16:creationId xmlns:a16="http://schemas.microsoft.com/office/drawing/2014/main" id="{39C4E946-D54A-48B1-ABA1-FFBDCD377F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57600" y="2619175"/>
              <a:ext cx="990600" cy="990600"/>
            </a:xfrm>
            <a:prstGeom prst="rect">
              <a:avLst/>
            </a:prstGeom>
          </p:spPr>
        </p:pic>
        <p:sp>
          <p:nvSpPr>
            <p:cNvPr id="23" name="TextBox 22">
              <a:extLst>
                <a:ext uri="{FF2B5EF4-FFF2-40B4-BE49-F238E27FC236}">
                  <a16:creationId xmlns:a16="http://schemas.microsoft.com/office/drawing/2014/main" id="{10DD2D1E-8AA9-4BB1-905E-CA5A2FC44C9E}"/>
                </a:ext>
              </a:extLst>
            </p:cNvPr>
            <p:cNvSpPr txBox="1"/>
            <p:nvPr/>
          </p:nvSpPr>
          <p:spPr>
            <a:xfrm>
              <a:off x="3962400" y="2895297"/>
              <a:ext cx="381000" cy="461665"/>
            </a:xfrm>
            <a:prstGeom prst="rect">
              <a:avLst/>
            </a:prstGeom>
            <a:noFill/>
          </p:spPr>
          <p:txBody>
            <a:bodyPr wrap="square" rtlCol="0">
              <a:spAutoFit/>
            </a:bodyPr>
            <a:lstStyle/>
            <a:p>
              <a:r>
                <a:rPr lang="en-US" sz="2400" b="1" dirty="0">
                  <a:latin typeface="+mj-lt"/>
                </a:rPr>
                <a:t>+</a:t>
              </a:r>
            </a:p>
          </p:txBody>
        </p:sp>
      </p:grpSp>
      <p:grpSp>
        <p:nvGrpSpPr>
          <p:cNvPr id="24" name="Group 23">
            <a:extLst>
              <a:ext uri="{FF2B5EF4-FFF2-40B4-BE49-F238E27FC236}">
                <a16:creationId xmlns:a16="http://schemas.microsoft.com/office/drawing/2014/main" id="{46952D4E-7D7C-4395-ADD5-3E15B0FCE80B}"/>
              </a:ext>
            </a:extLst>
          </p:cNvPr>
          <p:cNvGrpSpPr/>
          <p:nvPr/>
        </p:nvGrpSpPr>
        <p:grpSpPr>
          <a:xfrm>
            <a:off x="6529136" y="2659113"/>
            <a:ext cx="990600" cy="990600"/>
            <a:chOff x="3657600" y="2619175"/>
            <a:chExt cx="990600" cy="990600"/>
          </a:xfrm>
        </p:grpSpPr>
        <p:pic>
          <p:nvPicPr>
            <p:cNvPr id="25" name="Picture 24">
              <a:extLst>
                <a:ext uri="{FF2B5EF4-FFF2-40B4-BE49-F238E27FC236}">
                  <a16:creationId xmlns:a16="http://schemas.microsoft.com/office/drawing/2014/main" id="{53D14EB5-5CC8-4D92-94EE-E1CBDA0F67C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57600" y="2619175"/>
              <a:ext cx="990600" cy="990600"/>
            </a:xfrm>
            <a:prstGeom prst="rect">
              <a:avLst/>
            </a:prstGeom>
          </p:spPr>
        </p:pic>
        <p:sp>
          <p:nvSpPr>
            <p:cNvPr id="26" name="TextBox 25">
              <a:extLst>
                <a:ext uri="{FF2B5EF4-FFF2-40B4-BE49-F238E27FC236}">
                  <a16:creationId xmlns:a16="http://schemas.microsoft.com/office/drawing/2014/main" id="{E1C30D02-AC85-4A59-B84E-6851BF313042}"/>
                </a:ext>
              </a:extLst>
            </p:cNvPr>
            <p:cNvSpPr txBox="1"/>
            <p:nvPr/>
          </p:nvSpPr>
          <p:spPr>
            <a:xfrm>
              <a:off x="3962400" y="2895297"/>
              <a:ext cx="381000" cy="461665"/>
            </a:xfrm>
            <a:prstGeom prst="rect">
              <a:avLst/>
            </a:prstGeom>
            <a:noFill/>
          </p:spPr>
          <p:txBody>
            <a:bodyPr wrap="square" rtlCol="0">
              <a:spAutoFit/>
            </a:bodyPr>
            <a:lstStyle/>
            <a:p>
              <a:r>
                <a:rPr lang="en-US" sz="2400" b="1" dirty="0">
                  <a:latin typeface="+mj-lt"/>
                </a:rPr>
                <a:t>+</a:t>
              </a:r>
            </a:p>
          </p:txBody>
        </p:sp>
      </p:grpSp>
    </p:spTree>
    <p:extLst>
      <p:ext uri="{BB962C8B-B14F-4D97-AF65-F5344CB8AC3E}">
        <p14:creationId xmlns:p14="http://schemas.microsoft.com/office/powerpoint/2010/main" val="3987725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2EB306-ABCB-4616-90B9-1DA46445BDB5}"/>
              </a:ext>
            </a:extLst>
          </p:cNvPr>
          <p:cNvSpPr>
            <a:spLocks noGrp="1"/>
          </p:cNvSpPr>
          <p:nvPr>
            <p:ph type="dt" sz="half" idx="10"/>
          </p:nvPr>
        </p:nvSpPr>
        <p:spPr/>
        <p:txBody>
          <a:bodyPr/>
          <a:lstStyle/>
          <a:p>
            <a:r>
              <a:rPr lang="en-US"/>
              <a:t>03/12/2021</a:t>
            </a:r>
            <a:endParaRPr lang="en-US" dirty="0"/>
          </a:p>
        </p:txBody>
      </p:sp>
      <p:sp>
        <p:nvSpPr>
          <p:cNvPr id="3" name="Footer Placeholder 2">
            <a:extLst>
              <a:ext uri="{FF2B5EF4-FFF2-40B4-BE49-F238E27FC236}">
                <a16:creationId xmlns:a16="http://schemas.microsoft.com/office/drawing/2014/main" id="{05BDBA6E-CC99-4CB9-B2F6-02414B88BFA7}"/>
              </a:ext>
            </a:extLst>
          </p:cNvPr>
          <p:cNvSpPr>
            <a:spLocks noGrp="1"/>
          </p:cNvSpPr>
          <p:nvPr>
            <p:ph type="ftr" sz="quarter" idx="11"/>
          </p:nvPr>
        </p:nvSpPr>
        <p:spPr/>
        <p:txBody>
          <a:bodyPr/>
          <a:lstStyle/>
          <a:p>
            <a:r>
              <a:rPr lang="en-US"/>
              <a:t>PHY 712  Spring 2021 -- Lecture 20</a:t>
            </a:r>
            <a:endParaRPr lang="en-US" dirty="0"/>
          </a:p>
        </p:txBody>
      </p:sp>
      <p:sp>
        <p:nvSpPr>
          <p:cNvPr id="4" name="Slide Number Placeholder 3">
            <a:extLst>
              <a:ext uri="{FF2B5EF4-FFF2-40B4-BE49-F238E27FC236}">
                <a16:creationId xmlns:a16="http://schemas.microsoft.com/office/drawing/2014/main" id="{52FA3D97-52D7-4CF5-83CC-600CF67DF6BA}"/>
              </a:ext>
            </a:extLst>
          </p:cNvPr>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Rectangle 4">
            <a:extLst>
              <a:ext uri="{FF2B5EF4-FFF2-40B4-BE49-F238E27FC236}">
                <a16:creationId xmlns:a16="http://schemas.microsoft.com/office/drawing/2014/main" id="{0AEC7C5B-3D62-49A2-AB98-84E770DD7588}"/>
              </a:ext>
            </a:extLst>
          </p:cNvPr>
          <p:cNvSpPr/>
          <p:nvPr/>
        </p:nvSpPr>
        <p:spPr>
          <a:xfrm>
            <a:off x="531707" y="457200"/>
            <a:ext cx="697492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rPr>
              <a:t>Maxwell’s equations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aphicFrame>
        <p:nvGraphicFramePr>
          <p:cNvPr id="6" name="Object 5">
            <a:extLst>
              <a:ext uri="{FF2B5EF4-FFF2-40B4-BE49-F238E27FC236}">
                <a16:creationId xmlns:a16="http://schemas.microsoft.com/office/drawing/2014/main" id="{5614FB5C-176D-482B-98A5-135C12778CA9}"/>
              </a:ext>
            </a:extLst>
          </p:cNvPr>
          <p:cNvGraphicFramePr>
            <a:graphicFrameLocks noChangeAspect="1"/>
          </p:cNvGraphicFramePr>
          <p:nvPr>
            <p:extLst>
              <p:ext uri="{D42A27DB-BD31-4B8C-83A1-F6EECF244321}">
                <p14:modId xmlns:p14="http://schemas.microsoft.com/office/powerpoint/2010/main" val="639813480"/>
              </p:ext>
            </p:extLst>
          </p:nvPr>
        </p:nvGraphicFramePr>
        <p:xfrm>
          <a:off x="914400" y="2590800"/>
          <a:ext cx="7618518" cy="3505200"/>
        </p:xfrm>
        <a:graphic>
          <a:graphicData uri="http://schemas.openxmlformats.org/presentationml/2006/ole">
            <mc:AlternateContent xmlns:mc="http://schemas.openxmlformats.org/markup-compatibility/2006">
              <mc:Choice xmlns:v="urn:schemas-microsoft-com:vml" Requires="v">
                <p:oleObj spid="_x0000_s7190" name="数式" r:id="rId3" imgW="2819160" imgH="1295280" progId="Equation.3">
                  <p:embed/>
                </p:oleObj>
              </mc:Choice>
              <mc:Fallback>
                <p:oleObj name="数式" r:id="rId3" imgW="2819160" imgH="1295280" progId="Equation.3">
                  <p:embed/>
                  <p:pic>
                    <p:nvPicPr>
                      <p:cNvPr id="6" name="Object 5"/>
                      <p:cNvPicPr>
                        <a:picLocks noChangeAspect="1" noChangeArrowheads="1"/>
                      </p:cNvPicPr>
                      <p:nvPr/>
                    </p:nvPicPr>
                    <p:blipFill>
                      <a:blip r:embed="rId4"/>
                      <a:srcRect/>
                      <a:stretch>
                        <a:fillRect/>
                      </a:stretch>
                    </p:blipFill>
                    <p:spPr bwMode="auto">
                      <a:xfrm>
                        <a:off x="914400" y="2590800"/>
                        <a:ext cx="7618518" cy="3505200"/>
                      </a:xfrm>
                      <a:prstGeom prst="rect">
                        <a:avLst/>
                      </a:prstGeom>
                      <a:noFill/>
                      <a:ln>
                        <a:noFill/>
                      </a:ln>
                    </p:spPr>
                  </p:pic>
                </p:oleObj>
              </mc:Fallback>
            </mc:AlternateContent>
          </a:graphicData>
        </a:graphic>
      </p:graphicFrame>
      <p:sp>
        <p:nvSpPr>
          <p:cNvPr id="7" name="TextBox 6">
            <a:extLst>
              <a:ext uri="{FF2B5EF4-FFF2-40B4-BE49-F238E27FC236}">
                <a16:creationId xmlns:a16="http://schemas.microsoft.com/office/drawing/2014/main" id="{F0ACC2EB-91AF-4C4E-8CFA-70962F811BC2}"/>
              </a:ext>
            </a:extLst>
          </p:cNvPr>
          <p:cNvSpPr txBox="1"/>
          <p:nvPr/>
        </p:nvSpPr>
        <p:spPr>
          <a:xfrm>
            <a:off x="606214" y="1667470"/>
            <a:ext cx="8080586" cy="461665"/>
          </a:xfrm>
          <a:prstGeom prst="rect">
            <a:avLst/>
          </a:prstGeom>
          <a:noFill/>
        </p:spPr>
        <p:txBody>
          <a:bodyPr wrap="square" rtlCol="0">
            <a:spAutoFit/>
          </a:bodyPr>
          <a:lstStyle/>
          <a:p>
            <a:r>
              <a:rPr lang="en-US" sz="2400" dirty="0">
                <a:latin typeface="+mj-lt"/>
              </a:rPr>
              <a:t>Including displacement field D and magnetic field H --</a:t>
            </a:r>
          </a:p>
        </p:txBody>
      </p:sp>
    </p:spTree>
    <p:extLst>
      <p:ext uri="{BB962C8B-B14F-4D97-AF65-F5344CB8AC3E}">
        <p14:creationId xmlns:p14="http://schemas.microsoft.com/office/powerpoint/2010/main" val="1923827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154B95-AC45-439A-B7EC-58A35A1FEDC3}"/>
              </a:ext>
            </a:extLst>
          </p:cNvPr>
          <p:cNvSpPr>
            <a:spLocks noGrp="1"/>
          </p:cNvSpPr>
          <p:nvPr>
            <p:ph type="dt" sz="half" idx="10"/>
          </p:nvPr>
        </p:nvSpPr>
        <p:spPr/>
        <p:txBody>
          <a:bodyPr/>
          <a:lstStyle/>
          <a:p>
            <a:r>
              <a:rPr lang="en-US"/>
              <a:t>03/12/2021</a:t>
            </a:r>
            <a:endParaRPr lang="en-US" dirty="0"/>
          </a:p>
        </p:txBody>
      </p:sp>
      <p:sp>
        <p:nvSpPr>
          <p:cNvPr id="3" name="Footer Placeholder 2">
            <a:extLst>
              <a:ext uri="{FF2B5EF4-FFF2-40B4-BE49-F238E27FC236}">
                <a16:creationId xmlns:a16="http://schemas.microsoft.com/office/drawing/2014/main" id="{3A3E4661-C1F5-45B1-A95D-EAAB6C45E4D5}"/>
              </a:ext>
            </a:extLst>
          </p:cNvPr>
          <p:cNvSpPr>
            <a:spLocks noGrp="1"/>
          </p:cNvSpPr>
          <p:nvPr>
            <p:ph type="ftr" sz="quarter" idx="11"/>
          </p:nvPr>
        </p:nvSpPr>
        <p:spPr/>
        <p:txBody>
          <a:bodyPr/>
          <a:lstStyle/>
          <a:p>
            <a:r>
              <a:rPr lang="en-US"/>
              <a:t>PHY 712  Spring 2021 -- Lecture 20</a:t>
            </a:r>
            <a:endParaRPr lang="en-US" dirty="0"/>
          </a:p>
        </p:txBody>
      </p:sp>
      <p:sp>
        <p:nvSpPr>
          <p:cNvPr id="4" name="Slide Number Placeholder 3">
            <a:extLst>
              <a:ext uri="{FF2B5EF4-FFF2-40B4-BE49-F238E27FC236}">
                <a16:creationId xmlns:a16="http://schemas.microsoft.com/office/drawing/2014/main" id="{0A379F29-E436-46F6-97F4-E184C9C8FB88}"/>
              </a:ext>
            </a:extLst>
          </p:cNvPr>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Rectangle 4">
            <a:extLst>
              <a:ext uri="{FF2B5EF4-FFF2-40B4-BE49-F238E27FC236}">
                <a16:creationId xmlns:a16="http://schemas.microsoft.com/office/drawing/2014/main" id="{B3135DF8-1999-4DB6-B000-CD1AF388E572}"/>
              </a:ext>
            </a:extLst>
          </p:cNvPr>
          <p:cNvSpPr/>
          <p:nvPr/>
        </p:nvSpPr>
        <p:spPr>
          <a:xfrm>
            <a:off x="838200" y="295870"/>
            <a:ext cx="697492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rPr>
              <a:t>Maxwell’s equations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aphicFrame>
        <p:nvGraphicFramePr>
          <p:cNvPr id="6" name="Object 5">
            <a:extLst>
              <a:ext uri="{FF2B5EF4-FFF2-40B4-BE49-F238E27FC236}">
                <a16:creationId xmlns:a16="http://schemas.microsoft.com/office/drawing/2014/main" id="{B6DBED5A-1D20-4F70-A773-B985C690107D}"/>
              </a:ext>
            </a:extLst>
          </p:cNvPr>
          <p:cNvGraphicFramePr>
            <a:graphicFrameLocks noChangeAspect="1"/>
          </p:cNvGraphicFramePr>
          <p:nvPr>
            <p:extLst>
              <p:ext uri="{D42A27DB-BD31-4B8C-83A1-F6EECF244321}">
                <p14:modId xmlns:p14="http://schemas.microsoft.com/office/powerpoint/2010/main" val="3939032643"/>
              </p:ext>
            </p:extLst>
          </p:nvPr>
        </p:nvGraphicFramePr>
        <p:xfrm>
          <a:off x="533400" y="1295400"/>
          <a:ext cx="7961313" cy="5221288"/>
        </p:xfrm>
        <a:graphic>
          <a:graphicData uri="http://schemas.openxmlformats.org/presentationml/2006/ole">
            <mc:AlternateContent xmlns:mc="http://schemas.openxmlformats.org/markup-compatibility/2006">
              <mc:Choice xmlns:v="urn:schemas-microsoft-com:vml" Requires="v">
                <p:oleObj spid="_x0000_s6166" name="数式" r:id="rId3" imgW="2946240" imgH="1930320" progId="Equation.3">
                  <p:embed/>
                </p:oleObj>
              </mc:Choice>
              <mc:Fallback>
                <p:oleObj name="数式" r:id="rId3" imgW="2946240" imgH="1930320" progId="Equation.3">
                  <p:embed/>
                  <p:pic>
                    <p:nvPicPr>
                      <p:cNvPr id="6" name="Object 5"/>
                      <p:cNvPicPr>
                        <a:picLocks noChangeAspect="1" noChangeArrowheads="1"/>
                      </p:cNvPicPr>
                      <p:nvPr/>
                    </p:nvPicPr>
                    <p:blipFill>
                      <a:blip r:embed="rId4"/>
                      <a:srcRect/>
                      <a:stretch>
                        <a:fillRect/>
                      </a:stretch>
                    </p:blipFill>
                    <p:spPr bwMode="auto">
                      <a:xfrm>
                        <a:off x="533400" y="1295400"/>
                        <a:ext cx="7961313" cy="522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534000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C89B24-501E-433A-BF74-62253D0AB1B0}"/>
              </a:ext>
            </a:extLst>
          </p:cNvPr>
          <p:cNvSpPr>
            <a:spLocks noGrp="1"/>
          </p:cNvSpPr>
          <p:nvPr>
            <p:ph type="dt" sz="half" idx="10"/>
          </p:nvPr>
        </p:nvSpPr>
        <p:spPr/>
        <p:txBody>
          <a:bodyPr/>
          <a:lstStyle/>
          <a:p>
            <a:r>
              <a:rPr lang="en-US"/>
              <a:t>03/12/2021</a:t>
            </a:r>
            <a:endParaRPr lang="en-US" dirty="0"/>
          </a:p>
        </p:txBody>
      </p:sp>
      <p:sp>
        <p:nvSpPr>
          <p:cNvPr id="3" name="Footer Placeholder 2">
            <a:extLst>
              <a:ext uri="{FF2B5EF4-FFF2-40B4-BE49-F238E27FC236}">
                <a16:creationId xmlns:a16="http://schemas.microsoft.com/office/drawing/2014/main" id="{9BFD35BB-74D6-4C28-A056-2222229AD876}"/>
              </a:ext>
            </a:extLst>
          </p:cNvPr>
          <p:cNvSpPr>
            <a:spLocks noGrp="1"/>
          </p:cNvSpPr>
          <p:nvPr>
            <p:ph type="ftr" sz="quarter" idx="11"/>
          </p:nvPr>
        </p:nvSpPr>
        <p:spPr/>
        <p:txBody>
          <a:bodyPr/>
          <a:lstStyle/>
          <a:p>
            <a:r>
              <a:rPr lang="en-US"/>
              <a:t>PHY 712  Spring 2021 -- Lecture 20</a:t>
            </a:r>
            <a:endParaRPr lang="en-US" dirty="0"/>
          </a:p>
        </p:txBody>
      </p:sp>
      <p:sp>
        <p:nvSpPr>
          <p:cNvPr id="4" name="Slide Number Placeholder 3">
            <a:extLst>
              <a:ext uri="{FF2B5EF4-FFF2-40B4-BE49-F238E27FC236}">
                <a16:creationId xmlns:a16="http://schemas.microsoft.com/office/drawing/2014/main" id="{CECDE695-0A48-4528-9047-76C54FB983E9}"/>
              </a:ext>
            </a:extLst>
          </p:cNvPr>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a:extLst>
              <a:ext uri="{FF2B5EF4-FFF2-40B4-BE49-F238E27FC236}">
                <a16:creationId xmlns:a16="http://schemas.microsoft.com/office/drawing/2014/main" id="{F3A1F1F6-4A08-4BF0-9686-4870C07E33FD}"/>
              </a:ext>
            </a:extLst>
          </p:cNvPr>
          <p:cNvSpPr txBox="1"/>
          <p:nvPr/>
        </p:nvSpPr>
        <p:spPr>
          <a:xfrm>
            <a:off x="609600" y="381000"/>
            <a:ext cx="8229600" cy="830997"/>
          </a:xfrm>
          <a:prstGeom prst="rect">
            <a:avLst/>
          </a:prstGeom>
          <a:noFill/>
        </p:spPr>
        <p:txBody>
          <a:bodyPr wrap="square" rtlCol="0">
            <a:spAutoFit/>
          </a:bodyPr>
          <a:lstStyle/>
          <a:p>
            <a:r>
              <a:rPr lang="en-US" sz="2400" dirty="0">
                <a:latin typeface="+mj-lt"/>
              </a:rPr>
              <a:t>Formulation of Maxwell’s equations in terms of vector and scalar potentials</a:t>
            </a:r>
          </a:p>
        </p:txBody>
      </p:sp>
      <p:graphicFrame>
        <p:nvGraphicFramePr>
          <p:cNvPr id="6" name="Object 5">
            <a:extLst>
              <a:ext uri="{FF2B5EF4-FFF2-40B4-BE49-F238E27FC236}">
                <a16:creationId xmlns:a16="http://schemas.microsoft.com/office/drawing/2014/main" id="{108240BC-727E-4FFB-8E17-82936A0377C4}"/>
              </a:ext>
            </a:extLst>
          </p:cNvPr>
          <p:cNvGraphicFramePr>
            <a:graphicFrameLocks noChangeAspect="1"/>
          </p:cNvGraphicFramePr>
          <p:nvPr>
            <p:extLst>
              <p:ext uri="{D42A27DB-BD31-4B8C-83A1-F6EECF244321}">
                <p14:modId xmlns:p14="http://schemas.microsoft.com/office/powerpoint/2010/main" val="2112443905"/>
              </p:ext>
            </p:extLst>
          </p:nvPr>
        </p:nvGraphicFramePr>
        <p:xfrm>
          <a:off x="1143000" y="1828800"/>
          <a:ext cx="6210300" cy="3983038"/>
        </p:xfrm>
        <a:graphic>
          <a:graphicData uri="http://schemas.openxmlformats.org/presentationml/2006/ole">
            <mc:AlternateContent xmlns:mc="http://schemas.openxmlformats.org/markup-compatibility/2006">
              <mc:Choice xmlns:v="urn:schemas-microsoft-com:vml" Requires="v">
                <p:oleObj spid="_x0000_s8213" name="数式" r:id="rId3" imgW="2298600" imgH="1473120" progId="Equation.3">
                  <p:embed/>
                </p:oleObj>
              </mc:Choice>
              <mc:Fallback>
                <p:oleObj name="数式" r:id="rId3" imgW="2298600" imgH="1473120" progId="Equation.3">
                  <p:embed/>
                  <p:pic>
                    <p:nvPicPr>
                      <p:cNvPr id="6" name="Object 5"/>
                      <p:cNvPicPr>
                        <a:picLocks noChangeAspect="1" noChangeArrowheads="1"/>
                      </p:cNvPicPr>
                      <p:nvPr/>
                    </p:nvPicPr>
                    <p:blipFill>
                      <a:blip r:embed="rId4"/>
                      <a:srcRect/>
                      <a:stretch>
                        <a:fillRect/>
                      </a:stretch>
                    </p:blipFill>
                    <p:spPr bwMode="auto">
                      <a:xfrm>
                        <a:off x="1143000" y="1828800"/>
                        <a:ext cx="6210300" cy="398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470316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B9C861-3221-402E-8DDD-62CB47F7DBF2}"/>
              </a:ext>
            </a:extLst>
          </p:cNvPr>
          <p:cNvSpPr>
            <a:spLocks noGrp="1"/>
          </p:cNvSpPr>
          <p:nvPr>
            <p:ph type="dt" sz="half" idx="10"/>
          </p:nvPr>
        </p:nvSpPr>
        <p:spPr/>
        <p:txBody>
          <a:bodyPr/>
          <a:lstStyle/>
          <a:p>
            <a:r>
              <a:rPr lang="en-US"/>
              <a:t>03/12/2021</a:t>
            </a:r>
            <a:endParaRPr lang="en-US" dirty="0"/>
          </a:p>
        </p:txBody>
      </p:sp>
      <p:sp>
        <p:nvSpPr>
          <p:cNvPr id="3" name="Footer Placeholder 2">
            <a:extLst>
              <a:ext uri="{FF2B5EF4-FFF2-40B4-BE49-F238E27FC236}">
                <a16:creationId xmlns:a16="http://schemas.microsoft.com/office/drawing/2014/main" id="{56A37585-4837-4E57-AFC6-BCA7DE71F79C}"/>
              </a:ext>
            </a:extLst>
          </p:cNvPr>
          <p:cNvSpPr>
            <a:spLocks noGrp="1"/>
          </p:cNvSpPr>
          <p:nvPr>
            <p:ph type="ftr" sz="quarter" idx="11"/>
          </p:nvPr>
        </p:nvSpPr>
        <p:spPr/>
        <p:txBody>
          <a:bodyPr/>
          <a:lstStyle/>
          <a:p>
            <a:r>
              <a:rPr lang="en-US"/>
              <a:t>PHY 712  Spring 2021 -- Lecture 20</a:t>
            </a:r>
            <a:endParaRPr lang="en-US" dirty="0"/>
          </a:p>
        </p:txBody>
      </p:sp>
      <p:sp>
        <p:nvSpPr>
          <p:cNvPr id="4" name="Slide Number Placeholder 3">
            <a:extLst>
              <a:ext uri="{FF2B5EF4-FFF2-40B4-BE49-F238E27FC236}">
                <a16:creationId xmlns:a16="http://schemas.microsoft.com/office/drawing/2014/main" id="{15E68799-4B83-4C4E-B380-2119E4F9DF0E}"/>
              </a:ext>
            </a:extLst>
          </p:cNvPr>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a:extLst>
              <a:ext uri="{FF2B5EF4-FFF2-40B4-BE49-F238E27FC236}">
                <a16:creationId xmlns:a16="http://schemas.microsoft.com/office/drawing/2014/main" id="{2B99BDD3-8DCE-4597-A687-05B4EC6ED02B}"/>
              </a:ext>
            </a:extLst>
          </p:cNvPr>
          <p:cNvSpPr txBox="1"/>
          <p:nvPr/>
        </p:nvSpPr>
        <p:spPr>
          <a:xfrm>
            <a:off x="609600" y="381000"/>
            <a:ext cx="8229600" cy="830997"/>
          </a:xfrm>
          <a:prstGeom prst="rect">
            <a:avLst/>
          </a:prstGeom>
          <a:noFill/>
        </p:spPr>
        <p:txBody>
          <a:bodyPr wrap="square" rtlCol="0">
            <a:spAutoFit/>
          </a:bodyPr>
          <a:lstStyle/>
          <a:p>
            <a:r>
              <a:rPr lang="en-US" sz="2400" dirty="0">
                <a:latin typeface="+mj-lt"/>
              </a:rPr>
              <a:t>Formulation of Maxwell’s equations in terms of vector and scalar potentials -- continued</a:t>
            </a:r>
          </a:p>
        </p:txBody>
      </p:sp>
      <p:graphicFrame>
        <p:nvGraphicFramePr>
          <p:cNvPr id="6" name="Object 5">
            <a:extLst>
              <a:ext uri="{FF2B5EF4-FFF2-40B4-BE49-F238E27FC236}">
                <a16:creationId xmlns:a16="http://schemas.microsoft.com/office/drawing/2014/main" id="{2D635D1D-21CA-46E7-87D6-496B3B370BAC}"/>
              </a:ext>
            </a:extLst>
          </p:cNvPr>
          <p:cNvGraphicFramePr>
            <a:graphicFrameLocks noChangeAspect="1"/>
          </p:cNvGraphicFramePr>
          <p:nvPr>
            <p:extLst>
              <p:ext uri="{D42A27DB-BD31-4B8C-83A1-F6EECF244321}">
                <p14:modId xmlns:p14="http://schemas.microsoft.com/office/powerpoint/2010/main" val="3431847649"/>
              </p:ext>
            </p:extLst>
          </p:nvPr>
        </p:nvGraphicFramePr>
        <p:xfrm>
          <a:off x="982663" y="1616075"/>
          <a:ext cx="7481887" cy="4122738"/>
        </p:xfrm>
        <a:graphic>
          <a:graphicData uri="http://schemas.openxmlformats.org/presentationml/2006/ole">
            <mc:AlternateContent xmlns:mc="http://schemas.openxmlformats.org/markup-compatibility/2006">
              <mc:Choice xmlns:v="urn:schemas-microsoft-com:vml" Requires="v">
                <p:oleObj spid="_x0000_s9237" name="数式" r:id="rId3" imgW="2768400" imgH="1523880" progId="Equation.3">
                  <p:embed/>
                </p:oleObj>
              </mc:Choice>
              <mc:Fallback>
                <p:oleObj name="数式" r:id="rId3" imgW="2768400" imgH="1523880" progId="Equation.3">
                  <p:embed/>
                  <p:pic>
                    <p:nvPicPr>
                      <p:cNvPr id="7" name="Object 6"/>
                      <p:cNvPicPr>
                        <a:picLocks noChangeAspect="1" noChangeArrowheads="1"/>
                      </p:cNvPicPr>
                      <p:nvPr/>
                    </p:nvPicPr>
                    <p:blipFill>
                      <a:blip r:embed="rId4"/>
                      <a:srcRect/>
                      <a:stretch>
                        <a:fillRect/>
                      </a:stretch>
                    </p:blipFill>
                    <p:spPr bwMode="auto">
                      <a:xfrm>
                        <a:off x="982663" y="1616075"/>
                        <a:ext cx="7481887" cy="412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0399576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6B4FAF-A5DD-4E4D-A7F2-7C6DC6BA93A5}"/>
              </a:ext>
            </a:extLst>
          </p:cNvPr>
          <p:cNvSpPr>
            <a:spLocks noGrp="1"/>
          </p:cNvSpPr>
          <p:nvPr>
            <p:ph type="dt" sz="half" idx="10"/>
          </p:nvPr>
        </p:nvSpPr>
        <p:spPr/>
        <p:txBody>
          <a:bodyPr/>
          <a:lstStyle/>
          <a:p>
            <a:r>
              <a:rPr lang="en-US"/>
              <a:t>03/12/2021</a:t>
            </a:r>
            <a:endParaRPr lang="en-US" dirty="0"/>
          </a:p>
        </p:txBody>
      </p:sp>
      <p:sp>
        <p:nvSpPr>
          <p:cNvPr id="3" name="Footer Placeholder 2">
            <a:extLst>
              <a:ext uri="{FF2B5EF4-FFF2-40B4-BE49-F238E27FC236}">
                <a16:creationId xmlns:a16="http://schemas.microsoft.com/office/drawing/2014/main" id="{72961A00-44A6-4D68-A3EB-2EF3746FF3AA}"/>
              </a:ext>
            </a:extLst>
          </p:cNvPr>
          <p:cNvSpPr>
            <a:spLocks noGrp="1"/>
          </p:cNvSpPr>
          <p:nvPr>
            <p:ph type="ftr" sz="quarter" idx="11"/>
          </p:nvPr>
        </p:nvSpPr>
        <p:spPr/>
        <p:txBody>
          <a:bodyPr/>
          <a:lstStyle/>
          <a:p>
            <a:r>
              <a:rPr lang="en-US"/>
              <a:t>PHY 712  Spring 2021 -- Lecture 20</a:t>
            </a:r>
            <a:endParaRPr lang="en-US" dirty="0"/>
          </a:p>
        </p:txBody>
      </p:sp>
      <p:sp>
        <p:nvSpPr>
          <p:cNvPr id="4" name="Slide Number Placeholder 3">
            <a:extLst>
              <a:ext uri="{FF2B5EF4-FFF2-40B4-BE49-F238E27FC236}">
                <a16:creationId xmlns:a16="http://schemas.microsoft.com/office/drawing/2014/main" id="{DFC55931-457C-4F2E-B443-6DF58C8CFEFA}"/>
              </a:ext>
            </a:extLst>
          </p:cNvPr>
          <p:cNvSpPr>
            <a:spLocks noGrp="1"/>
          </p:cNvSpPr>
          <p:nvPr>
            <p:ph type="sldNum" sz="quarter" idx="12"/>
          </p:nvPr>
        </p:nvSpPr>
        <p:spPr/>
        <p:txBody>
          <a:bodyPr/>
          <a:lstStyle/>
          <a:p>
            <a:fld id="{CE368B07-CEBF-4C80-90AF-53B34FA04CF3}" type="slidenum">
              <a:rPr lang="en-US" smtClean="0"/>
              <a:t>18</a:t>
            </a:fld>
            <a:endParaRPr lang="en-US" dirty="0"/>
          </a:p>
        </p:txBody>
      </p:sp>
      <p:sp>
        <p:nvSpPr>
          <p:cNvPr id="7" name="TextBox 6">
            <a:extLst>
              <a:ext uri="{FF2B5EF4-FFF2-40B4-BE49-F238E27FC236}">
                <a16:creationId xmlns:a16="http://schemas.microsoft.com/office/drawing/2014/main" id="{12EC4A95-CA4B-4243-B14B-F0DA3642AACE}"/>
              </a:ext>
            </a:extLst>
          </p:cNvPr>
          <p:cNvSpPr txBox="1"/>
          <p:nvPr/>
        </p:nvSpPr>
        <p:spPr>
          <a:xfrm>
            <a:off x="381000" y="0"/>
            <a:ext cx="8229600" cy="830997"/>
          </a:xfrm>
          <a:prstGeom prst="rect">
            <a:avLst/>
          </a:prstGeom>
          <a:noFill/>
        </p:spPr>
        <p:txBody>
          <a:bodyPr wrap="square" rtlCol="0">
            <a:spAutoFit/>
          </a:bodyPr>
          <a:lstStyle/>
          <a:p>
            <a:r>
              <a:rPr lang="en-US" sz="2400" dirty="0">
                <a:latin typeface="+mj-lt"/>
              </a:rPr>
              <a:t>Formulation of Maxwell’s equations in terms of vector and scalar potentials -- continued</a:t>
            </a:r>
          </a:p>
        </p:txBody>
      </p:sp>
      <p:graphicFrame>
        <p:nvGraphicFramePr>
          <p:cNvPr id="8" name="Object 7">
            <a:extLst>
              <a:ext uri="{FF2B5EF4-FFF2-40B4-BE49-F238E27FC236}">
                <a16:creationId xmlns:a16="http://schemas.microsoft.com/office/drawing/2014/main" id="{50D3FFC7-EF9D-4393-9F5F-C1C4E14D788E}"/>
              </a:ext>
            </a:extLst>
          </p:cNvPr>
          <p:cNvGraphicFramePr>
            <a:graphicFrameLocks noChangeAspect="1"/>
          </p:cNvGraphicFramePr>
          <p:nvPr>
            <p:extLst>
              <p:ext uri="{D42A27DB-BD31-4B8C-83A1-F6EECF244321}">
                <p14:modId xmlns:p14="http://schemas.microsoft.com/office/powerpoint/2010/main" val="1924349100"/>
              </p:ext>
            </p:extLst>
          </p:nvPr>
        </p:nvGraphicFramePr>
        <p:xfrm>
          <a:off x="492767" y="781050"/>
          <a:ext cx="7129292" cy="5575300"/>
        </p:xfrm>
        <a:graphic>
          <a:graphicData uri="http://schemas.openxmlformats.org/presentationml/2006/ole">
            <mc:AlternateContent xmlns:mc="http://schemas.openxmlformats.org/markup-compatibility/2006">
              <mc:Choice xmlns:v="urn:schemas-microsoft-com:vml" Requires="v">
                <p:oleObj spid="_x0000_s10261" name="Equation" r:id="rId3" imgW="4635360" imgH="3619440" progId="Equation.DSMT4">
                  <p:embed/>
                </p:oleObj>
              </mc:Choice>
              <mc:Fallback>
                <p:oleObj name="Equation" r:id="rId3" imgW="4635360" imgH="3619440" progId="Equation.DSMT4">
                  <p:embed/>
                  <p:pic>
                    <p:nvPicPr>
                      <p:cNvPr id="7" name="Object 6"/>
                      <p:cNvPicPr>
                        <a:picLocks noChangeAspect="1" noChangeArrowheads="1"/>
                      </p:cNvPicPr>
                      <p:nvPr/>
                    </p:nvPicPr>
                    <p:blipFill>
                      <a:blip r:embed="rId4"/>
                      <a:srcRect/>
                      <a:stretch>
                        <a:fillRect/>
                      </a:stretch>
                    </p:blipFill>
                    <p:spPr bwMode="auto">
                      <a:xfrm>
                        <a:off x="492767" y="781050"/>
                        <a:ext cx="7129292" cy="55753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755143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3DEA0C-12FE-433A-920D-CB445F781092}"/>
              </a:ext>
            </a:extLst>
          </p:cNvPr>
          <p:cNvSpPr>
            <a:spLocks noGrp="1"/>
          </p:cNvSpPr>
          <p:nvPr>
            <p:ph type="dt" sz="half" idx="10"/>
          </p:nvPr>
        </p:nvSpPr>
        <p:spPr/>
        <p:txBody>
          <a:bodyPr/>
          <a:lstStyle/>
          <a:p>
            <a:r>
              <a:rPr lang="en-US"/>
              <a:t>03/12/2021</a:t>
            </a:r>
            <a:endParaRPr lang="en-US" dirty="0"/>
          </a:p>
        </p:txBody>
      </p:sp>
      <p:sp>
        <p:nvSpPr>
          <p:cNvPr id="3" name="Footer Placeholder 2">
            <a:extLst>
              <a:ext uri="{FF2B5EF4-FFF2-40B4-BE49-F238E27FC236}">
                <a16:creationId xmlns:a16="http://schemas.microsoft.com/office/drawing/2014/main" id="{0ECFE249-440C-4083-874A-06A2AD441A9C}"/>
              </a:ext>
            </a:extLst>
          </p:cNvPr>
          <p:cNvSpPr>
            <a:spLocks noGrp="1"/>
          </p:cNvSpPr>
          <p:nvPr>
            <p:ph type="ftr" sz="quarter" idx="11"/>
          </p:nvPr>
        </p:nvSpPr>
        <p:spPr/>
        <p:txBody>
          <a:bodyPr/>
          <a:lstStyle/>
          <a:p>
            <a:r>
              <a:rPr lang="en-US"/>
              <a:t>PHY 712  Spring 2021 -- Lecture 20</a:t>
            </a:r>
            <a:endParaRPr lang="en-US" dirty="0"/>
          </a:p>
        </p:txBody>
      </p:sp>
      <p:sp>
        <p:nvSpPr>
          <p:cNvPr id="4" name="Slide Number Placeholder 3">
            <a:extLst>
              <a:ext uri="{FF2B5EF4-FFF2-40B4-BE49-F238E27FC236}">
                <a16:creationId xmlns:a16="http://schemas.microsoft.com/office/drawing/2014/main" id="{007845EA-4A34-4C17-84E5-5E5E5CB1DDD3}"/>
              </a:ext>
            </a:extLst>
          </p:cNvPr>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a:extLst>
              <a:ext uri="{FF2B5EF4-FFF2-40B4-BE49-F238E27FC236}">
                <a16:creationId xmlns:a16="http://schemas.microsoft.com/office/drawing/2014/main" id="{D476EF19-7FCD-430F-BC3C-380DFA739A19}"/>
              </a:ext>
            </a:extLst>
          </p:cNvPr>
          <p:cNvSpPr txBox="1"/>
          <p:nvPr/>
        </p:nvSpPr>
        <p:spPr>
          <a:xfrm>
            <a:off x="228600" y="94630"/>
            <a:ext cx="8610600" cy="1569660"/>
          </a:xfrm>
          <a:prstGeom prst="rect">
            <a:avLst/>
          </a:prstGeom>
          <a:noFill/>
        </p:spPr>
        <p:txBody>
          <a:bodyPr wrap="square" rtlCol="0">
            <a:spAutoFit/>
          </a:bodyPr>
          <a:lstStyle/>
          <a:p>
            <a:r>
              <a:rPr lang="en-US" sz="2400" dirty="0">
                <a:latin typeface="+mj-lt"/>
              </a:rPr>
              <a:t>Summary --  By considering a complete system involving self-contained sources and fields,   we examined the energy and force relationships and introduce energy and force equivalents of the electromagnetic fields</a:t>
            </a:r>
          </a:p>
        </p:txBody>
      </p:sp>
      <p:graphicFrame>
        <p:nvGraphicFramePr>
          <p:cNvPr id="6" name="Object 5">
            <a:extLst>
              <a:ext uri="{FF2B5EF4-FFF2-40B4-BE49-F238E27FC236}">
                <a16:creationId xmlns:a16="http://schemas.microsoft.com/office/drawing/2014/main" id="{5C9C4A37-AC06-49B5-9D86-49C95A118A4A}"/>
              </a:ext>
            </a:extLst>
          </p:cNvPr>
          <p:cNvGraphicFramePr>
            <a:graphicFrameLocks noChangeAspect="1"/>
          </p:cNvGraphicFramePr>
          <p:nvPr>
            <p:extLst>
              <p:ext uri="{D42A27DB-BD31-4B8C-83A1-F6EECF244321}">
                <p14:modId xmlns:p14="http://schemas.microsoft.com/office/powerpoint/2010/main" val="2895010558"/>
              </p:ext>
            </p:extLst>
          </p:nvPr>
        </p:nvGraphicFramePr>
        <p:xfrm>
          <a:off x="380651" y="1981200"/>
          <a:ext cx="8281988" cy="2454275"/>
        </p:xfrm>
        <a:graphic>
          <a:graphicData uri="http://schemas.openxmlformats.org/presentationml/2006/ole">
            <mc:AlternateContent xmlns:mc="http://schemas.openxmlformats.org/markup-compatibility/2006">
              <mc:Choice xmlns:v="urn:schemas-microsoft-com:vml" Requires="v">
                <p:oleObj spid="_x0000_s11304" name="Equation" r:id="rId3" imgW="5105160" imgH="1511280" progId="Equation.DSMT4">
                  <p:embed/>
                </p:oleObj>
              </mc:Choice>
              <mc:Fallback>
                <p:oleObj name="Equation" r:id="rId3" imgW="5105160" imgH="1511280" progId="Equation.DSMT4">
                  <p:embed/>
                  <p:pic>
                    <p:nvPicPr>
                      <p:cNvPr id="6" name="Object 5">
                        <a:extLst>
                          <a:ext uri="{FF2B5EF4-FFF2-40B4-BE49-F238E27FC236}">
                            <a16:creationId xmlns:a16="http://schemas.microsoft.com/office/drawing/2014/main" id="{E914F4E7-A86F-4945-B216-788C270A4C8D}"/>
                          </a:ext>
                        </a:extLst>
                      </p:cNvPr>
                      <p:cNvPicPr>
                        <a:picLocks noChangeAspect="1" noChangeArrowheads="1"/>
                      </p:cNvPicPr>
                      <p:nvPr/>
                    </p:nvPicPr>
                    <p:blipFill>
                      <a:blip r:embed="rId4"/>
                      <a:srcRect/>
                      <a:stretch>
                        <a:fillRect/>
                      </a:stretch>
                    </p:blipFill>
                    <p:spPr bwMode="auto">
                      <a:xfrm>
                        <a:off x="380651" y="1981200"/>
                        <a:ext cx="8281988" cy="2454275"/>
                      </a:xfrm>
                      <a:prstGeom prst="rect">
                        <a:avLst/>
                      </a:prstGeom>
                      <a:noFill/>
                      <a:ln>
                        <a:noFill/>
                      </a:ln>
                    </p:spPr>
                  </p:pic>
                </p:oleObj>
              </mc:Fallback>
            </mc:AlternateContent>
          </a:graphicData>
        </a:graphic>
      </p:graphicFrame>
      <p:graphicFrame>
        <p:nvGraphicFramePr>
          <p:cNvPr id="7" name="Object 6">
            <a:extLst>
              <a:ext uri="{FF2B5EF4-FFF2-40B4-BE49-F238E27FC236}">
                <a16:creationId xmlns:a16="http://schemas.microsoft.com/office/drawing/2014/main" id="{9CF05F79-20EA-4DE7-B0AC-A9A01BEAD85D}"/>
              </a:ext>
            </a:extLst>
          </p:cNvPr>
          <p:cNvGraphicFramePr>
            <a:graphicFrameLocks noChangeAspect="1"/>
          </p:cNvGraphicFramePr>
          <p:nvPr>
            <p:extLst>
              <p:ext uri="{D42A27DB-BD31-4B8C-83A1-F6EECF244321}">
                <p14:modId xmlns:p14="http://schemas.microsoft.com/office/powerpoint/2010/main" val="3039555704"/>
              </p:ext>
            </p:extLst>
          </p:nvPr>
        </p:nvGraphicFramePr>
        <p:xfrm>
          <a:off x="380651" y="4693052"/>
          <a:ext cx="6670288" cy="1629844"/>
        </p:xfrm>
        <a:graphic>
          <a:graphicData uri="http://schemas.openxmlformats.org/presentationml/2006/ole">
            <mc:AlternateContent xmlns:mc="http://schemas.openxmlformats.org/markup-compatibility/2006">
              <mc:Choice xmlns:v="urn:schemas-microsoft-com:vml" Requires="v">
                <p:oleObj spid="_x0000_s11305" name="Equation" r:id="rId5" imgW="2806560" imgH="685800" progId="Equation.DSMT4">
                  <p:embed/>
                </p:oleObj>
              </mc:Choice>
              <mc:Fallback>
                <p:oleObj name="Equation" r:id="rId5" imgW="2806560" imgH="685800" progId="Equation.DSMT4">
                  <p:embed/>
                  <p:pic>
                    <p:nvPicPr>
                      <p:cNvPr id="7" name="Object 6">
                        <a:extLst>
                          <a:ext uri="{FF2B5EF4-FFF2-40B4-BE49-F238E27FC236}">
                            <a16:creationId xmlns:a16="http://schemas.microsoft.com/office/drawing/2014/main" id="{BB3B60E7-93AC-4281-8BD2-43627FC91EE8}"/>
                          </a:ext>
                        </a:extLst>
                      </p:cNvPr>
                      <p:cNvPicPr/>
                      <p:nvPr/>
                    </p:nvPicPr>
                    <p:blipFill>
                      <a:blip r:embed="rId6"/>
                      <a:stretch>
                        <a:fillRect/>
                      </a:stretch>
                    </p:blipFill>
                    <p:spPr>
                      <a:xfrm>
                        <a:off x="380651" y="4693052"/>
                        <a:ext cx="6670288" cy="1629844"/>
                      </a:xfrm>
                      <a:prstGeom prst="rect">
                        <a:avLst/>
                      </a:prstGeom>
                    </p:spPr>
                  </p:pic>
                </p:oleObj>
              </mc:Fallback>
            </mc:AlternateContent>
          </a:graphicData>
        </a:graphic>
      </p:graphicFrame>
    </p:spTree>
    <p:extLst>
      <p:ext uri="{BB962C8B-B14F-4D97-AF65-F5344CB8AC3E}">
        <p14:creationId xmlns:p14="http://schemas.microsoft.com/office/powerpoint/2010/main" val="667372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03/12/2021</a:t>
            </a:r>
            <a:endParaRPr lang="en-US" dirty="0"/>
          </a:p>
        </p:txBody>
      </p:sp>
      <p:sp>
        <p:nvSpPr>
          <p:cNvPr id="3" name="Footer Placeholder 2"/>
          <p:cNvSpPr>
            <a:spLocks noGrp="1"/>
          </p:cNvSpPr>
          <p:nvPr>
            <p:ph type="ftr" sz="quarter" idx="11"/>
          </p:nvPr>
        </p:nvSpPr>
        <p:spPr/>
        <p:txBody>
          <a:bodyPr/>
          <a:lstStyle/>
          <a:p>
            <a:r>
              <a:rPr lang="en-US"/>
              <a:t>PHY 712  Spring 2021 --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pic>
        <p:nvPicPr>
          <p:cNvPr id="6" name="Picture 5">
            <a:extLst>
              <a:ext uri="{FF2B5EF4-FFF2-40B4-BE49-F238E27FC236}">
                <a16:creationId xmlns:a16="http://schemas.microsoft.com/office/drawing/2014/main" id="{FBC3ADAA-B50F-431E-B6F3-5BBD653DD5BE}"/>
              </a:ext>
            </a:extLst>
          </p:cNvPr>
          <p:cNvPicPr>
            <a:picLocks noChangeAspect="1"/>
          </p:cNvPicPr>
          <p:nvPr/>
        </p:nvPicPr>
        <p:blipFill rotWithShape="1">
          <a:blip r:embed="rId3"/>
          <a:srcRect t="27820"/>
          <a:stretch/>
        </p:blipFill>
        <p:spPr>
          <a:xfrm>
            <a:off x="0" y="992366"/>
            <a:ext cx="8194158" cy="3048000"/>
          </a:xfrm>
          <a:prstGeom prst="rect">
            <a:avLst/>
          </a:prstGeom>
        </p:spPr>
      </p:pic>
      <p:sp>
        <p:nvSpPr>
          <p:cNvPr id="7" name="TextBox 6">
            <a:extLst>
              <a:ext uri="{FF2B5EF4-FFF2-40B4-BE49-F238E27FC236}">
                <a16:creationId xmlns:a16="http://schemas.microsoft.com/office/drawing/2014/main" id="{F00969FE-9B4E-40E7-8E43-210DDD4C493D}"/>
              </a:ext>
            </a:extLst>
          </p:cNvPr>
          <p:cNvSpPr txBox="1"/>
          <p:nvPr/>
        </p:nvSpPr>
        <p:spPr>
          <a:xfrm>
            <a:off x="152400" y="136525"/>
            <a:ext cx="7924800" cy="461665"/>
          </a:xfrm>
          <a:prstGeom prst="rect">
            <a:avLst/>
          </a:prstGeom>
          <a:noFill/>
        </p:spPr>
        <p:txBody>
          <a:bodyPr wrap="square" rtlCol="0">
            <a:spAutoFit/>
          </a:bodyPr>
          <a:lstStyle/>
          <a:p>
            <a:r>
              <a:rPr lang="en-US" sz="2400" dirty="0">
                <a:latin typeface="+mj-lt"/>
              </a:rPr>
              <a:t>Schedule</a:t>
            </a:r>
          </a:p>
        </p:txBody>
      </p:sp>
      <p:sp>
        <p:nvSpPr>
          <p:cNvPr id="9" name="TextBox 8">
            <a:extLst>
              <a:ext uri="{FF2B5EF4-FFF2-40B4-BE49-F238E27FC236}">
                <a16:creationId xmlns:a16="http://schemas.microsoft.com/office/drawing/2014/main" id="{5D753DBA-F20F-4CEB-9DBF-3DF0E8B18999}"/>
              </a:ext>
            </a:extLst>
          </p:cNvPr>
          <p:cNvSpPr txBox="1"/>
          <p:nvPr/>
        </p:nvSpPr>
        <p:spPr>
          <a:xfrm>
            <a:off x="6858000" y="2795817"/>
            <a:ext cx="1676400" cy="830997"/>
          </a:xfrm>
          <a:prstGeom prst="rect">
            <a:avLst/>
          </a:prstGeom>
          <a:solidFill>
            <a:srgbClr val="92D050"/>
          </a:solidFill>
        </p:spPr>
        <p:txBody>
          <a:bodyPr wrap="square" rtlCol="0">
            <a:spAutoFit/>
          </a:bodyPr>
          <a:lstStyle/>
          <a:p>
            <a:r>
              <a:rPr lang="en-US" sz="2400" dirty="0">
                <a:latin typeface="+mj-lt"/>
              </a:rPr>
              <a:t>Exam due at 5 PM</a:t>
            </a:r>
          </a:p>
        </p:txBody>
      </p:sp>
      <p:sp>
        <p:nvSpPr>
          <p:cNvPr id="10" name="TextBox 9">
            <a:extLst>
              <a:ext uri="{FF2B5EF4-FFF2-40B4-BE49-F238E27FC236}">
                <a16:creationId xmlns:a16="http://schemas.microsoft.com/office/drawing/2014/main" id="{22B8CC34-9B99-405E-8D90-E774D8447486}"/>
              </a:ext>
            </a:extLst>
          </p:cNvPr>
          <p:cNvSpPr txBox="1"/>
          <p:nvPr/>
        </p:nvSpPr>
        <p:spPr>
          <a:xfrm>
            <a:off x="6858000" y="1261550"/>
            <a:ext cx="2286000" cy="830997"/>
          </a:xfrm>
          <a:prstGeom prst="rect">
            <a:avLst/>
          </a:prstGeom>
          <a:solidFill>
            <a:srgbClr val="92D050"/>
          </a:solidFill>
        </p:spPr>
        <p:txBody>
          <a:bodyPr wrap="square" rtlCol="0">
            <a:spAutoFit/>
          </a:bodyPr>
          <a:lstStyle/>
          <a:p>
            <a:r>
              <a:rPr lang="en-US" sz="2400" dirty="0">
                <a:latin typeface="+mj-lt"/>
              </a:rPr>
              <a:t>Exam available by 9 AM</a:t>
            </a:r>
          </a:p>
        </p:txBody>
      </p:sp>
      <p:sp>
        <p:nvSpPr>
          <p:cNvPr id="11" name="TextBox 10">
            <a:extLst>
              <a:ext uri="{FF2B5EF4-FFF2-40B4-BE49-F238E27FC236}">
                <a16:creationId xmlns:a16="http://schemas.microsoft.com/office/drawing/2014/main" id="{064211BB-7441-43C9-B889-B7E406407F6B}"/>
              </a:ext>
            </a:extLst>
          </p:cNvPr>
          <p:cNvSpPr txBox="1"/>
          <p:nvPr/>
        </p:nvSpPr>
        <p:spPr>
          <a:xfrm>
            <a:off x="1600200" y="4023224"/>
            <a:ext cx="5410200" cy="830997"/>
          </a:xfrm>
          <a:prstGeom prst="rect">
            <a:avLst/>
          </a:prstGeom>
          <a:noFill/>
        </p:spPr>
        <p:txBody>
          <a:bodyPr wrap="square" rtlCol="0">
            <a:spAutoFit/>
          </a:bodyPr>
          <a:lstStyle/>
          <a:p>
            <a:r>
              <a:rPr lang="en-US" sz="2400" dirty="0">
                <a:latin typeface="+mj-lt"/>
              </a:rPr>
              <a:t>Note that mid term grades are due at 12 noon on Monday, March 22, 2021</a:t>
            </a:r>
          </a:p>
        </p:txBody>
      </p:sp>
      <p:sp>
        <p:nvSpPr>
          <p:cNvPr id="5" name="TextBox 4">
            <a:extLst>
              <a:ext uri="{FF2B5EF4-FFF2-40B4-BE49-F238E27FC236}">
                <a16:creationId xmlns:a16="http://schemas.microsoft.com/office/drawing/2014/main" id="{01EA22C7-9C7B-4376-AFE2-D5BB28DA03E3}"/>
              </a:ext>
            </a:extLst>
          </p:cNvPr>
          <p:cNvSpPr txBox="1"/>
          <p:nvPr/>
        </p:nvSpPr>
        <p:spPr>
          <a:xfrm>
            <a:off x="344905" y="4969252"/>
            <a:ext cx="8763000" cy="1569660"/>
          </a:xfrm>
          <a:prstGeom prst="rect">
            <a:avLst/>
          </a:prstGeom>
          <a:noFill/>
        </p:spPr>
        <p:txBody>
          <a:bodyPr wrap="square" rtlCol="0">
            <a:spAutoFit/>
          </a:bodyPr>
          <a:lstStyle/>
          <a:p>
            <a:r>
              <a:rPr lang="en-US" sz="2400" dirty="0">
                <a:latin typeface="+mj-lt"/>
              </a:rPr>
              <a:t>“Due” means receiving your exam submission electronically by that time.    If you prefer paper submission, please slide the exam under my office door and let me know that you have done so.</a:t>
            </a:r>
          </a:p>
        </p:txBody>
      </p:sp>
      <p:sp>
        <p:nvSpPr>
          <p:cNvPr id="12" name="Arrow: Down 11">
            <a:extLst>
              <a:ext uri="{FF2B5EF4-FFF2-40B4-BE49-F238E27FC236}">
                <a16:creationId xmlns:a16="http://schemas.microsoft.com/office/drawing/2014/main" id="{D6CDEEC2-FAAD-42CE-970F-60878DD53BFD}"/>
              </a:ext>
            </a:extLst>
          </p:cNvPr>
          <p:cNvSpPr/>
          <p:nvPr/>
        </p:nvSpPr>
        <p:spPr>
          <a:xfrm rot="1820980">
            <a:off x="7088049" y="3956886"/>
            <a:ext cx="762000" cy="1101387"/>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43796A-72C8-439C-9502-58C403A1997D}"/>
              </a:ext>
            </a:extLst>
          </p:cNvPr>
          <p:cNvSpPr>
            <a:spLocks noGrp="1"/>
          </p:cNvSpPr>
          <p:nvPr>
            <p:ph type="dt" sz="half" idx="10"/>
          </p:nvPr>
        </p:nvSpPr>
        <p:spPr/>
        <p:txBody>
          <a:bodyPr/>
          <a:lstStyle/>
          <a:p>
            <a:r>
              <a:rPr lang="en-US"/>
              <a:t>03/12/2021</a:t>
            </a:r>
            <a:endParaRPr lang="en-US" dirty="0"/>
          </a:p>
        </p:txBody>
      </p:sp>
      <p:sp>
        <p:nvSpPr>
          <p:cNvPr id="3" name="Footer Placeholder 2">
            <a:extLst>
              <a:ext uri="{FF2B5EF4-FFF2-40B4-BE49-F238E27FC236}">
                <a16:creationId xmlns:a16="http://schemas.microsoft.com/office/drawing/2014/main" id="{C730D73A-9FE1-4063-812D-FAD2DDBFC72F}"/>
              </a:ext>
            </a:extLst>
          </p:cNvPr>
          <p:cNvSpPr>
            <a:spLocks noGrp="1"/>
          </p:cNvSpPr>
          <p:nvPr>
            <p:ph type="ftr" sz="quarter" idx="11"/>
          </p:nvPr>
        </p:nvSpPr>
        <p:spPr/>
        <p:txBody>
          <a:bodyPr/>
          <a:lstStyle/>
          <a:p>
            <a:r>
              <a:rPr lang="en-US"/>
              <a:t>PHY 712  Spring 2021 -- Lecture 20</a:t>
            </a:r>
            <a:endParaRPr lang="en-US" dirty="0"/>
          </a:p>
        </p:txBody>
      </p:sp>
      <p:sp>
        <p:nvSpPr>
          <p:cNvPr id="4" name="Slide Number Placeholder 3">
            <a:extLst>
              <a:ext uri="{FF2B5EF4-FFF2-40B4-BE49-F238E27FC236}">
                <a16:creationId xmlns:a16="http://schemas.microsoft.com/office/drawing/2014/main" id="{7324A76F-8DA2-44CC-9FE7-5CC4B9B7CCC6}"/>
              </a:ext>
            </a:extLst>
          </p:cNvPr>
          <p:cNvSpPr>
            <a:spLocks noGrp="1"/>
          </p:cNvSpPr>
          <p:nvPr>
            <p:ph type="sldNum" sz="quarter" idx="12"/>
          </p:nvPr>
        </p:nvSpPr>
        <p:spPr/>
        <p:txBody>
          <a:bodyPr/>
          <a:lstStyle/>
          <a:p>
            <a:fld id="{CE368B07-CEBF-4C80-90AF-53B34FA04CF3}" type="slidenum">
              <a:rPr lang="en-US" smtClean="0"/>
              <a:t>20</a:t>
            </a:fld>
            <a:endParaRPr lang="en-US" dirty="0"/>
          </a:p>
        </p:txBody>
      </p:sp>
      <p:pic>
        <p:nvPicPr>
          <p:cNvPr id="5" name="Picture 4">
            <a:extLst>
              <a:ext uri="{FF2B5EF4-FFF2-40B4-BE49-F238E27FC236}">
                <a16:creationId xmlns:a16="http://schemas.microsoft.com/office/drawing/2014/main" id="{FE54D749-D53B-4140-B7F0-056ACA840ABD}"/>
              </a:ext>
            </a:extLst>
          </p:cNvPr>
          <p:cNvPicPr>
            <a:picLocks noChangeAspect="1" noChangeArrowheads="1"/>
          </p:cNvPicPr>
          <p:nvPr/>
        </p:nvPicPr>
        <p:blipFill>
          <a:blip r:embed="rId2"/>
          <a:srcRect/>
          <a:stretch>
            <a:fillRect/>
          </a:stretch>
        </p:blipFill>
        <p:spPr bwMode="auto">
          <a:xfrm>
            <a:off x="161925" y="854869"/>
            <a:ext cx="8807450" cy="242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6">
            <a:extLst>
              <a:ext uri="{FF2B5EF4-FFF2-40B4-BE49-F238E27FC236}">
                <a16:creationId xmlns:a16="http://schemas.microsoft.com/office/drawing/2014/main" id="{F9747F48-DB24-44B6-9FA5-8BE43358BE04}"/>
              </a:ext>
            </a:extLst>
          </p:cNvPr>
          <p:cNvSpPr txBox="1"/>
          <p:nvPr/>
        </p:nvSpPr>
        <p:spPr>
          <a:xfrm>
            <a:off x="684212" y="3642519"/>
            <a:ext cx="7772400"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a:latin typeface="+mj-lt"/>
              </a:rPr>
              <a:t>Boundary value problems in dielectric materials</a:t>
            </a:r>
          </a:p>
        </p:txBody>
      </p:sp>
      <p:pic>
        <p:nvPicPr>
          <p:cNvPr id="7" name="Picture 6">
            <a:extLst>
              <a:ext uri="{FF2B5EF4-FFF2-40B4-BE49-F238E27FC236}">
                <a16:creationId xmlns:a16="http://schemas.microsoft.com/office/drawing/2014/main" id="{A00788BC-8219-4540-B5F8-17351FE2EC82}"/>
              </a:ext>
            </a:extLst>
          </p:cNvPr>
          <p:cNvPicPr>
            <a:picLocks noChangeAspect="1" noChangeArrowheads="1"/>
          </p:cNvPicPr>
          <p:nvPr/>
        </p:nvPicPr>
        <p:blipFill>
          <a:blip r:embed="rId3"/>
          <a:srcRect/>
          <a:stretch>
            <a:fillRect/>
          </a:stretch>
        </p:blipFill>
        <p:spPr bwMode="auto">
          <a:xfrm>
            <a:off x="379412" y="4175919"/>
            <a:ext cx="8602663" cy="182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a:extLst>
              <a:ext uri="{FF2B5EF4-FFF2-40B4-BE49-F238E27FC236}">
                <a16:creationId xmlns:a16="http://schemas.microsoft.com/office/drawing/2014/main" id="{83028B78-BA6E-4E4A-9C95-22251CB125BF}"/>
              </a:ext>
            </a:extLst>
          </p:cNvPr>
          <p:cNvSpPr txBox="1"/>
          <p:nvPr/>
        </p:nvSpPr>
        <p:spPr>
          <a:xfrm>
            <a:off x="76200" y="136525"/>
            <a:ext cx="8305800" cy="461665"/>
          </a:xfrm>
          <a:prstGeom prst="rect">
            <a:avLst/>
          </a:prstGeom>
          <a:noFill/>
        </p:spPr>
        <p:txBody>
          <a:bodyPr wrap="square" rtlCol="0">
            <a:spAutoFit/>
          </a:bodyPr>
          <a:lstStyle/>
          <a:p>
            <a:r>
              <a:rPr lang="en-US" sz="2400" dirty="0">
                <a:latin typeface="+mj-lt"/>
              </a:rPr>
              <a:t>Maxwell’s equations at boundaries --</a:t>
            </a:r>
          </a:p>
        </p:txBody>
      </p:sp>
    </p:spTree>
    <p:extLst>
      <p:ext uri="{BB962C8B-B14F-4D97-AF65-F5344CB8AC3E}">
        <p14:creationId xmlns:p14="http://schemas.microsoft.com/office/powerpoint/2010/main" val="25015828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A8C86F-38FA-4737-900D-4B344F81273D}"/>
              </a:ext>
            </a:extLst>
          </p:cNvPr>
          <p:cNvSpPr>
            <a:spLocks noGrp="1"/>
          </p:cNvSpPr>
          <p:nvPr>
            <p:ph type="dt" sz="half" idx="10"/>
          </p:nvPr>
        </p:nvSpPr>
        <p:spPr/>
        <p:txBody>
          <a:bodyPr/>
          <a:lstStyle/>
          <a:p>
            <a:r>
              <a:rPr lang="en-US"/>
              <a:t>03/12/2021</a:t>
            </a:r>
            <a:endParaRPr lang="en-US" dirty="0"/>
          </a:p>
        </p:txBody>
      </p:sp>
      <p:sp>
        <p:nvSpPr>
          <p:cNvPr id="3" name="Footer Placeholder 2">
            <a:extLst>
              <a:ext uri="{FF2B5EF4-FFF2-40B4-BE49-F238E27FC236}">
                <a16:creationId xmlns:a16="http://schemas.microsoft.com/office/drawing/2014/main" id="{56E4BF72-B863-48D1-A5CF-F5702DDDF65D}"/>
              </a:ext>
            </a:extLst>
          </p:cNvPr>
          <p:cNvSpPr>
            <a:spLocks noGrp="1"/>
          </p:cNvSpPr>
          <p:nvPr>
            <p:ph type="ftr" sz="quarter" idx="11"/>
          </p:nvPr>
        </p:nvSpPr>
        <p:spPr/>
        <p:txBody>
          <a:bodyPr/>
          <a:lstStyle/>
          <a:p>
            <a:r>
              <a:rPr lang="en-US"/>
              <a:t>PHY 712  Spring 2021 -- Lecture 20</a:t>
            </a:r>
            <a:endParaRPr lang="en-US" dirty="0"/>
          </a:p>
        </p:txBody>
      </p:sp>
      <p:sp>
        <p:nvSpPr>
          <p:cNvPr id="4" name="Slide Number Placeholder 3">
            <a:extLst>
              <a:ext uri="{FF2B5EF4-FFF2-40B4-BE49-F238E27FC236}">
                <a16:creationId xmlns:a16="http://schemas.microsoft.com/office/drawing/2014/main" id="{4C9F6BC2-1E14-4824-835E-808947AD06FB}"/>
              </a:ext>
            </a:extLst>
          </p:cNvPr>
          <p:cNvSpPr>
            <a:spLocks noGrp="1"/>
          </p:cNvSpPr>
          <p:nvPr>
            <p:ph type="sldNum" sz="quarter" idx="12"/>
          </p:nvPr>
        </p:nvSpPr>
        <p:spPr/>
        <p:txBody>
          <a:bodyPr/>
          <a:lstStyle/>
          <a:p>
            <a:fld id="{CE368B07-CEBF-4C80-90AF-53B34FA04CF3}" type="slidenum">
              <a:rPr lang="en-US" smtClean="0"/>
              <a:t>21</a:t>
            </a:fld>
            <a:endParaRPr lang="en-US" dirty="0"/>
          </a:p>
        </p:txBody>
      </p:sp>
      <p:sp>
        <p:nvSpPr>
          <p:cNvPr id="7" name="Slide Number Placeholder 3">
            <a:extLst>
              <a:ext uri="{FF2B5EF4-FFF2-40B4-BE49-F238E27FC236}">
                <a16:creationId xmlns:a16="http://schemas.microsoft.com/office/drawing/2014/main" id="{7140063C-45F8-4C3F-83FA-E5D9A5C80FA3}"/>
              </a:ext>
            </a:extLst>
          </p:cNvPr>
          <p:cNvSpPr>
            <a:spLocks noGrp="1"/>
          </p:cNvSpPr>
          <p:nvPr/>
        </p:nvSpPr>
        <p:spPr>
          <a:xfrm>
            <a:off x="6588342" y="5967413"/>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E368B07-CEBF-4C80-90AF-53B34FA04CF3}" type="slidenum">
              <a:rPr lang="en-US" smtClean="0"/>
              <a:pPr/>
              <a:t>21</a:t>
            </a:fld>
            <a:endParaRPr lang="en-US" dirty="0"/>
          </a:p>
        </p:txBody>
      </p:sp>
      <p:sp>
        <p:nvSpPr>
          <p:cNvPr id="8" name="Rectangle 7">
            <a:extLst>
              <a:ext uri="{FF2B5EF4-FFF2-40B4-BE49-F238E27FC236}">
                <a16:creationId xmlns:a16="http://schemas.microsoft.com/office/drawing/2014/main" id="{7D014363-27B5-42B6-B18A-7F15FDEFC737}"/>
              </a:ext>
            </a:extLst>
          </p:cNvPr>
          <p:cNvSpPr/>
          <p:nvPr/>
        </p:nvSpPr>
        <p:spPr>
          <a:xfrm>
            <a:off x="1254342" y="528093"/>
            <a:ext cx="3070334" cy="2728639"/>
          </a:xfrm>
          <a:prstGeom prst="rect">
            <a:avLst/>
          </a:prstGeom>
          <a:solidFill>
            <a:srgbClr val="00B0F0">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 name="Rectangle 8">
            <a:extLst>
              <a:ext uri="{FF2B5EF4-FFF2-40B4-BE49-F238E27FC236}">
                <a16:creationId xmlns:a16="http://schemas.microsoft.com/office/drawing/2014/main" id="{50FBC747-0390-44B7-841C-14C562B1FC34}"/>
              </a:ext>
            </a:extLst>
          </p:cNvPr>
          <p:cNvSpPr/>
          <p:nvPr/>
        </p:nvSpPr>
        <p:spPr>
          <a:xfrm>
            <a:off x="4303654" y="528092"/>
            <a:ext cx="3046688" cy="2728639"/>
          </a:xfrm>
          <a:prstGeom prst="rect">
            <a:avLst/>
          </a:prstGeom>
          <a:solidFill>
            <a:srgbClr val="FF00F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TextBox 7">
            <a:extLst>
              <a:ext uri="{FF2B5EF4-FFF2-40B4-BE49-F238E27FC236}">
                <a16:creationId xmlns:a16="http://schemas.microsoft.com/office/drawing/2014/main" id="{4CE4A0B4-7A76-43FC-8C49-5129F4D8DBDE}"/>
              </a:ext>
            </a:extLst>
          </p:cNvPr>
          <p:cNvSpPr txBox="1"/>
          <p:nvPr/>
        </p:nvSpPr>
        <p:spPr>
          <a:xfrm>
            <a:off x="1406742" y="528092"/>
            <a:ext cx="762000" cy="45720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a:latin typeface="Symbol" panose="05050102010706020507" pitchFamily="18" charset="2"/>
              </a:rPr>
              <a:t>e</a:t>
            </a:r>
            <a:r>
              <a:rPr lang="en-US" sz="2400" baseline="-25000" dirty="0">
                <a:latin typeface="+mj-lt"/>
              </a:rPr>
              <a:t>1</a:t>
            </a:r>
            <a:endParaRPr lang="en-US" sz="2400" dirty="0">
              <a:latin typeface="+mj-lt"/>
            </a:endParaRPr>
          </a:p>
        </p:txBody>
      </p:sp>
      <p:sp>
        <p:nvSpPr>
          <p:cNvPr id="11" name="TextBox 8">
            <a:extLst>
              <a:ext uri="{FF2B5EF4-FFF2-40B4-BE49-F238E27FC236}">
                <a16:creationId xmlns:a16="http://schemas.microsoft.com/office/drawing/2014/main" id="{C90CDDE2-16C9-4072-92A8-B6FA8F560A05}"/>
              </a:ext>
            </a:extLst>
          </p:cNvPr>
          <p:cNvSpPr txBox="1"/>
          <p:nvPr/>
        </p:nvSpPr>
        <p:spPr>
          <a:xfrm>
            <a:off x="4377227" y="525463"/>
            <a:ext cx="762000" cy="45720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a:latin typeface="Symbol" panose="05050102010706020507" pitchFamily="18" charset="2"/>
              </a:rPr>
              <a:t>e</a:t>
            </a:r>
            <a:r>
              <a:rPr lang="en-US" sz="2400" baseline="-25000" dirty="0">
                <a:latin typeface="+mj-lt"/>
              </a:rPr>
              <a:t>2</a:t>
            </a:r>
            <a:endParaRPr lang="en-US" sz="2400" dirty="0">
              <a:latin typeface="+mj-lt"/>
            </a:endParaRPr>
          </a:p>
        </p:txBody>
      </p:sp>
      <p:cxnSp>
        <p:nvCxnSpPr>
          <p:cNvPr id="12" name="Straight Arrow Connector 11">
            <a:extLst>
              <a:ext uri="{FF2B5EF4-FFF2-40B4-BE49-F238E27FC236}">
                <a16:creationId xmlns:a16="http://schemas.microsoft.com/office/drawing/2014/main" id="{E65E4DF0-98BD-47E7-BB74-371E8358433F}"/>
              </a:ext>
            </a:extLst>
          </p:cNvPr>
          <p:cNvCxnSpPr/>
          <p:nvPr/>
        </p:nvCxnSpPr>
        <p:spPr>
          <a:xfrm rot="2700000" flipV="1">
            <a:off x="2016459" y="1150869"/>
            <a:ext cx="1066800" cy="7279"/>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D393BB79-3936-4DCF-875B-689ACCB2E177}"/>
              </a:ext>
            </a:extLst>
          </p:cNvPr>
          <p:cNvCxnSpPr/>
          <p:nvPr/>
        </p:nvCxnSpPr>
        <p:spPr>
          <a:xfrm>
            <a:off x="5042035" y="905945"/>
            <a:ext cx="514892" cy="835422"/>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99421AE5-7AF7-4EC7-AFAD-12272CD5986D}"/>
              </a:ext>
            </a:extLst>
          </p:cNvPr>
          <p:cNvCxnSpPr/>
          <p:nvPr/>
        </p:nvCxnSpPr>
        <p:spPr>
          <a:xfrm rot="2700000" flipV="1">
            <a:off x="2007201" y="2290087"/>
            <a:ext cx="1066800" cy="7279"/>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B708B39-6CA9-48DB-BDE9-13F6049055A4}"/>
              </a:ext>
            </a:extLst>
          </p:cNvPr>
          <p:cNvCxnSpPr/>
          <p:nvPr/>
        </p:nvCxnSpPr>
        <p:spPr>
          <a:xfrm>
            <a:off x="4867329" y="1948141"/>
            <a:ext cx="806613" cy="136821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56F429AF-8556-490A-8FF2-E46C4D265F4F}"/>
              </a:ext>
            </a:extLst>
          </p:cNvPr>
          <p:cNvPicPr/>
          <p:nvPr/>
        </p:nvPicPr>
        <p:blipFill>
          <a:blip r:embed="rId2"/>
          <a:stretch>
            <a:fillRect/>
          </a:stretch>
        </p:blipFill>
        <p:spPr>
          <a:xfrm>
            <a:off x="7456757" y="890365"/>
            <a:ext cx="1499701" cy="918567"/>
          </a:xfrm>
          <a:prstGeom prst="rect">
            <a:avLst/>
          </a:prstGeom>
        </p:spPr>
      </p:pic>
      <p:sp>
        <p:nvSpPr>
          <p:cNvPr id="17" name="TextBox 22">
            <a:extLst>
              <a:ext uri="{FF2B5EF4-FFF2-40B4-BE49-F238E27FC236}">
                <a16:creationId xmlns:a16="http://schemas.microsoft.com/office/drawing/2014/main" id="{4A9817C4-95BD-4293-AF9F-EB40B86574E5}"/>
              </a:ext>
            </a:extLst>
          </p:cNvPr>
          <p:cNvSpPr txBox="1"/>
          <p:nvPr/>
        </p:nvSpPr>
        <p:spPr>
          <a:xfrm>
            <a:off x="2088598" y="2152188"/>
            <a:ext cx="612230"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latin typeface="+mj-lt"/>
              </a:rPr>
              <a:t>D</a:t>
            </a:r>
            <a:r>
              <a:rPr lang="en-US" sz="2400" b="1" baseline="-25000" dirty="0">
                <a:latin typeface="+mj-lt"/>
              </a:rPr>
              <a:t>1</a:t>
            </a:r>
            <a:endParaRPr lang="en-US" sz="2400" b="1" dirty="0">
              <a:latin typeface="+mj-lt"/>
            </a:endParaRPr>
          </a:p>
        </p:txBody>
      </p:sp>
      <p:sp>
        <p:nvSpPr>
          <p:cNvPr id="18" name="TextBox 23">
            <a:extLst>
              <a:ext uri="{FF2B5EF4-FFF2-40B4-BE49-F238E27FC236}">
                <a16:creationId xmlns:a16="http://schemas.microsoft.com/office/drawing/2014/main" id="{CA148E72-2EE3-43AA-A11D-994C5CC5AD9B}"/>
              </a:ext>
            </a:extLst>
          </p:cNvPr>
          <p:cNvSpPr txBox="1"/>
          <p:nvPr/>
        </p:nvSpPr>
        <p:spPr>
          <a:xfrm>
            <a:off x="4759540" y="2465028"/>
            <a:ext cx="612230"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latin typeface="+mj-lt"/>
              </a:rPr>
              <a:t>D</a:t>
            </a:r>
            <a:r>
              <a:rPr lang="en-US" sz="2400" b="1" baseline="-25000" dirty="0">
                <a:latin typeface="+mj-lt"/>
              </a:rPr>
              <a:t>2</a:t>
            </a:r>
            <a:endParaRPr lang="en-US" sz="2400" b="1" dirty="0">
              <a:latin typeface="+mj-lt"/>
            </a:endParaRPr>
          </a:p>
        </p:txBody>
      </p:sp>
      <p:cxnSp>
        <p:nvCxnSpPr>
          <p:cNvPr id="19" name="Straight Connector 18">
            <a:extLst>
              <a:ext uri="{FF2B5EF4-FFF2-40B4-BE49-F238E27FC236}">
                <a16:creationId xmlns:a16="http://schemas.microsoft.com/office/drawing/2014/main" id="{AEA7C195-E6B5-42AE-B50D-8AB29FC097CA}"/>
              </a:ext>
            </a:extLst>
          </p:cNvPr>
          <p:cNvCxnSpPr/>
          <p:nvPr/>
        </p:nvCxnSpPr>
        <p:spPr>
          <a:xfrm>
            <a:off x="2168742" y="1885133"/>
            <a:ext cx="759490"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A332255-B28D-4EF2-AC35-288244AA498B}"/>
              </a:ext>
            </a:extLst>
          </p:cNvPr>
          <p:cNvCxnSpPr/>
          <p:nvPr/>
        </p:nvCxnSpPr>
        <p:spPr>
          <a:xfrm>
            <a:off x="2930742" y="1961333"/>
            <a:ext cx="0" cy="68580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68CD0F3-A2A8-4170-A5BF-DC27BCF58CD2}"/>
              </a:ext>
            </a:extLst>
          </p:cNvPr>
          <p:cNvCxnSpPr/>
          <p:nvPr/>
        </p:nvCxnSpPr>
        <p:spPr>
          <a:xfrm>
            <a:off x="4867329" y="1950769"/>
            <a:ext cx="759490"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62D6E26-238F-4699-8D19-F57A02CC645D}"/>
              </a:ext>
            </a:extLst>
          </p:cNvPr>
          <p:cNvCxnSpPr/>
          <p:nvPr/>
        </p:nvCxnSpPr>
        <p:spPr>
          <a:xfrm>
            <a:off x="5673942" y="1961333"/>
            <a:ext cx="0" cy="129539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5723474-3DAB-4166-AA3D-DCFB448681C4}"/>
              </a:ext>
            </a:extLst>
          </p:cNvPr>
          <p:cNvCxnSpPr/>
          <p:nvPr/>
        </p:nvCxnSpPr>
        <p:spPr>
          <a:xfrm>
            <a:off x="2168742" y="742133"/>
            <a:ext cx="759490"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1496634-8661-4B6F-8980-A9C8C2D85D0F}"/>
              </a:ext>
            </a:extLst>
          </p:cNvPr>
          <p:cNvCxnSpPr/>
          <p:nvPr/>
        </p:nvCxnSpPr>
        <p:spPr>
          <a:xfrm>
            <a:off x="2930742" y="818333"/>
            <a:ext cx="0" cy="68580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5" name="TextBox 35">
            <a:extLst>
              <a:ext uri="{FF2B5EF4-FFF2-40B4-BE49-F238E27FC236}">
                <a16:creationId xmlns:a16="http://schemas.microsoft.com/office/drawing/2014/main" id="{A1488EDE-50E3-4CB9-986C-DC30DF014D5C}"/>
              </a:ext>
            </a:extLst>
          </p:cNvPr>
          <p:cNvSpPr txBox="1"/>
          <p:nvPr/>
        </p:nvSpPr>
        <p:spPr>
          <a:xfrm>
            <a:off x="2016342" y="970733"/>
            <a:ext cx="612230"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latin typeface="+mj-lt"/>
              </a:rPr>
              <a:t>E</a:t>
            </a:r>
            <a:r>
              <a:rPr lang="en-US" sz="2400" b="1" baseline="-25000" dirty="0">
                <a:latin typeface="+mj-lt"/>
              </a:rPr>
              <a:t>1</a:t>
            </a:r>
            <a:endParaRPr lang="en-US" sz="2400" b="1" dirty="0">
              <a:latin typeface="+mj-lt"/>
            </a:endParaRPr>
          </a:p>
        </p:txBody>
      </p:sp>
      <p:cxnSp>
        <p:nvCxnSpPr>
          <p:cNvPr id="26" name="Straight Connector 25">
            <a:extLst>
              <a:ext uri="{FF2B5EF4-FFF2-40B4-BE49-F238E27FC236}">
                <a16:creationId xmlns:a16="http://schemas.microsoft.com/office/drawing/2014/main" id="{BFAF1C47-8883-411C-9C98-61182A222CFE}"/>
              </a:ext>
            </a:extLst>
          </p:cNvPr>
          <p:cNvCxnSpPr/>
          <p:nvPr/>
        </p:nvCxnSpPr>
        <p:spPr>
          <a:xfrm flipV="1">
            <a:off x="5068340" y="842881"/>
            <a:ext cx="488587" cy="6567"/>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7BF83CA4-331C-457B-8E60-C4E7931E3EB9}"/>
              </a:ext>
            </a:extLst>
          </p:cNvPr>
          <p:cNvCxnSpPr/>
          <p:nvPr/>
        </p:nvCxnSpPr>
        <p:spPr>
          <a:xfrm>
            <a:off x="5595232" y="904635"/>
            <a:ext cx="0" cy="81463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8" name="TextBox 44">
            <a:extLst>
              <a:ext uri="{FF2B5EF4-FFF2-40B4-BE49-F238E27FC236}">
                <a16:creationId xmlns:a16="http://schemas.microsoft.com/office/drawing/2014/main" id="{4AFE1B06-8999-443C-BDAC-8998EF5F7A97}"/>
              </a:ext>
            </a:extLst>
          </p:cNvPr>
          <p:cNvSpPr txBox="1"/>
          <p:nvPr/>
        </p:nvSpPr>
        <p:spPr>
          <a:xfrm>
            <a:off x="4835742" y="1123133"/>
            <a:ext cx="612230"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latin typeface="+mj-lt"/>
              </a:rPr>
              <a:t>E</a:t>
            </a:r>
            <a:r>
              <a:rPr lang="en-US" sz="2400" b="1" baseline="-25000" dirty="0">
                <a:latin typeface="+mj-lt"/>
              </a:rPr>
              <a:t>2</a:t>
            </a:r>
            <a:endParaRPr lang="en-US" sz="2400" b="1" dirty="0">
              <a:latin typeface="+mj-lt"/>
            </a:endParaRPr>
          </a:p>
        </p:txBody>
      </p:sp>
      <p:pic>
        <p:nvPicPr>
          <p:cNvPr id="29" name="Picture 28">
            <a:extLst>
              <a:ext uri="{FF2B5EF4-FFF2-40B4-BE49-F238E27FC236}">
                <a16:creationId xmlns:a16="http://schemas.microsoft.com/office/drawing/2014/main" id="{678B2FF9-81C9-4FCD-A18D-D063D9F99D02}"/>
              </a:ext>
            </a:extLst>
          </p:cNvPr>
          <p:cNvPicPr/>
          <p:nvPr/>
        </p:nvPicPr>
        <p:blipFill>
          <a:blip r:embed="rId3"/>
          <a:stretch>
            <a:fillRect/>
          </a:stretch>
        </p:blipFill>
        <p:spPr>
          <a:xfrm>
            <a:off x="5121642" y="4795375"/>
            <a:ext cx="3616785" cy="1406528"/>
          </a:xfrm>
          <a:prstGeom prst="rect">
            <a:avLst/>
          </a:prstGeom>
        </p:spPr>
      </p:pic>
      <p:sp>
        <p:nvSpPr>
          <p:cNvPr id="30" name="TextBox 46">
            <a:extLst>
              <a:ext uri="{FF2B5EF4-FFF2-40B4-BE49-F238E27FC236}">
                <a16:creationId xmlns:a16="http://schemas.microsoft.com/office/drawing/2014/main" id="{28D0C80B-B3D5-4588-ABA3-AC82130ED1E2}"/>
              </a:ext>
            </a:extLst>
          </p:cNvPr>
          <p:cNvSpPr txBox="1"/>
          <p:nvPr/>
        </p:nvSpPr>
        <p:spPr>
          <a:xfrm>
            <a:off x="1059596" y="5250002"/>
            <a:ext cx="4650830"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a:latin typeface="+mj-lt"/>
              </a:rPr>
              <a:t>For isotropic dielectrics:</a:t>
            </a:r>
          </a:p>
        </p:txBody>
      </p:sp>
      <p:pic>
        <p:nvPicPr>
          <p:cNvPr id="31" name="Picture 30">
            <a:extLst>
              <a:ext uri="{FF2B5EF4-FFF2-40B4-BE49-F238E27FC236}">
                <a16:creationId xmlns:a16="http://schemas.microsoft.com/office/drawing/2014/main" id="{C91F3F5E-A3D7-4AA4-89A9-57FAAB9D9061}"/>
              </a:ext>
            </a:extLst>
          </p:cNvPr>
          <p:cNvPicPr>
            <a:picLocks noChangeAspect="1" noChangeArrowheads="1"/>
          </p:cNvPicPr>
          <p:nvPr/>
        </p:nvPicPr>
        <p:blipFill>
          <a:blip r:embed="rId4"/>
          <a:srcRect/>
          <a:stretch>
            <a:fillRect/>
          </a:stretch>
        </p:blipFill>
        <p:spPr bwMode="auto">
          <a:xfrm>
            <a:off x="187542" y="3408751"/>
            <a:ext cx="8655050" cy="148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TextBox 31">
            <a:extLst>
              <a:ext uri="{FF2B5EF4-FFF2-40B4-BE49-F238E27FC236}">
                <a16:creationId xmlns:a16="http://schemas.microsoft.com/office/drawing/2014/main" id="{604CC637-DACD-4D05-B9B1-667E2B3F596E}"/>
              </a:ext>
            </a:extLst>
          </p:cNvPr>
          <p:cNvSpPr txBox="1"/>
          <p:nvPr/>
        </p:nvSpPr>
        <p:spPr>
          <a:xfrm>
            <a:off x="187542" y="136525"/>
            <a:ext cx="8655050" cy="461665"/>
          </a:xfrm>
          <a:prstGeom prst="rect">
            <a:avLst/>
          </a:prstGeom>
          <a:noFill/>
        </p:spPr>
        <p:txBody>
          <a:bodyPr wrap="square" rtlCol="0">
            <a:spAutoFit/>
          </a:bodyPr>
          <a:lstStyle/>
          <a:p>
            <a:r>
              <a:rPr lang="en-US" sz="2400" dirty="0">
                <a:latin typeface="+mj-lt"/>
              </a:rPr>
              <a:t>Boundaries in electrostatics</a:t>
            </a:r>
          </a:p>
        </p:txBody>
      </p:sp>
    </p:spTree>
    <p:extLst>
      <p:ext uri="{BB962C8B-B14F-4D97-AF65-F5344CB8AC3E}">
        <p14:creationId xmlns:p14="http://schemas.microsoft.com/office/powerpoint/2010/main" val="29234590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23A368-52C6-4C32-95BD-99779E3980CA}"/>
              </a:ext>
            </a:extLst>
          </p:cNvPr>
          <p:cNvSpPr>
            <a:spLocks noGrp="1"/>
          </p:cNvSpPr>
          <p:nvPr>
            <p:ph type="dt" sz="half" idx="10"/>
          </p:nvPr>
        </p:nvSpPr>
        <p:spPr/>
        <p:txBody>
          <a:bodyPr/>
          <a:lstStyle/>
          <a:p>
            <a:r>
              <a:rPr lang="en-US"/>
              <a:t>03/12/2021</a:t>
            </a:r>
            <a:endParaRPr lang="en-US" dirty="0"/>
          </a:p>
        </p:txBody>
      </p:sp>
      <p:sp>
        <p:nvSpPr>
          <p:cNvPr id="3" name="Footer Placeholder 2">
            <a:extLst>
              <a:ext uri="{FF2B5EF4-FFF2-40B4-BE49-F238E27FC236}">
                <a16:creationId xmlns:a16="http://schemas.microsoft.com/office/drawing/2014/main" id="{90B31FE5-8D3A-45D4-9B49-5F4A0BF483E4}"/>
              </a:ext>
            </a:extLst>
          </p:cNvPr>
          <p:cNvSpPr>
            <a:spLocks noGrp="1"/>
          </p:cNvSpPr>
          <p:nvPr>
            <p:ph type="ftr" sz="quarter" idx="11"/>
          </p:nvPr>
        </p:nvSpPr>
        <p:spPr/>
        <p:txBody>
          <a:bodyPr/>
          <a:lstStyle/>
          <a:p>
            <a:r>
              <a:rPr lang="en-US"/>
              <a:t>PHY 712  Spring 2021 -- Lecture 20</a:t>
            </a:r>
            <a:endParaRPr lang="en-US" dirty="0"/>
          </a:p>
        </p:txBody>
      </p:sp>
      <p:sp>
        <p:nvSpPr>
          <p:cNvPr id="4" name="Slide Number Placeholder 3">
            <a:extLst>
              <a:ext uri="{FF2B5EF4-FFF2-40B4-BE49-F238E27FC236}">
                <a16:creationId xmlns:a16="http://schemas.microsoft.com/office/drawing/2014/main" id="{A9B466C2-956E-475C-A978-952CA6F1E973}"/>
              </a:ext>
            </a:extLst>
          </p:cNvPr>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a:extLst>
              <a:ext uri="{FF2B5EF4-FFF2-40B4-BE49-F238E27FC236}">
                <a16:creationId xmlns:a16="http://schemas.microsoft.com/office/drawing/2014/main" id="{DA67F43C-2CC8-4A19-B137-A8FF2A47AD90}"/>
              </a:ext>
            </a:extLst>
          </p:cNvPr>
          <p:cNvSpPr txBox="1"/>
          <p:nvPr/>
        </p:nvSpPr>
        <p:spPr>
          <a:xfrm>
            <a:off x="228600" y="304800"/>
            <a:ext cx="8610600" cy="830997"/>
          </a:xfrm>
          <a:prstGeom prst="rect">
            <a:avLst/>
          </a:prstGeom>
          <a:noFill/>
        </p:spPr>
        <p:txBody>
          <a:bodyPr wrap="square" rtlCol="0">
            <a:spAutoFit/>
          </a:bodyPr>
          <a:lstStyle/>
          <a:p>
            <a:r>
              <a:rPr lang="en-US" sz="2400" dirty="0">
                <a:latin typeface="+mj-lt"/>
              </a:rPr>
              <a:t>Reflection and refraction of plane electromagnetic waves at a plane interface between dielectrics (assumed to be lossless)</a:t>
            </a:r>
          </a:p>
        </p:txBody>
      </p:sp>
      <p:grpSp>
        <p:nvGrpSpPr>
          <p:cNvPr id="6" name="Group 5">
            <a:extLst>
              <a:ext uri="{FF2B5EF4-FFF2-40B4-BE49-F238E27FC236}">
                <a16:creationId xmlns:a16="http://schemas.microsoft.com/office/drawing/2014/main" id="{686CAACC-B10C-43D3-9987-512148820BB2}"/>
              </a:ext>
            </a:extLst>
          </p:cNvPr>
          <p:cNvGrpSpPr/>
          <p:nvPr/>
        </p:nvGrpSpPr>
        <p:grpSpPr>
          <a:xfrm>
            <a:off x="1447800" y="1524000"/>
            <a:ext cx="6019800" cy="4724400"/>
            <a:chOff x="1447800" y="1524000"/>
            <a:chExt cx="6019800" cy="4724400"/>
          </a:xfrm>
        </p:grpSpPr>
        <p:sp>
          <p:nvSpPr>
            <p:cNvPr id="7" name="Rectangle 6">
              <a:extLst>
                <a:ext uri="{FF2B5EF4-FFF2-40B4-BE49-F238E27FC236}">
                  <a16:creationId xmlns:a16="http://schemas.microsoft.com/office/drawing/2014/main" id="{BFFDE5DD-1692-470B-9F7A-154409A8FF90}"/>
                </a:ext>
              </a:extLst>
            </p:cNvPr>
            <p:cNvSpPr/>
            <p:nvPr/>
          </p:nvSpPr>
          <p:spPr>
            <a:xfrm>
              <a:off x="1447800" y="1524000"/>
              <a:ext cx="6019800" cy="2362200"/>
            </a:xfrm>
            <a:prstGeom prst="rect">
              <a:avLst/>
            </a:prstGeom>
            <a:solidFill>
              <a:schemeClr val="accent1">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6BB4AA9-675E-4F34-8CBD-39BF7E66ED0F}"/>
                </a:ext>
              </a:extLst>
            </p:cNvPr>
            <p:cNvSpPr/>
            <p:nvPr/>
          </p:nvSpPr>
          <p:spPr>
            <a:xfrm>
              <a:off x="1447800" y="3886200"/>
              <a:ext cx="6019800" cy="2362200"/>
            </a:xfrm>
            <a:prstGeom prst="rect">
              <a:avLst/>
            </a:prstGeom>
            <a:solidFill>
              <a:srgbClr val="DA32AA">
                <a:alpha val="3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211368DB-157E-41D6-ABCD-07E2E7F5F6AC}"/>
                </a:ext>
              </a:extLst>
            </p:cNvPr>
            <p:cNvSpPr txBox="1"/>
            <p:nvPr/>
          </p:nvSpPr>
          <p:spPr>
            <a:xfrm>
              <a:off x="1752600" y="1905000"/>
              <a:ext cx="1295400" cy="457200"/>
            </a:xfrm>
            <a:prstGeom prst="rect">
              <a:avLst/>
            </a:prstGeom>
            <a:noFill/>
          </p:spPr>
          <p:txBody>
            <a:bodyPr wrap="square" rtlCol="0">
              <a:spAutoFit/>
            </a:bodyPr>
            <a:lstStyle/>
            <a:p>
              <a:r>
                <a:rPr lang="en-US" sz="2400" dirty="0">
                  <a:latin typeface="Symbol" pitchFamily="18" charset="2"/>
                </a:rPr>
                <a:t>m</a:t>
              </a:r>
              <a:r>
                <a:rPr lang="en-US" sz="2400" dirty="0">
                  <a:latin typeface="+mj-lt"/>
                </a:rPr>
                <a:t>’</a:t>
              </a:r>
              <a:r>
                <a:rPr lang="en-US" sz="2400" dirty="0">
                  <a:latin typeface="Symbol" pitchFamily="18" charset="2"/>
                </a:rPr>
                <a:t> e</a:t>
              </a:r>
              <a:r>
                <a:rPr lang="en-US" sz="2400" dirty="0"/>
                <a:t>’</a:t>
              </a:r>
              <a:endParaRPr lang="en-US" sz="2400" dirty="0">
                <a:latin typeface="Symbol" pitchFamily="18" charset="2"/>
              </a:endParaRPr>
            </a:p>
          </p:txBody>
        </p:sp>
        <p:sp>
          <p:nvSpPr>
            <p:cNvPr id="10" name="TextBox 9">
              <a:extLst>
                <a:ext uri="{FF2B5EF4-FFF2-40B4-BE49-F238E27FC236}">
                  <a16:creationId xmlns:a16="http://schemas.microsoft.com/office/drawing/2014/main" id="{B9A430B5-96F8-4C76-A6A8-88124649ED1E}"/>
                </a:ext>
              </a:extLst>
            </p:cNvPr>
            <p:cNvSpPr txBox="1"/>
            <p:nvPr/>
          </p:nvSpPr>
          <p:spPr>
            <a:xfrm>
              <a:off x="1676400" y="4114800"/>
              <a:ext cx="1295400" cy="457200"/>
            </a:xfrm>
            <a:prstGeom prst="rect">
              <a:avLst/>
            </a:prstGeom>
            <a:noFill/>
          </p:spPr>
          <p:txBody>
            <a:bodyPr wrap="square" rtlCol="0">
              <a:spAutoFit/>
            </a:bodyPr>
            <a:lstStyle/>
            <a:p>
              <a:r>
                <a:rPr lang="en-US" sz="2400" dirty="0">
                  <a:latin typeface="Symbol" pitchFamily="18" charset="2"/>
                </a:rPr>
                <a:t>m e</a:t>
              </a:r>
            </a:p>
          </p:txBody>
        </p:sp>
        <p:cxnSp>
          <p:nvCxnSpPr>
            <p:cNvPr id="11" name="Straight Arrow Connector 10">
              <a:extLst>
                <a:ext uri="{FF2B5EF4-FFF2-40B4-BE49-F238E27FC236}">
                  <a16:creationId xmlns:a16="http://schemas.microsoft.com/office/drawing/2014/main" id="{9FC2B412-5819-49F8-9BC3-0FC689A1CF4D}"/>
                </a:ext>
              </a:extLst>
            </p:cNvPr>
            <p:cNvCxnSpPr/>
            <p:nvPr/>
          </p:nvCxnSpPr>
          <p:spPr>
            <a:xfrm flipV="1">
              <a:off x="2819400" y="3886200"/>
              <a:ext cx="1295400" cy="1981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20CC51B0-59CE-4C8B-BCD8-B64386408614}"/>
                </a:ext>
              </a:extLst>
            </p:cNvPr>
            <p:cNvCxnSpPr/>
            <p:nvPr/>
          </p:nvCxnSpPr>
          <p:spPr>
            <a:xfrm>
              <a:off x="4114800" y="3886200"/>
              <a:ext cx="1219200" cy="1981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DDD9739-E19D-4F2A-B9CE-96E77E060651}"/>
                </a:ext>
              </a:extLst>
            </p:cNvPr>
            <p:cNvCxnSpPr/>
            <p:nvPr/>
          </p:nvCxnSpPr>
          <p:spPr>
            <a:xfrm>
              <a:off x="4114800" y="1676400"/>
              <a:ext cx="0" cy="419100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AE31A0CA-CB4F-4DA3-8A6A-6B7B0A720782}"/>
                </a:ext>
              </a:extLst>
            </p:cNvPr>
            <p:cNvCxnSpPr/>
            <p:nvPr/>
          </p:nvCxnSpPr>
          <p:spPr>
            <a:xfrm flipV="1">
              <a:off x="4114800" y="2819400"/>
              <a:ext cx="2209800" cy="1066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1FBA3B28-160F-4289-AD95-88BCCFF76FD7}"/>
                </a:ext>
              </a:extLst>
            </p:cNvPr>
            <p:cNvSpPr txBox="1"/>
            <p:nvPr/>
          </p:nvSpPr>
          <p:spPr>
            <a:xfrm>
              <a:off x="5029200" y="2891135"/>
              <a:ext cx="762000" cy="461665"/>
            </a:xfrm>
            <a:prstGeom prst="rect">
              <a:avLst/>
            </a:prstGeom>
            <a:noFill/>
          </p:spPr>
          <p:txBody>
            <a:bodyPr wrap="square" rtlCol="0">
              <a:spAutoFit/>
            </a:bodyPr>
            <a:lstStyle/>
            <a:p>
              <a:r>
                <a:rPr lang="en-US" sz="2400" b="1" dirty="0">
                  <a:latin typeface="+mj-lt"/>
                </a:rPr>
                <a:t>k’</a:t>
              </a:r>
            </a:p>
          </p:txBody>
        </p:sp>
        <p:sp>
          <p:nvSpPr>
            <p:cNvPr id="16" name="TextBox 15">
              <a:extLst>
                <a:ext uri="{FF2B5EF4-FFF2-40B4-BE49-F238E27FC236}">
                  <a16:creationId xmlns:a16="http://schemas.microsoft.com/office/drawing/2014/main" id="{E4CEBE7A-73A6-4986-B0DC-1F89207F7DD1}"/>
                </a:ext>
              </a:extLst>
            </p:cNvPr>
            <p:cNvSpPr txBox="1"/>
            <p:nvPr/>
          </p:nvSpPr>
          <p:spPr>
            <a:xfrm>
              <a:off x="3124200" y="4341167"/>
              <a:ext cx="762000" cy="461665"/>
            </a:xfrm>
            <a:prstGeom prst="rect">
              <a:avLst/>
            </a:prstGeom>
            <a:noFill/>
          </p:spPr>
          <p:txBody>
            <a:bodyPr wrap="square" rtlCol="0">
              <a:spAutoFit/>
            </a:bodyPr>
            <a:lstStyle/>
            <a:p>
              <a:r>
                <a:rPr lang="en-US" sz="2400" b="1" dirty="0" err="1">
                  <a:latin typeface="+mj-lt"/>
                </a:rPr>
                <a:t>k</a:t>
              </a:r>
              <a:r>
                <a:rPr lang="en-US" sz="2400" baseline="-25000" dirty="0" err="1">
                  <a:latin typeface="+mj-lt"/>
                </a:rPr>
                <a:t>i</a:t>
              </a:r>
              <a:endParaRPr lang="en-US" sz="2400" b="1" dirty="0">
                <a:latin typeface="+mj-lt"/>
              </a:endParaRPr>
            </a:p>
          </p:txBody>
        </p:sp>
        <p:sp>
          <p:nvSpPr>
            <p:cNvPr id="17" name="TextBox 16">
              <a:extLst>
                <a:ext uri="{FF2B5EF4-FFF2-40B4-BE49-F238E27FC236}">
                  <a16:creationId xmlns:a16="http://schemas.microsoft.com/office/drawing/2014/main" id="{59FD3BDA-8ADD-4341-A958-AE17276A476C}"/>
                </a:ext>
              </a:extLst>
            </p:cNvPr>
            <p:cNvSpPr txBox="1"/>
            <p:nvPr/>
          </p:nvSpPr>
          <p:spPr>
            <a:xfrm>
              <a:off x="4495800" y="4186535"/>
              <a:ext cx="762000" cy="461665"/>
            </a:xfrm>
            <a:prstGeom prst="rect">
              <a:avLst/>
            </a:prstGeom>
            <a:noFill/>
          </p:spPr>
          <p:txBody>
            <a:bodyPr wrap="square" rtlCol="0">
              <a:spAutoFit/>
            </a:bodyPr>
            <a:lstStyle/>
            <a:p>
              <a:r>
                <a:rPr lang="en-US" sz="2400" b="1" dirty="0" err="1">
                  <a:latin typeface="+mj-lt"/>
                </a:rPr>
                <a:t>k</a:t>
              </a:r>
              <a:r>
                <a:rPr lang="en-US" sz="2400" baseline="-25000" dirty="0" err="1">
                  <a:latin typeface="+mj-lt"/>
                </a:rPr>
                <a:t>R</a:t>
              </a:r>
              <a:endParaRPr lang="en-US" sz="2400" b="1" dirty="0">
                <a:latin typeface="+mj-lt"/>
              </a:endParaRPr>
            </a:p>
          </p:txBody>
        </p:sp>
        <p:sp>
          <p:nvSpPr>
            <p:cNvPr id="18" name="TextBox 17">
              <a:extLst>
                <a:ext uri="{FF2B5EF4-FFF2-40B4-BE49-F238E27FC236}">
                  <a16:creationId xmlns:a16="http://schemas.microsoft.com/office/drawing/2014/main" id="{1921C4E9-B79C-47EE-B205-C01962EC202E}"/>
                </a:ext>
              </a:extLst>
            </p:cNvPr>
            <p:cNvSpPr txBox="1"/>
            <p:nvPr/>
          </p:nvSpPr>
          <p:spPr>
            <a:xfrm>
              <a:off x="3733800" y="4572000"/>
              <a:ext cx="381000" cy="461665"/>
            </a:xfrm>
            <a:prstGeom prst="rect">
              <a:avLst/>
            </a:prstGeom>
            <a:noFill/>
          </p:spPr>
          <p:txBody>
            <a:bodyPr wrap="square" rtlCol="0">
              <a:spAutoFit/>
            </a:bodyPr>
            <a:lstStyle/>
            <a:p>
              <a:r>
                <a:rPr lang="en-US" sz="2400" i="1" dirty="0">
                  <a:latin typeface="+mj-lt"/>
                </a:rPr>
                <a:t>i</a:t>
              </a:r>
            </a:p>
          </p:txBody>
        </p:sp>
        <p:sp>
          <p:nvSpPr>
            <p:cNvPr id="19" name="TextBox 18">
              <a:extLst>
                <a:ext uri="{FF2B5EF4-FFF2-40B4-BE49-F238E27FC236}">
                  <a16:creationId xmlns:a16="http://schemas.microsoft.com/office/drawing/2014/main" id="{613C252C-1228-4BF4-8F32-56B0C8B4B723}"/>
                </a:ext>
              </a:extLst>
            </p:cNvPr>
            <p:cNvSpPr txBox="1"/>
            <p:nvPr/>
          </p:nvSpPr>
          <p:spPr>
            <a:xfrm>
              <a:off x="4191000" y="4572000"/>
              <a:ext cx="381000" cy="461665"/>
            </a:xfrm>
            <a:prstGeom prst="rect">
              <a:avLst/>
            </a:prstGeom>
            <a:noFill/>
          </p:spPr>
          <p:txBody>
            <a:bodyPr wrap="square" rtlCol="0">
              <a:spAutoFit/>
            </a:bodyPr>
            <a:lstStyle/>
            <a:p>
              <a:r>
                <a:rPr lang="en-US" sz="2400" i="1" dirty="0">
                  <a:latin typeface="+mj-lt"/>
                </a:rPr>
                <a:t>R</a:t>
              </a:r>
            </a:p>
          </p:txBody>
        </p:sp>
        <p:sp>
          <p:nvSpPr>
            <p:cNvPr id="20" name="TextBox 19">
              <a:extLst>
                <a:ext uri="{FF2B5EF4-FFF2-40B4-BE49-F238E27FC236}">
                  <a16:creationId xmlns:a16="http://schemas.microsoft.com/office/drawing/2014/main" id="{8EE711CF-83B8-4A15-B1F3-20C3B2B34CCC}"/>
                </a:ext>
              </a:extLst>
            </p:cNvPr>
            <p:cNvSpPr txBox="1"/>
            <p:nvPr/>
          </p:nvSpPr>
          <p:spPr>
            <a:xfrm>
              <a:off x="4114800" y="3195935"/>
              <a:ext cx="381000" cy="461665"/>
            </a:xfrm>
            <a:prstGeom prst="rect">
              <a:avLst/>
            </a:prstGeom>
            <a:noFill/>
          </p:spPr>
          <p:txBody>
            <a:bodyPr wrap="square" rtlCol="0">
              <a:spAutoFit/>
            </a:bodyPr>
            <a:lstStyle/>
            <a:p>
              <a:r>
                <a:rPr lang="en-US" sz="2400" i="1" dirty="0">
                  <a:latin typeface="Symbol" pitchFamily="18" charset="2"/>
                </a:rPr>
                <a:t>q</a:t>
              </a:r>
            </a:p>
          </p:txBody>
        </p:sp>
        <p:sp>
          <p:nvSpPr>
            <p:cNvPr id="21" name="Arc 20">
              <a:extLst>
                <a:ext uri="{FF2B5EF4-FFF2-40B4-BE49-F238E27FC236}">
                  <a16:creationId xmlns:a16="http://schemas.microsoft.com/office/drawing/2014/main" id="{DEAB8286-7C7B-4290-B3E4-AF0D2EE74163}"/>
                </a:ext>
              </a:extLst>
            </p:cNvPr>
            <p:cNvSpPr/>
            <p:nvPr/>
          </p:nvSpPr>
          <p:spPr>
            <a:xfrm>
              <a:off x="3733800" y="3200400"/>
              <a:ext cx="914400" cy="685800"/>
            </a:xfrm>
            <a:prstGeom prst="arc">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Arc 21">
              <a:extLst>
                <a:ext uri="{FF2B5EF4-FFF2-40B4-BE49-F238E27FC236}">
                  <a16:creationId xmlns:a16="http://schemas.microsoft.com/office/drawing/2014/main" id="{396109B9-C750-4DA5-AEEE-AD26DD768C49}"/>
                </a:ext>
              </a:extLst>
            </p:cNvPr>
            <p:cNvSpPr/>
            <p:nvPr/>
          </p:nvSpPr>
          <p:spPr>
            <a:xfrm rot="10388273">
              <a:off x="3607134" y="4414369"/>
              <a:ext cx="914400" cy="685800"/>
            </a:xfrm>
            <a:prstGeom prst="arc">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Arc 22">
              <a:extLst>
                <a:ext uri="{FF2B5EF4-FFF2-40B4-BE49-F238E27FC236}">
                  <a16:creationId xmlns:a16="http://schemas.microsoft.com/office/drawing/2014/main" id="{709588A4-5674-4D24-8157-E2812F5844B4}"/>
                </a:ext>
              </a:extLst>
            </p:cNvPr>
            <p:cNvSpPr/>
            <p:nvPr/>
          </p:nvSpPr>
          <p:spPr>
            <a:xfrm rot="7066266">
              <a:off x="3903168" y="4350591"/>
              <a:ext cx="914400" cy="685800"/>
            </a:xfrm>
            <a:prstGeom prst="arc">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9724846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7D89CB-B5D9-4B4C-928F-71CE185C4873}"/>
              </a:ext>
            </a:extLst>
          </p:cNvPr>
          <p:cNvSpPr>
            <a:spLocks noGrp="1"/>
          </p:cNvSpPr>
          <p:nvPr>
            <p:ph type="dt" sz="half" idx="10"/>
          </p:nvPr>
        </p:nvSpPr>
        <p:spPr/>
        <p:txBody>
          <a:bodyPr/>
          <a:lstStyle/>
          <a:p>
            <a:r>
              <a:rPr lang="en-US"/>
              <a:t>03/12/2021</a:t>
            </a:r>
            <a:endParaRPr lang="en-US" dirty="0"/>
          </a:p>
        </p:txBody>
      </p:sp>
      <p:sp>
        <p:nvSpPr>
          <p:cNvPr id="3" name="Footer Placeholder 2">
            <a:extLst>
              <a:ext uri="{FF2B5EF4-FFF2-40B4-BE49-F238E27FC236}">
                <a16:creationId xmlns:a16="http://schemas.microsoft.com/office/drawing/2014/main" id="{34E469EC-7360-4412-8A7C-7E2C4902247F}"/>
              </a:ext>
            </a:extLst>
          </p:cNvPr>
          <p:cNvSpPr>
            <a:spLocks noGrp="1"/>
          </p:cNvSpPr>
          <p:nvPr>
            <p:ph type="ftr" sz="quarter" idx="11"/>
          </p:nvPr>
        </p:nvSpPr>
        <p:spPr/>
        <p:txBody>
          <a:bodyPr/>
          <a:lstStyle/>
          <a:p>
            <a:r>
              <a:rPr lang="en-US"/>
              <a:t>PHY 712  Spring 2021 -- Lecture 20</a:t>
            </a:r>
            <a:endParaRPr lang="en-US" dirty="0"/>
          </a:p>
        </p:txBody>
      </p:sp>
      <p:sp>
        <p:nvSpPr>
          <p:cNvPr id="4" name="Slide Number Placeholder 3">
            <a:extLst>
              <a:ext uri="{FF2B5EF4-FFF2-40B4-BE49-F238E27FC236}">
                <a16:creationId xmlns:a16="http://schemas.microsoft.com/office/drawing/2014/main" id="{B784C9C8-31F2-4631-BD03-196467947110}"/>
              </a:ext>
            </a:extLst>
          </p:cNvPr>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a:extLst>
              <a:ext uri="{FF2B5EF4-FFF2-40B4-BE49-F238E27FC236}">
                <a16:creationId xmlns:a16="http://schemas.microsoft.com/office/drawing/2014/main" id="{F4A005AF-40AE-469A-8A80-59E50E47F668}"/>
              </a:ext>
            </a:extLst>
          </p:cNvPr>
          <p:cNvSpPr txBox="1"/>
          <p:nvPr/>
        </p:nvSpPr>
        <p:spPr>
          <a:xfrm>
            <a:off x="152400" y="76200"/>
            <a:ext cx="9144000" cy="461665"/>
          </a:xfrm>
          <a:prstGeom prst="rect">
            <a:avLst/>
          </a:prstGeom>
          <a:noFill/>
        </p:spPr>
        <p:txBody>
          <a:bodyPr wrap="square" rtlCol="0">
            <a:spAutoFit/>
          </a:bodyPr>
          <a:lstStyle/>
          <a:p>
            <a:r>
              <a:rPr lang="en-US" sz="2400" dirty="0">
                <a:latin typeface="+mj-lt"/>
              </a:rPr>
              <a:t>Analysis of Maxwell’s equations without sources  in each medium</a:t>
            </a:r>
          </a:p>
        </p:txBody>
      </p:sp>
      <p:graphicFrame>
        <p:nvGraphicFramePr>
          <p:cNvPr id="6" name="Object 5">
            <a:extLst>
              <a:ext uri="{FF2B5EF4-FFF2-40B4-BE49-F238E27FC236}">
                <a16:creationId xmlns:a16="http://schemas.microsoft.com/office/drawing/2014/main" id="{CD6C9282-5D31-43E1-89C1-AFC65C2BC630}"/>
              </a:ext>
            </a:extLst>
          </p:cNvPr>
          <p:cNvGraphicFramePr>
            <a:graphicFrameLocks noChangeAspect="1"/>
          </p:cNvGraphicFramePr>
          <p:nvPr>
            <p:extLst>
              <p:ext uri="{D42A27DB-BD31-4B8C-83A1-F6EECF244321}">
                <p14:modId xmlns:p14="http://schemas.microsoft.com/office/powerpoint/2010/main" val="3449938764"/>
              </p:ext>
            </p:extLst>
          </p:nvPr>
        </p:nvGraphicFramePr>
        <p:xfrm>
          <a:off x="595733" y="537865"/>
          <a:ext cx="7329067" cy="2668589"/>
        </p:xfrm>
        <a:graphic>
          <a:graphicData uri="http://schemas.openxmlformats.org/presentationml/2006/ole">
            <mc:AlternateContent xmlns:mc="http://schemas.openxmlformats.org/markup-compatibility/2006">
              <mc:Choice xmlns:v="urn:schemas-microsoft-com:vml" Requires="v">
                <p:oleObj spid="_x0000_s12304" name="数式" r:id="rId3" imgW="3390840" imgH="1218960" progId="Equation.3">
                  <p:embed/>
                </p:oleObj>
              </mc:Choice>
              <mc:Fallback>
                <p:oleObj name="数式" r:id="rId3" imgW="3390840" imgH="1218960" progId="Equation.3">
                  <p:embed/>
                  <p:pic>
                    <p:nvPicPr>
                      <p:cNvPr id="5" name="Object 4"/>
                      <p:cNvPicPr>
                        <a:picLocks noChangeAspect="1" noChangeArrowheads="1"/>
                      </p:cNvPicPr>
                      <p:nvPr/>
                    </p:nvPicPr>
                    <p:blipFill>
                      <a:blip r:embed="rId4"/>
                      <a:srcRect/>
                      <a:stretch>
                        <a:fillRect/>
                      </a:stretch>
                    </p:blipFill>
                    <p:spPr bwMode="auto">
                      <a:xfrm>
                        <a:off x="595733" y="537865"/>
                        <a:ext cx="7329067" cy="2668589"/>
                      </a:xfrm>
                      <a:prstGeom prst="rect">
                        <a:avLst/>
                      </a:prstGeom>
                      <a:noFill/>
                      <a:ln>
                        <a:noFill/>
                      </a:ln>
                    </p:spPr>
                  </p:pic>
                </p:oleObj>
              </mc:Fallback>
            </mc:AlternateContent>
          </a:graphicData>
        </a:graphic>
      </p:graphicFrame>
      <p:graphicFrame>
        <p:nvGraphicFramePr>
          <p:cNvPr id="7" name="Object 6">
            <a:extLst>
              <a:ext uri="{FF2B5EF4-FFF2-40B4-BE49-F238E27FC236}">
                <a16:creationId xmlns:a16="http://schemas.microsoft.com/office/drawing/2014/main" id="{BDFAFA99-BAE7-471F-8526-19E7CDBD8BA5}"/>
              </a:ext>
            </a:extLst>
          </p:cNvPr>
          <p:cNvGraphicFramePr>
            <a:graphicFrameLocks noChangeAspect="1"/>
          </p:cNvGraphicFramePr>
          <p:nvPr>
            <p:extLst>
              <p:ext uri="{D42A27DB-BD31-4B8C-83A1-F6EECF244321}">
                <p14:modId xmlns:p14="http://schemas.microsoft.com/office/powerpoint/2010/main" val="2496662618"/>
              </p:ext>
            </p:extLst>
          </p:nvPr>
        </p:nvGraphicFramePr>
        <p:xfrm>
          <a:off x="1562100" y="3349625"/>
          <a:ext cx="5211763" cy="2654300"/>
        </p:xfrm>
        <a:graphic>
          <a:graphicData uri="http://schemas.openxmlformats.org/presentationml/2006/ole">
            <mc:AlternateContent xmlns:mc="http://schemas.openxmlformats.org/markup-compatibility/2006">
              <mc:Choice xmlns:v="urn:schemas-microsoft-com:vml" Requires="v">
                <p:oleObj spid="_x0000_s12305" name="Equation" r:id="rId5" imgW="2222280" imgH="1117440" progId="Equation.DSMT4">
                  <p:embed/>
                </p:oleObj>
              </mc:Choice>
              <mc:Fallback>
                <p:oleObj name="Equation" r:id="rId5" imgW="2222280" imgH="1117440" progId="Equation.DSMT4">
                  <p:embed/>
                  <p:pic>
                    <p:nvPicPr>
                      <p:cNvPr id="6" name="Object 5"/>
                      <p:cNvPicPr>
                        <a:picLocks noChangeAspect="1" noChangeArrowheads="1"/>
                      </p:cNvPicPr>
                      <p:nvPr/>
                    </p:nvPicPr>
                    <p:blipFill>
                      <a:blip r:embed="rId6"/>
                      <a:srcRect/>
                      <a:stretch>
                        <a:fillRect/>
                      </a:stretch>
                    </p:blipFill>
                    <p:spPr bwMode="auto">
                      <a:xfrm>
                        <a:off x="1562100" y="3349625"/>
                        <a:ext cx="5211763"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8" name="Straight Arrow Connector 7">
            <a:extLst>
              <a:ext uri="{FF2B5EF4-FFF2-40B4-BE49-F238E27FC236}">
                <a16:creationId xmlns:a16="http://schemas.microsoft.com/office/drawing/2014/main" id="{92275F21-6CF6-4513-B2F4-5D987AB4AFAD}"/>
              </a:ext>
            </a:extLst>
          </p:cNvPr>
          <p:cNvCxnSpPr/>
          <p:nvPr/>
        </p:nvCxnSpPr>
        <p:spPr>
          <a:xfrm flipV="1">
            <a:off x="7010400" y="4572000"/>
            <a:ext cx="0" cy="1143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24087E77-E737-4B1D-9057-6EAB1C2FEDB2}"/>
              </a:ext>
            </a:extLst>
          </p:cNvPr>
          <p:cNvCxnSpPr/>
          <p:nvPr/>
        </p:nvCxnSpPr>
        <p:spPr>
          <a:xfrm flipH="1">
            <a:off x="6096000" y="5715000"/>
            <a:ext cx="914400" cy="457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06BFE0B3-B932-419E-89C4-55BBD280E7A3}"/>
              </a:ext>
            </a:extLst>
          </p:cNvPr>
          <p:cNvCxnSpPr/>
          <p:nvPr/>
        </p:nvCxnSpPr>
        <p:spPr>
          <a:xfrm>
            <a:off x="7010400" y="5715000"/>
            <a:ext cx="1371600" cy="457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189845D2-9D2A-4DEE-878F-C7753652A354}"/>
              </a:ext>
            </a:extLst>
          </p:cNvPr>
          <p:cNvSpPr txBox="1"/>
          <p:nvPr/>
        </p:nvSpPr>
        <p:spPr>
          <a:xfrm>
            <a:off x="7162800" y="4572000"/>
            <a:ext cx="533400" cy="461665"/>
          </a:xfrm>
          <a:prstGeom prst="rect">
            <a:avLst/>
          </a:prstGeom>
          <a:noFill/>
        </p:spPr>
        <p:txBody>
          <a:bodyPr wrap="square" rtlCol="0">
            <a:spAutoFit/>
          </a:bodyPr>
          <a:lstStyle/>
          <a:p>
            <a:r>
              <a:rPr lang="en-US" sz="2400" b="1" dirty="0">
                <a:latin typeface="+mj-lt"/>
              </a:rPr>
              <a:t>E</a:t>
            </a:r>
            <a:r>
              <a:rPr lang="en-US" sz="2400" b="1" baseline="-25000" dirty="0">
                <a:latin typeface="+mj-lt"/>
              </a:rPr>
              <a:t>0</a:t>
            </a:r>
            <a:endParaRPr lang="en-US" sz="2400" b="1" dirty="0">
              <a:latin typeface="+mj-lt"/>
            </a:endParaRPr>
          </a:p>
        </p:txBody>
      </p:sp>
      <p:sp>
        <p:nvSpPr>
          <p:cNvPr id="12" name="TextBox 11">
            <a:extLst>
              <a:ext uri="{FF2B5EF4-FFF2-40B4-BE49-F238E27FC236}">
                <a16:creationId xmlns:a16="http://schemas.microsoft.com/office/drawing/2014/main" id="{FEA22365-3B78-4103-8AE6-6A683301C8A9}"/>
              </a:ext>
            </a:extLst>
          </p:cNvPr>
          <p:cNvSpPr txBox="1"/>
          <p:nvPr/>
        </p:nvSpPr>
        <p:spPr>
          <a:xfrm>
            <a:off x="5943600" y="5562600"/>
            <a:ext cx="533400" cy="461665"/>
          </a:xfrm>
          <a:prstGeom prst="rect">
            <a:avLst/>
          </a:prstGeom>
          <a:noFill/>
        </p:spPr>
        <p:txBody>
          <a:bodyPr wrap="square" rtlCol="0">
            <a:spAutoFit/>
          </a:bodyPr>
          <a:lstStyle/>
          <a:p>
            <a:r>
              <a:rPr lang="en-US" sz="2400" b="1" dirty="0">
                <a:latin typeface="+mj-lt"/>
              </a:rPr>
              <a:t>B</a:t>
            </a:r>
            <a:r>
              <a:rPr lang="en-US" sz="2400" b="1" baseline="-25000" dirty="0">
                <a:latin typeface="+mj-lt"/>
              </a:rPr>
              <a:t>0</a:t>
            </a:r>
            <a:endParaRPr lang="en-US" sz="2400" b="1" dirty="0">
              <a:latin typeface="+mj-lt"/>
            </a:endParaRPr>
          </a:p>
        </p:txBody>
      </p:sp>
    </p:spTree>
    <p:extLst>
      <p:ext uri="{BB962C8B-B14F-4D97-AF65-F5344CB8AC3E}">
        <p14:creationId xmlns:p14="http://schemas.microsoft.com/office/powerpoint/2010/main" val="39305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707E6C-B382-4056-B607-70D07C3B68C6}"/>
              </a:ext>
            </a:extLst>
          </p:cNvPr>
          <p:cNvSpPr>
            <a:spLocks noGrp="1"/>
          </p:cNvSpPr>
          <p:nvPr>
            <p:ph type="dt" sz="half" idx="10"/>
          </p:nvPr>
        </p:nvSpPr>
        <p:spPr/>
        <p:txBody>
          <a:bodyPr/>
          <a:lstStyle/>
          <a:p>
            <a:r>
              <a:rPr lang="en-US"/>
              <a:t>03/12/2021</a:t>
            </a:r>
            <a:endParaRPr lang="en-US" dirty="0"/>
          </a:p>
        </p:txBody>
      </p:sp>
      <p:sp>
        <p:nvSpPr>
          <p:cNvPr id="3" name="Footer Placeholder 2">
            <a:extLst>
              <a:ext uri="{FF2B5EF4-FFF2-40B4-BE49-F238E27FC236}">
                <a16:creationId xmlns:a16="http://schemas.microsoft.com/office/drawing/2014/main" id="{2A204C54-BAE9-41F7-B0E3-C50E2813D137}"/>
              </a:ext>
            </a:extLst>
          </p:cNvPr>
          <p:cNvSpPr>
            <a:spLocks noGrp="1"/>
          </p:cNvSpPr>
          <p:nvPr>
            <p:ph type="ftr" sz="quarter" idx="11"/>
          </p:nvPr>
        </p:nvSpPr>
        <p:spPr/>
        <p:txBody>
          <a:bodyPr/>
          <a:lstStyle/>
          <a:p>
            <a:r>
              <a:rPr lang="en-US"/>
              <a:t>PHY 712  Spring 2021 -- Lecture 20</a:t>
            </a:r>
            <a:endParaRPr lang="en-US" dirty="0"/>
          </a:p>
        </p:txBody>
      </p:sp>
      <p:sp>
        <p:nvSpPr>
          <p:cNvPr id="4" name="Slide Number Placeholder 3">
            <a:extLst>
              <a:ext uri="{FF2B5EF4-FFF2-40B4-BE49-F238E27FC236}">
                <a16:creationId xmlns:a16="http://schemas.microsoft.com/office/drawing/2014/main" id="{7EFE62EE-C4A2-4635-8B0F-20991DF9A3A1}"/>
              </a:ext>
            </a:extLst>
          </p:cNvPr>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a:extLst>
              <a:ext uri="{FF2B5EF4-FFF2-40B4-BE49-F238E27FC236}">
                <a16:creationId xmlns:a16="http://schemas.microsoft.com/office/drawing/2014/main" id="{BF7BC3B2-2723-4080-876B-BEBFF7DEC350}"/>
              </a:ext>
            </a:extLst>
          </p:cNvPr>
          <p:cNvSpPr txBox="1"/>
          <p:nvPr/>
        </p:nvSpPr>
        <p:spPr>
          <a:xfrm>
            <a:off x="110808" y="74865"/>
            <a:ext cx="8610600" cy="461665"/>
          </a:xfrm>
          <a:prstGeom prst="rect">
            <a:avLst/>
          </a:prstGeom>
          <a:noFill/>
        </p:spPr>
        <p:txBody>
          <a:bodyPr wrap="square" rtlCol="0">
            <a:spAutoFit/>
          </a:bodyPr>
          <a:lstStyle/>
          <a:p>
            <a:r>
              <a:rPr lang="en-US" sz="2400" dirty="0">
                <a:latin typeface="+mj-lt"/>
              </a:rPr>
              <a:t>Reflection and refraction -- continued</a:t>
            </a:r>
          </a:p>
        </p:txBody>
      </p:sp>
      <p:graphicFrame>
        <p:nvGraphicFramePr>
          <p:cNvPr id="6" name="Object 5">
            <a:extLst>
              <a:ext uri="{FF2B5EF4-FFF2-40B4-BE49-F238E27FC236}">
                <a16:creationId xmlns:a16="http://schemas.microsoft.com/office/drawing/2014/main" id="{4FF483D3-B7B9-44AC-8603-4CE7A4F54324}"/>
              </a:ext>
            </a:extLst>
          </p:cNvPr>
          <p:cNvGraphicFramePr>
            <a:graphicFrameLocks noChangeAspect="1"/>
          </p:cNvGraphicFramePr>
          <p:nvPr>
            <p:extLst>
              <p:ext uri="{D42A27DB-BD31-4B8C-83A1-F6EECF244321}">
                <p14:modId xmlns:p14="http://schemas.microsoft.com/office/powerpoint/2010/main" val="2197412987"/>
              </p:ext>
            </p:extLst>
          </p:nvPr>
        </p:nvGraphicFramePr>
        <p:xfrm>
          <a:off x="1733550" y="3602038"/>
          <a:ext cx="5602288" cy="2611437"/>
        </p:xfrm>
        <a:graphic>
          <a:graphicData uri="http://schemas.openxmlformats.org/presentationml/2006/ole">
            <mc:AlternateContent xmlns:mc="http://schemas.openxmlformats.org/markup-compatibility/2006">
              <mc:Choice xmlns:v="urn:schemas-microsoft-com:vml" Requires="v">
                <p:oleObj spid="_x0000_s13338" name="Equation" r:id="rId3" imgW="2590560" imgH="1193760" progId="Equation.DSMT4">
                  <p:embed/>
                </p:oleObj>
              </mc:Choice>
              <mc:Fallback>
                <p:oleObj name="Equation" r:id="rId3" imgW="2590560" imgH="1193760" progId="Equation.DSMT4">
                  <p:embed/>
                  <p:pic>
                    <p:nvPicPr>
                      <p:cNvPr id="21" name="Object 20"/>
                      <p:cNvPicPr>
                        <a:picLocks noChangeAspect="1" noChangeArrowheads="1"/>
                      </p:cNvPicPr>
                      <p:nvPr/>
                    </p:nvPicPr>
                    <p:blipFill>
                      <a:blip r:embed="rId4"/>
                      <a:srcRect/>
                      <a:stretch>
                        <a:fillRect/>
                      </a:stretch>
                    </p:blipFill>
                    <p:spPr bwMode="auto">
                      <a:xfrm>
                        <a:off x="1733550" y="3602038"/>
                        <a:ext cx="5602288" cy="261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7" name="Group 6">
            <a:extLst>
              <a:ext uri="{FF2B5EF4-FFF2-40B4-BE49-F238E27FC236}">
                <a16:creationId xmlns:a16="http://schemas.microsoft.com/office/drawing/2014/main" id="{AD237124-8BAD-45CB-B407-866DE5308223}"/>
              </a:ext>
            </a:extLst>
          </p:cNvPr>
          <p:cNvGrpSpPr/>
          <p:nvPr/>
        </p:nvGrpSpPr>
        <p:grpSpPr>
          <a:xfrm>
            <a:off x="533400" y="457200"/>
            <a:ext cx="3009900" cy="2417763"/>
            <a:chOff x="533400" y="1011237"/>
            <a:chExt cx="3009900" cy="2417763"/>
          </a:xfrm>
        </p:grpSpPr>
        <p:grpSp>
          <p:nvGrpSpPr>
            <p:cNvPr id="8" name="Group 7">
              <a:extLst>
                <a:ext uri="{FF2B5EF4-FFF2-40B4-BE49-F238E27FC236}">
                  <a16:creationId xmlns:a16="http://schemas.microsoft.com/office/drawing/2014/main" id="{5DA2FAC7-7FBE-4C12-A6B4-7B59E66188B0}"/>
                </a:ext>
              </a:extLst>
            </p:cNvPr>
            <p:cNvGrpSpPr>
              <a:grpSpLocks noChangeAspect="1"/>
            </p:cNvGrpSpPr>
            <p:nvPr/>
          </p:nvGrpSpPr>
          <p:grpSpPr>
            <a:xfrm>
              <a:off x="533400" y="1066800"/>
              <a:ext cx="3009900" cy="2362200"/>
              <a:chOff x="1447800" y="1524000"/>
              <a:chExt cx="6019800" cy="4724400"/>
            </a:xfrm>
          </p:grpSpPr>
          <p:sp>
            <p:nvSpPr>
              <p:cNvPr id="11" name="Rectangle 10">
                <a:extLst>
                  <a:ext uri="{FF2B5EF4-FFF2-40B4-BE49-F238E27FC236}">
                    <a16:creationId xmlns:a16="http://schemas.microsoft.com/office/drawing/2014/main" id="{60E47C76-0C85-4E23-82F5-A7B1E1120C0B}"/>
                  </a:ext>
                </a:extLst>
              </p:cNvPr>
              <p:cNvSpPr/>
              <p:nvPr/>
            </p:nvSpPr>
            <p:spPr>
              <a:xfrm>
                <a:off x="1447800" y="1524000"/>
                <a:ext cx="6019800" cy="2362200"/>
              </a:xfrm>
              <a:prstGeom prst="rect">
                <a:avLst/>
              </a:prstGeom>
              <a:solidFill>
                <a:schemeClr val="accent1">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A05F125-B39F-4C10-A798-0A37AD6372ED}"/>
                  </a:ext>
                </a:extLst>
              </p:cNvPr>
              <p:cNvSpPr/>
              <p:nvPr/>
            </p:nvSpPr>
            <p:spPr>
              <a:xfrm>
                <a:off x="1447800" y="3886200"/>
                <a:ext cx="6019800" cy="2362200"/>
              </a:xfrm>
              <a:prstGeom prst="rect">
                <a:avLst/>
              </a:prstGeom>
              <a:solidFill>
                <a:srgbClr val="DA32AA">
                  <a:alpha val="3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CE757BDD-2345-487C-8DB8-33EC5EB4622B}"/>
                  </a:ext>
                </a:extLst>
              </p:cNvPr>
              <p:cNvSpPr txBox="1"/>
              <p:nvPr/>
            </p:nvSpPr>
            <p:spPr>
              <a:xfrm>
                <a:off x="1752600" y="1905000"/>
                <a:ext cx="1981200" cy="923330"/>
              </a:xfrm>
              <a:prstGeom prst="rect">
                <a:avLst/>
              </a:prstGeom>
              <a:noFill/>
            </p:spPr>
            <p:txBody>
              <a:bodyPr wrap="square" rtlCol="0">
                <a:spAutoFit/>
              </a:bodyPr>
              <a:lstStyle/>
              <a:p>
                <a:r>
                  <a:rPr lang="en-US" sz="2400" dirty="0">
                    <a:latin typeface="Symbol" pitchFamily="18" charset="2"/>
                  </a:rPr>
                  <a:t>m</a:t>
                </a:r>
                <a:r>
                  <a:rPr lang="en-US" sz="2400" dirty="0">
                    <a:latin typeface="+mj-lt"/>
                  </a:rPr>
                  <a:t>’</a:t>
                </a:r>
                <a:r>
                  <a:rPr lang="en-US" sz="2400" dirty="0">
                    <a:latin typeface="Symbol" pitchFamily="18" charset="2"/>
                  </a:rPr>
                  <a:t> e</a:t>
                </a:r>
                <a:r>
                  <a:rPr lang="en-US" sz="2400" dirty="0"/>
                  <a:t>’</a:t>
                </a:r>
                <a:endParaRPr lang="en-US" sz="2400" dirty="0">
                  <a:latin typeface="Symbol" pitchFamily="18" charset="2"/>
                </a:endParaRPr>
              </a:p>
            </p:txBody>
          </p:sp>
          <p:sp>
            <p:nvSpPr>
              <p:cNvPr id="14" name="TextBox 13">
                <a:extLst>
                  <a:ext uri="{FF2B5EF4-FFF2-40B4-BE49-F238E27FC236}">
                    <a16:creationId xmlns:a16="http://schemas.microsoft.com/office/drawing/2014/main" id="{25BC0BC0-84FD-4EAF-812C-30203B2ABC9A}"/>
                  </a:ext>
                </a:extLst>
              </p:cNvPr>
              <p:cNvSpPr txBox="1"/>
              <p:nvPr/>
            </p:nvSpPr>
            <p:spPr>
              <a:xfrm>
                <a:off x="1676400" y="4114800"/>
                <a:ext cx="1295400" cy="457200"/>
              </a:xfrm>
              <a:prstGeom prst="rect">
                <a:avLst/>
              </a:prstGeom>
              <a:noFill/>
            </p:spPr>
            <p:txBody>
              <a:bodyPr wrap="square" rtlCol="0">
                <a:spAutoFit/>
              </a:bodyPr>
              <a:lstStyle/>
              <a:p>
                <a:r>
                  <a:rPr lang="en-US" sz="2400" dirty="0">
                    <a:latin typeface="Symbol" pitchFamily="18" charset="2"/>
                  </a:rPr>
                  <a:t>m e</a:t>
                </a:r>
              </a:p>
            </p:txBody>
          </p:sp>
          <p:cxnSp>
            <p:nvCxnSpPr>
              <p:cNvPr id="15" name="Straight Arrow Connector 14">
                <a:extLst>
                  <a:ext uri="{FF2B5EF4-FFF2-40B4-BE49-F238E27FC236}">
                    <a16:creationId xmlns:a16="http://schemas.microsoft.com/office/drawing/2014/main" id="{705FA3E8-1669-446F-B8BA-140521D2BA74}"/>
                  </a:ext>
                </a:extLst>
              </p:cNvPr>
              <p:cNvCxnSpPr/>
              <p:nvPr/>
            </p:nvCxnSpPr>
            <p:spPr>
              <a:xfrm flipV="1">
                <a:off x="2819400" y="3886200"/>
                <a:ext cx="1295400" cy="1981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D3C2EF23-33C7-46F1-9B0A-9472DBFF1F6F}"/>
                  </a:ext>
                </a:extLst>
              </p:cNvPr>
              <p:cNvCxnSpPr/>
              <p:nvPr/>
            </p:nvCxnSpPr>
            <p:spPr>
              <a:xfrm>
                <a:off x="4114800" y="3886200"/>
                <a:ext cx="1219200" cy="1981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D3F73A30-5C58-44E7-9102-A5B1FF29890D}"/>
                  </a:ext>
                </a:extLst>
              </p:cNvPr>
              <p:cNvCxnSpPr/>
              <p:nvPr/>
            </p:nvCxnSpPr>
            <p:spPr>
              <a:xfrm>
                <a:off x="4114800" y="1676400"/>
                <a:ext cx="0" cy="419100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3F16C7E0-83B6-4134-ACB9-FBA6F28D2CCE}"/>
                  </a:ext>
                </a:extLst>
              </p:cNvPr>
              <p:cNvCxnSpPr/>
              <p:nvPr/>
            </p:nvCxnSpPr>
            <p:spPr>
              <a:xfrm flipV="1">
                <a:off x="4114800" y="2819400"/>
                <a:ext cx="2209800" cy="1066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B9C449FA-A778-416B-AF51-4B691E50225C}"/>
                  </a:ext>
                </a:extLst>
              </p:cNvPr>
              <p:cNvSpPr txBox="1"/>
              <p:nvPr/>
            </p:nvSpPr>
            <p:spPr>
              <a:xfrm>
                <a:off x="5029200" y="3121968"/>
                <a:ext cx="1295400" cy="923330"/>
              </a:xfrm>
              <a:prstGeom prst="rect">
                <a:avLst/>
              </a:prstGeom>
              <a:noFill/>
            </p:spPr>
            <p:txBody>
              <a:bodyPr wrap="square" rtlCol="0">
                <a:spAutoFit/>
              </a:bodyPr>
              <a:lstStyle/>
              <a:p>
                <a:r>
                  <a:rPr lang="en-US" sz="2400" b="1" dirty="0">
                    <a:latin typeface="+mj-lt"/>
                  </a:rPr>
                  <a:t>k’</a:t>
                </a:r>
              </a:p>
            </p:txBody>
          </p:sp>
          <p:sp>
            <p:nvSpPr>
              <p:cNvPr id="20" name="TextBox 19">
                <a:extLst>
                  <a:ext uri="{FF2B5EF4-FFF2-40B4-BE49-F238E27FC236}">
                    <a16:creationId xmlns:a16="http://schemas.microsoft.com/office/drawing/2014/main" id="{FA4DEE81-5D56-4502-998D-D049C1358CE6}"/>
                  </a:ext>
                </a:extLst>
              </p:cNvPr>
              <p:cNvSpPr txBox="1"/>
              <p:nvPr/>
            </p:nvSpPr>
            <p:spPr>
              <a:xfrm>
                <a:off x="2819400" y="3962400"/>
                <a:ext cx="1524000" cy="923330"/>
              </a:xfrm>
              <a:prstGeom prst="rect">
                <a:avLst/>
              </a:prstGeom>
              <a:noFill/>
            </p:spPr>
            <p:txBody>
              <a:bodyPr wrap="square" rtlCol="0">
                <a:spAutoFit/>
              </a:bodyPr>
              <a:lstStyle/>
              <a:p>
                <a:r>
                  <a:rPr lang="en-US" sz="2400" b="1" dirty="0" err="1">
                    <a:latin typeface="+mj-lt"/>
                  </a:rPr>
                  <a:t>k</a:t>
                </a:r>
                <a:r>
                  <a:rPr lang="en-US" sz="2400" baseline="-25000" dirty="0" err="1">
                    <a:latin typeface="+mj-lt"/>
                  </a:rPr>
                  <a:t>i</a:t>
                </a:r>
                <a:endParaRPr lang="en-US" sz="2400" b="1" dirty="0">
                  <a:latin typeface="+mj-lt"/>
                </a:endParaRPr>
              </a:p>
            </p:txBody>
          </p:sp>
          <p:sp>
            <p:nvSpPr>
              <p:cNvPr id="21" name="TextBox 20">
                <a:extLst>
                  <a:ext uri="{FF2B5EF4-FFF2-40B4-BE49-F238E27FC236}">
                    <a16:creationId xmlns:a16="http://schemas.microsoft.com/office/drawing/2014/main" id="{F21BBEDF-C029-4B86-9E27-C574194D64EF}"/>
                  </a:ext>
                </a:extLst>
              </p:cNvPr>
              <p:cNvSpPr txBox="1"/>
              <p:nvPr/>
            </p:nvSpPr>
            <p:spPr>
              <a:xfrm>
                <a:off x="4648200" y="4186536"/>
                <a:ext cx="1828800" cy="923330"/>
              </a:xfrm>
              <a:prstGeom prst="rect">
                <a:avLst/>
              </a:prstGeom>
              <a:noFill/>
            </p:spPr>
            <p:txBody>
              <a:bodyPr wrap="square" rtlCol="0">
                <a:spAutoFit/>
              </a:bodyPr>
              <a:lstStyle/>
              <a:p>
                <a:r>
                  <a:rPr lang="en-US" sz="2400" b="1" dirty="0" err="1">
                    <a:latin typeface="+mj-lt"/>
                  </a:rPr>
                  <a:t>k</a:t>
                </a:r>
                <a:r>
                  <a:rPr lang="en-US" sz="2400" baseline="-25000" dirty="0" err="1">
                    <a:latin typeface="+mj-lt"/>
                  </a:rPr>
                  <a:t>R</a:t>
                </a:r>
                <a:endParaRPr lang="en-US" sz="2400" b="1" dirty="0">
                  <a:latin typeface="+mj-lt"/>
                </a:endParaRPr>
              </a:p>
            </p:txBody>
          </p:sp>
          <p:sp>
            <p:nvSpPr>
              <p:cNvPr id="22" name="TextBox 21">
                <a:extLst>
                  <a:ext uri="{FF2B5EF4-FFF2-40B4-BE49-F238E27FC236}">
                    <a16:creationId xmlns:a16="http://schemas.microsoft.com/office/drawing/2014/main" id="{67FF0273-532A-4DED-98B1-53EDA7B5986F}"/>
                  </a:ext>
                </a:extLst>
              </p:cNvPr>
              <p:cNvSpPr txBox="1"/>
              <p:nvPr/>
            </p:nvSpPr>
            <p:spPr>
              <a:xfrm>
                <a:off x="3581400" y="4419600"/>
                <a:ext cx="381000" cy="461666"/>
              </a:xfrm>
              <a:prstGeom prst="rect">
                <a:avLst/>
              </a:prstGeom>
              <a:noFill/>
            </p:spPr>
            <p:txBody>
              <a:bodyPr wrap="square" rtlCol="0">
                <a:spAutoFit/>
              </a:bodyPr>
              <a:lstStyle/>
              <a:p>
                <a:r>
                  <a:rPr lang="en-US" sz="2400" i="1" dirty="0">
                    <a:latin typeface="+mj-lt"/>
                  </a:rPr>
                  <a:t>i</a:t>
                </a:r>
              </a:p>
            </p:txBody>
          </p:sp>
          <p:sp>
            <p:nvSpPr>
              <p:cNvPr id="23" name="TextBox 22">
                <a:extLst>
                  <a:ext uri="{FF2B5EF4-FFF2-40B4-BE49-F238E27FC236}">
                    <a16:creationId xmlns:a16="http://schemas.microsoft.com/office/drawing/2014/main" id="{8BC4176B-4C8B-44DA-8C46-E387C97AEF30}"/>
                  </a:ext>
                </a:extLst>
              </p:cNvPr>
              <p:cNvSpPr txBox="1"/>
              <p:nvPr/>
            </p:nvSpPr>
            <p:spPr>
              <a:xfrm>
                <a:off x="4038600" y="4419600"/>
                <a:ext cx="381000" cy="461666"/>
              </a:xfrm>
              <a:prstGeom prst="rect">
                <a:avLst/>
              </a:prstGeom>
              <a:noFill/>
            </p:spPr>
            <p:txBody>
              <a:bodyPr wrap="square" rtlCol="0">
                <a:spAutoFit/>
              </a:bodyPr>
              <a:lstStyle/>
              <a:p>
                <a:r>
                  <a:rPr lang="en-US" sz="2400" i="1" dirty="0">
                    <a:latin typeface="+mj-lt"/>
                  </a:rPr>
                  <a:t>R</a:t>
                </a:r>
              </a:p>
            </p:txBody>
          </p:sp>
          <p:sp>
            <p:nvSpPr>
              <p:cNvPr id="24" name="TextBox 23">
                <a:extLst>
                  <a:ext uri="{FF2B5EF4-FFF2-40B4-BE49-F238E27FC236}">
                    <a16:creationId xmlns:a16="http://schemas.microsoft.com/office/drawing/2014/main" id="{45195A9A-A23C-4914-AA64-EAD602BA6714}"/>
                  </a:ext>
                </a:extLst>
              </p:cNvPr>
              <p:cNvSpPr txBox="1"/>
              <p:nvPr/>
            </p:nvSpPr>
            <p:spPr>
              <a:xfrm>
                <a:off x="4038600" y="2895600"/>
                <a:ext cx="381000" cy="461666"/>
              </a:xfrm>
              <a:prstGeom prst="rect">
                <a:avLst/>
              </a:prstGeom>
              <a:noFill/>
            </p:spPr>
            <p:txBody>
              <a:bodyPr wrap="square" rtlCol="0">
                <a:spAutoFit/>
              </a:bodyPr>
              <a:lstStyle/>
              <a:p>
                <a:r>
                  <a:rPr lang="en-US" sz="2400" i="1" dirty="0">
                    <a:latin typeface="Symbol" pitchFamily="18" charset="2"/>
                  </a:rPr>
                  <a:t>q</a:t>
                </a:r>
              </a:p>
            </p:txBody>
          </p:sp>
        </p:grpSp>
        <p:graphicFrame>
          <p:nvGraphicFramePr>
            <p:cNvPr id="9" name="Object 8">
              <a:extLst>
                <a:ext uri="{FF2B5EF4-FFF2-40B4-BE49-F238E27FC236}">
                  <a16:creationId xmlns:a16="http://schemas.microsoft.com/office/drawing/2014/main" id="{16975440-E96F-434C-A75A-26E65B978ADB}"/>
                </a:ext>
              </a:extLst>
            </p:cNvPr>
            <p:cNvGraphicFramePr>
              <a:graphicFrameLocks noChangeAspect="1"/>
            </p:cNvGraphicFramePr>
            <p:nvPr>
              <p:extLst>
                <p:ext uri="{D42A27DB-BD31-4B8C-83A1-F6EECF244321}">
                  <p14:modId xmlns:p14="http://schemas.microsoft.com/office/powerpoint/2010/main" val="4227627212"/>
                </p:ext>
              </p:extLst>
            </p:nvPr>
          </p:nvGraphicFramePr>
          <p:xfrm>
            <a:off x="1905000" y="1011237"/>
            <a:ext cx="274638" cy="360363"/>
          </p:xfrm>
          <a:graphic>
            <a:graphicData uri="http://schemas.openxmlformats.org/presentationml/2006/ole">
              <mc:AlternateContent xmlns:mc="http://schemas.openxmlformats.org/markup-compatibility/2006">
                <mc:Choice xmlns:v="urn:schemas-microsoft-com:vml" Requires="v">
                  <p:oleObj spid="_x0000_s13339" name="数式" r:id="rId5" imgW="126720" imgH="164880" progId="Equation.3">
                    <p:embed/>
                  </p:oleObj>
                </mc:Choice>
                <mc:Fallback>
                  <p:oleObj name="数式" r:id="rId5" imgW="126720" imgH="164880" progId="Equation.3">
                    <p:embed/>
                    <p:pic>
                      <p:nvPicPr>
                        <p:cNvPr id="22" name="Object 21"/>
                        <p:cNvPicPr>
                          <a:picLocks noChangeAspect="1" noChangeArrowheads="1"/>
                        </p:cNvPicPr>
                        <p:nvPr/>
                      </p:nvPicPr>
                      <p:blipFill>
                        <a:blip r:embed="rId6"/>
                        <a:srcRect/>
                        <a:stretch>
                          <a:fillRect/>
                        </a:stretch>
                      </p:blipFill>
                      <p:spPr bwMode="auto">
                        <a:xfrm>
                          <a:off x="1905000" y="1011237"/>
                          <a:ext cx="2746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a:extLst>
                <a:ext uri="{FF2B5EF4-FFF2-40B4-BE49-F238E27FC236}">
                  <a16:creationId xmlns:a16="http://schemas.microsoft.com/office/drawing/2014/main" id="{14ACC9C4-42A0-4AE6-BE47-5BC3E4D8B886}"/>
                </a:ext>
              </a:extLst>
            </p:cNvPr>
            <p:cNvGraphicFramePr>
              <a:graphicFrameLocks noChangeAspect="1"/>
            </p:cNvGraphicFramePr>
            <p:nvPr>
              <p:extLst>
                <p:ext uri="{D42A27DB-BD31-4B8C-83A1-F6EECF244321}">
                  <p14:modId xmlns:p14="http://schemas.microsoft.com/office/powerpoint/2010/main" val="876622585"/>
                </p:ext>
              </p:extLst>
            </p:nvPr>
          </p:nvGraphicFramePr>
          <p:xfrm>
            <a:off x="3200400" y="2078037"/>
            <a:ext cx="274638" cy="360363"/>
          </p:xfrm>
          <a:graphic>
            <a:graphicData uri="http://schemas.openxmlformats.org/presentationml/2006/ole">
              <mc:AlternateContent xmlns:mc="http://schemas.openxmlformats.org/markup-compatibility/2006">
                <mc:Choice xmlns:v="urn:schemas-microsoft-com:vml" Requires="v">
                  <p:oleObj spid="_x0000_s13340" name="数式" r:id="rId7" imgW="126720" imgH="164880" progId="Equation.3">
                    <p:embed/>
                  </p:oleObj>
                </mc:Choice>
                <mc:Fallback>
                  <p:oleObj name="数式" r:id="rId7" imgW="126720" imgH="164880" progId="Equation.3">
                    <p:embed/>
                    <p:pic>
                      <p:nvPicPr>
                        <p:cNvPr id="23" name="Object 22"/>
                        <p:cNvPicPr>
                          <a:picLocks noChangeAspect="1" noChangeArrowheads="1"/>
                        </p:cNvPicPr>
                        <p:nvPr/>
                      </p:nvPicPr>
                      <p:blipFill>
                        <a:blip r:embed="rId8"/>
                        <a:srcRect/>
                        <a:stretch>
                          <a:fillRect/>
                        </a:stretch>
                      </p:blipFill>
                      <p:spPr bwMode="auto">
                        <a:xfrm>
                          <a:off x="3200400" y="2078037"/>
                          <a:ext cx="2746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25" name="Object 24">
            <a:extLst>
              <a:ext uri="{FF2B5EF4-FFF2-40B4-BE49-F238E27FC236}">
                <a16:creationId xmlns:a16="http://schemas.microsoft.com/office/drawing/2014/main" id="{0585BB9F-FA3E-45FC-ADA2-DD9C3A2B7650}"/>
              </a:ext>
            </a:extLst>
          </p:cNvPr>
          <p:cNvGraphicFramePr>
            <a:graphicFrameLocks noChangeAspect="1"/>
          </p:cNvGraphicFramePr>
          <p:nvPr>
            <p:extLst>
              <p:ext uri="{D42A27DB-BD31-4B8C-83A1-F6EECF244321}">
                <p14:modId xmlns:p14="http://schemas.microsoft.com/office/powerpoint/2010/main" val="455010539"/>
              </p:ext>
            </p:extLst>
          </p:nvPr>
        </p:nvGraphicFramePr>
        <p:xfrm>
          <a:off x="3919537" y="1351816"/>
          <a:ext cx="4727325" cy="2000984"/>
        </p:xfrm>
        <a:graphic>
          <a:graphicData uri="http://schemas.openxmlformats.org/presentationml/2006/ole">
            <mc:AlternateContent xmlns:mc="http://schemas.openxmlformats.org/markup-compatibility/2006">
              <mc:Choice xmlns:v="urn:schemas-microsoft-com:vml" Requires="v">
                <p:oleObj spid="_x0000_s13341" name="Equation" r:id="rId9" imgW="1942920" imgH="812520" progId="Equation.DSMT4">
                  <p:embed/>
                </p:oleObj>
              </mc:Choice>
              <mc:Fallback>
                <p:oleObj name="Equation" r:id="rId9" imgW="1942920" imgH="812520" progId="Equation.DSMT4">
                  <p:embed/>
                  <p:pic>
                    <p:nvPicPr>
                      <p:cNvPr id="25" name="Object 24"/>
                      <p:cNvPicPr>
                        <a:picLocks noChangeAspect="1" noChangeArrowheads="1"/>
                      </p:cNvPicPr>
                      <p:nvPr/>
                    </p:nvPicPr>
                    <p:blipFill>
                      <a:blip r:embed="rId10"/>
                      <a:srcRect/>
                      <a:stretch>
                        <a:fillRect/>
                      </a:stretch>
                    </p:blipFill>
                    <p:spPr bwMode="auto">
                      <a:xfrm>
                        <a:off x="3919537" y="1351816"/>
                        <a:ext cx="4727325" cy="2000984"/>
                      </a:xfrm>
                      <a:prstGeom prst="rect">
                        <a:avLst/>
                      </a:prstGeom>
                      <a:noFill/>
                      <a:ln>
                        <a:noFill/>
                      </a:ln>
                    </p:spPr>
                  </p:pic>
                </p:oleObj>
              </mc:Fallback>
            </mc:AlternateContent>
          </a:graphicData>
        </a:graphic>
      </p:graphicFrame>
      <p:sp>
        <p:nvSpPr>
          <p:cNvPr id="26" name="TextBox 25">
            <a:extLst>
              <a:ext uri="{FF2B5EF4-FFF2-40B4-BE49-F238E27FC236}">
                <a16:creationId xmlns:a16="http://schemas.microsoft.com/office/drawing/2014/main" id="{A7FDB873-BB22-4930-859B-82D086E8DD15}"/>
              </a:ext>
            </a:extLst>
          </p:cNvPr>
          <p:cNvSpPr txBox="1"/>
          <p:nvPr/>
        </p:nvSpPr>
        <p:spPr>
          <a:xfrm>
            <a:off x="3737927" y="518596"/>
            <a:ext cx="4994910" cy="830997"/>
          </a:xfrm>
          <a:prstGeom prst="rect">
            <a:avLst/>
          </a:prstGeom>
          <a:noFill/>
        </p:spPr>
        <p:txBody>
          <a:bodyPr wrap="square" rtlCol="0">
            <a:spAutoFit/>
          </a:bodyPr>
          <a:lstStyle/>
          <a:p>
            <a:r>
              <a:rPr lang="en-US" sz="2400" dirty="0">
                <a:latin typeface="+mj-lt"/>
              </a:rPr>
              <a:t>Snell’s law – matching phase factors at boundary plane </a:t>
            </a:r>
            <a:r>
              <a:rPr lang="en-US" sz="2400" i="1" dirty="0">
                <a:latin typeface="+mj-lt"/>
              </a:rPr>
              <a:t>z=0</a:t>
            </a:r>
            <a:r>
              <a:rPr lang="en-US" sz="2400" dirty="0">
                <a:latin typeface="+mj-lt"/>
              </a:rPr>
              <a:t>.</a:t>
            </a:r>
          </a:p>
        </p:txBody>
      </p:sp>
    </p:spTree>
    <p:extLst>
      <p:ext uri="{BB962C8B-B14F-4D97-AF65-F5344CB8AC3E}">
        <p14:creationId xmlns:p14="http://schemas.microsoft.com/office/powerpoint/2010/main" val="15845739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49A5A4-5487-4677-920E-C7692E9E427C}"/>
              </a:ext>
            </a:extLst>
          </p:cNvPr>
          <p:cNvSpPr>
            <a:spLocks noGrp="1"/>
          </p:cNvSpPr>
          <p:nvPr>
            <p:ph type="dt" sz="half" idx="10"/>
          </p:nvPr>
        </p:nvSpPr>
        <p:spPr/>
        <p:txBody>
          <a:bodyPr/>
          <a:lstStyle/>
          <a:p>
            <a:r>
              <a:rPr lang="en-US"/>
              <a:t>03/12/2021</a:t>
            </a:r>
            <a:endParaRPr lang="en-US" dirty="0"/>
          </a:p>
        </p:txBody>
      </p:sp>
      <p:sp>
        <p:nvSpPr>
          <p:cNvPr id="3" name="Footer Placeholder 2">
            <a:extLst>
              <a:ext uri="{FF2B5EF4-FFF2-40B4-BE49-F238E27FC236}">
                <a16:creationId xmlns:a16="http://schemas.microsoft.com/office/drawing/2014/main" id="{22B1A0C8-71BF-451B-8122-C50F7EE230F4}"/>
              </a:ext>
            </a:extLst>
          </p:cNvPr>
          <p:cNvSpPr>
            <a:spLocks noGrp="1"/>
          </p:cNvSpPr>
          <p:nvPr>
            <p:ph type="ftr" sz="quarter" idx="11"/>
          </p:nvPr>
        </p:nvSpPr>
        <p:spPr/>
        <p:txBody>
          <a:bodyPr/>
          <a:lstStyle/>
          <a:p>
            <a:r>
              <a:rPr lang="en-US"/>
              <a:t>PHY 712  Spring 2021 -- Lecture 20</a:t>
            </a:r>
            <a:endParaRPr lang="en-US" dirty="0"/>
          </a:p>
        </p:txBody>
      </p:sp>
      <p:sp>
        <p:nvSpPr>
          <p:cNvPr id="4" name="Slide Number Placeholder 3">
            <a:extLst>
              <a:ext uri="{FF2B5EF4-FFF2-40B4-BE49-F238E27FC236}">
                <a16:creationId xmlns:a16="http://schemas.microsoft.com/office/drawing/2014/main" id="{6CBF18B6-7148-4558-ABC9-1C4F19A1A2D5}"/>
              </a:ext>
            </a:extLst>
          </p:cNvPr>
          <p:cNvSpPr>
            <a:spLocks noGrp="1"/>
          </p:cNvSpPr>
          <p:nvPr>
            <p:ph type="sldNum" sz="quarter" idx="12"/>
          </p:nvPr>
        </p:nvSpPr>
        <p:spPr/>
        <p:txBody>
          <a:bodyPr/>
          <a:lstStyle/>
          <a:p>
            <a:fld id="{CE368B07-CEBF-4C80-90AF-53B34FA04CF3}" type="slidenum">
              <a:rPr lang="en-US" smtClean="0"/>
              <a:t>25</a:t>
            </a:fld>
            <a:endParaRPr lang="en-US" dirty="0"/>
          </a:p>
        </p:txBody>
      </p:sp>
      <p:sp>
        <p:nvSpPr>
          <p:cNvPr id="5" name="TextBox 4">
            <a:extLst>
              <a:ext uri="{FF2B5EF4-FFF2-40B4-BE49-F238E27FC236}">
                <a16:creationId xmlns:a16="http://schemas.microsoft.com/office/drawing/2014/main" id="{2FCA1C16-7C12-4FE1-9746-D13A63F146BD}"/>
              </a:ext>
            </a:extLst>
          </p:cNvPr>
          <p:cNvSpPr txBox="1"/>
          <p:nvPr/>
        </p:nvSpPr>
        <p:spPr>
          <a:xfrm>
            <a:off x="228600" y="304800"/>
            <a:ext cx="8610600" cy="461665"/>
          </a:xfrm>
          <a:prstGeom prst="rect">
            <a:avLst/>
          </a:prstGeom>
          <a:noFill/>
        </p:spPr>
        <p:txBody>
          <a:bodyPr wrap="square" rtlCol="0">
            <a:spAutoFit/>
          </a:bodyPr>
          <a:lstStyle/>
          <a:p>
            <a:r>
              <a:rPr lang="en-US" sz="2400" dirty="0">
                <a:latin typeface="+mj-lt"/>
              </a:rPr>
              <a:t>Reflection and refraction -- continued</a:t>
            </a:r>
          </a:p>
        </p:txBody>
      </p:sp>
      <p:graphicFrame>
        <p:nvGraphicFramePr>
          <p:cNvPr id="6" name="Object 5">
            <a:extLst>
              <a:ext uri="{FF2B5EF4-FFF2-40B4-BE49-F238E27FC236}">
                <a16:creationId xmlns:a16="http://schemas.microsoft.com/office/drawing/2014/main" id="{AA0D3321-3AE5-4BE9-A548-D257EFDBD482}"/>
              </a:ext>
            </a:extLst>
          </p:cNvPr>
          <p:cNvGraphicFramePr>
            <a:graphicFrameLocks noChangeAspect="1"/>
          </p:cNvGraphicFramePr>
          <p:nvPr>
            <p:extLst>
              <p:ext uri="{D42A27DB-BD31-4B8C-83A1-F6EECF244321}">
                <p14:modId xmlns:p14="http://schemas.microsoft.com/office/powerpoint/2010/main" val="1930548270"/>
              </p:ext>
            </p:extLst>
          </p:nvPr>
        </p:nvGraphicFramePr>
        <p:xfrm>
          <a:off x="1196975" y="3241675"/>
          <a:ext cx="6673850" cy="3333750"/>
        </p:xfrm>
        <a:graphic>
          <a:graphicData uri="http://schemas.openxmlformats.org/presentationml/2006/ole">
            <mc:AlternateContent xmlns:mc="http://schemas.openxmlformats.org/markup-compatibility/2006">
              <mc:Choice xmlns:v="urn:schemas-microsoft-com:vml" Requires="v">
                <p:oleObj spid="_x0000_s14356" name="数式" r:id="rId3" imgW="3085920" imgH="1523880" progId="Equation.3">
                  <p:embed/>
                </p:oleObj>
              </mc:Choice>
              <mc:Fallback>
                <p:oleObj name="数式" r:id="rId3" imgW="3085920" imgH="1523880" progId="Equation.3">
                  <p:embed/>
                  <p:pic>
                    <p:nvPicPr>
                      <p:cNvPr id="21" name="Object 20"/>
                      <p:cNvPicPr>
                        <a:picLocks noChangeAspect="1" noChangeArrowheads="1"/>
                      </p:cNvPicPr>
                      <p:nvPr/>
                    </p:nvPicPr>
                    <p:blipFill>
                      <a:blip r:embed="rId4"/>
                      <a:srcRect/>
                      <a:stretch>
                        <a:fillRect/>
                      </a:stretch>
                    </p:blipFill>
                    <p:spPr bwMode="auto">
                      <a:xfrm>
                        <a:off x="1196975" y="3241675"/>
                        <a:ext cx="6673850" cy="333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7" name="Group 6">
            <a:extLst>
              <a:ext uri="{FF2B5EF4-FFF2-40B4-BE49-F238E27FC236}">
                <a16:creationId xmlns:a16="http://schemas.microsoft.com/office/drawing/2014/main" id="{9B62977C-C908-47DA-AC10-14B99B67A3CA}"/>
              </a:ext>
            </a:extLst>
          </p:cNvPr>
          <p:cNvGrpSpPr/>
          <p:nvPr/>
        </p:nvGrpSpPr>
        <p:grpSpPr>
          <a:xfrm>
            <a:off x="533400" y="838200"/>
            <a:ext cx="3009900" cy="2417763"/>
            <a:chOff x="533400" y="1011237"/>
            <a:chExt cx="3009900" cy="2417763"/>
          </a:xfrm>
        </p:grpSpPr>
        <p:grpSp>
          <p:nvGrpSpPr>
            <p:cNvPr id="8" name="Group 7">
              <a:extLst>
                <a:ext uri="{FF2B5EF4-FFF2-40B4-BE49-F238E27FC236}">
                  <a16:creationId xmlns:a16="http://schemas.microsoft.com/office/drawing/2014/main" id="{A876A06D-4CBC-43FC-97B9-A42B0DCD568D}"/>
                </a:ext>
              </a:extLst>
            </p:cNvPr>
            <p:cNvGrpSpPr>
              <a:grpSpLocks noChangeAspect="1"/>
            </p:cNvGrpSpPr>
            <p:nvPr/>
          </p:nvGrpSpPr>
          <p:grpSpPr>
            <a:xfrm>
              <a:off x="533400" y="1066800"/>
              <a:ext cx="3009900" cy="2362200"/>
              <a:chOff x="1447800" y="1524000"/>
              <a:chExt cx="6019800" cy="4724400"/>
            </a:xfrm>
          </p:grpSpPr>
          <p:sp>
            <p:nvSpPr>
              <p:cNvPr id="11" name="Rectangle 10">
                <a:extLst>
                  <a:ext uri="{FF2B5EF4-FFF2-40B4-BE49-F238E27FC236}">
                    <a16:creationId xmlns:a16="http://schemas.microsoft.com/office/drawing/2014/main" id="{9555CCD0-F1F3-449A-A04E-DDCE18E58C94}"/>
                  </a:ext>
                </a:extLst>
              </p:cNvPr>
              <p:cNvSpPr/>
              <p:nvPr/>
            </p:nvSpPr>
            <p:spPr>
              <a:xfrm>
                <a:off x="1447800" y="1524000"/>
                <a:ext cx="6019800" cy="2362200"/>
              </a:xfrm>
              <a:prstGeom prst="rect">
                <a:avLst/>
              </a:prstGeom>
              <a:solidFill>
                <a:schemeClr val="accent1">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18B3774-9CF0-41BB-9DDE-A39530411F4E}"/>
                  </a:ext>
                </a:extLst>
              </p:cNvPr>
              <p:cNvSpPr/>
              <p:nvPr/>
            </p:nvSpPr>
            <p:spPr>
              <a:xfrm>
                <a:off x="1447800" y="3886200"/>
                <a:ext cx="6019800" cy="2362200"/>
              </a:xfrm>
              <a:prstGeom prst="rect">
                <a:avLst/>
              </a:prstGeom>
              <a:solidFill>
                <a:srgbClr val="DA32AA">
                  <a:alpha val="3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6E7056B6-AA04-4F0B-B8B1-993D70B0F897}"/>
                  </a:ext>
                </a:extLst>
              </p:cNvPr>
              <p:cNvSpPr txBox="1"/>
              <p:nvPr/>
            </p:nvSpPr>
            <p:spPr>
              <a:xfrm>
                <a:off x="1752600" y="1905000"/>
                <a:ext cx="1981200" cy="923330"/>
              </a:xfrm>
              <a:prstGeom prst="rect">
                <a:avLst/>
              </a:prstGeom>
              <a:noFill/>
            </p:spPr>
            <p:txBody>
              <a:bodyPr wrap="square" rtlCol="0">
                <a:spAutoFit/>
              </a:bodyPr>
              <a:lstStyle/>
              <a:p>
                <a:r>
                  <a:rPr lang="en-US" sz="2400" dirty="0">
                    <a:latin typeface="Symbol" pitchFamily="18" charset="2"/>
                  </a:rPr>
                  <a:t>m</a:t>
                </a:r>
                <a:r>
                  <a:rPr lang="en-US" sz="2400" dirty="0">
                    <a:latin typeface="+mj-lt"/>
                  </a:rPr>
                  <a:t>’</a:t>
                </a:r>
                <a:r>
                  <a:rPr lang="en-US" sz="2400" dirty="0">
                    <a:latin typeface="Symbol" pitchFamily="18" charset="2"/>
                  </a:rPr>
                  <a:t> e</a:t>
                </a:r>
                <a:r>
                  <a:rPr lang="en-US" sz="2400" dirty="0"/>
                  <a:t>’</a:t>
                </a:r>
                <a:endParaRPr lang="en-US" sz="2400" dirty="0">
                  <a:latin typeface="Symbol" pitchFamily="18" charset="2"/>
                </a:endParaRPr>
              </a:p>
            </p:txBody>
          </p:sp>
          <p:sp>
            <p:nvSpPr>
              <p:cNvPr id="14" name="TextBox 13">
                <a:extLst>
                  <a:ext uri="{FF2B5EF4-FFF2-40B4-BE49-F238E27FC236}">
                    <a16:creationId xmlns:a16="http://schemas.microsoft.com/office/drawing/2014/main" id="{927C2679-5080-4704-AC51-A8C6AA742A22}"/>
                  </a:ext>
                </a:extLst>
              </p:cNvPr>
              <p:cNvSpPr txBox="1"/>
              <p:nvPr/>
            </p:nvSpPr>
            <p:spPr>
              <a:xfrm>
                <a:off x="1676400" y="4114800"/>
                <a:ext cx="1295400" cy="457200"/>
              </a:xfrm>
              <a:prstGeom prst="rect">
                <a:avLst/>
              </a:prstGeom>
              <a:noFill/>
            </p:spPr>
            <p:txBody>
              <a:bodyPr wrap="square" rtlCol="0">
                <a:spAutoFit/>
              </a:bodyPr>
              <a:lstStyle/>
              <a:p>
                <a:r>
                  <a:rPr lang="en-US" sz="2400" dirty="0">
                    <a:latin typeface="Symbol" pitchFamily="18" charset="2"/>
                  </a:rPr>
                  <a:t>m e</a:t>
                </a:r>
              </a:p>
            </p:txBody>
          </p:sp>
          <p:cxnSp>
            <p:nvCxnSpPr>
              <p:cNvPr id="15" name="Straight Arrow Connector 14">
                <a:extLst>
                  <a:ext uri="{FF2B5EF4-FFF2-40B4-BE49-F238E27FC236}">
                    <a16:creationId xmlns:a16="http://schemas.microsoft.com/office/drawing/2014/main" id="{858CB3DC-BC58-4E86-B45E-8ED6B7844288}"/>
                  </a:ext>
                </a:extLst>
              </p:cNvPr>
              <p:cNvCxnSpPr/>
              <p:nvPr/>
            </p:nvCxnSpPr>
            <p:spPr>
              <a:xfrm flipV="1">
                <a:off x="2819400" y="3886200"/>
                <a:ext cx="1295400" cy="1981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4BDCFE4-FF3A-4825-9DAC-CF8295A39D61}"/>
                  </a:ext>
                </a:extLst>
              </p:cNvPr>
              <p:cNvCxnSpPr/>
              <p:nvPr/>
            </p:nvCxnSpPr>
            <p:spPr>
              <a:xfrm>
                <a:off x="4114800" y="3886200"/>
                <a:ext cx="1219200" cy="1981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BB6825B8-99AE-4466-A6C6-9826A144D97E}"/>
                  </a:ext>
                </a:extLst>
              </p:cNvPr>
              <p:cNvCxnSpPr/>
              <p:nvPr/>
            </p:nvCxnSpPr>
            <p:spPr>
              <a:xfrm>
                <a:off x="4114800" y="1676400"/>
                <a:ext cx="0" cy="419100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6B263908-9A31-4BB3-9AC9-175AA1003052}"/>
                  </a:ext>
                </a:extLst>
              </p:cNvPr>
              <p:cNvCxnSpPr/>
              <p:nvPr/>
            </p:nvCxnSpPr>
            <p:spPr>
              <a:xfrm flipV="1">
                <a:off x="4114800" y="2819400"/>
                <a:ext cx="2209800" cy="1066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1369BFDC-220C-42F6-A302-446D1B7B4575}"/>
                  </a:ext>
                </a:extLst>
              </p:cNvPr>
              <p:cNvSpPr txBox="1"/>
              <p:nvPr/>
            </p:nvSpPr>
            <p:spPr>
              <a:xfrm>
                <a:off x="5029200" y="3121968"/>
                <a:ext cx="1295400" cy="923330"/>
              </a:xfrm>
              <a:prstGeom prst="rect">
                <a:avLst/>
              </a:prstGeom>
              <a:noFill/>
            </p:spPr>
            <p:txBody>
              <a:bodyPr wrap="square" rtlCol="0">
                <a:spAutoFit/>
              </a:bodyPr>
              <a:lstStyle/>
              <a:p>
                <a:r>
                  <a:rPr lang="en-US" sz="2400" b="1" dirty="0">
                    <a:latin typeface="+mj-lt"/>
                  </a:rPr>
                  <a:t>k’</a:t>
                </a:r>
              </a:p>
            </p:txBody>
          </p:sp>
          <p:sp>
            <p:nvSpPr>
              <p:cNvPr id="20" name="TextBox 19">
                <a:extLst>
                  <a:ext uri="{FF2B5EF4-FFF2-40B4-BE49-F238E27FC236}">
                    <a16:creationId xmlns:a16="http://schemas.microsoft.com/office/drawing/2014/main" id="{5067B8D9-607A-41DE-A9F0-44F1FE812446}"/>
                  </a:ext>
                </a:extLst>
              </p:cNvPr>
              <p:cNvSpPr txBox="1"/>
              <p:nvPr/>
            </p:nvSpPr>
            <p:spPr>
              <a:xfrm>
                <a:off x="2819400" y="3962400"/>
                <a:ext cx="1524000" cy="923330"/>
              </a:xfrm>
              <a:prstGeom prst="rect">
                <a:avLst/>
              </a:prstGeom>
              <a:noFill/>
            </p:spPr>
            <p:txBody>
              <a:bodyPr wrap="square" rtlCol="0">
                <a:spAutoFit/>
              </a:bodyPr>
              <a:lstStyle/>
              <a:p>
                <a:r>
                  <a:rPr lang="en-US" sz="2400" b="1" dirty="0" err="1">
                    <a:latin typeface="+mj-lt"/>
                  </a:rPr>
                  <a:t>k</a:t>
                </a:r>
                <a:r>
                  <a:rPr lang="en-US" sz="2400" baseline="-25000" dirty="0" err="1">
                    <a:latin typeface="+mj-lt"/>
                  </a:rPr>
                  <a:t>i</a:t>
                </a:r>
                <a:endParaRPr lang="en-US" sz="2400" b="1" dirty="0">
                  <a:latin typeface="+mj-lt"/>
                </a:endParaRPr>
              </a:p>
            </p:txBody>
          </p:sp>
          <p:sp>
            <p:nvSpPr>
              <p:cNvPr id="21" name="TextBox 20">
                <a:extLst>
                  <a:ext uri="{FF2B5EF4-FFF2-40B4-BE49-F238E27FC236}">
                    <a16:creationId xmlns:a16="http://schemas.microsoft.com/office/drawing/2014/main" id="{D0D3C591-1D66-460B-BFEC-F613F5E0290C}"/>
                  </a:ext>
                </a:extLst>
              </p:cNvPr>
              <p:cNvSpPr txBox="1"/>
              <p:nvPr/>
            </p:nvSpPr>
            <p:spPr>
              <a:xfrm>
                <a:off x="4648200" y="4186536"/>
                <a:ext cx="1828800" cy="923330"/>
              </a:xfrm>
              <a:prstGeom prst="rect">
                <a:avLst/>
              </a:prstGeom>
              <a:noFill/>
            </p:spPr>
            <p:txBody>
              <a:bodyPr wrap="square" rtlCol="0">
                <a:spAutoFit/>
              </a:bodyPr>
              <a:lstStyle/>
              <a:p>
                <a:r>
                  <a:rPr lang="en-US" sz="2400" b="1" dirty="0" err="1">
                    <a:latin typeface="+mj-lt"/>
                  </a:rPr>
                  <a:t>k</a:t>
                </a:r>
                <a:r>
                  <a:rPr lang="en-US" sz="2400" baseline="-25000" dirty="0" err="1">
                    <a:latin typeface="+mj-lt"/>
                  </a:rPr>
                  <a:t>R</a:t>
                </a:r>
                <a:endParaRPr lang="en-US" sz="2400" b="1" dirty="0">
                  <a:latin typeface="+mj-lt"/>
                </a:endParaRPr>
              </a:p>
            </p:txBody>
          </p:sp>
          <p:sp>
            <p:nvSpPr>
              <p:cNvPr id="22" name="TextBox 21">
                <a:extLst>
                  <a:ext uri="{FF2B5EF4-FFF2-40B4-BE49-F238E27FC236}">
                    <a16:creationId xmlns:a16="http://schemas.microsoft.com/office/drawing/2014/main" id="{8F430C15-213A-47BE-8201-B124B9AE13FE}"/>
                  </a:ext>
                </a:extLst>
              </p:cNvPr>
              <p:cNvSpPr txBox="1"/>
              <p:nvPr/>
            </p:nvSpPr>
            <p:spPr>
              <a:xfrm>
                <a:off x="3581400" y="4419600"/>
                <a:ext cx="381000" cy="461666"/>
              </a:xfrm>
              <a:prstGeom prst="rect">
                <a:avLst/>
              </a:prstGeom>
              <a:noFill/>
            </p:spPr>
            <p:txBody>
              <a:bodyPr wrap="square" rtlCol="0">
                <a:spAutoFit/>
              </a:bodyPr>
              <a:lstStyle/>
              <a:p>
                <a:r>
                  <a:rPr lang="en-US" sz="2400" i="1" dirty="0">
                    <a:latin typeface="+mj-lt"/>
                  </a:rPr>
                  <a:t>i</a:t>
                </a:r>
              </a:p>
            </p:txBody>
          </p:sp>
          <p:sp>
            <p:nvSpPr>
              <p:cNvPr id="23" name="TextBox 22">
                <a:extLst>
                  <a:ext uri="{FF2B5EF4-FFF2-40B4-BE49-F238E27FC236}">
                    <a16:creationId xmlns:a16="http://schemas.microsoft.com/office/drawing/2014/main" id="{156B08BF-0193-410A-9EBE-90551F1E4EE9}"/>
                  </a:ext>
                </a:extLst>
              </p:cNvPr>
              <p:cNvSpPr txBox="1"/>
              <p:nvPr/>
            </p:nvSpPr>
            <p:spPr>
              <a:xfrm>
                <a:off x="4038600" y="4419600"/>
                <a:ext cx="381000" cy="461666"/>
              </a:xfrm>
              <a:prstGeom prst="rect">
                <a:avLst/>
              </a:prstGeom>
              <a:noFill/>
            </p:spPr>
            <p:txBody>
              <a:bodyPr wrap="square" rtlCol="0">
                <a:spAutoFit/>
              </a:bodyPr>
              <a:lstStyle/>
              <a:p>
                <a:r>
                  <a:rPr lang="en-US" sz="2400" i="1" dirty="0">
                    <a:latin typeface="+mj-lt"/>
                  </a:rPr>
                  <a:t>R</a:t>
                </a:r>
              </a:p>
            </p:txBody>
          </p:sp>
          <p:sp>
            <p:nvSpPr>
              <p:cNvPr id="24" name="TextBox 23">
                <a:extLst>
                  <a:ext uri="{FF2B5EF4-FFF2-40B4-BE49-F238E27FC236}">
                    <a16:creationId xmlns:a16="http://schemas.microsoft.com/office/drawing/2014/main" id="{CF6EB033-36E4-405B-ADED-317B12857B40}"/>
                  </a:ext>
                </a:extLst>
              </p:cNvPr>
              <p:cNvSpPr txBox="1"/>
              <p:nvPr/>
            </p:nvSpPr>
            <p:spPr>
              <a:xfrm>
                <a:off x="4038600" y="2895600"/>
                <a:ext cx="381000" cy="461666"/>
              </a:xfrm>
              <a:prstGeom prst="rect">
                <a:avLst/>
              </a:prstGeom>
              <a:noFill/>
            </p:spPr>
            <p:txBody>
              <a:bodyPr wrap="square" rtlCol="0">
                <a:spAutoFit/>
              </a:bodyPr>
              <a:lstStyle/>
              <a:p>
                <a:r>
                  <a:rPr lang="en-US" sz="2400" i="1" dirty="0">
                    <a:latin typeface="Symbol" pitchFamily="18" charset="2"/>
                  </a:rPr>
                  <a:t>q</a:t>
                </a:r>
              </a:p>
            </p:txBody>
          </p:sp>
        </p:grpSp>
        <p:graphicFrame>
          <p:nvGraphicFramePr>
            <p:cNvPr id="9" name="Object 8">
              <a:extLst>
                <a:ext uri="{FF2B5EF4-FFF2-40B4-BE49-F238E27FC236}">
                  <a16:creationId xmlns:a16="http://schemas.microsoft.com/office/drawing/2014/main" id="{C799EEE4-1D9A-4B2D-935D-B4FC43104202}"/>
                </a:ext>
              </a:extLst>
            </p:cNvPr>
            <p:cNvGraphicFramePr>
              <a:graphicFrameLocks noChangeAspect="1"/>
            </p:cNvGraphicFramePr>
            <p:nvPr>
              <p:extLst>
                <p:ext uri="{D42A27DB-BD31-4B8C-83A1-F6EECF244321}">
                  <p14:modId xmlns:p14="http://schemas.microsoft.com/office/powerpoint/2010/main" val="2034480932"/>
                </p:ext>
              </p:extLst>
            </p:nvPr>
          </p:nvGraphicFramePr>
          <p:xfrm>
            <a:off x="1905000" y="1011237"/>
            <a:ext cx="274638" cy="360363"/>
          </p:xfrm>
          <a:graphic>
            <a:graphicData uri="http://schemas.openxmlformats.org/presentationml/2006/ole">
              <mc:AlternateContent xmlns:mc="http://schemas.openxmlformats.org/markup-compatibility/2006">
                <mc:Choice xmlns:v="urn:schemas-microsoft-com:vml" Requires="v">
                  <p:oleObj spid="_x0000_s14357" name="数式" r:id="rId5" imgW="126720" imgH="164880" progId="Equation.3">
                    <p:embed/>
                  </p:oleObj>
                </mc:Choice>
                <mc:Fallback>
                  <p:oleObj name="数式" r:id="rId5" imgW="126720" imgH="164880" progId="Equation.3">
                    <p:embed/>
                    <p:pic>
                      <p:nvPicPr>
                        <p:cNvPr id="22" name="Object 21"/>
                        <p:cNvPicPr>
                          <a:picLocks noChangeAspect="1" noChangeArrowheads="1"/>
                        </p:cNvPicPr>
                        <p:nvPr/>
                      </p:nvPicPr>
                      <p:blipFill>
                        <a:blip r:embed="rId6"/>
                        <a:srcRect/>
                        <a:stretch>
                          <a:fillRect/>
                        </a:stretch>
                      </p:blipFill>
                      <p:spPr bwMode="auto">
                        <a:xfrm>
                          <a:off x="1905000" y="1011237"/>
                          <a:ext cx="2746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a:extLst>
                <a:ext uri="{FF2B5EF4-FFF2-40B4-BE49-F238E27FC236}">
                  <a16:creationId xmlns:a16="http://schemas.microsoft.com/office/drawing/2014/main" id="{4F7790A7-DFEB-4729-B324-58F71A670EF4}"/>
                </a:ext>
              </a:extLst>
            </p:cNvPr>
            <p:cNvGraphicFramePr>
              <a:graphicFrameLocks noChangeAspect="1"/>
            </p:cNvGraphicFramePr>
            <p:nvPr>
              <p:extLst>
                <p:ext uri="{D42A27DB-BD31-4B8C-83A1-F6EECF244321}">
                  <p14:modId xmlns:p14="http://schemas.microsoft.com/office/powerpoint/2010/main" val="3364360681"/>
                </p:ext>
              </p:extLst>
            </p:nvPr>
          </p:nvGraphicFramePr>
          <p:xfrm>
            <a:off x="3200400" y="2078037"/>
            <a:ext cx="274638" cy="360363"/>
          </p:xfrm>
          <a:graphic>
            <a:graphicData uri="http://schemas.openxmlformats.org/presentationml/2006/ole">
              <mc:AlternateContent xmlns:mc="http://schemas.openxmlformats.org/markup-compatibility/2006">
                <mc:Choice xmlns:v="urn:schemas-microsoft-com:vml" Requires="v">
                  <p:oleObj spid="_x0000_s14358" name="数式" r:id="rId7" imgW="126720" imgH="164880" progId="Equation.3">
                    <p:embed/>
                  </p:oleObj>
                </mc:Choice>
                <mc:Fallback>
                  <p:oleObj name="数式" r:id="rId7" imgW="126720" imgH="164880" progId="Equation.3">
                    <p:embed/>
                    <p:pic>
                      <p:nvPicPr>
                        <p:cNvPr id="23" name="Object 22"/>
                        <p:cNvPicPr>
                          <a:picLocks noChangeAspect="1" noChangeArrowheads="1"/>
                        </p:cNvPicPr>
                        <p:nvPr/>
                      </p:nvPicPr>
                      <p:blipFill>
                        <a:blip r:embed="rId8"/>
                        <a:srcRect/>
                        <a:stretch>
                          <a:fillRect/>
                        </a:stretch>
                      </p:blipFill>
                      <p:spPr bwMode="auto">
                        <a:xfrm>
                          <a:off x="3200400" y="2078037"/>
                          <a:ext cx="27463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extLst>
      <p:ext uri="{BB962C8B-B14F-4D97-AF65-F5344CB8AC3E}">
        <p14:creationId xmlns:p14="http://schemas.microsoft.com/office/powerpoint/2010/main" val="19248985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3A1FAF-E708-4888-A7CE-95FEC4A7BB07}"/>
              </a:ext>
            </a:extLst>
          </p:cNvPr>
          <p:cNvSpPr>
            <a:spLocks noGrp="1"/>
          </p:cNvSpPr>
          <p:nvPr>
            <p:ph type="dt" sz="half" idx="10"/>
          </p:nvPr>
        </p:nvSpPr>
        <p:spPr/>
        <p:txBody>
          <a:bodyPr/>
          <a:lstStyle/>
          <a:p>
            <a:r>
              <a:rPr lang="en-US"/>
              <a:t>03/12/2021</a:t>
            </a:r>
            <a:endParaRPr lang="en-US" dirty="0"/>
          </a:p>
        </p:txBody>
      </p:sp>
      <p:sp>
        <p:nvSpPr>
          <p:cNvPr id="3" name="Footer Placeholder 2">
            <a:extLst>
              <a:ext uri="{FF2B5EF4-FFF2-40B4-BE49-F238E27FC236}">
                <a16:creationId xmlns:a16="http://schemas.microsoft.com/office/drawing/2014/main" id="{98E524B5-BAAD-4875-A5A2-CB6CA1596697}"/>
              </a:ext>
            </a:extLst>
          </p:cNvPr>
          <p:cNvSpPr>
            <a:spLocks noGrp="1"/>
          </p:cNvSpPr>
          <p:nvPr>
            <p:ph type="ftr" sz="quarter" idx="11"/>
          </p:nvPr>
        </p:nvSpPr>
        <p:spPr/>
        <p:txBody>
          <a:bodyPr/>
          <a:lstStyle/>
          <a:p>
            <a:r>
              <a:rPr lang="en-US"/>
              <a:t>PHY 712  Spring 2021 -- Lecture 20</a:t>
            </a:r>
            <a:endParaRPr lang="en-US" dirty="0"/>
          </a:p>
        </p:txBody>
      </p:sp>
      <p:sp>
        <p:nvSpPr>
          <p:cNvPr id="4" name="Slide Number Placeholder 3">
            <a:extLst>
              <a:ext uri="{FF2B5EF4-FFF2-40B4-BE49-F238E27FC236}">
                <a16:creationId xmlns:a16="http://schemas.microsoft.com/office/drawing/2014/main" id="{59F3A6D7-6742-415D-B1D6-E740B56BA32F}"/>
              </a:ext>
            </a:extLst>
          </p:cNvPr>
          <p:cNvSpPr>
            <a:spLocks noGrp="1"/>
          </p:cNvSpPr>
          <p:nvPr>
            <p:ph type="sldNum" sz="quarter" idx="12"/>
          </p:nvPr>
        </p:nvSpPr>
        <p:spPr/>
        <p:txBody>
          <a:bodyPr/>
          <a:lstStyle/>
          <a:p>
            <a:fld id="{CE368B07-CEBF-4C80-90AF-53B34FA04CF3}" type="slidenum">
              <a:rPr lang="en-US" smtClean="0"/>
              <a:t>26</a:t>
            </a:fld>
            <a:endParaRPr lang="en-US" dirty="0"/>
          </a:p>
        </p:txBody>
      </p:sp>
      <p:graphicFrame>
        <p:nvGraphicFramePr>
          <p:cNvPr id="5" name="Object 4">
            <a:extLst>
              <a:ext uri="{FF2B5EF4-FFF2-40B4-BE49-F238E27FC236}">
                <a16:creationId xmlns:a16="http://schemas.microsoft.com/office/drawing/2014/main" id="{ED81E4CD-2F3F-4B64-9964-BCC863E17FB5}"/>
              </a:ext>
            </a:extLst>
          </p:cNvPr>
          <p:cNvGraphicFramePr>
            <a:graphicFrameLocks noChangeAspect="1"/>
          </p:cNvGraphicFramePr>
          <p:nvPr>
            <p:extLst>
              <p:ext uri="{D42A27DB-BD31-4B8C-83A1-F6EECF244321}">
                <p14:modId xmlns:p14="http://schemas.microsoft.com/office/powerpoint/2010/main" val="971590036"/>
              </p:ext>
            </p:extLst>
          </p:nvPr>
        </p:nvGraphicFramePr>
        <p:xfrm>
          <a:off x="240030" y="1454959"/>
          <a:ext cx="5272088" cy="1750219"/>
        </p:xfrm>
        <a:graphic>
          <a:graphicData uri="http://schemas.openxmlformats.org/presentationml/2006/ole">
            <mc:AlternateContent xmlns:mc="http://schemas.openxmlformats.org/markup-compatibility/2006">
              <mc:Choice xmlns:v="urn:schemas-microsoft-com:vml" Requires="v">
                <p:oleObj spid="_x0000_s15372" name="数式" r:id="rId3" imgW="3251160" imgH="1066680" progId="Equation.3">
                  <p:embed/>
                </p:oleObj>
              </mc:Choice>
              <mc:Fallback>
                <p:oleObj name="数式" r:id="rId3" imgW="3251160" imgH="1066680" progId="Equation.3">
                  <p:embed/>
                  <p:pic>
                    <p:nvPicPr>
                      <p:cNvPr id="4"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0030" y="1454959"/>
                        <a:ext cx="5272088" cy="175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a:extLst>
              <a:ext uri="{FF2B5EF4-FFF2-40B4-BE49-F238E27FC236}">
                <a16:creationId xmlns:a16="http://schemas.microsoft.com/office/drawing/2014/main" id="{5963BA64-7DC1-4C4D-AF73-F396FD41B45D}"/>
              </a:ext>
            </a:extLst>
          </p:cNvPr>
          <p:cNvSpPr txBox="1"/>
          <p:nvPr/>
        </p:nvSpPr>
        <p:spPr>
          <a:xfrm>
            <a:off x="169337" y="864161"/>
            <a:ext cx="8831787" cy="461665"/>
          </a:xfrm>
          <a:prstGeom prst="rect">
            <a:avLst/>
          </a:prstGeom>
          <a:noFill/>
        </p:spPr>
        <p:txBody>
          <a:bodyPr wrap="square" rtlCol="0">
            <a:spAutoFit/>
          </a:bodyPr>
          <a:lstStyle/>
          <a:p>
            <a:r>
              <a:rPr lang="en-US" sz="2400" dirty="0">
                <a:latin typeface="+mj-lt"/>
              </a:rPr>
              <a:t>For s-polarization  (E perpendicular to plane of incidence)</a:t>
            </a:r>
          </a:p>
        </p:txBody>
      </p:sp>
      <p:graphicFrame>
        <p:nvGraphicFramePr>
          <p:cNvPr id="7" name="Object 6">
            <a:extLst>
              <a:ext uri="{FF2B5EF4-FFF2-40B4-BE49-F238E27FC236}">
                <a16:creationId xmlns:a16="http://schemas.microsoft.com/office/drawing/2014/main" id="{1C65AE7A-FEBB-46CB-A51A-793A47A2B6E6}"/>
              </a:ext>
            </a:extLst>
          </p:cNvPr>
          <p:cNvGraphicFramePr>
            <a:graphicFrameLocks noChangeAspect="1"/>
          </p:cNvGraphicFramePr>
          <p:nvPr>
            <p:extLst>
              <p:ext uri="{D42A27DB-BD31-4B8C-83A1-F6EECF244321}">
                <p14:modId xmlns:p14="http://schemas.microsoft.com/office/powerpoint/2010/main" val="3878206470"/>
              </p:ext>
            </p:extLst>
          </p:nvPr>
        </p:nvGraphicFramePr>
        <p:xfrm>
          <a:off x="990599" y="4114799"/>
          <a:ext cx="6865043" cy="2029507"/>
        </p:xfrm>
        <a:graphic>
          <a:graphicData uri="http://schemas.openxmlformats.org/presentationml/2006/ole">
            <mc:AlternateContent xmlns:mc="http://schemas.openxmlformats.org/markup-compatibility/2006">
              <mc:Choice xmlns:v="urn:schemas-microsoft-com:vml" Requires="v">
                <p:oleObj spid="_x0000_s15373" name="Equation" r:id="rId5" imgW="3695400" imgH="1079280" progId="Equation.DSMT4">
                  <p:embed/>
                </p:oleObj>
              </mc:Choice>
              <mc:Fallback>
                <p:oleObj name="Equation" r:id="rId5" imgW="3695400" imgH="1079280" progId="Equation.DSMT4">
                  <p:embed/>
                  <p:pic>
                    <p:nvPicPr>
                      <p:cNvPr id="6" name="Object 5"/>
                      <p:cNvPicPr>
                        <a:picLocks noChangeAspect="1" noChangeArrowheads="1"/>
                      </p:cNvPicPr>
                      <p:nvPr/>
                    </p:nvPicPr>
                    <p:blipFill>
                      <a:blip r:embed="rId6"/>
                      <a:srcRect/>
                      <a:stretch>
                        <a:fillRect/>
                      </a:stretch>
                    </p:blipFill>
                    <p:spPr bwMode="auto">
                      <a:xfrm>
                        <a:off x="990599" y="4114799"/>
                        <a:ext cx="6865043" cy="2029507"/>
                      </a:xfrm>
                      <a:prstGeom prst="rect">
                        <a:avLst/>
                      </a:prstGeom>
                      <a:noFill/>
                      <a:ln>
                        <a:noFill/>
                      </a:ln>
                    </p:spPr>
                  </p:pic>
                </p:oleObj>
              </mc:Fallback>
            </mc:AlternateContent>
          </a:graphicData>
        </a:graphic>
      </p:graphicFrame>
      <p:sp>
        <p:nvSpPr>
          <p:cNvPr id="8" name="TextBox 7">
            <a:extLst>
              <a:ext uri="{FF2B5EF4-FFF2-40B4-BE49-F238E27FC236}">
                <a16:creationId xmlns:a16="http://schemas.microsoft.com/office/drawing/2014/main" id="{DE05813D-4163-436C-A76E-D65882A50907}"/>
              </a:ext>
            </a:extLst>
          </p:cNvPr>
          <p:cNvSpPr txBox="1"/>
          <p:nvPr/>
        </p:nvSpPr>
        <p:spPr>
          <a:xfrm>
            <a:off x="142875" y="3504234"/>
            <a:ext cx="8858250" cy="461665"/>
          </a:xfrm>
          <a:prstGeom prst="rect">
            <a:avLst/>
          </a:prstGeom>
          <a:noFill/>
        </p:spPr>
        <p:txBody>
          <a:bodyPr wrap="square" rtlCol="0">
            <a:spAutoFit/>
          </a:bodyPr>
          <a:lstStyle/>
          <a:p>
            <a:r>
              <a:rPr lang="en-US" sz="2400" dirty="0">
                <a:latin typeface="+mj-lt"/>
              </a:rPr>
              <a:t>For p-polarization  (</a:t>
            </a:r>
            <a:r>
              <a:rPr lang="en-US" sz="2400">
                <a:latin typeface="+mj-lt"/>
              </a:rPr>
              <a:t>E in plane </a:t>
            </a:r>
            <a:r>
              <a:rPr lang="en-US" sz="2400" dirty="0">
                <a:latin typeface="+mj-lt"/>
              </a:rPr>
              <a:t>of incidence)</a:t>
            </a:r>
          </a:p>
        </p:txBody>
      </p:sp>
      <p:sp>
        <p:nvSpPr>
          <p:cNvPr id="9" name="TextBox 8">
            <a:extLst>
              <a:ext uri="{FF2B5EF4-FFF2-40B4-BE49-F238E27FC236}">
                <a16:creationId xmlns:a16="http://schemas.microsoft.com/office/drawing/2014/main" id="{113F4A4A-DAD9-4CB0-833D-3A55C369BCAE}"/>
              </a:ext>
            </a:extLst>
          </p:cNvPr>
          <p:cNvSpPr txBox="1"/>
          <p:nvPr/>
        </p:nvSpPr>
        <p:spPr>
          <a:xfrm>
            <a:off x="0" y="136525"/>
            <a:ext cx="8991600" cy="830997"/>
          </a:xfrm>
          <a:prstGeom prst="rect">
            <a:avLst/>
          </a:prstGeom>
          <a:noFill/>
        </p:spPr>
        <p:txBody>
          <a:bodyPr wrap="square" rtlCol="0">
            <a:spAutoFit/>
          </a:bodyPr>
          <a:lstStyle/>
          <a:p>
            <a:r>
              <a:rPr lang="en-US" sz="2400" dirty="0">
                <a:latin typeface="+mj-lt"/>
              </a:rPr>
              <a:t>Fresnel equations for reflectance and transmission of plane polarizes electromagnetic waves --</a:t>
            </a:r>
          </a:p>
        </p:txBody>
      </p:sp>
    </p:spTree>
    <p:extLst>
      <p:ext uri="{BB962C8B-B14F-4D97-AF65-F5344CB8AC3E}">
        <p14:creationId xmlns:p14="http://schemas.microsoft.com/office/powerpoint/2010/main" val="3137160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97B5CB-5929-42A5-BAD2-B8BD0A9D3B5A}"/>
              </a:ext>
            </a:extLst>
          </p:cNvPr>
          <p:cNvSpPr>
            <a:spLocks noGrp="1"/>
          </p:cNvSpPr>
          <p:nvPr>
            <p:ph type="dt" sz="half" idx="10"/>
          </p:nvPr>
        </p:nvSpPr>
        <p:spPr/>
        <p:txBody>
          <a:bodyPr/>
          <a:lstStyle/>
          <a:p>
            <a:r>
              <a:rPr lang="en-US"/>
              <a:t>03/12/2021</a:t>
            </a:r>
            <a:endParaRPr lang="en-US" dirty="0"/>
          </a:p>
        </p:txBody>
      </p:sp>
      <p:sp>
        <p:nvSpPr>
          <p:cNvPr id="3" name="Footer Placeholder 2">
            <a:extLst>
              <a:ext uri="{FF2B5EF4-FFF2-40B4-BE49-F238E27FC236}">
                <a16:creationId xmlns:a16="http://schemas.microsoft.com/office/drawing/2014/main" id="{D973993D-67FA-4BAA-9DD5-22B4681D0B8F}"/>
              </a:ext>
            </a:extLst>
          </p:cNvPr>
          <p:cNvSpPr>
            <a:spLocks noGrp="1"/>
          </p:cNvSpPr>
          <p:nvPr>
            <p:ph type="ftr" sz="quarter" idx="11"/>
          </p:nvPr>
        </p:nvSpPr>
        <p:spPr/>
        <p:txBody>
          <a:bodyPr/>
          <a:lstStyle/>
          <a:p>
            <a:r>
              <a:rPr lang="en-US"/>
              <a:t>PHY 712  Spring 2021 -- Lecture 20</a:t>
            </a:r>
            <a:endParaRPr lang="en-US" dirty="0"/>
          </a:p>
        </p:txBody>
      </p:sp>
      <p:sp>
        <p:nvSpPr>
          <p:cNvPr id="4" name="Slide Number Placeholder 3">
            <a:extLst>
              <a:ext uri="{FF2B5EF4-FFF2-40B4-BE49-F238E27FC236}">
                <a16:creationId xmlns:a16="http://schemas.microsoft.com/office/drawing/2014/main" id="{C8D929A9-5E65-4A8D-BCC8-644C465DAAAC}"/>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a:extLst>
              <a:ext uri="{FF2B5EF4-FFF2-40B4-BE49-F238E27FC236}">
                <a16:creationId xmlns:a16="http://schemas.microsoft.com/office/drawing/2014/main" id="{EA80058B-684D-4EE0-AFA9-D716710A6D62}"/>
              </a:ext>
            </a:extLst>
          </p:cNvPr>
          <p:cNvSpPr txBox="1"/>
          <p:nvPr/>
        </p:nvSpPr>
        <p:spPr>
          <a:xfrm>
            <a:off x="228600" y="228600"/>
            <a:ext cx="8153400" cy="1200329"/>
          </a:xfrm>
          <a:prstGeom prst="rect">
            <a:avLst/>
          </a:prstGeom>
          <a:noFill/>
        </p:spPr>
        <p:txBody>
          <a:bodyPr wrap="square" rtlCol="0">
            <a:spAutoFit/>
          </a:bodyPr>
          <a:lstStyle/>
          <a:p>
            <a:r>
              <a:rPr lang="en-US" sz="2400" dirty="0">
                <a:latin typeface="+mj-lt"/>
              </a:rPr>
              <a:t>Comments about exam –</a:t>
            </a:r>
          </a:p>
          <a:p>
            <a:endParaRPr lang="en-US" sz="2400" dirty="0">
              <a:latin typeface="+mj-lt"/>
            </a:endParaRPr>
          </a:p>
          <a:p>
            <a:endParaRPr lang="en-US" sz="2400" dirty="0">
              <a:latin typeface="+mj-lt"/>
            </a:endParaRPr>
          </a:p>
        </p:txBody>
      </p:sp>
      <p:sp>
        <p:nvSpPr>
          <p:cNvPr id="7" name="Rectangle 6">
            <a:extLst>
              <a:ext uri="{FF2B5EF4-FFF2-40B4-BE49-F238E27FC236}">
                <a16:creationId xmlns:a16="http://schemas.microsoft.com/office/drawing/2014/main" id="{73A65F25-5577-4940-8BFC-F44FFA9719A8}"/>
              </a:ext>
            </a:extLst>
          </p:cNvPr>
          <p:cNvSpPr/>
          <p:nvPr/>
        </p:nvSpPr>
        <p:spPr>
          <a:xfrm>
            <a:off x="152400" y="828764"/>
            <a:ext cx="8839200" cy="4893647"/>
          </a:xfrm>
          <a:prstGeom prst="rect">
            <a:avLst/>
          </a:prstGeom>
        </p:spPr>
        <p:txBody>
          <a:bodyPr wrap="square">
            <a:spAutoFit/>
          </a:bodyPr>
          <a:lstStyle/>
          <a:p>
            <a:r>
              <a:rPr lang="en-US" sz="2400" dirty="0"/>
              <a:t>According to the honor code, your exam submission must be your own work.    In completing this take-home exam, you may consult your textbook, and other course materials, particularly those posted on the class webpage.   You may consult other texts (within reason) as long as these are acknowledged and documented.   Should questions arise about the exam, please email </a:t>
            </a:r>
            <a:r>
              <a:rPr lang="en-US" sz="2400" dirty="0">
                <a:hlinkClick r:id="rId2"/>
              </a:rPr>
              <a:t>natalie@wfu.edu</a:t>
            </a:r>
            <a:r>
              <a:rPr lang="en-US" sz="2400" dirty="0"/>
              <a:t> </a:t>
            </a:r>
            <a:r>
              <a:rPr lang="en-US" sz="2400" b="1" dirty="0"/>
              <a:t>but no one else</a:t>
            </a:r>
            <a:r>
              <a:rPr lang="en-US" sz="2400" dirty="0"/>
              <a:t>.  </a:t>
            </a:r>
          </a:p>
          <a:p>
            <a:endParaRPr lang="en-US" sz="2400" dirty="0"/>
          </a:p>
          <a:p>
            <a:r>
              <a:rPr lang="en-US" sz="2400" dirty="0"/>
              <a:t>Exams will be graded on the basis of correct reasoning as well as correct answers.    It is expected that you will use Maple, Mathematica, or Wolfram and these should be included in your exam submission.   </a:t>
            </a:r>
          </a:p>
          <a:p>
            <a:endParaRPr lang="en-US" sz="2400" dirty="0"/>
          </a:p>
        </p:txBody>
      </p:sp>
    </p:spTree>
    <p:extLst>
      <p:ext uri="{BB962C8B-B14F-4D97-AF65-F5344CB8AC3E}">
        <p14:creationId xmlns:p14="http://schemas.microsoft.com/office/powerpoint/2010/main" val="3323581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3C3543-2637-4F53-BCCB-169BD0280AE2}"/>
              </a:ext>
            </a:extLst>
          </p:cNvPr>
          <p:cNvSpPr>
            <a:spLocks noGrp="1"/>
          </p:cNvSpPr>
          <p:nvPr>
            <p:ph type="dt" sz="half" idx="10"/>
          </p:nvPr>
        </p:nvSpPr>
        <p:spPr/>
        <p:txBody>
          <a:bodyPr/>
          <a:lstStyle/>
          <a:p>
            <a:r>
              <a:rPr lang="en-US"/>
              <a:t>03/12/2021</a:t>
            </a:r>
            <a:endParaRPr lang="en-US" dirty="0"/>
          </a:p>
        </p:txBody>
      </p:sp>
      <p:sp>
        <p:nvSpPr>
          <p:cNvPr id="3" name="Footer Placeholder 2">
            <a:extLst>
              <a:ext uri="{FF2B5EF4-FFF2-40B4-BE49-F238E27FC236}">
                <a16:creationId xmlns:a16="http://schemas.microsoft.com/office/drawing/2014/main" id="{81259305-590A-46EE-91C8-03C44FDA4FDA}"/>
              </a:ext>
            </a:extLst>
          </p:cNvPr>
          <p:cNvSpPr>
            <a:spLocks noGrp="1"/>
          </p:cNvSpPr>
          <p:nvPr>
            <p:ph type="ftr" sz="quarter" idx="11"/>
          </p:nvPr>
        </p:nvSpPr>
        <p:spPr/>
        <p:txBody>
          <a:bodyPr/>
          <a:lstStyle/>
          <a:p>
            <a:r>
              <a:rPr lang="en-US"/>
              <a:t>PHY 712  Spring 2021 -- Lecture 20</a:t>
            </a:r>
            <a:endParaRPr lang="en-US" dirty="0"/>
          </a:p>
        </p:txBody>
      </p:sp>
      <p:sp>
        <p:nvSpPr>
          <p:cNvPr id="4" name="Slide Number Placeholder 3">
            <a:extLst>
              <a:ext uri="{FF2B5EF4-FFF2-40B4-BE49-F238E27FC236}">
                <a16:creationId xmlns:a16="http://schemas.microsoft.com/office/drawing/2014/main" id="{C1BBC67D-F9C5-48C7-BBA2-EE81018CE273}"/>
              </a:ext>
            </a:extLst>
          </p:cNvPr>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a:extLst>
              <a:ext uri="{FF2B5EF4-FFF2-40B4-BE49-F238E27FC236}">
                <a16:creationId xmlns:a16="http://schemas.microsoft.com/office/drawing/2014/main" id="{A85F7CC8-FD9D-45CA-9D1D-4D8D0A956E2A}"/>
              </a:ext>
            </a:extLst>
          </p:cNvPr>
          <p:cNvSpPr txBox="1"/>
          <p:nvPr/>
        </p:nvSpPr>
        <p:spPr>
          <a:xfrm>
            <a:off x="228600" y="228600"/>
            <a:ext cx="8610600" cy="6278642"/>
          </a:xfrm>
          <a:prstGeom prst="rect">
            <a:avLst/>
          </a:prstGeom>
          <a:noFill/>
        </p:spPr>
        <p:txBody>
          <a:bodyPr wrap="square" rtlCol="0">
            <a:spAutoFit/>
          </a:bodyPr>
          <a:lstStyle/>
          <a:p>
            <a:endParaRPr lang="en-US" sz="2400" dirty="0">
              <a:latin typeface="+mj-lt"/>
            </a:endParaRPr>
          </a:p>
          <a:p>
            <a:r>
              <a:rPr lang="en-US" sz="2400" dirty="0">
                <a:latin typeface="+mj-lt"/>
              </a:rPr>
              <a:t>Suggestions —</a:t>
            </a:r>
          </a:p>
          <a:p>
            <a:r>
              <a:rPr lang="en-US" sz="2400" dirty="0">
                <a:latin typeface="+mj-lt"/>
              </a:rPr>
              <a:t>From Nick –</a:t>
            </a:r>
          </a:p>
          <a:p>
            <a:pPr marL="800100" lvl="1" indent="-342900">
              <a:buFont typeface="+mj-lt"/>
              <a:buAutoNum type="arabicPeriod"/>
            </a:pPr>
            <a:r>
              <a:rPr lang="en-US" dirty="0"/>
              <a:t>permittivity and permeability</a:t>
            </a:r>
          </a:p>
          <a:p>
            <a:pPr marL="800100" lvl="1" indent="-342900">
              <a:buFont typeface="+mj-lt"/>
              <a:buAutoNum type="arabicPeriod"/>
            </a:pPr>
            <a:r>
              <a:rPr lang="en-US" dirty="0"/>
              <a:t>Electric fields and forces</a:t>
            </a:r>
          </a:p>
          <a:p>
            <a:pPr marL="800100" lvl="1" indent="-342900">
              <a:buFont typeface="+mj-lt"/>
              <a:buAutoNum type="arabicPeriod"/>
            </a:pPr>
            <a:r>
              <a:rPr lang="en-US" dirty="0"/>
              <a:t>Coulomb's Law</a:t>
            </a:r>
          </a:p>
          <a:p>
            <a:pPr marL="800100" lvl="1" indent="-342900">
              <a:buFont typeface="+mj-lt"/>
              <a:buAutoNum type="arabicPeriod"/>
            </a:pPr>
            <a:r>
              <a:rPr lang="en-US" dirty="0"/>
              <a:t>Poisson </a:t>
            </a:r>
            <a:r>
              <a:rPr lang="en-US" dirty="0" err="1"/>
              <a:t>Eqn</a:t>
            </a:r>
            <a:endParaRPr lang="en-US" dirty="0"/>
          </a:p>
          <a:p>
            <a:pPr marL="800100" lvl="1" indent="-342900">
              <a:buFont typeface="+mj-lt"/>
              <a:buAutoNum type="arabicPeriod"/>
            </a:pPr>
            <a:r>
              <a:rPr lang="en-US" dirty="0"/>
              <a:t>Green's relation</a:t>
            </a:r>
          </a:p>
          <a:p>
            <a:pPr marL="800100" lvl="1" indent="-342900">
              <a:buFont typeface="+mj-lt"/>
              <a:buAutoNum type="arabicPeriod"/>
            </a:pPr>
            <a:r>
              <a:rPr lang="en-US" dirty="0"/>
              <a:t>when to use the Wronskian</a:t>
            </a:r>
          </a:p>
          <a:p>
            <a:pPr marL="800100" lvl="1" indent="-342900">
              <a:buFont typeface="+mj-lt"/>
              <a:buAutoNum type="arabicPeriod"/>
            </a:pPr>
            <a:r>
              <a:rPr lang="en-US" dirty="0"/>
              <a:t>numerical evaluation (esp. if on exam)</a:t>
            </a:r>
          </a:p>
          <a:p>
            <a:pPr marL="800100" lvl="1" indent="-342900">
              <a:buFont typeface="+mj-lt"/>
              <a:buAutoNum type="arabicPeriod"/>
            </a:pPr>
            <a:r>
              <a:rPr lang="en-US" dirty="0"/>
              <a:t>Method of Images (definitely this)</a:t>
            </a:r>
          </a:p>
          <a:p>
            <a:pPr marL="800100" lvl="1" indent="-342900">
              <a:buFont typeface="+mj-lt"/>
              <a:buAutoNum type="arabicPeriod"/>
            </a:pPr>
            <a:r>
              <a:rPr lang="en-US" dirty="0"/>
              <a:t>Bessel Functions</a:t>
            </a:r>
          </a:p>
          <a:p>
            <a:pPr marL="800100" lvl="1" indent="-342900">
              <a:buFont typeface="+mj-lt"/>
              <a:buAutoNum type="arabicPeriod"/>
            </a:pPr>
            <a:r>
              <a:rPr lang="en-US" dirty="0"/>
              <a:t>Spherical Harmonics &amp; Legendre relation</a:t>
            </a:r>
          </a:p>
          <a:p>
            <a:pPr marL="800100" lvl="1" indent="-342900">
              <a:buFont typeface="+mj-lt"/>
              <a:buAutoNum type="arabicPeriod"/>
            </a:pPr>
            <a:r>
              <a:rPr lang="en-US" dirty="0"/>
              <a:t>multipoles</a:t>
            </a:r>
          </a:p>
          <a:p>
            <a:pPr marL="800100" lvl="1" indent="-342900">
              <a:buFont typeface="+mj-lt"/>
              <a:buAutoNum type="arabicPeriod"/>
            </a:pPr>
            <a:r>
              <a:rPr lang="en-US" dirty="0"/>
              <a:t>Magnetic fields and fluxes</a:t>
            </a:r>
          </a:p>
          <a:p>
            <a:pPr marL="800100" lvl="1" indent="-342900">
              <a:buFont typeface="+mj-lt"/>
              <a:buAutoNum type="arabicPeriod"/>
            </a:pPr>
            <a:r>
              <a:rPr lang="en-US" dirty="0"/>
              <a:t>scalar and vector potentials </a:t>
            </a:r>
          </a:p>
          <a:p>
            <a:pPr marL="800100" lvl="1" indent="-342900">
              <a:buFont typeface="+mj-lt"/>
              <a:buAutoNum type="arabicPeriod"/>
            </a:pPr>
            <a:r>
              <a:rPr lang="en-US" dirty="0"/>
              <a:t>useful mathematical tricks (definitely this)</a:t>
            </a:r>
          </a:p>
          <a:p>
            <a:pPr marL="800100" lvl="1" indent="-342900">
              <a:buFont typeface="+mj-lt"/>
              <a:buAutoNum type="arabicPeriod"/>
            </a:pPr>
            <a:r>
              <a:rPr lang="en-US" dirty="0"/>
              <a:t>Maxwell's equations and what each means</a:t>
            </a:r>
          </a:p>
          <a:p>
            <a:pPr marL="800100" lvl="1" indent="-342900">
              <a:buFont typeface="+mj-lt"/>
              <a:buAutoNum type="arabicPeriod"/>
            </a:pPr>
            <a:r>
              <a:rPr lang="en-US" dirty="0"/>
              <a:t>Poynting vector? I don't know why it's important</a:t>
            </a:r>
          </a:p>
          <a:p>
            <a:pPr marL="800100" lvl="1" indent="-342900">
              <a:buFont typeface="+mj-lt"/>
              <a:buAutoNum type="arabicPeriod"/>
            </a:pPr>
            <a:r>
              <a:rPr lang="en-US" dirty="0" err="1"/>
              <a:t>Drude</a:t>
            </a:r>
            <a:r>
              <a:rPr lang="en-US" dirty="0"/>
              <a:t> summary</a:t>
            </a:r>
          </a:p>
          <a:p>
            <a:endParaRPr lang="en-US" sz="2400" dirty="0">
              <a:latin typeface="+mj-lt"/>
            </a:endParaRPr>
          </a:p>
        </p:txBody>
      </p:sp>
    </p:spTree>
    <p:extLst>
      <p:ext uri="{BB962C8B-B14F-4D97-AF65-F5344CB8AC3E}">
        <p14:creationId xmlns:p14="http://schemas.microsoft.com/office/powerpoint/2010/main" val="3360907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43ADD5-8DF1-4549-9DDE-80CF7C5D80CC}"/>
              </a:ext>
            </a:extLst>
          </p:cNvPr>
          <p:cNvSpPr>
            <a:spLocks noGrp="1"/>
          </p:cNvSpPr>
          <p:nvPr>
            <p:ph type="dt" sz="half" idx="10"/>
          </p:nvPr>
        </p:nvSpPr>
        <p:spPr/>
        <p:txBody>
          <a:bodyPr/>
          <a:lstStyle/>
          <a:p>
            <a:r>
              <a:rPr lang="en-US"/>
              <a:t>03/12/2021</a:t>
            </a:r>
            <a:endParaRPr lang="en-US" dirty="0"/>
          </a:p>
        </p:txBody>
      </p:sp>
      <p:sp>
        <p:nvSpPr>
          <p:cNvPr id="3" name="Footer Placeholder 2">
            <a:extLst>
              <a:ext uri="{FF2B5EF4-FFF2-40B4-BE49-F238E27FC236}">
                <a16:creationId xmlns:a16="http://schemas.microsoft.com/office/drawing/2014/main" id="{FE33096C-FB27-4637-969A-A7FD412552D8}"/>
              </a:ext>
            </a:extLst>
          </p:cNvPr>
          <p:cNvSpPr>
            <a:spLocks noGrp="1"/>
          </p:cNvSpPr>
          <p:nvPr>
            <p:ph type="ftr" sz="quarter" idx="11"/>
          </p:nvPr>
        </p:nvSpPr>
        <p:spPr/>
        <p:txBody>
          <a:bodyPr/>
          <a:lstStyle/>
          <a:p>
            <a:r>
              <a:rPr lang="en-US"/>
              <a:t>PHY 712  Spring 2021 -- Lecture 20</a:t>
            </a:r>
            <a:endParaRPr lang="en-US" dirty="0"/>
          </a:p>
        </p:txBody>
      </p:sp>
      <p:sp>
        <p:nvSpPr>
          <p:cNvPr id="4" name="Slide Number Placeholder 3">
            <a:extLst>
              <a:ext uri="{FF2B5EF4-FFF2-40B4-BE49-F238E27FC236}">
                <a16:creationId xmlns:a16="http://schemas.microsoft.com/office/drawing/2014/main" id="{ABEE23E9-7813-4FCA-9F0F-B948E966AC27}"/>
              </a:ext>
            </a:extLst>
          </p:cNvPr>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a:extLst>
              <a:ext uri="{FF2B5EF4-FFF2-40B4-BE49-F238E27FC236}">
                <a16:creationId xmlns:a16="http://schemas.microsoft.com/office/drawing/2014/main" id="{F0230E2E-E3FB-4BD4-B83F-CC09513E2454}"/>
              </a:ext>
            </a:extLst>
          </p:cNvPr>
          <p:cNvSpPr txBox="1"/>
          <p:nvPr/>
        </p:nvSpPr>
        <p:spPr>
          <a:xfrm>
            <a:off x="304800" y="228600"/>
            <a:ext cx="8001000" cy="1200329"/>
          </a:xfrm>
          <a:prstGeom prst="rect">
            <a:avLst/>
          </a:prstGeom>
          <a:noFill/>
        </p:spPr>
        <p:txBody>
          <a:bodyPr wrap="square" rtlCol="0">
            <a:spAutoFit/>
          </a:bodyPr>
          <a:lstStyle/>
          <a:p>
            <a:r>
              <a:rPr lang="en-US" sz="2400" dirty="0">
                <a:latin typeface="+mj-lt"/>
              </a:rPr>
              <a:t>Some useful</a:t>
            </a:r>
          </a:p>
          <a:p>
            <a:r>
              <a:rPr lang="en-US" sz="2400" dirty="0">
                <a:latin typeface="+mj-lt"/>
              </a:rPr>
              <a:t> identities – </a:t>
            </a:r>
          </a:p>
          <a:p>
            <a:r>
              <a:rPr lang="en-US" sz="2400" dirty="0">
                <a:latin typeface="+mj-lt"/>
              </a:rPr>
              <a:t>(not complete)</a:t>
            </a:r>
          </a:p>
        </p:txBody>
      </p:sp>
      <p:pic>
        <p:nvPicPr>
          <p:cNvPr id="6" name="Picture 5">
            <a:extLst>
              <a:ext uri="{FF2B5EF4-FFF2-40B4-BE49-F238E27FC236}">
                <a16:creationId xmlns:a16="http://schemas.microsoft.com/office/drawing/2014/main" id="{7C7F5A6B-C2BA-4CEF-962F-E8ABC42467F2}"/>
              </a:ext>
            </a:extLst>
          </p:cNvPr>
          <p:cNvPicPr>
            <a:picLocks noChangeAspect="1"/>
          </p:cNvPicPr>
          <p:nvPr/>
        </p:nvPicPr>
        <p:blipFill>
          <a:blip r:embed="rId2"/>
          <a:stretch>
            <a:fillRect/>
          </a:stretch>
        </p:blipFill>
        <p:spPr>
          <a:xfrm>
            <a:off x="2933700" y="15365"/>
            <a:ext cx="6172200" cy="6448425"/>
          </a:xfrm>
          <a:prstGeom prst="rect">
            <a:avLst/>
          </a:prstGeom>
        </p:spPr>
      </p:pic>
    </p:spTree>
    <p:extLst>
      <p:ext uri="{BB962C8B-B14F-4D97-AF65-F5344CB8AC3E}">
        <p14:creationId xmlns:p14="http://schemas.microsoft.com/office/powerpoint/2010/main" val="2547609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329B17-9725-4182-BD93-8F898C936F48}"/>
              </a:ext>
            </a:extLst>
          </p:cNvPr>
          <p:cNvSpPr>
            <a:spLocks noGrp="1"/>
          </p:cNvSpPr>
          <p:nvPr>
            <p:ph type="dt" sz="half" idx="10"/>
          </p:nvPr>
        </p:nvSpPr>
        <p:spPr/>
        <p:txBody>
          <a:bodyPr/>
          <a:lstStyle/>
          <a:p>
            <a:r>
              <a:rPr lang="en-US"/>
              <a:t>03/12/2021</a:t>
            </a:r>
            <a:endParaRPr lang="en-US" dirty="0"/>
          </a:p>
        </p:txBody>
      </p:sp>
      <p:sp>
        <p:nvSpPr>
          <p:cNvPr id="3" name="Footer Placeholder 2">
            <a:extLst>
              <a:ext uri="{FF2B5EF4-FFF2-40B4-BE49-F238E27FC236}">
                <a16:creationId xmlns:a16="http://schemas.microsoft.com/office/drawing/2014/main" id="{B19A6E50-E5D1-4F06-95C0-B440F2509ADA}"/>
              </a:ext>
            </a:extLst>
          </p:cNvPr>
          <p:cNvSpPr>
            <a:spLocks noGrp="1"/>
          </p:cNvSpPr>
          <p:nvPr>
            <p:ph type="ftr" sz="quarter" idx="11"/>
          </p:nvPr>
        </p:nvSpPr>
        <p:spPr/>
        <p:txBody>
          <a:bodyPr/>
          <a:lstStyle/>
          <a:p>
            <a:r>
              <a:rPr lang="en-US"/>
              <a:t>PHY 712  Spring 2021 -- Lecture 20</a:t>
            </a:r>
            <a:endParaRPr lang="en-US" dirty="0"/>
          </a:p>
        </p:txBody>
      </p:sp>
      <p:sp>
        <p:nvSpPr>
          <p:cNvPr id="4" name="Slide Number Placeholder 3">
            <a:extLst>
              <a:ext uri="{FF2B5EF4-FFF2-40B4-BE49-F238E27FC236}">
                <a16:creationId xmlns:a16="http://schemas.microsoft.com/office/drawing/2014/main" id="{58E07E8D-180A-41F3-BFC9-DD065715D265}"/>
              </a:ext>
            </a:extLst>
          </p:cNvPr>
          <p:cNvSpPr>
            <a:spLocks noGrp="1"/>
          </p:cNvSpPr>
          <p:nvPr>
            <p:ph type="sldNum" sz="quarter" idx="12"/>
          </p:nvPr>
        </p:nvSpPr>
        <p:spPr/>
        <p:txBody>
          <a:bodyPr/>
          <a:lstStyle/>
          <a:p>
            <a:fld id="{CE368B07-CEBF-4C80-90AF-53B34FA04CF3}" type="slidenum">
              <a:rPr lang="en-US" smtClean="0"/>
              <a:t>6</a:t>
            </a:fld>
            <a:endParaRPr lang="en-US" dirty="0"/>
          </a:p>
        </p:txBody>
      </p:sp>
      <p:pic>
        <p:nvPicPr>
          <p:cNvPr id="5" name="Picture 4">
            <a:extLst>
              <a:ext uri="{FF2B5EF4-FFF2-40B4-BE49-F238E27FC236}">
                <a16:creationId xmlns:a16="http://schemas.microsoft.com/office/drawing/2014/main" id="{E7CDCA11-7160-4F58-AAD0-56B6ADDBF3EC}"/>
              </a:ext>
            </a:extLst>
          </p:cNvPr>
          <p:cNvPicPr>
            <a:picLocks noChangeAspect="1"/>
          </p:cNvPicPr>
          <p:nvPr/>
        </p:nvPicPr>
        <p:blipFill>
          <a:blip r:embed="rId2"/>
          <a:stretch>
            <a:fillRect/>
          </a:stretch>
        </p:blipFill>
        <p:spPr>
          <a:xfrm>
            <a:off x="1219200" y="279400"/>
            <a:ext cx="6038850" cy="6076950"/>
          </a:xfrm>
          <a:prstGeom prst="rect">
            <a:avLst/>
          </a:prstGeom>
        </p:spPr>
      </p:pic>
    </p:spTree>
    <p:extLst>
      <p:ext uri="{BB962C8B-B14F-4D97-AF65-F5344CB8AC3E}">
        <p14:creationId xmlns:p14="http://schemas.microsoft.com/office/powerpoint/2010/main" val="4046826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8CF6AFC-6EF5-49CA-8998-6FCACCE04A78}"/>
              </a:ext>
            </a:extLst>
          </p:cNvPr>
          <p:cNvPicPr>
            <a:picLocks noChangeAspect="1"/>
          </p:cNvPicPr>
          <p:nvPr/>
        </p:nvPicPr>
        <p:blipFill>
          <a:blip r:embed="rId2"/>
          <a:stretch>
            <a:fillRect/>
          </a:stretch>
        </p:blipFill>
        <p:spPr>
          <a:xfrm>
            <a:off x="2819400" y="31376"/>
            <a:ext cx="5591908" cy="6858000"/>
          </a:xfrm>
          <a:prstGeom prst="rect">
            <a:avLst/>
          </a:prstGeom>
        </p:spPr>
      </p:pic>
      <p:sp>
        <p:nvSpPr>
          <p:cNvPr id="2" name="Date Placeholder 1">
            <a:extLst>
              <a:ext uri="{FF2B5EF4-FFF2-40B4-BE49-F238E27FC236}">
                <a16:creationId xmlns:a16="http://schemas.microsoft.com/office/drawing/2014/main" id="{BAB0C83B-480A-46E2-B4CA-6BAC67AEEF14}"/>
              </a:ext>
            </a:extLst>
          </p:cNvPr>
          <p:cNvSpPr>
            <a:spLocks noGrp="1"/>
          </p:cNvSpPr>
          <p:nvPr>
            <p:ph type="dt" sz="half" idx="10"/>
          </p:nvPr>
        </p:nvSpPr>
        <p:spPr/>
        <p:txBody>
          <a:bodyPr/>
          <a:lstStyle/>
          <a:p>
            <a:r>
              <a:rPr lang="en-US"/>
              <a:t>03/12/2021</a:t>
            </a:r>
            <a:endParaRPr lang="en-US" dirty="0"/>
          </a:p>
        </p:txBody>
      </p:sp>
      <p:sp>
        <p:nvSpPr>
          <p:cNvPr id="3" name="Footer Placeholder 2">
            <a:extLst>
              <a:ext uri="{FF2B5EF4-FFF2-40B4-BE49-F238E27FC236}">
                <a16:creationId xmlns:a16="http://schemas.microsoft.com/office/drawing/2014/main" id="{F24FA4A2-D4F2-4CF7-9E0B-9A7B6B473DAC}"/>
              </a:ext>
            </a:extLst>
          </p:cNvPr>
          <p:cNvSpPr>
            <a:spLocks noGrp="1"/>
          </p:cNvSpPr>
          <p:nvPr>
            <p:ph type="ftr" sz="quarter" idx="11"/>
          </p:nvPr>
        </p:nvSpPr>
        <p:spPr/>
        <p:txBody>
          <a:bodyPr/>
          <a:lstStyle/>
          <a:p>
            <a:r>
              <a:rPr lang="en-US"/>
              <a:t>PHY 712  Spring 2021 -- Lecture 20</a:t>
            </a:r>
            <a:endParaRPr lang="en-US" dirty="0"/>
          </a:p>
        </p:txBody>
      </p:sp>
      <p:sp>
        <p:nvSpPr>
          <p:cNvPr id="4" name="Slide Number Placeholder 3">
            <a:extLst>
              <a:ext uri="{FF2B5EF4-FFF2-40B4-BE49-F238E27FC236}">
                <a16:creationId xmlns:a16="http://schemas.microsoft.com/office/drawing/2014/main" id="{297AB25E-CB85-4ADA-8327-F0C18946E728}"/>
              </a:ext>
            </a:extLst>
          </p:cNvPr>
          <p:cNvSpPr>
            <a:spLocks noGrp="1"/>
          </p:cNvSpPr>
          <p:nvPr>
            <p:ph type="sldNum" sz="quarter" idx="12"/>
          </p:nvPr>
        </p:nvSpPr>
        <p:spPr/>
        <p:txBody>
          <a:bodyPr/>
          <a:lstStyle/>
          <a:p>
            <a:fld id="{CE368B07-CEBF-4C80-90AF-53B34FA04CF3}" type="slidenum">
              <a:rPr lang="en-US" smtClean="0"/>
              <a:t>7</a:t>
            </a:fld>
            <a:endParaRPr lang="en-US" dirty="0"/>
          </a:p>
        </p:txBody>
      </p:sp>
    </p:spTree>
    <p:extLst>
      <p:ext uri="{BB962C8B-B14F-4D97-AF65-F5344CB8AC3E}">
        <p14:creationId xmlns:p14="http://schemas.microsoft.com/office/powerpoint/2010/main" val="2520580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F4EF6F-6C5A-4FA3-9639-CCD36F40263D}"/>
              </a:ext>
            </a:extLst>
          </p:cNvPr>
          <p:cNvSpPr>
            <a:spLocks noGrp="1"/>
          </p:cNvSpPr>
          <p:nvPr>
            <p:ph type="dt" sz="half" idx="10"/>
          </p:nvPr>
        </p:nvSpPr>
        <p:spPr/>
        <p:txBody>
          <a:bodyPr/>
          <a:lstStyle/>
          <a:p>
            <a:r>
              <a:rPr lang="en-US"/>
              <a:t>03/12/2021</a:t>
            </a:r>
            <a:endParaRPr lang="en-US" dirty="0"/>
          </a:p>
        </p:txBody>
      </p:sp>
      <p:sp>
        <p:nvSpPr>
          <p:cNvPr id="3" name="Footer Placeholder 2">
            <a:extLst>
              <a:ext uri="{FF2B5EF4-FFF2-40B4-BE49-F238E27FC236}">
                <a16:creationId xmlns:a16="http://schemas.microsoft.com/office/drawing/2014/main" id="{52A6406C-D637-44D1-AF95-0A8E5FEBF0F0}"/>
              </a:ext>
            </a:extLst>
          </p:cNvPr>
          <p:cNvSpPr>
            <a:spLocks noGrp="1"/>
          </p:cNvSpPr>
          <p:nvPr>
            <p:ph type="ftr" sz="quarter" idx="11"/>
          </p:nvPr>
        </p:nvSpPr>
        <p:spPr/>
        <p:txBody>
          <a:bodyPr/>
          <a:lstStyle/>
          <a:p>
            <a:r>
              <a:rPr lang="en-US"/>
              <a:t>PHY 712  Spring 2021 -- Lecture 20</a:t>
            </a:r>
            <a:endParaRPr lang="en-US" dirty="0"/>
          </a:p>
        </p:txBody>
      </p:sp>
      <p:sp>
        <p:nvSpPr>
          <p:cNvPr id="4" name="Slide Number Placeholder 3">
            <a:extLst>
              <a:ext uri="{FF2B5EF4-FFF2-40B4-BE49-F238E27FC236}">
                <a16:creationId xmlns:a16="http://schemas.microsoft.com/office/drawing/2014/main" id="{67B4F83B-19EC-49C7-86FC-AEB7DA37C09B}"/>
              </a:ext>
            </a:extLst>
          </p:cNvPr>
          <p:cNvSpPr>
            <a:spLocks noGrp="1"/>
          </p:cNvSpPr>
          <p:nvPr>
            <p:ph type="sldNum" sz="quarter" idx="12"/>
          </p:nvPr>
        </p:nvSpPr>
        <p:spPr/>
        <p:txBody>
          <a:bodyPr/>
          <a:lstStyle/>
          <a:p>
            <a:fld id="{CE368B07-CEBF-4C80-90AF-53B34FA04CF3}" type="slidenum">
              <a:rPr lang="en-US" smtClean="0"/>
              <a:t>8</a:t>
            </a:fld>
            <a:endParaRPr lang="en-US" dirty="0"/>
          </a:p>
        </p:txBody>
      </p:sp>
      <p:graphicFrame>
        <p:nvGraphicFramePr>
          <p:cNvPr id="5" name="Object 4">
            <a:extLst>
              <a:ext uri="{FF2B5EF4-FFF2-40B4-BE49-F238E27FC236}">
                <a16:creationId xmlns:a16="http://schemas.microsoft.com/office/drawing/2014/main" id="{298E0FEB-E465-4CBD-B55D-E233F4725B7B}"/>
              </a:ext>
            </a:extLst>
          </p:cNvPr>
          <p:cNvGraphicFramePr>
            <a:graphicFrameLocks noChangeAspect="1"/>
          </p:cNvGraphicFramePr>
          <p:nvPr>
            <p:extLst>
              <p:ext uri="{D42A27DB-BD31-4B8C-83A1-F6EECF244321}">
                <p14:modId xmlns:p14="http://schemas.microsoft.com/office/powerpoint/2010/main" val="1481750698"/>
              </p:ext>
            </p:extLst>
          </p:nvPr>
        </p:nvGraphicFramePr>
        <p:xfrm>
          <a:off x="762000" y="990600"/>
          <a:ext cx="7190065" cy="3043237"/>
        </p:xfrm>
        <a:graphic>
          <a:graphicData uri="http://schemas.openxmlformats.org/presentationml/2006/ole">
            <mc:AlternateContent xmlns:mc="http://schemas.openxmlformats.org/markup-compatibility/2006">
              <mc:Choice xmlns:v="urn:schemas-microsoft-com:vml" Requires="v">
                <p:oleObj spid="_x0000_s1050" name="Equation" r:id="rId3" imgW="2730240" imgH="1155600" progId="Equation.DSMT4">
                  <p:embed/>
                </p:oleObj>
              </mc:Choice>
              <mc:Fallback>
                <p:oleObj name="Equation" r:id="rId3" imgW="2730240" imgH="1155600" progId="Equation.DSMT4">
                  <p:embed/>
                  <p:pic>
                    <p:nvPicPr>
                      <p:cNvPr id="0" name=""/>
                      <p:cNvPicPr/>
                      <p:nvPr/>
                    </p:nvPicPr>
                    <p:blipFill>
                      <a:blip r:embed="rId4"/>
                      <a:stretch>
                        <a:fillRect/>
                      </a:stretch>
                    </p:blipFill>
                    <p:spPr>
                      <a:xfrm>
                        <a:off x="762000" y="990600"/>
                        <a:ext cx="7190065" cy="3043237"/>
                      </a:xfrm>
                      <a:prstGeom prst="rect">
                        <a:avLst/>
                      </a:prstGeom>
                    </p:spPr>
                  </p:pic>
                </p:oleObj>
              </mc:Fallback>
            </mc:AlternateContent>
          </a:graphicData>
        </a:graphic>
      </p:graphicFrame>
    </p:spTree>
    <p:extLst>
      <p:ext uri="{BB962C8B-B14F-4D97-AF65-F5344CB8AC3E}">
        <p14:creationId xmlns:p14="http://schemas.microsoft.com/office/powerpoint/2010/main" val="1544014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FAD572-2D88-4C66-B19A-15D367CDD08C}"/>
              </a:ext>
            </a:extLst>
          </p:cNvPr>
          <p:cNvSpPr>
            <a:spLocks noGrp="1"/>
          </p:cNvSpPr>
          <p:nvPr>
            <p:ph type="dt" sz="half" idx="10"/>
          </p:nvPr>
        </p:nvSpPr>
        <p:spPr/>
        <p:txBody>
          <a:bodyPr/>
          <a:lstStyle/>
          <a:p>
            <a:r>
              <a:rPr lang="en-US"/>
              <a:t>03/12/2021</a:t>
            </a:r>
            <a:endParaRPr lang="en-US" dirty="0"/>
          </a:p>
        </p:txBody>
      </p:sp>
      <p:sp>
        <p:nvSpPr>
          <p:cNvPr id="3" name="Footer Placeholder 2">
            <a:extLst>
              <a:ext uri="{FF2B5EF4-FFF2-40B4-BE49-F238E27FC236}">
                <a16:creationId xmlns:a16="http://schemas.microsoft.com/office/drawing/2014/main" id="{8A551438-62CC-46FB-89C6-0E7E4E1934C4}"/>
              </a:ext>
            </a:extLst>
          </p:cNvPr>
          <p:cNvSpPr>
            <a:spLocks noGrp="1"/>
          </p:cNvSpPr>
          <p:nvPr>
            <p:ph type="ftr" sz="quarter" idx="11"/>
          </p:nvPr>
        </p:nvSpPr>
        <p:spPr/>
        <p:txBody>
          <a:bodyPr/>
          <a:lstStyle/>
          <a:p>
            <a:r>
              <a:rPr lang="en-US"/>
              <a:t>PHY 712  Spring 2021 -- Lecture 20</a:t>
            </a:r>
            <a:endParaRPr lang="en-US" dirty="0"/>
          </a:p>
        </p:txBody>
      </p:sp>
      <p:sp>
        <p:nvSpPr>
          <p:cNvPr id="4" name="Slide Number Placeholder 3">
            <a:extLst>
              <a:ext uri="{FF2B5EF4-FFF2-40B4-BE49-F238E27FC236}">
                <a16:creationId xmlns:a16="http://schemas.microsoft.com/office/drawing/2014/main" id="{97475276-F1D2-43CE-8143-1D8785063840}"/>
              </a:ext>
            </a:extLst>
          </p:cNvPr>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a:extLst>
              <a:ext uri="{FF2B5EF4-FFF2-40B4-BE49-F238E27FC236}">
                <a16:creationId xmlns:a16="http://schemas.microsoft.com/office/drawing/2014/main" id="{C416F1E3-48F6-4CC0-8BE8-420B0134FF96}"/>
              </a:ext>
            </a:extLst>
          </p:cNvPr>
          <p:cNvSpPr txBox="1"/>
          <p:nvPr/>
        </p:nvSpPr>
        <p:spPr>
          <a:xfrm>
            <a:off x="228600" y="304800"/>
            <a:ext cx="8458200" cy="461665"/>
          </a:xfrm>
          <a:prstGeom prst="rect">
            <a:avLst/>
          </a:prstGeom>
          <a:noFill/>
        </p:spPr>
        <p:txBody>
          <a:bodyPr wrap="square" rtlCol="0">
            <a:spAutoFit/>
          </a:bodyPr>
          <a:lstStyle/>
          <a:p>
            <a:r>
              <a:rPr lang="en-US" sz="2400" dirty="0">
                <a:latin typeface="+mj-lt"/>
              </a:rPr>
              <a:t>Special relationships and identities </a:t>
            </a:r>
          </a:p>
        </p:txBody>
      </p:sp>
      <p:pic>
        <p:nvPicPr>
          <p:cNvPr id="6" name="Picture 5">
            <a:extLst>
              <a:ext uri="{FF2B5EF4-FFF2-40B4-BE49-F238E27FC236}">
                <a16:creationId xmlns:a16="http://schemas.microsoft.com/office/drawing/2014/main" id="{E86EA15F-7FF1-4BA6-845D-986DCCA5100C}"/>
              </a:ext>
            </a:extLst>
          </p:cNvPr>
          <p:cNvPicPr>
            <a:picLocks noChangeAspect="1"/>
          </p:cNvPicPr>
          <p:nvPr/>
        </p:nvPicPr>
        <p:blipFill rotWithShape="1">
          <a:blip r:embed="rId3"/>
          <a:srcRect l="25814" r="15455" b="82039"/>
          <a:stretch/>
        </p:blipFill>
        <p:spPr>
          <a:xfrm>
            <a:off x="530676" y="974725"/>
            <a:ext cx="8082648" cy="1066800"/>
          </a:xfrm>
          <a:prstGeom prst="rect">
            <a:avLst/>
          </a:prstGeom>
        </p:spPr>
      </p:pic>
      <p:graphicFrame>
        <p:nvGraphicFramePr>
          <p:cNvPr id="7" name="Object 6">
            <a:extLst>
              <a:ext uri="{FF2B5EF4-FFF2-40B4-BE49-F238E27FC236}">
                <a16:creationId xmlns:a16="http://schemas.microsoft.com/office/drawing/2014/main" id="{D89EB289-7386-4266-810F-A3240D35578D}"/>
              </a:ext>
            </a:extLst>
          </p:cNvPr>
          <p:cNvGraphicFramePr>
            <a:graphicFrameLocks noChangeAspect="1"/>
          </p:cNvGraphicFramePr>
          <p:nvPr>
            <p:extLst>
              <p:ext uri="{D42A27DB-BD31-4B8C-83A1-F6EECF244321}">
                <p14:modId xmlns:p14="http://schemas.microsoft.com/office/powerpoint/2010/main" val="93789776"/>
              </p:ext>
            </p:extLst>
          </p:nvPr>
        </p:nvGraphicFramePr>
        <p:xfrm>
          <a:off x="617537" y="2041525"/>
          <a:ext cx="5935663" cy="4054475"/>
        </p:xfrm>
        <a:graphic>
          <a:graphicData uri="http://schemas.openxmlformats.org/presentationml/2006/ole">
            <mc:AlternateContent xmlns:mc="http://schemas.openxmlformats.org/markup-compatibility/2006">
              <mc:Choice xmlns:v="urn:schemas-microsoft-com:vml" Requires="v">
                <p:oleObj spid="_x0000_s2071" name="Equation" r:id="rId4" imgW="5935762" imgH="4053951" progId="Equation.DSMT4">
                  <p:embed/>
                </p:oleObj>
              </mc:Choice>
              <mc:Fallback>
                <p:oleObj name="Equation" r:id="rId4" imgW="5935762" imgH="4053951" progId="Equation.DSMT4">
                  <p:embed/>
                  <p:pic>
                    <p:nvPicPr>
                      <p:cNvPr id="0" name=""/>
                      <p:cNvPicPr/>
                      <p:nvPr/>
                    </p:nvPicPr>
                    <p:blipFill>
                      <a:blip r:embed="rId5"/>
                      <a:stretch>
                        <a:fillRect/>
                      </a:stretch>
                    </p:blipFill>
                    <p:spPr>
                      <a:xfrm>
                        <a:off x="617537" y="2041525"/>
                        <a:ext cx="5935663" cy="4054475"/>
                      </a:xfrm>
                      <a:prstGeom prst="rect">
                        <a:avLst/>
                      </a:prstGeom>
                    </p:spPr>
                  </p:pic>
                </p:oleObj>
              </mc:Fallback>
            </mc:AlternateContent>
          </a:graphicData>
        </a:graphic>
      </p:graphicFrame>
    </p:spTree>
    <p:extLst>
      <p:ext uri="{BB962C8B-B14F-4D97-AF65-F5344CB8AC3E}">
        <p14:creationId xmlns:p14="http://schemas.microsoft.com/office/powerpoint/2010/main" val="30374641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16042</TotalTime>
  <Words>770</Words>
  <Application>Microsoft Office PowerPoint</Application>
  <PresentationFormat>On-screen Show (4:3)</PresentationFormat>
  <Paragraphs>184</Paragraphs>
  <Slides>26</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26</vt:i4>
      </vt:variant>
    </vt:vector>
  </HeadingPairs>
  <TitlesOfParts>
    <vt:vector size="32" baseType="lpstr">
      <vt:lpstr>Arial</vt:lpstr>
      <vt:lpstr>Calibri</vt:lpstr>
      <vt:lpstr>Symbol</vt:lpstr>
      <vt:lpstr>Office Theme</vt:lpstr>
      <vt:lpstr>数式</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Natalie Holzwarth</cp:lastModifiedBy>
  <cp:revision>961</cp:revision>
  <cp:lastPrinted>2020-02-24T17:49:02Z</cp:lastPrinted>
  <dcterms:created xsi:type="dcterms:W3CDTF">2012-01-10T18:32:24Z</dcterms:created>
  <dcterms:modified xsi:type="dcterms:W3CDTF">2021-03-12T15:59:35Z</dcterms:modified>
</cp:coreProperties>
</file>