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96" r:id="rId2"/>
    <p:sldId id="354" r:id="rId3"/>
    <p:sldId id="483" r:id="rId4"/>
    <p:sldId id="480" r:id="rId5"/>
    <p:sldId id="484" r:id="rId6"/>
    <p:sldId id="485" r:id="rId7"/>
    <p:sldId id="486" r:id="rId8"/>
    <p:sldId id="487" r:id="rId9"/>
    <p:sldId id="488" r:id="rId10"/>
    <p:sldId id="489" r:id="rId11"/>
    <p:sldId id="490" r:id="rId12"/>
    <p:sldId id="491" r:id="rId13"/>
    <p:sldId id="498" r:id="rId14"/>
    <p:sldId id="493" r:id="rId15"/>
    <p:sldId id="492" r:id="rId16"/>
    <p:sldId id="494" r:id="rId17"/>
    <p:sldId id="495" r:id="rId18"/>
    <p:sldId id="496" r:id="rId19"/>
    <p:sldId id="497" r:id="rId20"/>
    <p:sldId id="499" r:id="rId21"/>
    <p:sldId id="500" r:id="rId22"/>
    <p:sldId id="501" r:id="rId23"/>
    <p:sldId id="502" r:id="rId24"/>
    <p:sldId id="503" r:id="rId25"/>
    <p:sldId id="504" r:id="rId26"/>
    <p:sldId id="505" r:id="rId2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64" d="100"/>
          <a:sy n="64" d="100"/>
        </p:scale>
        <p:origin x="874" y="58"/>
      </p:cViewPr>
      <p:guideLst>
        <p:guide orient="horz" pos="2160"/>
        <p:guide pos="2880"/>
      </p:guideLst>
    </p:cSldViewPr>
  </p:slideViewPr>
  <p:notesTextViewPr>
    <p:cViewPr>
      <p:scale>
        <a:sx n="1" d="1"/>
        <a:sy n="1" d="1"/>
      </p:scale>
      <p:origin x="0" y="0"/>
    </p:cViewPr>
  </p:notesTextViewPr>
  <p:sorterViewPr>
    <p:cViewPr varScale="1">
      <p:scale>
        <a:sx n="1" d="1"/>
        <a:sy n="1" d="1"/>
      </p:scale>
      <p:origin x="0" y="-13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4" Type="http://schemas.openxmlformats.org/officeDocument/2006/relationships/image" Target="../media/image34.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emf"/><Relationship Id="rId5" Type="http://schemas.openxmlformats.org/officeDocument/2006/relationships/image" Target="../media/image14.wmf"/><Relationship Id="rId4"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3/12/2021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3/12/2021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3470051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03/12/2021</a:t>
            </a:r>
            <a:endParaRPr lang="en-US" dirty="0"/>
          </a:p>
        </p:txBody>
      </p:sp>
      <p:sp>
        <p:nvSpPr>
          <p:cNvPr id="5" name="Footer Placeholder 4"/>
          <p:cNvSpPr>
            <a:spLocks noGrp="1"/>
          </p:cNvSpPr>
          <p:nvPr>
            <p:ph type="ftr" sz="quarter" idx="11"/>
          </p:nvPr>
        </p:nvSpPr>
        <p:spPr/>
        <p:txBody>
          <a:bodyPr/>
          <a:lstStyle/>
          <a:p>
            <a:r>
              <a:rPr lang="en-US"/>
              <a:t>PHY 712  Spring 2021 --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03/12/2021</a:t>
            </a:r>
            <a:endParaRPr lang="en-US" dirty="0"/>
          </a:p>
        </p:txBody>
      </p:sp>
      <p:sp>
        <p:nvSpPr>
          <p:cNvPr id="5" name="Footer Placeholder 4"/>
          <p:cNvSpPr>
            <a:spLocks noGrp="1"/>
          </p:cNvSpPr>
          <p:nvPr>
            <p:ph type="ftr" sz="quarter" idx="11"/>
          </p:nvPr>
        </p:nvSpPr>
        <p:spPr/>
        <p:txBody>
          <a:bodyPr/>
          <a:lstStyle/>
          <a:p>
            <a:r>
              <a:rPr lang="en-US"/>
              <a:t>PHY 712  Spring 2021 --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03/12/2021</a:t>
            </a:r>
            <a:endParaRPr lang="en-US" dirty="0"/>
          </a:p>
        </p:txBody>
      </p:sp>
      <p:sp>
        <p:nvSpPr>
          <p:cNvPr id="5" name="Footer Placeholder 4"/>
          <p:cNvSpPr>
            <a:spLocks noGrp="1"/>
          </p:cNvSpPr>
          <p:nvPr>
            <p:ph type="ftr" sz="quarter" idx="11"/>
          </p:nvPr>
        </p:nvSpPr>
        <p:spPr/>
        <p:txBody>
          <a:bodyPr/>
          <a:lstStyle/>
          <a:p>
            <a:r>
              <a:rPr lang="en-US"/>
              <a:t>PHY 712  Spring 2021 --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03/12/2021</a:t>
            </a:r>
            <a:endParaRPr lang="en-US" dirty="0"/>
          </a:p>
        </p:txBody>
      </p:sp>
      <p:sp>
        <p:nvSpPr>
          <p:cNvPr id="5" name="Footer Placeholder 4"/>
          <p:cNvSpPr>
            <a:spLocks noGrp="1"/>
          </p:cNvSpPr>
          <p:nvPr>
            <p:ph type="ftr" sz="quarter" idx="11"/>
          </p:nvPr>
        </p:nvSpPr>
        <p:spPr/>
        <p:txBody>
          <a:bodyPr/>
          <a:lstStyle/>
          <a:p>
            <a:r>
              <a:rPr lang="en-US"/>
              <a:t>PHY 712  Spring 2021 --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03/12/2021</a:t>
            </a:r>
            <a:endParaRPr lang="en-US" dirty="0"/>
          </a:p>
        </p:txBody>
      </p:sp>
      <p:sp>
        <p:nvSpPr>
          <p:cNvPr id="5" name="Footer Placeholder 4"/>
          <p:cNvSpPr>
            <a:spLocks noGrp="1"/>
          </p:cNvSpPr>
          <p:nvPr>
            <p:ph type="ftr" sz="quarter" idx="11"/>
          </p:nvPr>
        </p:nvSpPr>
        <p:spPr/>
        <p:txBody>
          <a:bodyPr/>
          <a:lstStyle/>
          <a:p>
            <a:r>
              <a:rPr lang="en-US"/>
              <a:t>PHY 712  Spring 2021 --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03/12/2021</a:t>
            </a:r>
            <a:endParaRPr lang="en-US" dirty="0"/>
          </a:p>
        </p:txBody>
      </p:sp>
      <p:sp>
        <p:nvSpPr>
          <p:cNvPr id="6" name="Footer Placeholder 5"/>
          <p:cNvSpPr>
            <a:spLocks noGrp="1"/>
          </p:cNvSpPr>
          <p:nvPr>
            <p:ph type="ftr" sz="quarter" idx="11"/>
          </p:nvPr>
        </p:nvSpPr>
        <p:spPr/>
        <p:txBody>
          <a:bodyPr/>
          <a:lstStyle/>
          <a:p>
            <a:r>
              <a:rPr lang="en-US"/>
              <a:t>PHY 712  Spring 2021 -- Lecture 20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03/12/2021</a:t>
            </a:r>
            <a:endParaRPr lang="en-US" dirty="0"/>
          </a:p>
        </p:txBody>
      </p:sp>
      <p:sp>
        <p:nvSpPr>
          <p:cNvPr id="8" name="Footer Placeholder 7"/>
          <p:cNvSpPr>
            <a:spLocks noGrp="1"/>
          </p:cNvSpPr>
          <p:nvPr>
            <p:ph type="ftr" sz="quarter" idx="11"/>
          </p:nvPr>
        </p:nvSpPr>
        <p:spPr/>
        <p:txBody>
          <a:bodyPr/>
          <a:lstStyle/>
          <a:p>
            <a:r>
              <a:rPr lang="en-US"/>
              <a:t>PHY 712  Spring 2021 -- Lecture 20</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03/12/2021</a:t>
            </a:r>
            <a:endParaRPr lang="en-US" dirty="0"/>
          </a:p>
        </p:txBody>
      </p:sp>
      <p:sp>
        <p:nvSpPr>
          <p:cNvPr id="4" name="Footer Placeholder 3"/>
          <p:cNvSpPr>
            <a:spLocks noGrp="1"/>
          </p:cNvSpPr>
          <p:nvPr>
            <p:ph type="ftr" sz="quarter" idx="11"/>
          </p:nvPr>
        </p:nvSpPr>
        <p:spPr/>
        <p:txBody>
          <a:bodyPr/>
          <a:lstStyle/>
          <a:p>
            <a:r>
              <a:rPr lang="en-US"/>
              <a:t>PHY 712  Spring 2021 -- Lecture 20</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03/12/2021</a:t>
            </a:r>
            <a:endParaRPr lang="en-US" dirty="0"/>
          </a:p>
        </p:txBody>
      </p:sp>
      <p:sp>
        <p:nvSpPr>
          <p:cNvPr id="3" name="Footer Placeholder 2"/>
          <p:cNvSpPr>
            <a:spLocks noGrp="1"/>
          </p:cNvSpPr>
          <p:nvPr>
            <p:ph type="ftr" sz="quarter" idx="11"/>
          </p:nvPr>
        </p:nvSpPr>
        <p:spPr/>
        <p:txBody>
          <a:bodyPr/>
          <a:lstStyle/>
          <a:p>
            <a:r>
              <a:rPr lang="en-US"/>
              <a:t>PHY 712  Spring 2021 --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03/12/2021</a:t>
            </a:r>
            <a:endParaRPr lang="en-US" dirty="0"/>
          </a:p>
        </p:txBody>
      </p:sp>
      <p:sp>
        <p:nvSpPr>
          <p:cNvPr id="6" name="Footer Placeholder 5"/>
          <p:cNvSpPr>
            <a:spLocks noGrp="1"/>
          </p:cNvSpPr>
          <p:nvPr>
            <p:ph type="ftr" sz="quarter" idx="11"/>
          </p:nvPr>
        </p:nvSpPr>
        <p:spPr/>
        <p:txBody>
          <a:bodyPr/>
          <a:lstStyle/>
          <a:p>
            <a:r>
              <a:rPr lang="en-US"/>
              <a:t>PHY 712  Spring 2021 -- Lecture 20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03/12/2021</a:t>
            </a:r>
            <a:endParaRPr lang="en-US" dirty="0"/>
          </a:p>
        </p:txBody>
      </p:sp>
      <p:sp>
        <p:nvSpPr>
          <p:cNvPr id="6" name="Footer Placeholder 5"/>
          <p:cNvSpPr>
            <a:spLocks noGrp="1"/>
          </p:cNvSpPr>
          <p:nvPr>
            <p:ph type="ftr" sz="quarter" idx="11"/>
          </p:nvPr>
        </p:nvSpPr>
        <p:spPr/>
        <p:txBody>
          <a:bodyPr/>
          <a:lstStyle/>
          <a:p>
            <a:r>
              <a:rPr lang="en-US"/>
              <a:t>PHY 712  Spring 2021 -- Lecture 20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03/12/2021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2021 -- Lecture 20</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9.wmf"/></Relationships>
</file>

<file path=ppt/slides/_rels/slide12.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wmf"/><Relationship Id="rId11" Type="http://schemas.openxmlformats.org/officeDocument/2006/relationships/oleObject" Target="../embeddings/oleObject9.bin"/><Relationship Id="rId5" Type="http://schemas.openxmlformats.org/officeDocument/2006/relationships/oleObject" Target="../embeddings/oleObject6.bin"/><Relationship Id="rId10" Type="http://schemas.openxmlformats.org/officeDocument/2006/relationships/image" Target="../media/image13.wmf"/><Relationship Id="rId4" Type="http://schemas.openxmlformats.org/officeDocument/2006/relationships/image" Target="../media/image10.emf"/><Relationship Id="rId9" Type="http://schemas.openxmlformats.org/officeDocument/2006/relationships/oleObject" Target="../embeddings/oleObject8.bin"/></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7.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8.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9.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20.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21.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23.wmf"/><Relationship Id="rId5" Type="http://schemas.openxmlformats.org/officeDocument/2006/relationships/oleObject" Target="../embeddings/oleObject16.bin"/><Relationship Id="rId4" Type="http://schemas.openxmlformats.org/officeDocument/2006/relationships/image" Target="../media/image22.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slideLayout" Target="../slideLayouts/slideLayout7.xml"/><Relationship Id="rId4" Type="http://schemas.openxmlformats.org/officeDocument/2006/relationships/image" Target="../media/image28.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30.wmf"/><Relationship Id="rId5" Type="http://schemas.openxmlformats.org/officeDocument/2006/relationships/oleObject" Target="../embeddings/oleObject18.bin"/><Relationship Id="rId4" Type="http://schemas.openxmlformats.org/officeDocument/2006/relationships/image" Target="../media/image29.wmf"/></Relationships>
</file>

<file path=ppt/slides/_rels/slide24.xml.rels><?xml version="1.0" encoding="UTF-8" standalone="yes"?>
<Relationships xmlns="http://schemas.openxmlformats.org/package/2006/relationships"><Relationship Id="rId8" Type="http://schemas.openxmlformats.org/officeDocument/2006/relationships/image" Target="../media/image33.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32.wmf"/><Relationship Id="rId5" Type="http://schemas.openxmlformats.org/officeDocument/2006/relationships/oleObject" Target="../embeddings/oleObject20.bin"/><Relationship Id="rId10" Type="http://schemas.openxmlformats.org/officeDocument/2006/relationships/image" Target="../media/image34.wmf"/><Relationship Id="rId4" Type="http://schemas.openxmlformats.org/officeDocument/2006/relationships/image" Target="../media/image31.wmf"/><Relationship Id="rId9" Type="http://schemas.openxmlformats.org/officeDocument/2006/relationships/oleObject" Target="../embeddings/oleObject22.bin"/></Relationships>
</file>

<file path=ppt/slides/_rels/slide25.x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36.wmf"/><Relationship Id="rId5" Type="http://schemas.openxmlformats.org/officeDocument/2006/relationships/oleObject" Target="../embeddings/oleObject24.bin"/><Relationship Id="rId4" Type="http://schemas.openxmlformats.org/officeDocument/2006/relationships/image" Target="../media/image35.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39.wmf"/><Relationship Id="rId5" Type="http://schemas.openxmlformats.org/officeDocument/2006/relationships/oleObject" Target="../embeddings/oleObject27.bin"/><Relationship Id="rId4" Type="http://schemas.openxmlformats.org/officeDocument/2006/relationships/image" Target="../media/image38.wmf"/></Relationships>
</file>

<file path=ppt/slides/_rels/slide3.xml.rels><?xml version="1.0" encoding="UTF-8" standalone="yes"?>
<Relationships xmlns="http://schemas.openxmlformats.org/package/2006/relationships"><Relationship Id="rId2" Type="http://schemas.openxmlformats.org/officeDocument/2006/relationships/hyperlink" Target="mailto:natalie@wfu.edu"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03/12/2021</a:t>
            </a:r>
            <a:endParaRPr lang="en-US" dirty="0"/>
          </a:p>
        </p:txBody>
      </p:sp>
      <p:sp>
        <p:nvSpPr>
          <p:cNvPr id="3" name="Footer Placeholder 2"/>
          <p:cNvSpPr>
            <a:spLocks noGrp="1"/>
          </p:cNvSpPr>
          <p:nvPr>
            <p:ph type="ftr" sz="quarter" idx="11"/>
          </p:nvPr>
        </p:nvSpPr>
        <p:spPr/>
        <p:txBody>
          <a:bodyPr/>
          <a:lstStyle/>
          <a:p>
            <a:r>
              <a:rPr lang="en-US"/>
              <a:t>PHY 712  Spring 2021 --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0" y="762000"/>
            <a:ext cx="8991600" cy="4739759"/>
          </a:xfrm>
          <a:prstGeom prst="rect">
            <a:avLst/>
          </a:prstGeom>
          <a:noFill/>
        </p:spPr>
        <p:txBody>
          <a:bodyPr wrap="square" rtlCol="0">
            <a:spAutoFit/>
          </a:bodyPr>
          <a:lstStyle/>
          <a:p>
            <a:pPr algn="ctr"/>
            <a:r>
              <a:rPr lang="en-US" sz="3200" b="1" dirty="0"/>
              <a:t>PHY 712 Electrodynamics</a:t>
            </a:r>
          </a:p>
          <a:p>
            <a:pPr algn="ctr"/>
            <a:r>
              <a:rPr lang="en-US" sz="3200" b="1" dirty="0"/>
              <a:t>10-10:50 AM  Online</a:t>
            </a:r>
          </a:p>
          <a:p>
            <a:pPr algn="ctr"/>
            <a:endParaRPr lang="en-US" sz="3200" b="1" dirty="0"/>
          </a:p>
          <a:p>
            <a:pPr algn="ctr"/>
            <a:r>
              <a:rPr lang="en-US" sz="3200" b="1" dirty="0"/>
              <a:t>Discussion for Lecture 20</a:t>
            </a:r>
          </a:p>
          <a:p>
            <a:pPr marL="457200" lvl="2" algn="ctr">
              <a:spcBef>
                <a:spcPct val="50000"/>
              </a:spcBef>
            </a:pPr>
            <a:r>
              <a:rPr lang="en-US" sz="3200" b="1" dirty="0">
                <a:solidFill>
                  <a:schemeClr val="folHlink"/>
                </a:solidFill>
              </a:rPr>
              <a:t>Review for mid-term</a:t>
            </a:r>
          </a:p>
          <a:p>
            <a:pPr marL="1428750" lvl="3" indent="-514350">
              <a:spcBef>
                <a:spcPct val="50000"/>
              </a:spcBef>
              <a:buFont typeface="+mj-lt"/>
              <a:buAutoNum type="arabicPeriod"/>
            </a:pPr>
            <a:r>
              <a:rPr lang="en-US" sz="2800" b="1" dirty="0">
                <a:solidFill>
                  <a:schemeClr val="folHlink"/>
                </a:solidFill>
              </a:rPr>
              <a:t>Comments on exam and schedule</a:t>
            </a:r>
          </a:p>
          <a:p>
            <a:pPr marL="1428750" lvl="3" indent="-514350">
              <a:spcBef>
                <a:spcPct val="50000"/>
              </a:spcBef>
              <a:buFont typeface="+mj-lt"/>
              <a:buAutoNum type="arabicPeriod"/>
            </a:pPr>
            <a:r>
              <a:rPr lang="en-US" sz="2800" b="1" dirty="0">
                <a:solidFill>
                  <a:schemeClr val="folHlink"/>
                </a:solidFill>
              </a:rPr>
              <a:t>Your suggestions</a:t>
            </a:r>
          </a:p>
          <a:p>
            <a:pPr marL="1428750" lvl="3" indent="-514350">
              <a:spcBef>
                <a:spcPct val="50000"/>
              </a:spcBef>
              <a:buFont typeface="+mj-lt"/>
              <a:buAutoNum type="arabicPeriod"/>
            </a:pPr>
            <a:r>
              <a:rPr lang="en-US" sz="2800" b="1" dirty="0">
                <a:solidFill>
                  <a:schemeClr val="folHlink"/>
                </a:solidFill>
              </a:rPr>
              <a:t>Review of Chapters 1-7</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28BF79-A41F-4F1B-B5FF-C67FFB875EB5}"/>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E37A5845-D1E4-4E10-983D-FCD385FEEB22}"/>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D35A3293-A6D2-4BAA-9109-B354A7733862}"/>
              </a:ext>
            </a:extLst>
          </p:cNvPr>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5" name="Object 4">
            <a:extLst>
              <a:ext uri="{FF2B5EF4-FFF2-40B4-BE49-F238E27FC236}">
                <a16:creationId xmlns:a16="http://schemas.microsoft.com/office/drawing/2014/main" id="{88928D95-6F77-4DF1-811B-1CF456F8B71D}"/>
              </a:ext>
            </a:extLst>
          </p:cNvPr>
          <p:cNvGraphicFramePr>
            <a:graphicFrameLocks noChangeAspect="1"/>
          </p:cNvGraphicFramePr>
          <p:nvPr>
            <p:extLst>
              <p:ext uri="{D42A27DB-BD31-4B8C-83A1-F6EECF244321}">
                <p14:modId xmlns:p14="http://schemas.microsoft.com/office/powerpoint/2010/main" val="1246382862"/>
              </p:ext>
            </p:extLst>
          </p:nvPr>
        </p:nvGraphicFramePr>
        <p:xfrm>
          <a:off x="1962150" y="522288"/>
          <a:ext cx="5219700" cy="5813425"/>
        </p:xfrm>
        <a:graphic>
          <a:graphicData uri="http://schemas.openxmlformats.org/presentationml/2006/ole">
            <mc:AlternateContent xmlns:mc="http://schemas.openxmlformats.org/markup-compatibility/2006">
              <mc:Choice xmlns:v="urn:schemas-microsoft-com:vml" Requires="v">
                <p:oleObj spid="_x0000_s3095" name="Equation" r:id="rId3" imgW="5219669" imgH="5814088" progId="Equation.DSMT4">
                  <p:embed/>
                </p:oleObj>
              </mc:Choice>
              <mc:Fallback>
                <p:oleObj name="Equation" r:id="rId3" imgW="5219669" imgH="5814088" progId="Equation.DSMT4">
                  <p:embed/>
                  <p:pic>
                    <p:nvPicPr>
                      <p:cNvPr id="0" name=""/>
                      <p:cNvPicPr/>
                      <p:nvPr/>
                    </p:nvPicPr>
                    <p:blipFill>
                      <a:blip r:embed="rId4"/>
                      <a:stretch>
                        <a:fillRect/>
                      </a:stretch>
                    </p:blipFill>
                    <p:spPr>
                      <a:xfrm>
                        <a:off x="1962150" y="522288"/>
                        <a:ext cx="5219700" cy="5813425"/>
                      </a:xfrm>
                      <a:prstGeom prst="rect">
                        <a:avLst/>
                      </a:prstGeom>
                    </p:spPr>
                  </p:pic>
                </p:oleObj>
              </mc:Fallback>
            </mc:AlternateContent>
          </a:graphicData>
        </a:graphic>
      </p:graphicFrame>
    </p:spTree>
    <p:extLst>
      <p:ext uri="{BB962C8B-B14F-4D97-AF65-F5344CB8AC3E}">
        <p14:creationId xmlns:p14="http://schemas.microsoft.com/office/powerpoint/2010/main" val="2722016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CED745-C670-409D-9E80-689A2B7427A0}"/>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A8A464ED-D747-48BD-8A5D-9288A46EA018}"/>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595E1C89-6DF1-47A2-BC05-861C77340C16}"/>
              </a:ext>
            </a:extLst>
          </p:cNvPr>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a:extLst>
              <a:ext uri="{FF2B5EF4-FFF2-40B4-BE49-F238E27FC236}">
                <a16:creationId xmlns:a16="http://schemas.microsoft.com/office/drawing/2014/main" id="{66F1B721-D054-41F5-AF2B-6F4E54C05C19}"/>
              </a:ext>
            </a:extLst>
          </p:cNvPr>
          <p:cNvSpPr txBox="1"/>
          <p:nvPr/>
        </p:nvSpPr>
        <p:spPr>
          <a:xfrm>
            <a:off x="228600" y="304800"/>
            <a:ext cx="7467600" cy="461665"/>
          </a:xfrm>
          <a:prstGeom prst="rect">
            <a:avLst/>
          </a:prstGeom>
          <a:noFill/>
        </p:spPr>
        <p:txBody>
          <a:bodyPr wrap="square" rtlCol="0">
            <a:spAutoFit/>
          </a:bodyPr>
          <a:lstStyle/>
          <a:p>
            <a:r>
              <a:rPr lang="en-US" sz="2400" dirty="0">
                <a:latin typeface="+mj-lt"/>
              </a:rPr>
              <a:t>Some spherical harmonic functions:</a:t>
            </a:r>
          </a:p>
        </p:txBody>
      </p:sp>
      <p:graphicFrame>
        <p:nvGraphicFramePr>
          <p:cNvPr id="6" name="Object 5">
            <a:extLst>
              <a:ext uri="{FF2B5EF4-FFF2-40B4-BE49-F238E27FC236}">
                <a16:creationId xmlns:a16="http://schemas.microsoft.com/office/drawing/2014/main" id="{A71A1255-6E65-4E2F-9EFD-9251A1CD6F7F}"/>
              </a:ext>
            </a:extLst>
          </p:cNvPr>
          <p:cNvGraphicFramePr>
            <a:graphicFrameLocks noChangeAspect="1"/>
          </p:cNvGraphicFramePr>
          <p:nvPr>
            <p:extLst>
              <p:ext uri="{D42A27DB-BD31-4B8C-83A1-F6EECF244321}">
                <p14:modId xmlns:p14="http://schemas.microsoft.com/office/powerpoint/2010/main" val="2784419595"/>
              </p:ext>
            </p:extLst>
          </p:nvPr>
        </p:nvGraphicFramePr>
        <p:xfrm>
          <a:off x="1312863" y="762000"/>
          <a:ext cx="3951287" cy="5570538"/>
        </p:xfrm>
        <a:graphic>
          <a:graphicData uri="http://schemas.openxmlformats.org/presentationml/2006/ole">
            <mc:AlternateContent xmlns:mc="http://schemas.openxmlformats.org/markup-compatibility/2006">
              <mc:Choice xmlns:v="urn:schemas-microsoft-com:vml" Requires="v">
                <p:oleObj spid="_x0000_s4119" name="数式" r:id="rId3" imgW="1930320" imgH="2717640" progId="Equation.3">
                  <p:embed/>
                </p:oleObj>
              </mc:Choice>
              <mc:Fallback>
                <p:oleObj name="数式" r:id="rId3" imgW="1930320" imgH="2717640" progId="Equation.3">
                  <p:embed/>
                  <p:pic>
                    <p:nvPicPr>
                      <p:cNvPr id="6" name="Object 5"/>
                      <p:cNvPicPr>
                        <a:picLocks noChangeAspect="1" noChangeArrowheads="1"/>
                      </p:cNvPicPr>
                      <p:nvPr/>
                    </p:nvPicPr>
                    <p:blipFill>
                      <a:blip r:embed="rId4"/>
                      <a:srcRect/>
                      <a:stretch>
                        <a:fillRect/>
                      </a:stretch>
                    </p:blipFill>
                    <p:spPr bwMode="auto">
                      <a:xfrm>
                        <a:off x="1312863" y="762000"/>
                        <a:ext cx="3951287" cy="557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92150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881189-978B-47C4-87D8-D01886AC8BA5}"/>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04734F74-5F59-4181-880C-4E4A2AD36C16}"/>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24E14E00-45BB-4ADB-931B-9099462A6C36}"/>
              </a:ext>
            </a:extLst>
          </p:cNvPr>
          <p:cNvSpPr>
            <a:spLocks noGrp="1"/>
          </p:cNvSpPr>
          <p:nvPr>
            <p:ph type="sldNum" sz="quarter" idx="12"/>
          </p:nvPr>
        </p:nvSpPr>
        <p:spPr/>
        <p:txBody>
          <a:bodyPr/>
          <a:lstStyle/>
          <a:p>
            <a:fld id="{CE368B07-CEBF-4C80-90AF-53B34FA04CF3}" type="slidenum">
              <a:rPr lang="en-US" smtClean="0"/>
              <a:t>12</a:t>
            </a:fld>
            <a:endParaRPr lang="en-US" dirty="0"/>
          </a:p>
        </p:txBody>
      </p:sp>
      <p:graphicFrame>
        <p:nvGraphicFramePr>
          <p:cNvPr id="5" name="Object 4">
            <a:extLst>
              <a:ext uri="{FF2B5EF4-FFF2-40B4-BE49-F238E27FC236}">
                <a16:creationId xmlns:a16="http://schemas.microsoft.com/office/drawing/2014/main" id="{9E90AFA9-2BE0-4E6C-9662-4B4D3358540F}"/>
              </a:ext>
            </a:extLst>
          </p:cNvPr>
          <p:cNvGraphicFramePr>
            <a:graphicFrameLocks noChangeAspect="1"/>
          </p:cNvGraphicFramePr>
          <p:nvPr>
            <p:extLst>
              <p:ext uri="{D42A27DB-BD31-4B8C-83A1-F6EECF244321}">
                <p14:modId xmlns:p14="http://schemas.microsoft.com/office/powerpoint/2010/main" val="1447179672"/>
              </p:ext>
            </p:extLst>
          </p:nvPr>
        </p:nvGraphicFramePr>
        <p:xfrm>
          <a:off x="182562" y="948424"/>
          <a:ext cx="8778875" cy="1744663"/>
        </p:xfrm>
        <a:graphic>
          <a:graphicData uri="http://schemas.openxmlformats.org/presentationml/2006/ole">
            <mc:AlternateContent xmlns:mc="http://schemas.openxmlformats.org/markup-compatibility/2006">
              <mc:Choice xmlns:v="urn:schemas-microsoft-com:vml" Requires="v">
                <p:oleObj spid="_x0000_s5200" name="Equation" r:id="rId3" imgW="8778240" imgH="1745174" progId="Equation.DSMT4">
                  <p:embed/>
                </p:oleObj>
              </mc:Choice>
              <mc:Fallback>
                <p:oleObj name="Equation" r:id="rId3" imgW="8778240" imgH="1745174" progId="Equation.DSMT4">
                  <p:embed/>
                  <p:pic>
                    <p:nvPicPr>
                      <p:cNvPr id="0" name=""/>
                      <p:cNvPicPr/>
                      <p:nvPr/>
                    </p:nvPicPr>
                    <p:blipFill>
                      <a:blip r:embed="rId4"/>
                      <a:stretch>
                        <a:fillRect/>
                      </a:stretch>
                    </p:blipFill>
                    <p:spPr>
                      <a:xfrm>
                        <a:off x="182562" y="948424"/>
                        <a:ext cx="8778875" cy="1744663"/>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174C0CEB-AC27-4C92-ACE5-2E4B2CD17E9B}"/>
              </a:ext>
            </a:extLst>
          </p:cNvPr>
          <p:cNvSpPr txBox="1"/>
          <p:nvPr/>
        </p:nvSpPr>
        <p:spPr>
          <a:xfrm>
            <a:off x="152400" y="304800"/>
            <a:ext cx="8534400" cy="461665"/>
          </a:xfrm>
          <a:prstGeom prst="rect">
            <a:avLst/>
          </a:prstGeom>
          <a:noFill/>
        </p:spPr>
        <p:txBody>
          <a:bodyPr wrap="square" rtlCol="0">
            <a:spAutoFit/>
          </a:bodyPr>
          <a:lstStyle/>
          <a:p>
            <a:r>
              <a:rPr lang="en-US" sz="2400" dirty="0">
                <a:latin typeface="+mj-lt"/>
              </a:rPr>
              <a:t>One of Natalie’s favorite equations</a:t>
            </a:r>
          </a:p>
        </p:txBody>
      </p:sp>
      <p:cxnSp>
        <p:nvCxnSpPr>
          <p:cNvPr id="8" name="Straight Arrow Connector 7">
            <a:extLst>
              <a:ext uri="{FF2B5EF4-FFF2-40B4-BE49-F238E27FC236}">
                <a16:creationId xmlns:a16="http://schemas.microsoft.com/office/drawing/2014/main" id="{DEAF4C2A-A944-4F41-B031-2043E218AAF2}"/>
              </a:ext>
            </a:extLst>
          </p:cNvPr>
          <p:cNvCxnSpPr/>
          <p:nvPr/>
        </p:nvCxnSpPr>
        <p:spPr>
          <a:xfrm flipV="1">
            <a:off x="1219200" y="3429000"/>
            <a:ext cx="0" cy="19812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2959BBDD-A495-4DA0-BF8B-5A0370016399}"/>
              </a:ext>
            </a:extLst>
          </p:cNvPr>
          <p:cNvCxnSpPr>
            <a:cxnSpLocks/>
          </p:cNvCxnSpPr>
          <p:nvPr/>
        </p:nvCxnSpPr>
        <p:spPr>
          <a:xfrm flipH="1">
            <a:off x="457200" y="5386137"/>
            <a:ext cx="762000" cy="70986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ADB3617E-9EB6-42DC-BB68-65E1CFF4A5B6}"/>
              </a:ext>
            </a:extLst>
          </p:cNvPr>
          <p:cNvCxnSpPr>
            <a:cxnSpLocks/>
          </p:cNvCxnSpPr>
          <p:nvPr/>
        </p:nvCxnSpPr>
        <p:spPr>
          <a:xfrm>
            <a:off x="1219200" y="5398168"/>
            <a:ext cx="167640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7502B683-992A-43F2-9F09-194926307BE9}"/>
              </a:ext>
            </a:extLst>
          </p:cNvPr>
          <p:cNvCxnSpPr>
            <a:cxnSpLocks/>
          </p:cNvCxnSpPr>
          <p:nvPr/>
        </p:nvCxnSpPr>
        <p:spPr>
          <a:xfrm flipV="1">
            <a:off x="1219199" y="4650224"/>
            <a:ext cx="762001" cy="759976"/>
          </a:xfrm>
          <a:prstGeom prst="straightConnector1">
            <a:avLst/>
          </a:prstGeom>
          <a:ln w="5715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A816748A-4C36-436D-9D80-4B59C779DD95}"/>
              </a:ext>
            </a:extLst>
          </p:cNvPr>
          <p:cNvCxnSpPr>
            <a:cxnSpLocks/>
          </p:cNvCxnSpPr>
          <p:nvPr/>
        </p:nvCxnSpPr>
        <p:spPr>
          <a:xfrm flipH="1" flipV="1">
            <a:off x="609601" y="4419600"/>
            <a:ext cx="609597" cy="99060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0" name="Object 19">
            <a:extLst>
              <a:ext uri="{FF2B5EF4-FFF2-40B4-BE49-F238E27FC236}">
                <a16:creationId xmlns:a16="http://schemas.microsoft.com/office/drawing/2014/main" id="{17B16201-3B24-42D3-9FF3-15DB3AF67B35}"/>
              </a:ext>
            </a:extLst>
          </p:cNvPr>
          <p:cNvGraphicFramePr>
            <a:graphicFrameLocks noChangeAspect="1"/>
          </p:cNvGraphicFramePr>
          <p:nvPr>
            <p:extLst>
              <p:ext uri="{D42A27DB-BD31-4B8C-83A1-F6EECF244321}">
                <p14:modId xmlns:p14="http://schemas.microsoft.com/office/powerpoint/2010/main" val="240635613"/>
              </p:ext>
            </p:extLst>
          </p:nvPr>
        </p:nvGraphicFramePr>
        <p:xfrm>
          <a:off x="1122363" y="4527550"/>
          <a:ext cx="676275" cy="674688"/>
        </p:xfrm>
        <a:graphic>
          <a:graphicData uri="http://schemas.openxmlformats.org/presentationml/2006/ole">
            <mc:AlternateContent xmlns:mc="http://schemas.openxmlformats.org/markup-compatibility/2006">
              <mc:Choice xmlns:v="urn:schemas-microsoft-com:vml" Requires="v">
                <p:oleObj spid="_x0000_s5201" name="Equation" r:id="rId5" imgW="177480" imgH="177480" progId="Equation.DSMT4">
                  <p:embed/>
                </p:oleObj>
              </mc:Choice>
              <mc:Fallback>
                <p:oleObj name="Equation" r:id="rId5" imgW="177480" imgH="177480" progId="Equation.DSMT4">
                  <p:embed/>
                  <p:pic>
                    <p:nvPicPr>
                      <p:cNvPr id="0" name=""/>
                      <p:cNvPicPr/>
                      <p:nvPr/>
                    </p:nvPicPr>
                    <p:blipFill>
                      <a:blip r:embed="rId6"/>
                      <a:stretch>
                        <a:fillRect/>
                      </a:stretch>
                    </p:blipFill>
                    <p:spPr>
                      <a:xfrm>
                        <a:off x="1122363" y="4527550"/>
                        <a:ext cx="676275" cy="674688"/>
                      </a:xfrm>
                      <a:prstGeom prst="rect">
                        <a:avLst/>
                      </a:prstGeom>
                    </p:spPr>
                  </p:pic>
                </p:oleObj>
              </mc:Fallback>
            </mc:AlternateContent>
          </a:graphicData>
        </a:graphic>
      </p:graphicFrame>
      <p:graphicFrame>
        <p:nvGraphicFramePr>
          <p:cNvPr id="21" name="Object 20">
            <a:extLst>
              <a:ext uri="{FF2B5EF4-FFF2-40B4-BE49-F238E27FC236}">
                <a16:creationId xmlns:a16="http://schemas.microsoft.com/office/drawing/2014/main" id="{D40D05B7-43A5-43A8-9E48-055370836DCC}"/>
              </a:ext>
            </a:extLst>
          </p:cNvPr>
          <p:cNvGraphicFramePr>
            <a:graphicFrameLocks noChangeAspect="1"/>
          </p:cNvGraphicFramePr>
          <p:nvPr>
            <p:extLst>
              <p:ext uri="{D42A27DB-BD31-4B8C-83A1-F6EECF244321}">
                <p14:modId xmlns:p14="http://schemas.microsoft.com/office/powerpoint/2010/main" val="4029995148"/>
              </p:ext>
            </p:extLst>
          </p:nvPr>
        </p:nvGraphicFramePr>
        <p:xfrm>
          <a:off x="729990" y="5619857"/>
          <a:ext cx="490538" cy="579437"/>
        </p:xfrm>
        <a:graphic>
          <a:graphicData uri="http://schemas.openxmlformats.org/presentationml/2006/ole">
            <mc:AlternateContent xmlns:mc="http://schemas.openxmlformats.org/markup-compatibility/2006">
              <mc:Choice xmlns:v="urn:schemas-microsoft-com:vml" Requires="v">
                <p:oleObj spid="_x0000_s5202" name="Equation" r:id="rId7" imgW="139680" imgH="164880" progId="Equation.DSMT4">
                  <p:embed/>
                </p:oleObj>
              </mc:Choice>
              <mc:Fallback>
                <p:oleObj name="Equation" r:id="rId7" imgW="139680" imgH="164880" progId="Equation.DSMT4">
                  <p:embed/>
                  <p:pic>
                    <p:nvPicPr>
                      <p:cNvPr id="0" name=""/>
                      <p:cNvPicPr/>
                      <p:nvPr/>
                    </p:nvPicPr>
                    <p:blipFill>
                      <a:blip r:embed="rId8"/>
                      <a:stretch>
                        <a:fillRect/>
                      </a:stretch>
                    </p:blipFill>
                    <p:spPr>
                      <a:xfrm>
                        <a:off x="729990" y="5619857"/>
                        <a:ext cx="490538" cy="579437"/>
                      </a:xfrm>
                      <a:prstGeom prst="rect">
                        <a:avLst/>
                      </a:prstGeom>
                    </p:spPr>
                  </p:pic>
                </p:oleObj>
              </mc:Fallback>
            </mc:AlternateContent>
          </a:graphicData>
        </a:graphic>
      </p:graphicFrame>
      <p:graphicFrame>
        <p:nvGraphicFramePr>
          <p:cNvPr id="22" name="Object 21">
            <a:extLst>
              <a:ext uri="{FF2B5EF4-FFF2-40B4-BE49-F238E27FC236}">
                <a16:creationId xmlns:a16="http://schemas.microsoft.com/office/drawing/2014/main" id="{60965CF3-43DD-46D9-ACF8-DA3771B7DE1D}"/>
              </a:ext>
            </a:extLst>
          </p:cNvPr>
          <p:cNvGraphicFramePr>
            <a:graphicFrameLocks noChangeAspect="1"/>
          </p:cNvGraphicFramePr>
          <p:nvPr>
            <p:extLst>
              <p:ext uri="{D42A27DB-BD31-4B8C-83A1-F6EECF244321}">
                <p14:modId xmlns:p14="http://schemas.microsoft.com/office/powerpoint/2010/main" val="3958016043"/>
              </p:ext>
            </p:extLst>
          </p:nvPr>
        </p:nvGraphicFramePr>
        <p:xfrm>
          <a:off x="729990" y="4280579"/>
          <a:ext cx="444493" cy="622290"/>
        </p:xfrm>
        <a:graphic>
          <a:graphicData uri="http://schemas.openxmlformats.org/presentationml/2006/ole">
            <mc:AlternateContent xmlns:mc="http://schemas.openxmlformats.org/markup-compatibility/2006">
              <mc:Choice xmlns:v="urn:schemas-microsoft-com:vml" Requires="v">
                <p:oleObj spid="_x0000_s5203" name="Equation" r:id="rId9" imgW="126720" imgH="177480" progId="Equation.DSMT4">
                  <p:embed/>
                </p:oleObj>
              </mc:Choice>
              <mc:Fallback>
                <p:oleObj name="Equation" r:id="rId9" imgW="126720" imgH="177480" progId="Equation.DSMT4">
                  <p:embed/>
                  <p:pic>
                    <p:nvPicPr>
                      <p:cNvPr id="0" name=""/>
                      <p:cNvPicPr/>
                      <p:nvPr/>
                    </p:nvPicPr>
                    <p:blipFill>
                      <a:blip r:embed="rId10"/>
                      <a:stretch>
                        <a:fillRect/>
                      </a:stretch>
                    </p:blipFill>
                    <p:spPr>
                      <a:xfrm>
                        <a:off x="729990" y="4280579"/>
                        <a:ext cx="444493" cy="622290"/>
                      </a:xfrm>
                      <a:prstGeom prst="rect">
                        <a:avLst/>
                      </a:prstGeom>
                    </p:spPr>
                  </p:pic>
                </p:oleObj>
              </mc:Fallback>
            </mc:AlternateContent>
          </a:graphicData>
        </a:graphic>
      </p:graphicFrame>
      <p:graphicFrame>
        <p:nvGraphicFramePr>
          <p:cNvPr id="23" name="Object 22">
            <a:extLst>
              <a:ext uri="{FF2B5EF4-FFF2-40B4-BE49-F238E27FC236}">
                <a16:creationId xmlns:a16="http://schemas.microsoft.com/office/drawing/2014/main" id="{559DC89E-4945-4E04-B2B5-E5E93307E634}"/>
              </a:ext>
            </a:extLst>
          </p:cNvPr>
          <p:cNvGraphicFramePr>
            <a:graphicFrameLocks noChangeAspect="1"/>
          </p:cNvGraphicFramePr>
          <p:nvPr>
            <p:extLst>
              <p:ext uri="{D42A27DB-BD31-4B8C-83A1-F6EECF244321}">
                <p14:modId xmlns:p14="http://schemas.microsoft.com/office/powerpoint/2010/main" val="79622364"/>
              </p:ext>
            </p:extLst>
          </p:nvPr>
        </p:nvGraphicFramePr>
        <p:xfrm>
          <a:off x="1244600" y="5435600"/>
          <a:ext cx="476250" cy="544513"/>
        </p:xfrm>
        <a:graphic>
          <a:graphicData uri="http://schemas.openxmlformats.org/presentationml/2006/ole">
            <mc:AlternateContent xmlns:mc="http://schemas.openxmlformats.org/markup-compatibility/2006">
              <mc:Choice xmlns:v="urn:schemas-microsoft-com:vml" Requires="v">
                <p:oleObj spid="_x0000_s5204" name="Equation" r:id="rId11" imgW="177480" imgH="203040" progId="Equation.DSMT4">
                  <p:embed/>
                </p:oleObj>
              </mc:Choice>
              <mc:Fallback>
                <p:oleObj name="Equation" r:id="rId11" imgW="177480" imgH="203040" progId="Equation.DSMT4">
                  <p:embed/>
                  <p:pic>
                    <p:nvPicPr>
                      <p:cNvPr id="0" name=""/>
                      <p:cNvPicPr/>
                      <p:nvPr/>
                    </p:nvPicPr>
                    <p:blipFill>
                      <a:blip r:embed="rId12"/>
                      <a:stretch>
                        <a:fillRect/>
                      </a:stretch>
                    </p:blipFill>
                    <p:spPr>
                      <a:xfrm>
                        <a:off x="1244600" y="5435600"/>
                        <a:ext cx="476250" cy="544513"/>
                      </a:xfrm>
                      <a:prstGeom prst="rect">
                        <a:avLst/>
                      </a:prstGeom>
                    </p:spPr>
                  </p:pic>
                </p:oleObj>
              </mc:Fallback>
            </mc:AlternateContent>
          </a:graphicData>
        </a:graphic>
      </p:graphicFrame>
      <p:cxnSp>
        <p:nvCxnSpPr>
          <p:cNvPr id="25" name="Straight Connector 24">
            <a:extLst>
              <a:ext uri="{FF2B5EF4-FFF2-40B4-BE49-F238E27FC236}">
                <a16:creationId xmlns:a16="http://schemas.microsoft.com/office/drawing/2014/main" id="{359CE125-00F8-4AAD-AFBD-7CEF6357CCAE}"/>
              </a:ext>
            </a:extLst>
          </p:cNvPr>
          <p:cNvCxnSpPr/>
          <p:nvPr/>
        </p:nvCxnSpPr>
        <p:spPr>
          <a:xfrm>
            <a:off x="1981200" y="4700337"/>
            <a:ext cx="0" cy="970213"/>
          </a:xfrm>
          <a:prstGeom prst="line">
            <a:avLst/>
          </a:prstGeom>
          <a:ln w="25400">
            <a:solidFill>
              <a:srgbClr val="7030A0"/>
            </a:solidFill>
            <a:prstDash val="sysDash"/>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19298E8B-FFBA-48C0-AE43-F9DBE26BFED2}"/>
              </a:ext>
            </a:extLst>
          </p:cNvPr>
          <p:cNvCxnSpPr>
            <a:cxnSpLocks/>
          </p:cNvCxnSpPr>
          <p:nvPr/>
        </p:nvCxnSpPr>
        <p:spPr>
          <a:xfrm>
            <a:off x="1219198" y="5398168"/>
            <a:ext cx="762000" cy="221689"/>
          </a:xfrm>
          <a:prstGeom prst="line">
            <a:avLst/>
          </a:prstGeom>
          <a:ln w="25400">
            <a:solidFill>
              <a:srgbClr val="7030A0"/>
            </a:solidFill>
            <a:prstDash val="sysDash"/>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C19AD5C-CFBB-4B5F-9C20-899AEBD43917}"/>
              </a:ext>
            </a:extLst>
          </p:cNvPr>
          <p:cNvCxnSpPr>
            <a:cxnSpLocks/>
          </p:cNvCxnSpPr>
          <p:nvPr/>
        </p:nvCxnSpPr>
        <p:spPr>
          <a:xfrm flipH="1">
            <a:off x="728659" y="5462588"/>
            <a:ext cx="490538" cy="633412"/>
          </a:xfrm>
          <a:prstGeom prst="line">
            <a:avLst/>
          </a:prstGeom>
          <a:ln w="254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5B59C64-FBA5-416B-8F8B-9A326B1FD390}"/>
              </a:ext>
            </a:extLst>
          </p:cNvPr>
          <p:cNvCxnSpPr>
            <a:cxnSpLocks/>
          </p:cNvCxnSpPr>
          <p:nvPr/>
        </p:nvCxnSpPr>
        <p:spPr>
          <a:xfrm>
            <a:off x="639761" y="4419600"/>
            <a:ext cx="87570" cy="1560513"/>
          </a:xfrm>
          <a:prstGeom prst="line">
            <a:avLst/>
          </a:prstGeom>
          <a:ln w="254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28165CC6-EB2B-42A1-A628-B2CF02D8447D}"/>
              </a:ext>
            </a:extLst>
          </p:cNvPr>
          <p:cNvSpPr txBox="1"/>
          <p:nvPr/>
        </p:nvSpPr>
        <p:spPr>
          <a:xfrm>
            <a:off x="214569" y="4123523"/>
            <a:ext cx="328087" cy="461665"/>
          </a:xfrm>
          <a:prstGeom prst="rect">
            <a:avLst/>
          </a:prstGeom>
          <a:noFill/>
        </p:spPr>
        <p:txBody>
          <a:bodyPr wrap="square" rtlCol="0">
            <a:spAutoFit/>
          </a:bodyPr>
          <a:lstStyle/>
          <a:p>
            <a:r>
              <a:rPr lang="en-US" sz="2400" i="1" dirty="0">
                <a:solidFill>
                  <a:srgbClr val="FF0000"/>
                </a:solidFill>
                <a:latin typeface="+mj-lt"/>
              </a:rPr>
              <a:t>r</a:t>
            </a:r>
          </a:p>
        </p:txBody>
      </p:sp>
      <p:sp>
        <p:nvSpPr>
          <p:cNvPr id="41" name="TextBox 40">
            <a:extLst>
              <a:ext uri="{FF2B5EF4-FFF2-40B4-BE49-F238E27FC236}">
                <a16:creationId xmlns:a16="http://schemas.microsoft.com/office/drawing/2014/main" id="{CB051D06-BEC9-41DD-8CF8-432362CAB3B7}"/>
              </a:ext>
            </a:extLst>
          </p:cNvPr>
          <p:cNvSpPr txBox="1"/>
          <p:nvPr/>
        </p:nvSpPr>
        <p:spPr>
          <a:xfrm>
            <a:off x="1883710" y="4250703"/>
            <a:ext cx="591469" cy="461665"/>
          </a:xfrm>
          <a:prstGeom prst="rect">
            <a:avLst/>
          </a:prstGeom>
          <a:noFill/>
        </p:spPr>
        <p:txBody>
          <a:bodyPr wrap="square" rtlCol="0">
            <a:spAutoFit/>
          </a:bodyPr>
          <a:lstStyle/>
          <a:p>
            <a:r>
              <a:rPr lang="en-US" sz="2400" i="1" dirty="0">
                <a:solidFill>
                  <a:srgbClr val="7030A0"/>
                </a:solidFill>
                <a:latin typeface="+mj-lt"/>
              </a:rPr>
              <a:t>r’</a:t>
            </a:r>
          </a:p>
        </p:txBody>
      </p:sp>
    </p:spTree>
    <p:extLst>
      <p:ext uri="{BB962C8B-B14F-4D97-AF65-F5344CB8AC3E}">
        <p14:creationId xmlns:p14="http://schemas.microsoft.com/office/powerpoint/2010/main" val="194810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411112-CB36-440D-8795-54C5CC65492E}"/>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17810916-1B1F-4F05-8691-5428E71D4BF5}"/>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61F06346-CCBB-401B-ACB7-D232B2BC1175}"/>
              </a:ext>
            </a:extLst>
          </p:cNvPr>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a:extLst>
              <a:ext uri="{FF2B5EF4-FFF2-40B4-BE49-F238E27FC236}">
                <a16:creationId xmlns:a16="http://schemas.microsoft.com/office/drawing/2014/main" id="{DB064481-9E85-45B0-8628-945830325D4F}"/>
              </a:ext>
            </a:extLst>
          </p:cNvPr>
          <p:cNvSpPr txBox="1"/>
          <p:nvPr/>
        </p:nvSpPr>
        <p:spPr>
          <a:xfrm>
            <a:off x="457200" y="228600"/>
            <a:ext cx="7772400" cy="830997"/>
          </a:xfrm>
          <a:prstGeom prst="rect">
            <a:avLst/>
          </a:prstGeom>
          <a:noFill/>
        </p:spPr>
        <p:txBody>
          <a:bodyPr wrap="square" rtlCol="0">
            <a:spAutoFit/>
          </a:bodyPr>
          <a:lstStyle/>
          <a:p>
            <a:r>
              <a:rPr lang="en-US" sz="2400" dirty="0">
                <a:latin typeface="+mj-lt"/>
              </a:rPr>
              <a:t>Application – crystal field splitting – combining quantum mechanics with electrostatics</a:t>
            </a:r>
          </a:p>
        </p:txBody>
      </p:sp>
      <p:pic>
        <p:nvPicPr>
          <p:cNvPr id="7" name="Picture 6">
            <a:extLst>
              <a:ext uri="{FF2B5EF4-FFF2-40B4-BE49-F238E27FC236}">
                <a16:creationId xmlns:a16="http://schemas.microsoft.com/office/drawing/2014/main" id="{F19BC901-BE6F-471F-8218-60B9CDFA82D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3926" y="3806056"/>
            <a:ext cx="1295400" cy="1295400"/>
          </a:xfrm>
          <a:prstGeom prst="rect">
            <a:avLst/>
          </a:prstGeom>
        </p:spPr>
      </p:pic>
      <p:sp>
        <p:nvSpPr>
          <p:cNvPr id="8" name="TextBox 7">
            <a:extLst>
              <a:ext uri="{FF2B5EF4-FFF2-40B4-BE49-F238E27FC236}">
                <a16:creationId xmlns:a16="http://schemas.microsoft.com/office/drawing/2014/main" id="{B616C06D-2C9A-44EB-8300-43EF307BA333}"/>
              </a:ext>
            </a:extLst>
          </p:cNvPr>
          <p:cNvSpPr txBox="1"/>
          <p:nvPr/>
        </p:nvSpPr>
        <p:spPr>
          <a:xfrm>
            <a:off x="441158" y="1350834"/>
            <a:ext cx="1880937" cy="1200329"/>
          </a:xfrm>
          <a:prstGeom prst="rect">
            <a:avLst/>
          </a:prstGeom>
          <a:noFill/>
        </p:spPr>
        <p:txBody>
          <a:bodyPr wrap="square" rtlCol="0">
            <a:spAutoFit/>
          </a:bodyPr>
          <a:lstStyle/>
          <a:p>
            <a:r>
              <a:rPr lang="en-US" sz="2400" dirty="0">
                <a:latin typeface="+mj-lt"/>
              </a:rPr>
              <a:t>Atom in a spherical environment</a:t>
            </a:r>
          </a:p>
        </p:txBody>
      </p:sp>
      <p:pic>
        <p:nvPicPr>
          <p:cNvPr id="9" name="Picture 8">
            <a:extLst>
              <a:ext uri="{FF2B5EF4-FFF2-40B4-BE49-F238E27FC236}">
                <a16:creationId xmlns:a16="http://schemas.microsoft.com/office/drawing/2014/main" id="{2529D109-68BD-41EB-89B2-E4E664C88ED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24600" y="3822340"/>
            <a:ext cx="1295400" cy="1295400"/>
          </a:xfrm>
          <a:prstGeom prst="rect">
            <a:avLst/>
          </a:prstGeom>
        </p:spPr>
      </p:pic>
      <p:sp>
        <p:nvSpPr>
          <p:cNvPr id="10" name="TextBox 9">
            <a:extLst>
              <a:ext uri="{FF2B5EF4-FFF2-40B4-BE49-F238E27FC236}">
                <a16:creationId xmlns:a16="http://schemas.microsoft.com/office/drawing/2014/main" id="{68090498-CCD1-4034-ADC9-F8C91654D09C}"/>
              </a:ext>
            </a:extLst>
          </p:cNvPr>
          <p:cNvSpPr txBox="1"/>
          <p:nvPr/>
        </p:nvSpPr>
        <p:spPr>
          <a:xfrm>
            <a:off x="6031831" y="1350834"/>
            <a:ext cx="2671011" cy="1200329"/>
          </a:xfrm>
          <a:prstGeom prst="rect">
            <a:avLst/>
          </a:prstGeom>
          <a:noFill/>
        </p:spPr>
        <p:txBody>
          <a:bodyPr wrap="square" rtlCol="0">
            <a:spAutoFit/>
          </a:bodyPr>
          <a:lstStyle/>
          <a:p>
            <a:r>
              <a:rPr lang="en-US" sz="2400" dirty="0">
                <a:latin typeface="+mj-lt"/>
              </a:rPr>
              <a:t>Atom in a crystal, surrounded by ions</a:t>
            </a:r>
          </a:p>
        </p:txBody>
      </p:sp>
      <p:grpSp>
        <p:nvGrpSpPr>
          <p:cNvPr id="14" name="Group 13">
            <a:extLst>
              <a:ext uri="{FF2B5EF4-FFF2-40B4-BE49-F238E27FC236}">
                <a16:creationId xmlns:a16="http://schemas.microsoft.com/office/drawing/2014/main" id="{8EF931EB-7800-41CD-959E-F90F5CF31174}"/>
              </a:ext>
            </a:extLst>
          </p:cNvPr>
          <p:cNvGrpSpPr/>
          <p:nvPr/>
        </p:nvGrpSpPr>
        <p:grpSpPr>
          <a:xfrm>
            <a:off x="5029200" y="4102835"/>
            <a:ext cx="990600" cy="990600"/>
            <a:chOff x="3657600" y="2619175"/>
            <a:chExt cx="990600" cy="990600"/>
          </a:xfrm>
        </p:grpSpPr>
        <p:pic>
          <p:nvPicPr>
            <p:cNvPr id="12" name="Picture 11">
              <a:extLst>
                <a:ext uri="{FF2B5EF4-FFF2-40B4-BE49-F238E27FC236}">
                  <a16:creationId xmlns:a16="http://schemas.microsoft.com/office/drawing/2014/main" id="{9B62F556-2F21-44C1-9E7A-7483CDABF8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57600" y="2619175"/>
              <a:ext cx="990600" cy="990600"/>
            </a:xfrm>
            <a:prstGeom prst="rect">
              <a:avLst/>
            </a:prstGeom>
          </p:spPr>
        </p:pic>
        <p:sp>
          <p:nvSpPr>
            <p:cNvPr id="13" name="TextBox 12">
              <a:extLst>
                <a:ext uri="{FF2B5EF4-FFF2-40B4-BE49-F238E27FC236}">
                  <a16:creationId xmlns:a16="http://schemas.microsoft.com/office/drawing/2014/main" id="{ECA03441-BC36-4607-812D-781BDDF331E4}"/>
                </a:ext>
              </a:extLst>
            </p:cNvPr>
            <p:cNvSpPr txBox="1"/>
            <p:nvPr/>
          </p:nvSpPr>
          <p:spPr>
            <a:xfrm>
              <a:off x="3962400" y="2895297"/>
              <a:ext cx="381000" cy="461665"/>
            </a:xfrm>
            <a:prstGeom prst="rect">
              <a:avLst/>
            </a:prstGeom>
            <a:noFill/>
          </p:spPr>
          <p:txBody>
            <a:bodyPr wrap="square" rtlCol="0">
              <a:spAutoFit/>
            </a:bodyPr>
            <a:lstStyle/>
            <a:p>
              <a:r>
                <a:rPr lang="en-US" sz="2400" b="1" dirty="0">
                  <a:latin typeface="+mj-lt"/>
                </a:rPr>
                <a:t>+</a:t>
              </a:r>
            </a:p>
          </p:txBody>
        </p:sp>
      </p:grpSp>
      <p:grpSp>
        <p:nvGrpSpPr>
          <p:cNvPr id="15" name="Group 14">
            <a:extLst>
              <a:ext uri="{FF2B5EF4-FFF2-40B4-BE49-F238E27FC236}">
                <a16:creationId xmlns:a16="http://schemas.microsoft.com/office/drawing/2014/main" id="{4189E1BA-1D32-48B4-98EA-7CF6E423A7A0}"/>
              </a:ext>
            </a:extLst>
          </p:cNvPr>
          <p:cNvGrpSpPr/>
          <p:nvPr/>
        </p:nvGrpSpPr>
        <p:grpSpPr>
          <a:xfrm>
            <a:off x="7914774" y="4102835"/>
            <a:ext cx="990600" cy="990600"/>
            <a:chOff x="3657600" y="2619175"/>
            <a:chExt cx="990600" cy="990600"/>
          </a:xfrm>
        </p:grpSpPr>
        <p:pic>
          <p:nvPicPr>
            <p:cNvPr id="16" name="Picture 15">
              <a:extLst>
                <a:ext uri="{FF2B5EF4-FFF2-40B4-BE49-F238E27FC236}">
                  <a16:creationId xmlns:a16="http://schemas.microsoft.com/office/drawing/2014/main" id="{776EF725-00A1-4A06-8E2B-FF5314F8BBB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57600" y="2619175"/>
              <a:ext cx="990600" cy="990600"/>
            </a:xfrm>
            <a:prstGeom prst="rect">
              <a:avLst/>
            </a:prstGeom>
          </p:spPr>
        </p:pic>
        <p:sp>
          <p:nvSpPr>
            <p:cNvPr id="17" name="TextBox 16">
              <a:extLst>
                <a:ext uri="{FF2B5EF4-FFF2-40B4-BE49-F238E27FC236}">
                  <a16:creationId xmlns:a16="http://schemas.microsoft.com/office/drawing/2014/main" id="{8F178608-D3FE-450A-8855-754721DDAD0E}"/>
                </a:ext>
              </a:extLst>
            </p:cNvPr>
            <p:cNvSpPr txBox="1"/>
            <p:nvPr/>
          </p:nvSpPr>
          <p:spPr>
            <a:xfrm>
              <a:off x="3962400" y="2895297"/>
              <a:ext cx="381000" cy="461665"/>
            </a:xfrm>
            <a:prstGeom prst="rect">
              <a:avLst/>
            </a:prstGeom>
            <a:noFill/>
          </p:spPr>
          <p:txBody>
            <a:bodyPr wrap="square" rtlCol="0">
              <a:spAutoFit/>
            </a:bodyPr>
            <a:lstStyle/>
            <a:p>
              <a:r>
                <a:rPr lang="en-US" sz="2400" b="1" dirty="0">
                  <a:latin typeface="+mj-lt"/>
                </a:rPr>
                <a:t>+</a:t>
              </a:r>
            </a:p>
          </p:txBody>
        </p:sp>
      </p:grpSp>
      <p:grpSp>
        <p:nvGrpSpPr>
          <p:cNvPr id="21" name="Group 20">
            <a:extLst>
              <a:ext uri="{FF2B5EF4-FFF2-40B4-BE49-F238E27FC236}">
                <a16:creationId xmlns:a16="http://schemas.microsoft.com/office/drawing/2014/main" id="{6648C7DE-F621-411F-83C1-FE768F19264A}"/>
              </a:ext>
            </a:extLst>
          </p:cNvPr>
          <p:cNvGrpSpPr/>
          <p:nvPr/>
        </p:nvGrpSpPr>
        <p:grpSpPr>
          <a:xfrm>
            <a:off x="6553200" y="5410200"/>
            <a:ext cx="990600" cy="990600"/>
            <a:chOff x="3657600" y="2619175"/>
            <a:chExt cx="990600" cy="990600"/>
          </a:xfrm>
        </p:grpSpPr>
        <p:pic>
          <p:nvPicPr>
            <p:cNvPr id="22" name="Picture 21">
              <a:extLst>
                <a:ext uri="{FF2B5EF4-FFF2-40B4-BE49-F238E27FC236}">
                  <a16:creationId xmlns:a16="http://schemas.microsoft.com/office/drawing/2014/main" id="{39C4E946-D54A-48B1-ABA1-FFBDCD377FD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57600" y="2619175"/>
              <a:ext cx="990600" cy="990600"/>
            </a:xfrm>
            <a:prstGeom prst="rect">
              <a:avLst/>
            </a:prstGeom>
          </p:spPr>
        </p:pic>
        <p:sp>
          <p:nvSpPr>
            <p:cNvPr id="23" name="TextBox 22">
              <a:extLst>
                <a:ext uri="{FF2B5EF4-FFF2-40B4-BE49-F238E27FC236}">
                  <a16:creationId xmlns:a16="http://schemas.microsoft.com/office/drawing/2014/main" id="{10DD2D1E-8AA9-4BB1-905E-CA5A2FC44C9E}"/>
                </a:ext>
              </a:extLst>
            </p:cNvPr>
            <p:cNvSpPr txBox="1"/>
            <p:nvPr/>
          </p:nvSpPr>
          <p:spPr>
            <a:xfrm>
              <a:off x="3962400" y="2895297"/>
              <a:ext cx="381000" cy="461665"/>
            </a:xfrm>
            <a:prstGeom prst="rect">
              <a:avLst/>
            </a:prstGeom>
            <a:noFill/>
          </p:spPr>
          <p:txBody>
            <a:bodyPr wrap="square" rtlCol="0">
              <a:spAutoFit/>
            </a:bodyPr>
            <a:lstStyle/>
            <a:p>
              <a:r>
                <a:rPr lang="en-US" sz="2400" b="1" dirty="0">
                  <a:latin typeface="+mj-lt"/>
                </a:rPr>
                <a:t>+</a:t>
              </a:r>
            </a:p>
          </p:txBody>
        </p:sp>
      </p:grpSp>
      <p:grpSp>
        <p:nvGrpSpPr>
          <p:cNvPr id="24" name="Group 23">
            <a:extLst>
              <a:ext uri="{FF2B5EF4-FFF2-40B4-BE49-F238E27FC236}">
                <a16:creationId xmlns:a16="http://schemas.microsoft.com/office/drawing/2014/main" id="{46952D4E-7D7C-4395-ADD5-3E15B0FCE80B}"/>
              </a:ext>
            </a:extLst>
          </p:cNvPr>
          <p:cNvGrpSpPr/>
          <p:nvPr/>
        </p:nvGrpSpPr>
        <p:grpSpPr>
          <a:xfrm>
            <a:off x="6529136" y="2659113"/>
            <a:ext cx="990600" cy="990600"/>
            <a:chOff x="3657600" y="2619175"/>
            <a:chExt cx="990600" cy="990600"/>
          </a:xfrm>
        </p:grpSpPr>
        <p:pic>
          <p:nvPicPr>
            <p:cNvPr id="25" name="Picture 24">
              <a:extLst>
                <a:ext uri="{FF2B5EF4-FFF2-40B4-BE49-F238E27FC236}">
                  <a16:creationId xmlns:a16="http://schemas.microsoft.com/office/drawing/2014/main" id="{53D14EB5-5CC8-4D92-94EE-E1CBDA0F67C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57600" y="2619175"/>
              <a:ext cx="990600" cy="990600"/>
            </a:xfrm>
            <a:prstGeom prst="rect">
              <a:avLst/>
            </a:prstGeom>
          </p:spPr>
        </p:pic>
        <p:sp>
          <p:nvSpPr>
            <p:cNvPr id="26" name="TextBox 25">
              <a:extLst>
                <a:ext uri="{FF2B5EF4-FFF2-40B4-BE49-F238E27FC236}">
                  <a16:creationId xmlns:a16="http://schemas.microsoft.com/office/drawing/2014/main" id="{E1C30D02-AC85-4A59-B84E-6851BF313042}"/>
                </a:ext>
              </a:extLst>
            </p:cNvPr>
            <p:cNvSpPr txBox="1"/>
            <p:nvPr/>
          </p:nvSpPr>
          <p:spPr>
            <a:xfrm>
              <a:off x="3962400" y="2895297"/>
              <a:ext cx="381000" cy="461665"/>
            </a:xfrm>
            <a:prstGeom prst="rect">
              <a:avLst/>
            </a:prstGeom>
            <a:noFill/>
          </p:spPr>
          <p:txBody>
            <a:bodyPr wrap="square" rtlCol="0">
              <a:spAutoFit/>
            </a:bodyPr>
            <a:lstStyle/>
            <a:p>
              <a:r>
                <a:rPr lang="en-US" sz="2400" b="1" dirty="0">
                  <a:latin typeface="+mj-lt"/>
                </a:rPr>
                <a:t>+</a:t>
              </a:r>
            </a:p>
          </p:txBody>
        </p:sp>
      </p:grpSp>
    </p:spTree>
    <p:extLst>
      <p:ext uri="{BB962C8B-B14F-4D97-AF65-F5344CB8AC3E}">
        <p14:creationId xmlns:p14="http://schemas.microsoft.com/office/powerpoint/2010/main" val="3987725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2EB306-ABCB-4616-90B9-1DA46445BDB5}"/>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05BDBA6E-CC99-4CB9-B2F6-02414B88BFA7}"/>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52FA3D97-52D7-4CF5-83CC-600CF67DF6BA}"/>
              </a:ext>
            </a:extLst>
          </p:cNvPr>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Rectangle 4">
            <a:extLst>
              <a:ext uri="{FF2B5EF4-FFF2-40B4-BE49-F238E27FC236}">
                <a16:creationId xmlns:a16="http://schemas.microsoft.com/office/drawing/2014/main" id="{0AEC7C5B-3D62-49A2-AB98-84E770DD7588}"/>
              </a:ext>
            </a:extLst>
          </p:cNvPr>
          <p:cNvSpPr/>
          <p:nvPr/>
        </p:nvSpPr>
        <p:spPr>
          <a:xfrm>
            <a:off x="531707" y="457200"/>
            <a:ext cx="697492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rPr>
              <a:t>Maxwell’s equations</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aphicFrame>
        <p:nvGraphicFramePr>
          <p:cNvPr id="6" name="Object 5">
            <a:extLst>
              <a:ext uri="{FF2B5EF4-FFF2-40B4-BE49-F238E27FC236}">
                <a16:creationId xmlns:a16="http://schemas.microsoft.com/office/drawing/2014/main" id="{5614FB5C-176D-482B-98A5-135C12778CA9}"/>
              </a:ext>
            </a:extLst>
          </p:cNvPr>
          <p:cNvGraphicFramePr>
            <a:graphicFrameLocks noChangeAspect="1"/>
          </p:cNvGraphicFramePr>
          <p:nvPr>
            <p:extLst>
              <p:ext uri="{D42A27DB-BD31-4B8C-83A1-F6EECF244321}">
                <p14:modId xmlns:p14="http://schemas.microsoft.com/office/powerpoint/2010/main" val="639813480"/>
              </p:ext>
            </p:extLst>
          </p:nvPr>
        </p:nvGraphicFramePr>
        <p:xfrm>
          <a:off x="914400" y="2590800"/>
          <a:ext cx="7618518" cy="3505200"/>
        </p:xfrm>
        <a:graphic>
          <a:graphicData uri="http://schemas.openxmlformats.org/presentationml/2006/ole">
            <mc:AlternateContent xmlns:mc="http://schemas.openxmlformats.org/markup-compatibility/2006">
              <mc:Choice xmlns:v="urn:schemas-microsoft-com:vml" Requires="v">
                <p:oleObj spid="_x0000_s7190" name="数式" r:id="rId3" imgW="2819160" imgH="1295280" progId="Equation.3">
                  <p:embed/>
                </p:oleObj>
              </mc:Choice>
              <mc:Fallback>
                <p:oleObj name="数式" r:id="rId3" imgW="2819160" imgH="1295280" progId="Equation.3">
                  <p:embed/>
                  <p:pic>
                    <p:nvPicPr>
                      <p:cNvPr id="6" name="Object 5"/>
                      <p:cNvPicPr>
                        <a:picLocks noChangeAspect="1" noChangeArrowheads="1"/>
                      </p:cNvPicPr>
                      <p:nvPr/>
                    </p:nvPicPr>
                    <p:blipFill>
                      <a:blip r:embed="rId4"/>
                      <a:srcRect/>
                      <a:stretch>
                        <a:fillRect/>
                      </a:stretch>
                    </p:blipFill>
                    <p:spPr bwMode="auto">
                      <a:xfrm>
                        <a:off x="914400" y="2590800"/>
                        <a:ext cx="7618518" cy="3505200"/>
                      </a:xfrm>
                      <a:prstGeom prst="rect">
                        <a:avLst/>
                      </a:prstGeom>
                      <a:noFill/>
                      <a:ln>
                        <a:noFill/>
                      </a:ln>
                    </p:spPr>
                  </p:pic>
                </p:oleObj>
              </mc:Fallback>
            </mc:AlternateContent>
          </a:graphicData>
        </a:graphic>
      </p:graphicFrame>
      <p:sp>
        <p:nvSpPr>
          <p:cNvPr id="7" name="TextBox 6">
            <a:extLst>
              <a:ext uri="{FF2B5EF4-FFF2-40B4-BE49-F238E27FC236}">
                <a16:creationId xmlns:a16="http://schemas.microsoft.com/office/drawing/2014/main" id="{F0ACC2EB-91AF-4C4E-8CFA-70962F811BC2}"/>
              </a:ext>
            </a:extLst>
          </p:cNvPr>
          <p:cNvSpPr txBox="1"/>
          <p:nvPr/>
        </p:nvSpPr>
        <p:spPr>
          <a:xfrm>
            <a:off x="606214" y="1667470"/>
            <a:ext cx="8080586" cy="461665"/>
          </a:xfrm>
          <a:prstGeom prst="rect">
            <a:avLst/>
          </a:prstGeom>
          <a:noFill/>
        </p:spPr>
        <p:txBody>
          <a:bodyPr wrap="square" rtlCol="0">
            <a:spAutoFit/>
          </a:bodyPr>
          <a:lstStyle/>
          <a:p>
            <a:r>
              <a:rPr lang="en-US" sz="2400" dirty="0">
                <a:latin typeface="+mj-lt"/>
              </a:rPr>
              <a:t>Including displacement field D and magnetic field H --</a:t>
            </a:r>
          </a:p>
        </p:txBody>
      </p:sp>
    </p:spTree>
    <p:extLst>
      <p:ext uri="{BB962C8B-B14F-4D97-AF65-F5344CB8AC3E}">
        <p14:creationId xmlns:p14="http://schemas.microsoft.com/office/powerpoint/2010/main" val="1923827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154B95-AC45-439A-B7EC-58A35A1FEDC3}"/>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3A3E4661-C1F5-45B1-A95D-EAAB6C45E4D5}"/>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0A379F29-E436-46F6-97F4-E184C9C8FB88}"/>
              </a:ext>
            </a:extLst>
          </p:cNvPr>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Rectangle 4">
            <a:extLst>
              <a:ext uri="{FF2B5EF4-FFF2-40B4-BE49-F238E27FC236}">
                <a16:creationId xmlns:a16="http://schemas.microsoft.com/office/drawing/2014/main" id="{B3135DF8-1999-4DB6-B000-CD1AF388E572}"/>
              </a:ext>
            </a:extLst>
          </p:cNvPr>
          <p:cNvSpPr/>
          <p:nvPr/>
        </p:nvSpPr>
        <p:spPr>
          <a:xfrm>
            <a:off x="838200" y="295870"/>
            <a:ext cx="697492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rPr>
              <a:t>Maxwell’s equations</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aphicFrame>
        <p:nvGraphicFramePr>
          <p:cNvPr id="6" name="Object 5">
            <a:extLst>
              <a:ext uri="{FF2B5EF4-FFF2-40B4-BE49-F238E27FC236}">
                <a16:creationId xmlns:a16="http://schemas.microsoft.com/office/drawing/2014/main" id="{B6DBED5A-1D20-4F70-A773-B985C690107D}"/>
              </a:ext>
            </a:extLst>
          </p:cNvPr>
          <p:cNvGraphicFramePr>
            <a:graphicFrameLocks noChangeAspect="1"/>
          </p:cNvGraphicFramePr>
          <p:nvPr>
            <p:extLst>
              <p:ext uri="{D42A27DB-BD31-4B8C-83A1-F6EECF244321}">
                <p14:modId xmlns:p14="http://schemas.microsoft.com/office/powerpoint/2010/main" val="3939032643"/>
              </p:ext>
            </p:extLst>
          </p:nvPr>
        </p:nvGraphicFramePr>
        <p:xfrm>
          <a:off x="533400" y="1295400"/>
          <a:ext cx="7961313" cy="5221288"/>
        </p:xfrm>
        <a:graphic>
          <a:graphicData uri="http://schemas.openxmlformats.org/presentationml/2006/ole">
            <mc:AlternateContent xmlns:mc="http://schemas.openxmlformats.org/markup-compatibility/2006">
              <mc:Choice xmlns:v="urn:schemas-microsoft-com:vml" Requires="v">
                <p:oleObj spid="_x0000_s6166" name="数式" r:id="rId3" imgW="2946240" imgH="1930320" progId="Equation.3">
                  <p:embed/>
                </p:oleObj>
              </mc:Choice>
              <mc:Fallback>
                <p:oleObj name="数式" r:id="rId3" imgW="2946240" imgH="1930320" progId="Equation.3">
                  <p:embed/>
                  <p:pic>
                    <p:nvPicPr>
                      <p:cNvPr id="6" name="Object 5"/>
                      <p:cNvPicPr>
                        <a:picLocks noChangeAspect="1" noChangeArrowheads="1"/>
                      </p:cNvPicPr>
                      <p:nvPr/>
                    </p:nvPicPr>
                    <p:blipFill>
                      <a:blip r:embed="rId4"/>
                      <a:srcRect/>
                      <a:stretch>
                        <a:fillRect/>
                      </a:stretch>
                    </p:blipFill>
                    <p:spPr bwMode="auto">
                      <a:xfrm>
                        <a:off x="533400" y="1295400"/>
                        <a:ext cx="7961313" cy="522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53400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C89B24-501E-433A-BF74-62253D0AB1B0}"/>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9BFD35BB-74D6-4C28-A056-2222229AD876}"/>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CECDE695-0A48-4528-9047-76C54FB983E9}"/>
              </a:ext>
            </a:extLst>
          </p:cNvPr>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a:extLst>
              <a:ext uri="{FF2B5EF4-FFF2-40B4-BE49-F238E27FC236}">
                <a16:creationId xmlns:a16="http://schemas.microsoft.com/office/drawing/2014/main" id="{F3A1F1F6-4A08-4BF0-9686-4870C07E33FD}"/>
              </a:ext>
            </a:extLst>
          </p:cNvPr>
          <p:cNvSpPr txBox="1"/>
          <p:nvPr/>
        </p:nvSpPr>
        <p:spPr>
          <a:xfrm>
            <a:off x="609600" y="381000"/>
            <a:ext cx="8229600" cy="830997"/>
          </a:xfrm>
          <a:prstGeom prst="rect">
            <a:avLst/>
          </a:prstGeom>
          <a:noFill/>
        </p:spPr>
        <p:txBody>
          <a:bodyPr wrap="square" rtlCol="0">
            <a:spAutoFit/>
          </a:bodyPr>
          <a:lstStyle/>
          <a:p>
            <a:r>
              <a:rPr lang="en-US" sz="2400" dirty="0">
                <a:latin typeface="+mj-lt"/>
              </a:rPr>
              <a:t>Formulation of Maxwell’s equations in terms of vector and scalar potentials</a:t>
            </a:r>
          </a:p>
        </p:txBody>
      </p:sp>
      <p:graphicFrame>
        <p:nvGraphicFramePr>
          <p:cNvPr id="6" name="Object 5">
            <a:extLst>
              <a:ext uri="{FF2B5EF4-FFF2-40B4-BE49-F238E27FC236}">
                <a16:creationId xmlns:a16="http://schemas.microsoft.com/office/drawing/2014/main" id="{108240BC-727E-4FFB-8E17-82936A0377C4}"/>
              </a:ext>
            </a:extLst>
          </p:cNvPr>
          <p:cNvGraphicFramePr>
            <a:graphicFrameLocks noChangeAspect="1"/>
          </p:cNvGraphicFramePr>
          <p:nvPr>
            <p:extLst>
              <p:ext uri="{D42A27DB-BD31-4B8C-83A1-F6EECF244321}">
                <p14:modId xmlns:p14="http://schemas.microsoft.com/office/powerpoint/2010/main" val="2112443905"/>
              </p:ext>
            </p:extLst>
          </p:nvPr>
        </p:nvGraphicFramePr>
        <p:xfrm>
          <a:off x="1143000" y="1828800"/>
          <a:ext cx="6210300" cy="3983038"/>
        </p:xfrm>
        <a:graphic>
          <a:graphicData uri="http://schemas.openxmlformats.org/presentationml/2006/ole">
            <mc:AlternateContent xmlns:mc="http://schemas.openxmlformats.org/markup-compatibility/2006">
              <mc:Choice xmlns:v="urn:schemas-microsoft-com:vml" Requires="v">
                <p:oleObj spid="_x0000_s8213" name="数式" r:id="rId3" imgW="2298600" imgH="1473120" progId="Equation.3">
                  <p:embed/>
                </p:oleObj>
              </mc:Choice>
              <mc:Fallback>
                <p:oleObj name="数式" r:id="rId3" imgW="2298600" imgH="1473120" progId="Equation.3">
                  <p:embed/>
                  <p:pic>
                    <p:nvPicPr>
                      <p:cNvPr id="6" name="Object 5"/>
                      <p:cNvPicPr>
                        <a:picLocks noChangeAspect="1" noChangeArrowheads="1"/>
                      </p:cNvPicPr>
                      <p:nvPr/>
                    </p:nvPicPr>
                    <p:blipFill>
                      <a:blip r:embed="rId4"/>
                      <a:srcRect/>
                      <a:stretch>
                        <a:fillRect/>
                      </a:stretch>
                    </p:blipFill>
                    <p:spPr bwMode="auto">
                      <a:xfrm>
                        <a:off x="1143000" y="1828800"/>
                        <a:ext cx="6210300" cy="398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470316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B9C861-3221-402E-8DDD-62CB47F7DBF2}"/>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56A37585-4837-4E57-AFC6-BCA7DE71F79C}"/>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15E68799-4B83-4C4E-B380-2119E4F9DF0E}"/>
              </a:ext>
            </a:extLst>
          </p:cNvPr>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a:extLst>
              <a:ext uri="{FF2B5EF4-FFF2-40B4-BE49-F238E27FC236}">
                <a16:creationId xmlns:a16="http://schemas.microsoft.com/office/drawing/2014/main" id="{2B99BDD3-8DCE-4597-A687-05B4EC6ED02B}"/>
              </a:ext>
            </a:extLst>
          </p:cNvPr>
          <p:cNvSpPr txBox="1"/>
          <p:nvPr/>
        </p:nvSpPr>
        <p:spPr>
          <a:xfrm>
            <a:off x="609600" y="381000"/>
            <a:ext cx="8229600" cy="830997"/>
          </a:xfrm>
          <a:prstGeom prst="rect">
            <a:avLst/>
          </a:prstGeom>
          <a:noFill/>
        </p:spPr>
        <p:txBody>
          <a:bodyPr wrap="square" rtlCol="0">
            <a:spAutoFit/>
          </a:bodyPr>
          <a:lstStyle/>
          <a:p>
            <a:r>
              <a:rPr lang="en-US" sz="2400" dirty="0">
                <a:latin typeface="+mj-lt"/>
              </a:rPr>
              <a:t>Formulation of Maxwell’s equations in terms of vector and scalar potentials -- continued</a:t>
            </a:r>
          </a:p>
        </p:txBody>
      </p:sp>
      <p:graphicFrame>
        <p:nvGraphicFramePr>
          <p:cNvPr id="6" name="Object 5">
            <a:extLst>
              <a:ext uri="{FF2B5EF4-FFF2-40B4-BE49-F238E27FC236}">
                <a16:creationId xmlns:a16="http://schemas.microsoft.com/office/drawing/2014/main" id="{2D635D1D-21CA-46E7-87D6-496B3B370BAC}"/>
              </a:ext>
            </a:extLst>
          </p:cNvPr>
          <p:cNvGraphicFramePr>
            <a:graphicFrameLocks noChangeAspect="1"/>
          </p:cNvGraphicFramePr>
          <p:nvPr>
            <p:extLst>
              <p:ext uri="{D42A27DB-BD31-4B8C-83A1-F6EECF244321}">
                <p14:modId xmlns:p14="http://schemas.microsoft.com/office/powerpoint/2010/main" val="3431847649"/>
              </p:ext>
            </p:extLst>
          </p:nvPr>
        </p:nvGraphicFramePr>
        <p:xfrm>
          <a:off x="982663" y="1616075"/>
          <a:ext cx="7481887" cy="4122738"/>
        </p:xfrm>
        <a:graphic>
          <a:graphicData uri="http://schemas.openxmlformats.org/presentationml/2006/ole">
            <mc:AlternateContent xmlns:mc="http://schemas.openxmlformats.org/markup-compatibility/2006">
              <mc:Choice xmlns:v="urn:schemas-microsoft-com:vml" Requires="v">
                <p:oleObj spid="_x0000_s9237" name="数式" r:id="rId3" imgW="2768400" imgH="1523880" progId="Equation.3">
                  <p:embed/>
                </p:oleObj>
              </mc:Choice>
              <mc:Fallback>
                <p:oleObj name="数式" r:id="rId3" imgW="2768400" imgH="1523880" progId="Equation.3">
                  <p:embed/>
                  <p:pic>
                    <p:nvPicPr>
                      <p:cNvPr id="7" name="Object 6"/>
                      <p:cNvPicPr>
                        <a:picLocks noChangeAspect="1" noChangeArrowheads="1"/>
                      </p:cNvPicPr>
                      <p:nvPr/>
                    </p:nvPicPr>
                    <p:blipFill>
                      <a:blip r:embed="rId4"/>
                      <a:srcRect/>
                      <a:stretch>
                        <a:fillRect/>
                      </a:stretch>
                    </p:blipFill>
                    <p:spPr bwMode="auto">
                      <a:xfrm>
                        <a:off x="982663" y="1616075"/>
                        <a:ext cx="7481887" cy="412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0399576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6B4FAF-A5DD-4E4D-A7F2-7C6DC6BA93A5}"/>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72961A00-44A6-4D68-A3EB-2EF3746FF3AA}"/>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DFC55931-457C-4F2E-B443-6DF58C8CFEFA}"/>
              </a:ext>
            </a:extLst>
          </p:cNvPr>
          <p:cNvSpPr>
            <a:spLocks noGrp="1"/>
          </p:cNvSpPr>
          <p:nvPr>
            <p:ph type="sldNum" sz="quarter" idx="12"/>
          </p:nvPr>
        </p:nvSpPr>
        <p:spPr/>
        <p:txBody>
          <a:bodyPr/>
          <a:lstStyle/>
          <a:p>
            <a:fld id="{CE368B07-CEBF-4C80-90AF-53B34FA04CF3}" type="slidenum">
              <a:rPr lang="en-US" smtClean="0"/>
              <a:t>18</a:t>
            </a:fld>
            <a:endParaRPr lang="en-US" dirty="0"/>
          </a:p>
        </p:txBody>
      </p:sp>
      <p:sp>
        <p:nvSpPr>
          <p:cNvPr id="7" name="TextBox 6">
            <a:extLst>
              <a:ext uri="{FF2B5EF4-FFF2-40B4-BE49-F238E27FC236}">
                <a16:creationId xmlns:a16="http://schemas.microsoft.com/office/drawing/2014/main" id="{12EC4A95-CA4B-4243-B14B-F0DA3642AACE}"/>
              </a:ext>
            </a:extLst>
          </p:cNvPr>
          <p:cNvSpPr txBox="1"/>
          <p:nvPr/>
        </p:nvSpPr>
        <p:spPr>
          <a:xfrm>
            <a:off x="381000" y="0"/>
            <a:ext cx="8229600" cy="830997"/>
          </a:xfrm>
          <a:prstGeom prst="rect">
            <a:avLst/>
          </a:prstGeom>
          <a:noFill/>
        </p:spPr>
        <p:txBody>
          <a:bodyPr wrap="square" rtlCol="0">
            <a:spAutoFit/>
          </a:bodyPr>
          <a:lstStyle/>
          <a:p>
            <a:r>
              <a:rPr lang="en-US" sz="2400" dirty="0">
                <a:latin typeface="+mj-lt"/>
              </a:rPr>
              <a:t>Formulation of Maxwell’s equations in terms of vector and scalar potentials -- continued</a:t>
            </a:r>
          </a:p>
        </p:txBody>
      </p:sp>
      <p:graphicFrame>
        <p:nvGraphicFramePr>
          <p:cNvPr id="8" name="Object 7">
            <a:extLst>
              <a:ext uri="{FF2B5EF4-FFF2-40B4-BE49-F238E27FC236}">
                <a16:creationId xmlns:a16="http://schemas.microsoft.com/office/drawing/2014/main" id="{50D3FFC7-EF9D-4393-9F5F-C1C4E14D788E}"/>
              </a:ext>
            </a:extLst>
          </p:cNvPr>
          <p:cNvGraphicFramePr>
            <a:graphicFrameLocks noChangeAspect="1"/>
          </p:cNvGraphicFramePr>
          <p:nvPr>
            <p:extLst>
              <p:ext uri="{D42A27DB-BD31-4B8C-83A1-F6EECF244321}">
                <p14:modId xmlns:p14="http://schemas.microsoft.com/office/powerpoint/2010/main" val="1924349100"/>
              </p:ext>
            </p:extLst>
          </p:nvPr>
        </p:nvGraphicFramePr>
        <p:xfrm>
          <a:off x="492767" y="781050"/>
          <a:ext cx="7129292" cy="5575300"/>
        </p:xfrm>
        <a:graphic>
          <a:graphicData uri="http://schemas.openxmlformats.org/presentationml/2006/ole">
            <mc:AlternateContent xmlns:mc="http://schemas.openxmlformats.org/markup-compatibility/2006">
              <mc:Choice xmlns:v="urn:schemas-microsoft-com:vml" Requires="v">
                <p:oleObj spid="_x0000_s10261" name="Equation" r:id="rId3" imgW="4635360" imgH="3619440" progId="Equation.DSMT4">
                  <p:embed/>
                </p:oleObj>
              </mc:Choice>
              <mc:Fallback>
                <p:oleObj name="Equation" r:id="rId3" imgW="4635360" imgH="3619440" progId="Equation.DSMT4">
                  <p:embed/>
                  <p:pic>
                    <p:nvPicPr>
                      <p:cNvPr id="7" name="Object 6"/>
                      <p:cNvPicPr>
                        <a:picLocks noChangeAspect="1" noChangeArrowheads="1"/>
                      </p:cNvPicPr>
                      <p:nvPr/>
                    </p:nvPicPr>
                    <p:blipFill>
                      <a:blip r:embed="rId4"/>
                      <a:srcRect/>
                      <a:stretch>
                        <a:fillRect/>
                      </a:stretch>
                    </p:blipFill>
                    <p:spPr bwMode="auto">
                      <a:xfrm>
                        <a:off x="492767" y="781050"/>
                        <a:ext cx="7129292" cy="55753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755143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3DEA0C-12FE-433A-920D-CB445F781092}"/>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0ECFE249-440C-4083-874A-06A2AD441A9C}"/>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007845EA-4A34-4C17-84E5-5E5E5CB1DDD3}"/>
              </a:ext>
            </a:extLst>
          </p:cNvPr>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a:extLst>
              <a:ext uri="{FF2B5EF4-FFF2-40B4-BE49-F238E27FC236}">
                <a16:creationId xmlns:a16="http://schemas.microsoft.com/office/drawing/2014/main" id="{D476EF19-7FCD-430F-BC3C-380DFA739A19}"/>
              </a:ext>
            </a:extLst>
          </p:cNvPr>
          <p:cNvSpPr txBox="1"/>
          <p:nvPr/>
        </p:nvSpPr>
        <p:spPr>
          <a:xfrm>
            <a:off x="228600" y="94630"/>
            <a:ext cx="8610600" cy="1569660"/>
          </a:xfrm>
          <a:prstGeom prst="rect">
            <a:avLst/>
          </a:prstGeom>
          <a:noFill/>
        </p:spPr>
        <p:txBody>
          <a:bodyPr wrap="square" rtlCol="0">
            <a:spAutoFit/>
          </a:bodyPr>
          <a:lstStyle/>
          <a:p>
            <a:r>
              <a:rPr lang="en-US" sz="2400" dirty="0">
                <a:latin typeface="+mj-lt"/>
              </a:rPr>
              <a:t>Summary --  By considering a complete system involving self-contained sources and fields,   we examined the energy and force relationships and introduce energy and force equivalents of the electromagnetic fields</a:t>
            </a:r>
          </a:p>
        </p:txBody>
      </p:sp>
      <p:graphicFrame>
        <p:nvGraphicFramePr>
          <p:cNvPr id="6" name="Object 5">
            <a:extLst>
              <a:ext uri="{FF2B5EF4-FFF2-40B4-BE49-F238E27FC236}">
                <a16:creationId xmlns:a16="http://schemas.microsoft.com/office/drawing/2014/main" id="{5C9C4A37-AC06-49B5-9D86-49C95A118A4A}"/>
              </a:ext>
            </a:extLst>
          </p:cNvPr>
          <p:cNvGraphicFramePr>
            <a:graphicFrameLocks noChangeAspect="1"/>
          </p:cNvGraphicFramePr>
          <p:nvPr>
            <p:extLst>
              <p:ext uri="{D42A27DB-BD31-4B8C-83A1-F6EECF244321}">
                <p14:modId xmlns:p14="http://schemas.microsoft.com/office/powerpoint/2010/main" val="2895010558"/>
              </p:ext>
            </p:extLst>
          </p:nvPr>
        </p:nvGraphicFramePr>
        <p:xfrm>
          <a:off x="380651" y="1981200"/>
          <a:ext cx="8281988" cy="2454275"/>
        </p:xfrm>
        <a:graphic>
          <a:graphicData uri="http://schemas.openxmlformats.org/presentationml/2006/ole">
            <mc:AlternateContent xmlns:mc="http://schemas.openxmlformats.org/markup-compatibility/2006">
              <mc:Choice xmlns:v="urn:schemas-microsoft-com:vml" Requires="v">
                <p:oleObj spid="_x0000_s11304" name="Equation" r:id="rId3" imgW="5105160" imgH="1511280" progId="Equation.DSMT4">
                  <p:embed/>
                </p:oleObj>
              </mc:Choice>
              <mc:Fallback>
                <p:oleObj name="Equation" r:id="rId3" imgW="5105160" imgH="1511280" progId="Equation.DSMT4">
                  <p:embed/>
                  <p:pic>
                    <p:nvPicPr>
                      <p:cNvPr id="6" name="Object 5">
                        <a:extLst>
                          <a:ext uri="{FF2B5EF4-FFF2-40B4-BE49-F238E27FC236}">
                            <a16:creationId xmlns:a16="http://schemas.microsoft.com/office/drawing/2014/main" id="{E914F4E7-A86F-4945-B216-788C270A4C8D}"/>
                          </a:ext>
                        </a:extLst>
                      </p:cNvPr>
                      <p:cNvPicPr>
                        <a:picLocks noChangeAspect="1" noChangeArrowheads="1"/>
                      </p:cNvPicPr>
                      <p:nvPr/>
                    </p:nvPicPr>
                    <p:blipFill>
                      <a:blip r:embed="rId4"/>
                      <a:srcRect/>
                      <a:stretch>
                        <a:fillRect/>
                      </a:stretch>
                    </p:blipFill>
                    <p:spPr bwMode="auto">
                      <a:xfrm>
                        <a:off x="380651" y="1981200"/>
                        <a:ext cx="8281988" cy="2454275"/>
                      </a:xfrm>
                      <a:prstGeom prst="rect">
                        <a:avLst/>
                      </a:prstGeom>
                      <a:noFill/>
                      <a:ln>
                        <a:noFill/>
                      </a:ln>
                    </p:spPr>
                  </p:pic>
                </p:oleObj>
              </mc:Fallback>
            </mc:AlternateContent>
          </a:graphicData>
        </a:graphic>
      </p:graphicFrame>
      <p:graphicFrame>
        <p:nvGraphicFramePr>
          <p:cNvPr id="7" name="Object 6">
            <a:extLst>
              <a:ext uri="{FF2B5EF4-FFF2-40B4-BE49-F238E27FC236}">
                <a16:creationId xmlns:a16="http://schemas.microsoft.com/office/drawing/2014/main" id="{9CF05F79-20EA-4DE7-B0AC-A9A01BEAD85D}"/>
              </a:ext>
            </a:extLst>
          </p:cNvPr>
          <p:cNvGraphicFramePr>
            <a:graphicFrameLocks noChangeAspect="1"/>
          </p:cNvGraphicFramePr>
          <p:nvPr>
            <p:extLst>
              <p:ext uri="{D42A27DB-BD31-4B8C-83A1-F6EECF244321}">
                <p14:modId xmlns:p14="http://schemas.microsoft.com/office/powerpoint/2010/main" val="3039555704"/>
              </p:ext>
            </p:extLst>
          </p:nvPr>
        </p:nvGraphicFramePr>
        <p:xfrm>
          <a:off x="380651" y="4693052"/>
          <a:ext cx="6670288" cy="1629844"/>
        </p:xfrm>
        <a:graphic>
          <a:graphicData uri="http://schemas.openxmlformats.org/presentationml/2006/ole">
            <mc:AlternateContent xmlns:mc="http://schemas.openxmlformats.org/markup-compatibility/2006">
              <mc:Choice xmlns:v="urn:schemas-microsoft-com:vml" Requires="v">
                <p:oleObj spid="_x0000_s11305" name="Equation" r:id="rId5" imgW="2806560" imgH="685800" progId="Equation.DSMT4">
                  <p:embed/>
                </p:oleObj>
              </mc:Choice>
              <mc:Fallback>
                <p:oleObj name="Equation" r:id="rId5" imgW="2806560" imgH="685800" progId="Equation.DSMT4">
                  <p:embed/>
                  <p:pic>
                    <p:nvPicPr>
                      <p:cNvPr id="7" name="Object 6">
                        <a:extLst>
                          <a:ext uri="{FF2B5EF4-FFF2-40B4-BE49-F238E27FC236}">
                            <a16:creationId xmlns:a16="http://schemas.microsoft.com/office/drawing/2014/main" id="{BB3B60E7-93AC-4281-8BD2-43627FC91EE8}"/>
                          </a:ext>
                        </a:extLst>
                      </p:cNvPr>
                      <p:cNvPicPr/>
                      <p:nvPr/>
                    </p:nvPicPr>
                    <p:blipFill>
                      <a:blip r:embed="rId6"/>
                      <a:stretch>
                        <a:fillRect/>
                      </a:stretch>
                    </p:blipFill>
                    <p:spPr>
                      <a:xfrm>
                        <a:off x="380651" y="4693052"/>
                        <a:ext cx="6670288" cy="1629844"/>
                      </a:xfrm>
                      <a:prstGeom prst="rect">
                        <a:avLst/>
                      </a:prstGeom>
                    </p:spPr>
                  </p:pic>
                </p:oleObj>
              </mc:Fallback>
            </mc:AlternateContent>
          </a:graphicData>
        </a:graphic>
      </p:graphicFrame>
    </p:spTree>
    <p:extLst>
      <p:ext uri="{BB962C8B-B14F-4D97-AF65-F5344CB8AC3E}">
        <p14:creationId xmlns:p14="http://schemas.microsoft.com/office/powerpoint/2010/main" val="667372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03/12/2021</a:t>
            </a:r>
            <a:endParaRPr lang="en-US" dirty="0"/>
          </a:p>
        </p:txBody>
      </p:sp>
      <p:sp>
        <p:nvSpPr>
          <p:cNvPr id="3" name="Footer Placeholder 2"/>
          <p:cNvSpPr>
            <a:spLocks noGrp="1"/>
          </p:cNvSpPr>
          <p:nvPr>
            <p:ph type="ftr" sz="quarter" idx="11"/>
          </p:nvPr>
        </p:nvSpPr>
        <p:spPr/>
        <p:txBody>
          <a:bodyPr/>
          <a:lstStyle/>
          <a:p>
            <a:r>
              <a:rPr lang="en-US"/>
              <a:t>PHY 712  Spring 2021 --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pic>
        <p:nvPicPr>
          <p:cNvPr id="6" name="Picture 5">
            <a:extLst>
              <a:ext uri="{FF2B5EF4-FFF2-40B4-BE49-F238E27FC236}">
                <a16:creationId xmlns:a16="http://schemas.microsoft.com/office/drawing/2014/main" id="{FBC3ADAA-B50F-431E-B6F3-5BBD653DD5BE}"/>
              </a:ext>
            </a:extLst>
          </p:cNvPr>
          <p:cNvPicPr>
            <a:picLocks noChangeAspect="1"/>
          </p:cNvPicPr>
          <p:nvPr/>
        </p:nvPicPr>
        <p:blipFill rotWithShape="1">
          <a:blip r:embed="rId3"/>
          <a:srcRect t="27820"/>
          <a:stretch/>
        </p:blipFill>
        <p:spPr>
          <a:xfrm>
            <a:off x="0" y="992366"/>
            <a:ext cx="8194158" cy="3048000"/>
          </a:xfrm>
          <a:prstGeom prst="rect">
            <a:avLst/>
          </a:prstGeom>
        </p:spPr>
      </p:pic>
      <p:sp>
        <p:nvSpPr>
          <p:cNvPr id="7" name="TextBox 6">
            <a:extLst>
              <a:ext uri="{FF2B5EF4-FFF2-40B4-BE49-F238E27FC236}">
                <a16:creationId xmlns:a16="http://schemas.microsoft.com/office/drawing/2014/main" id="{F00969FE-9B4E-40E7-8E43-210DDD4C493D}"/>
              </a:ext>
            </a:extLst>
          </p:cNvPr>
          <p:cNvSpPr txBox="1"/>
          <p:nvPr/>
        </p:nvSpPr>
        <p:spPr>
          <a:xfrm>
            <a:off x="152400" y="136525"/>
            <a:ext cx="7924800" cy="461665"/>
          </a:xfrm>
          <a:prstGeom prst="rect">
            <a:avLst/>
          </a:prstGeom>
          <a:noFill/>
        </p:spPr>
        <p:txBody>
          <a:bodyPr wrap="square" rtlCol="0">
            <a:spAutoFit/>
          </a:bodyPr>
          <a:lstStyle/>
          <a:p>
            <a:r>
              <a:rPr lang="en-US" sz="2400" dirty="0">
                <a:latin typeface="+mj-lt"/>
              </a:rPr>
              <a:t>Schedule</a:t>
            </a:r>
          </a:p>
        </p:txBody>
      </p:sp>
      <p:sp>
        <p:nvSpPr>
          <p:cNvPr id="9" name="TextBox 8">
            <a:extLst>
              <a:ext uri="{FF2B5EF4-FFF2-40B4-BE49-F238E27FC236}">
                <a16:creationId xmlns:a16="http://schemas.microsoft.com/office/drawing/2014/main" id="{5D753DBA-F20F-4CEB-9DBF-3DF0E8B18999}"/>
              </a:ext>
            </a:extLst>
          </p:cNvPr>
          <p:cNvSpPr txBox="1"/>
          <p:nvPr/>
        </p:nvSpPr>
        <p:spPr>
          <a:xfrm>
            <a:off x="6858000" y="2795817"/>
            <a:ext cx="1676400" cy="830997"/>
          </a:xfrm>
          <a:prstGeom prst="rect">
            <a:avLst/>
          </a:prstGeom>
          <a:solidFill>
            <a:srgbClr val="92D050"/>
          </a:solidFill>
        </p:spPr>
        <p:txBody>
          <a:bodyPr wrap="square" rtlCol="0">
            <a:spAutoFit/>
          </a:bodyPr>
          <a:lstStyle/>
          <a:p>
            <a:r>
              <a:rPr lang="en-US" sz="2400" dirty="0">
                <a:latin typeface="+mj-lt"/>
              </a:rPr>
              <a:t>Exam due at 5 PM</a:t>
            </a:r>
          </a:p>
        </p:txBody>
      </p:sp>
      <p:sp>
        <p:nvSpPr>
          <p:cNvPr id="10" name="TextBox 9">
            <a:extLst>
              <a:ext uri="{FF2B5EF4-FFF2-40B4-BE49-F238E27FC236}">
                <a16:creationId xmlns:a16="http://schemas.microsoft.com/office/drawing/2014/main" id="{22B8CC34-9B99-405E-8D90-E774D8447486}"/>
              </a:ext>
            </a:extLst>
          </p:cNvPr>
          <p:cNvSpPr txBox="1"/>
          <p:nvPr/>
        </p:nvSpPr>
        <p:spPr>
          <a:xfrm>
            <a:off x="6858000" y="1261550"/>
            <a:ext cx="2286000" cy="830997"/>
          </a:xfrm>
          <a:prstGeom prst="rect">
            <a:avLst/>
          </a:prstGeom>
          <a:solidFill>
            <a:srgbClr val="92D050"/>
          </a:solidFill>
        </p:spPr>
        <p:txBody>
          <a:bodyPr wrap="square" rtlCol="0">
            <a:spAutoFit/>
          </a:bodyPr>
          <a:lstStyle/>
          <a:p>
            <a:r>
              <a:rPr lang="en-US" sz="2400" dirty="0">
                <a:latin typeface="+mj-lt"/>
              </a:rPr>
              <a:t>Exam available by 9 AM</a:t>
            </a:r>
          </a:p>
        </p:txBody>
      </p:sp>
      <p:sp>
        <p:nvSpPr>
          <p:cNvPr id="11" name="TextBox 10">
            <a:extLst>
              <a:ext uri="{FF2B5EF4-FFF2-40B4-BE49-F238E27FC236}">
                <a16:creationId xmlns:a16="http://schemas.microsoft.com/office/drawing/2014/main" id="{064211BB-7441-43C9-B889-B7E406407F6B}"/>
              </a:ext>
            </a:extLst>
          </p:cNvPr>
          <p:cNvSpPr txBox="1"/>
          <p:nvPr/>
        </p:nvSpPr>
        <p:spPr>
          <a:xfrm>
            <a:off x="1600200" y="4023224"/>
            <a:ext cx="5410200" cy="830997"/>
          </a:xfrm>
          <a:prstGeom prst="rect">
            <a:avLst/>
          </a:prstGeom>
          <a:noFill/>
        </p:spPr>
        <p:txBody>
          <a:bodyPr wrap="square" rtlCol="0">
            <a:spAutoFit/>
          </a:bodyPr>
          <a:lstStyle/>
          <a:p>
            <a:r>
              <a:rPr lang="en-US" sz="2400" dirty="0">
                <a:latin typeface="+mj-lt"/>
              </a:rPr>
              <a:t>Note that mid term grades are due at 12 noon on Monday, March 22, 2021</a:t>
            </a:r>
          </a:p>
        </p:txBody>
      </p:sp>
      <p:sp>
        <p:nvSpPr>
          <p:cNvPr id="5" name="TextBox 4">
            <a:extLst>
              <a:ext uri="{FF2B5EF4-FFF2-40B4-BE49-F238E27FC236}">
                <a16:creationId xmlns:a16="http://schemas.microsoft.com/office/drawing/2014/main" id="{01EA22C7-9C7B-4376-AFE2-D5BB28DA03E3}"/>
              </a:ext>
            </a:extLst>
          </p:cNvPr>
          <p:cNvSpPr txBox="1"/>
          <p:nvPr/>
        </p:nvSpPr>
        <p:spPr>
          <a:xfrm>
            <a:off x="344905" y="4969252"/>
            <a:ext cx="8763000" cy="1569660"/>
          </a:xfrm>
          <a:prstGeom prst="rect">
            <a:avLst/>
          </a:prstGeom>
          <a:noFill/>
        </p:spPr>
        <p:txBody>
          <a:bodyPr wrap="square" rtlCol="0">
            <a:spAutoFit/>
          </a:bodyPr>
          <a:lstStyle/>
          <a:p>
            <a:r>
              <a:rPr lang="en-US" sz="2400" dirty="0">
                <a:latin typeface="+mj-lt"/>
              </a:rPr>
              <a:t>“Due” means receiving your exam submission electronically by that time.    If you prefer paper submission, please slide the exam under my office door and let me know that you have done so.</a:t>
            </a:r>
          </a:p>
        </p:txBody>
      </p:sp>
      <p:sp>
        <p:nvSpPr>
          <p:cNvPr id="12" name="Arrow: Down 11">
            <a:extLst>
              <a:ext uri="{FF2B5EF4-FFF2-40B4-BE49-F238E27FC236}">
                <a16:creationId xmlns:a16="http://schemas.microsoft.com/office/drawing/2014/main" id="{D6CDEEC2-FAAD-42CE-970F-60878DD53BFD}"/>
              </a:ext>
            </a:extLst>
          </p:cNvPr>
          <p:cNvSpPr/>
          <p:nvPr/>
        </p:nvSpPr>
        <p:spPr>
          <a:xfrm rot="1820980">
            <a:off x="7088049" y="3956886"/>
            <a:ext cx="762000" cy="1101387"/>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43796A-72C8-439C-9502-58C403A1997D}"/>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C730D73A-9FE1-4063-812D-FAD2DDBFC72F}"/>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7324A76F-8DA2-44CC-9FE7-5CC4B9B7CCC6}"/>
              </a:ext>
            </a:extLst>
          </p:cNvPr>
          <p:cNvSpPr>
            <a:spLocks noGrp="1"/>
          </p:cNvSpPr>
          <p:nvPr>
            <p:ph type="sldNum" sz="quarter" idx="12"/>
          </p:nvPr>
        </p:nvSpPr>
        <p:spPr/>
        <p:txBody>
          <a:bodyPr/>
          <a:lstStyle/>
          <a:p>
            <a:fld id="{CE368B07-CEBF-4C80-90AF-53B34FA04CF3}" type="slidenum">
              <a:rPr lang="en-US" smtClean="0"/>
              <a:t>20</a:t>
            </a:fld>
            <a:endParaRPr lang="en-US" dirty="0"/>
          </a:p>
        </p:txBody>
      </p:sp>
      <p:pic>
        <p:nvPicPr>
          <p:cNvPr id="5" name="Picture 4">
            <a:extLst>
              <a:ext uri="{FF2B5EF4-FFF2-40B4-BE49-F238E27FC236}">
                <a16:creationId xmlns:a16="http://schemas.microsoft.com/office/drawing/2014/main" id="{FE54D749-D53B-4140-B7F0-056ACA840ABD}"/>
              </a:ext>
            </a:extLst>
          </p:cNvPr>
          <p:cNvPicPr>
            <a:picLocks noChangeAspect="1" noChangeArrowheads="1"/>
          </p:cNvPicPr>
          <p:nvPr/>
        </p:nvPicPr>
        <p:blipFill>
          <a:blip r:embed="rId2"/>
          <a:srcRect/>
          <a:stretch>
            <a:fillRect/>
          </a:stretch>
        </p:blipFill>
        <p:spPr bwMode="auto">
          <a:xfrm>
            <a:off x="161925" y="854869"/>
            <a:ext cx="8807450" cy="242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6">
            <a:extLst>
              <a:ext uri="{FF2B5EF4-FFF2-40B4-BE49-F238E27FC236}">
                <a16:creationId xmlns:a16="http://schemas.microsoft.com/office/drawing/2014/main" id="{F9747F48-DB24-44B6-9FA5-8BE43358BE04}"/>
              </a:ext>
            </a:extLst>
          </p:cNvPr>
          <p:cNvSpPr txBox="1"/>
          <p:nvPr/>
        </p:nvSpPr>
        <p:spPr>
          <a:xfrm>
            <a:off x="684212" y="3642519"/>
            <a:ext cx="7772400"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dirty="0">
                <a:latin typeface="+mj-lt"/>
              </a:rPr>
              <a:t>Boundary value problems in dielectric materials</a:t>
            </a:r>
          </a:p>
        </p:txBody>
      </p:sp>
      <p:pic>
        <p:nvPicPr>
          <p:cNvPr id="7" name="Picture 6">
            <a:extLst>
              <a:ext uri="{FF2B5EF4-FFF2-40B4-BE49-F238E27FC236}">
                <a16:creationId xmlns:a16="http://schemas.microsoft.com/office/drawing/2014/main" id="{A00788BC-8219-4540-B5F8-17351FE2EC82}"/>
              </a:ext>
            </a:extLst>
          </p:cNvPr>
          <p:cNvPicPr>
            <a:picLocks noChangeAspect="1" noChangeArrowheads="1"/>
          </p:cNvPicPr>
          <p:nvPr/>
        </p:nvPicPr>
        <p:blipFill>
          <a:blip r:embed="rId3"/>
          <a:srcRect/>
          <a:stretch>
            <a:fillRect/>
          </a:stretch>
        </p:blipFill>
        <p:spPr bwMode="auto">
          <a:xfrm>
            <a:off x="379412" y="4175919"/>
            <a:ext cx="8602663" cy="182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83028B78-BA6E-4E4A-9C95-22251CB125BF}"/>
              </a:ext>
            </a:extLst>
          </p:cNvPr>
          <p:cNvSpPr txBox="1"/>
          <p:nvPr/>
        </p:nvSpPr>
        <p:spPr>
          <a:xfrm>
            <a:off x="76200" y="136525"/>
            <a:ext cx="8305800" cy="461665"/>
          </a:xfrm>
          <a:prstGeom prst="rect">
            <a:avLst/>
          </a:prstGeom>
          <a:noFill/>
        </p:spPr>
        <p:txBody>
          <a:bodyPr wrap="square" rtlCol="0">
            <a:spAutoFit/>
          </a:bodyPr>
          <a:lstStyle/>
          <a:p>
            <a:r>
              <a:rPr lang="en-US" sz="2400" dirty="0">
                <a:latin typeface="+mj-lt"/>
              </a:rPr>
              <a:t>Maxwell’s equations at boundaries --</a:t>
            </a:r>
          </a:p>
        </p:txBody>
      </p:sp>
    </p:spTree>
    <p:extLst>
      <p:ext uri="{BB962C8B-B14F-4D97-AF65-F5344CB8AC3E}">
        <p14:creationId xmlns:p14="http://schemas.microsoft.com/office/powerpoint/2010/main" val="2501582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A8C86F-38FA-4737-900D-4B344F81273D}"/>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56E4BF72-B863-48D1-A5CF-F5702DDDF65D}"/>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4C9F6BC2-1E14-4824-835E-808947AD06FB}"/>
              </a:ext>
            </a:extLst>
          </p:cNvPr>
          <p:cNvSpPr>
            <a:spLocks noGrp="1"/>
          </p:cNvSpPr>
          <p:nvPr>
            <p:ph type="sldNum" sz="quarter" idx="12"/>
          </p:nvPr>
        </p:nvSpPr>
        <p:spPr/>
        <p:txBody>
          <a:bodyPr/>
          <a:lstStyle/>
          <a:p>
            <a:fld id="{CE368B07-CEBF-4C80-90AF-53B34FA04CF3}" type="slidenum">
              <a:rPr lang="en-US" smtClean="0"/>
              <a:t>21</a:t>
            </a:fld>
            <a:endParaRPr lang="en-US" dirty="0"/>
          </a:p>
        </p:txBody>
      </p:sp>
      <p:sp>
        <p:nvSpPr>
          <p:cNvPr id="7" name="Slide Number Placeholder 3">
            <a:extLst>
              <a:ext uri="{FF2B5EF4-FFF2-40B4-BE49-F238E27FC236}">
                <a16:creationId xmlns:a16="http://schemas.microsoft.com/office/drawing/2014/main" id="{7140063C-45F8-4C3F-83FA-E5D9A5C80FA3}"/>
              </a:ext>
            </a:extLst>
          </p:cNvPr>
          <p:cNvSpPr>
            <a:spLocks noGrp="1"/>
          </p:cNvSpPr>
          <p:nvPr/>
        </p:nvSpPr>
        <p:spPr>
          <a:xfrm>
            <a:off x="6588342" y="5967413"/>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368B07-CEBF-4C80-90AF-53B34FA04CF3}" type="slidenum">
              <a:rPr lang="en-US" smtClean="0"/>
              <a:pPr/>
              <a:t>21</a:t>
            </a:fld>
            <a:endParaRPr lang="en-US" dirty="0"/>
          </a:p>
        </p:txBody>
      </p:sp>
      <p:sp>
        <p:nvSpPr>
          <p:cNvPr id="8" name="Rectangle 7">
            <a:extLst>
              <a:ext uri="{FF2B5EF4-FFF2-40B4-BE49-F238E27FC236}">
                <a16:creationId xmlns:a16="http://schemas.microsoft.com/office/drawing/2014/main" id="{7D014363-27B5-42B6-B18A-7F15FDEFC737}"/>
              </a:ext>
            </a:extLst>
          </p:cNvPr>
          <p:cNvSpPr/>
          <p:nvPr/>
        </p:nvSpPr>
        <p:spPr>
          <a:xfrm>
            <a:off x="1254342" y="528093"/>
            <a:ext cx="3070334" cy="2728639"/>
          </a:xfrm>
          <a:prstGeom prst="rect">
            <a:avLst/>
          </a:prstGeom>
          <a:solidFill>
            <a:srgbClr val="00B0F0">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9" name="Rectangle 8">
            <a:extLst>
              <a:ext uri="{FF2B5EF4-FFF2-40B4-BE49-F238E27FC236}">
                <a16:creationId xmlns:a16="http://schemas.microsoft.com/office/drawing/2014/main" id="{50FBC747-0390-44B7-841C-14C562B1FC34}"/>
              </a:ext>
            </a:extLst>
          </p:cNvPr>
          <p:cNvSpPr/>
          <p:nvPr/>
        </p:nvSpPr>
        <p:spPr>
          <a:xfrm>
            <a:off x="4303654" y="528092"/>
            <a:ext cx="3046688" cy="2728639"/>
          </a:xfrm>
          <a:prstGeom prst="rect">
            <a:avLst/>
          </a:prstGeom>
          <a:solidFill>
            <a:srgbClr val="FF00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TextBox 7">
            <a:extLst>
              <a:ext uri="{FF2B5EF4-FFF2-40B4-BE49-F238E27FC236}">
                <a16:creationId xmlns:a16="http://schemas.microsoft.com/office/drawing/2014/main" id="{4CE4A0B4-7A76-43FC-8C49-5129F4D8DBDE}"/>
              </a:ext>
            </a:extLst>
          </p:cNvPr>
          <p:cNvSpPr txBox="1"/>
          <p:nvPr/>
        </p:nvSpPr>
        <p:spPr>
          <a:xfrm>
            <a:off x="1406742" y="528092"/>
            <a:ext cx="762000" cy="45720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dirty="0">
                <a:latin typeface="Symbol" panose="05050102010706020507" pitchFamily="18" charset="2"/>
              </a:rPr>
              <a:t>e</a:t>
            </a:r>
            <a:r>
              <a:rPr lang="en-US" sz="2400" baseline="-25000" dirty="0">
                <a:latin typeface="+mj-lt"/>
              </a:rPr>
              <a:t>1</a:t>
            </a:r>
            <a:endParaRPr lang="en-US" sz="2400" dirty="0">
              <a:latin typeface="+mj-lt"/>
            </a:endParaRPr>
          </a:p>
        </p:txBody>
      </p:sp>
      <p:sp>
        <p:nvSpPr>
          <p:cNvPr id="11" name="TextBox 8">
            <a:extLst>
              <a:ext uri="{FF2B5EF4-FFF2-40B4-BE49-F238E27FC236}">
                <a16:creationId xmlns:a16="http://schemas.microsoft.com/office/drawing/2014/main" id="{C90CDDE2-16C9-4072-92A8-B6FA8F560A05}"/>
              </a:ext>
            </a:extLst>
          </p:cNvPr>
          <p:cNvSpPr txBox="1"/>
          <p:nvPr/>
        </p:nvSpPr>
        <p:spPr>
          <a:xfrm>
            <a:off x="4377227" y="525463"/>
            <a:ext cx="762000" cy="45720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dirty="0">
                <a:latin typeface="Symbol" panose="05050102010706020507" pitchFamily="18" charset="2"/>
              </a:rPr>
              <a:t>e</a:t>
            </a:r>
            <a:r>
              <a:rPr lang="en-US" sz="2400" baseline="-25000" dirty="0">
                <a:latin typeface="+mj-lt"/>
              </a:rPr>
              <a:t>2</a:t>
            </a:r>
            <a:endParaRPr lang="en-US" sz="2400" dirty="0">
              <a:latin typeface="+mj-lt"/>
            </a:endParaRPr>
          </a:p>
        </p:txBody>
      </p:sp>
      <p:cxnSp>
        <p:nvCxnSpPr>
          <p:cNvPr id="12" name="Straight Arrow Connector 11">
            <a:extLst>
              <a:ext uri="{FF2B5EF4-FFF2-40B4-BE49-F238E27FC236}">
                <a16:creationId xmlns:a16="http://schemas.microsoft.com/office/drawing/2014/main" id="{E65E4DF0-98BD-47E7-BB74-371E8358433F}"/>
              </a:ext>
            </a:extLst>
          </p:cNvPr>
          <p:cNvCxnSpPr/>
          <p:nvPr/>
        </p:nvCxnSpPr>
        <p:spPr>
          <a:xfrm rot="2700000" flipV="1">
            <a:off x="2016459" y="1150869"/>
            <a:ext cx="1066800" cy="727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D393BB79-3936-4DCF-875B-689ACCB2E177}"/>
              </a:ext>
            </a:extLst>
          </p:cNvPr>
          <p:cNvCxnSpPr/>
          <p:nvPr/>
        </p:nvCxnSpPr>
        <p:spPr>
          <a:xfrm>
            <a:off x="5042035" y="905945"/>
            <a:ext cx="514892" cy="835422"/>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99421AE5-7AF7-4EC7-AFAD-12272CD5986D}"/>
              </a:ext>
            </a:extLst>
          </p:cNvPr>
          <p:cNvCxnSpPr/>
          <p:nvPr/>
        </p:nvCxnSpPr>
        <p:spPr>
          <a:xfrm rot="2700000" flipV="1">
            <a:off x="2007201" y="2290087"/>
            <a:ext cx="1066800" cy="727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EB708B39-6CA9-48DB-BDE9-13F6049055A4}"/>
              </a:ext>
            </a:extLst>
          </p:cNvPr>
          <p:cNvCxnSpPr/>
          <p:nvPr/>
        </p:nvCxnSpPr>
        <p:spPr>
          <a:xfrm>
            <a:off x="4867329" y="1948141"/>
            <a:ext cx="806613" cy="136821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56F429AF-8556-490A-8FF2-E46C4D265F4F}"/>
              </a:ext>
            </a:extLst>
          </p:cNvPr>
          <p:cNvPicPr/>
          <p:nvPr/>
        </p:nvPicPr>
        <p:blipFill>
          <a:blip r:embed="rId2"/>
          <a:stretch>
            <a:fillRect/>
          </a:stretch>
        </p:blipFill>
        <p:spPr>
          <a:xfrm>
            <a:off x="7456757" y="890365"/>
            <a:ext cx="1499701" cy="918567"/>
          </a:xfrm>
          <a:prstGeom prst="rect">
            <a:avLst/>
          </a:prstGeom>
        </p:spPr>
      </p:pic>
      <p:sp>
        <p:nvSpPr>
          <p:cNvPr id="17" name="TextBox 22">
            <a:extLst>
              <a:ext uri="{FF2B5EF4-FFF2-40B4-BE49-F238E27FC236}">
                <a16:creationId xmlns:a16="http://schemas.microsoft.com/office/drawing/2014/main" id="{4A9817C4-95BD-4293-AF9F-EB40B86574E5}"/>
              </a:ext>
            </a:extLst>
          </p:cNvPr>
          <p:cNvSpPr txBox="1"/>
          <p:nvPr/>
        </p:nvSpPr>
        <p:spPr>
          <a:xfrm>
            <a:off x="2088598" y="2152188"/>
            <a:ext cx="612230"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a:latin typeface="+mj-lt"/>
              </a:rPr>
              <a:t>D</a:t>
            </a:r>
            <a:r>
              <a:rPr lang="en-US" sz="2400" b="1" baseline="-25000" dirty="0">
                <a:latin typeface="+mj-lt"/>
              </a:rPr>
              <a:t>1</a:t>
            </a:r>
            <a:endParaRPr lang="en-US" sz="2400" b="1" dirty="0">
              <a:latin typeface="+mj-lt"/>
            </a:endParaRPr>
          </a:p>
        </p:txBody>
      </p:sp>
      <p:sp>
        <p:nvSpPr>
          <p:cNvPr id="18" name="TextBox 23">
            <a:extLst>
              <a:ext uri="{FF2B5EF4-FFF2-40B4-BE49-F238E27FC236}">
                <a16:creationId xmlns:a16="http://schemas.microsoft.com/office/drawing/2014/main" id="{CA148E72-2EE3-43AA-A11D-994C5CC5AD9B}"/>
              </a:ext>
            </a:extLst>
          </p:cNvPr>
          <p:cNvSpPr txBox="1"/>
          <p:nvPr/>
        </p:nvSpPr>
        <p:spPr>
          <a:xfrm>
            <a:off x="4759540" y="2465028"/>
            <a:ext cx="612230"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a:latin typeface="+mj-lt"/>
              </a:rPr>
              <a:t>D</a:t>
            </a:r>
            <a:r>
              <a:rPr lang="en-US" sz="2400" b="1" baseline="-25000" dirty="0">
                <a:latin typeface="+mj-lt"/>
              </a:rPr>
              <a:t>2</a:t>
            </a:r>
            <a:endParaRPr lang="en-US" sz="2400" b="1" dirty="0">
              <a:latin typeface="+mj-lt"/>
            </a:endParaRPr>
          </a:p>
        </p:txBody>
      </p:sp>
      <p:cxnSp>
        <p:nvCxnSpPr>
          <p:cNvPr id="19" name="Straight Connector 18">
            <a:extLst>
              <a:ext uri="{FF2B5EF4-FFF2-40B4-BE49-F238E27FC236}">
                <a16:creationId xmlns:a16="http://schemas.microsoft.com/office/drawing/2014/main" id="{AEA7C195-E6B5-42AE-B50D-8AB29FC097CA}"/>
              </a:ext>
            </a:extLst>
          </p:cNvPr>
          <p:cNvCxnSpPr/>
          <p:nvPr/>
        </p:nvCxnSpPr>
        <p:spPr>
          <a:xfrm>
            <a:off x="2168742" y="1885133"/>
            <a:ext cx="759490"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A332255-B28D-4EF2-AC35-288244AA498B}"/>
              </a:ext>
            </a:extLst>
          </p:cNvPr>
          <p:cNvCxnSpPr/>
          <p:nvPr/>
        </p:nvCxnSpPr>
        <p:spPr>
          <a:xfrm>
            <a:off x="2930742" y="1961333"/>
            <a:ext cx="0" cy="68580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168CD0F3-A2A8-4170-A5BF-DC27BCF58CD2}"/>
              </a:ext>
            </a:extLst>
          </p:cNvPr>
          <p:cNvCxnSpPr/>
          <p:nvPr/>
        </p:nvCxnSpPr>
        <p:spPr>
          <a:xfrm>
            <a:off x="4867329" y="1950769"/>
            <a:ext cx="759490"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62D6E26-238F-4699-8D19-F57A02CC645D}"/>
              </a:ext>
            </a:extLst>
          </p:cNvPr>
          <p:cNvCxnSpPr/>
          <p:nvPr/>
        </p:nvCxnSpPr>
        <p:spPr>
          <a:xfrm>
            <a:off x="5673942" y="1961333"/>
            <a:ext cx="0" cy="129539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5723474-3DAB-4166-AA3D-DCFB448681C4}"/>
              </a:ext>
            </a:extLst>
          </p:cNvPr>
          <p:cNvCxnSpPr/>
          <p:nvPr/>
        </p:nvCxnSpPr>
        <p:spPr>
          <a:xfrm>
            <a:off x="2168742" y="742133"/>
            <a:ext cx="759490"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1496634-8661-4B6F-8980-A9C8C2D85D0F}"/>
              </a:ext>
            </a:extLst>
          </p:cNvPr>
          <p:cNvCxnSpPr/>
          <p:nvPr/>
        </p:nvCxnSpPr>
        <p:spPr>
          <a:xfrm>
            <a:off x="2930742" y="818333"/>
            <a:ext cx="0" cy="68580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5" name="TextBox 35">
            <a:extLst>
              <a:ext uri="{FF2B5EF4-FFF2-40B4-BE49-F238E27FC236}">
                <a16:creationId xmlns:a16="http://schemas.microsoft.com/office/drawing/2014/main" id="{A1488EDE-50E3-4CB9-986C-DC30DF014D5C}"/>
              </a:ext>
            </a:extLst>
          </p:cNvPr>
          <p:cNvSpPr txBox="1"/>
          <p:nvPr/>
        </p:nvSpPr>
        <p:spPr>
          <a:xfrm>
            <a:off x="2016342" y="970733"/>
            <a:ext cx="612230"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a:latin typeface="+mj-lt"/>
              </a:rPr>
              <a:t>E</a:t>
            </a:r>
            <a:r>
              <a:rPr lang="en-US" sz="2400" b="1" baseline="-25000" dirty="0">
                <a:latin typeface="+mj-lt"/>
              </a:rPr>
              <a:t>1</a:t>
            </a:r>
            <a:endParaRPr lang="en-US" sz="2400" b="1" dirty="0">
              <a:latin typeface="+mj-lt"/>
            </a:endParaRPr>
          </a:p>
        </p:txBody>
      </p:sp>
      <p:cxnSp>
        <p:nvCxnSpPr>
          <p:cNvPr id="26" name="Straight Connector 25">
            <a:extLst>
              <a:ext uri="{FF2B5EF4-FFF2-40B4-BE49-F238E27FC236}">
                <a16:creationId xmlns:a16="http://schemas.microsoft.com/office/drawing/2014/main" id="{BFAF1C47-8883-411C-9C98-61182A222CFE}"/>
              </a:ext>
            </a:extLst>
          </p:cNvPr>
          <p:cNvCxnSpPr/>
          <p:nvPr/>
        </p:nvCxnSpPr>
        <p:spPr>
          <a:xfrm flipV="1">
            <a:off x="5068340" y="842881"/>
            <a:ext cx="488587" cy="6567"/>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BF83CA4-331C-457B-8E60-C4E7931E3EB9}"/>
              </a:ext>
            </a:extLst>
          </p:cNvPr>
          <p:cNvCxnSpPr/>
          <p:nvPr/>
        </p:nvCxnSpPr>
        <p:spPr>
          <a:xfrm>
            <a:off x="5595232" y="904635"/>
            <a:ext cx="0" cy="814634"/>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TextBox 44">
            <a:extLst>
              <a:ext uri="{FF2B5EF4-FFF2-40B4-BE49-F238E27FC236}">
                <a16:creationId xmlns:a16="http://schemas.microsoft.com/office/drawing/2014/main" id="{4AFE1B06-8999-443C-BDAC-8998EF5F7A97}"/>
              </a:ext>
            </a:extLst>
          </p:cNvPr>
          <p:cNvSpPr txBox="1"/>
          <p:nvPr/>
        </p:nvSpPr>
        <p:spPr>
          <a:xfrm>
            <a:off x="4835742" y="1123133"/>
            <a:ext cx="612230"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a:latin typeface="+mj-lt"/>
              </a:rPr>
              <a:t>E</a:t>
            </a:r>
            <a:r>
              <a:rPr lang="en-US" sz="2400" b="1" baseline="-25000" dirty="0">
                <a:latin typeface="+mj-lt"/>
              </a:rPr>
              <a:t>2</a:t>
            </a:r>
            <a:endParaRPr lang="en-US" sz="2400" b="1" dirty="0">
              <a:latin typeface="+mj-lt"/>
            </a:endParaRPr>
          </a:p>
        </p:txBody>
      </p:sp>
      <p:pic>
        <p:nvPicPr>
          <p:cNvPr id="29" name="Picture 28">
            <a:extLst>
              <a:ext uri="{FF2B5EF4-FFF2-40B4-BE49-F238E27FC236}">
                <a16:creationId xmlns:a16="http://schemas.microsoft.com/office/drawing/2014/main" id="{678B2FF9-81C9-4FCD-A18D-D063D9F99D02}"/>
              </a:ext>
            </a:extLst>
          </p:cNvPr>
          <p:cNvPicPr/>
          <p:nvPr/>
        </p:nvPicPr>
        <p:blipFill>
          <a:blip r:embed="rId3"/>
          <a:stretch>
            <a:fillRect/>
          </a:stretch>
        </p:blipFill>
        <p:spPr>
          <a:xfrm>
            <a:off x="5121642" y="4795375"/>
            <a:ext cx="3616785" cy="1406528"/>
          </a:xfrm>
          <a:prstGeom prst="rect">
            <a:avLst/>
          </a:prstGeom>
        </p:spPr>
      </p:pic>
      <p:sp>
        <p:nvSpPr>
          <p:cNvPr id="30" name="TextBox 46">
            <a:extLst>
              <a:ext uri="{FF2B5EF4-FFF2-40B4-BE49-F238E27FC236}">
                <a16:creationId xmlns:a16="http://schemas.microsoft.com/office/drawing/2014/main" id="{28D0C80B-B3D5-4588-ABA3-AC82130ED1E2}"/>
              </a:ext>
            </a:extLst>
          </p:cNvPr>
          <p:cNvSpPr txBox="1"/>
          <p:nvPr/>
        </p:nvSpPr>
        <p:spPr>
          <a:xfrm>
            <a:off x="1059596" y="5250002"/>
            <a:ext cx="4650830"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dirty="0">
                <a:latin typeface="+mj-lt"/>
              </a:rPr>
              <a:t>For isotropic dielectrics:</a:t>
            </a:r>
          </a:p>
        </p:txBody>
      </p:sp>
      <p:pic>
        <p:nvPicPr>
          <p:cNvPr id="31" name="Picture 30">
            <a:extLst>
              <a:ext uri="{FF2B5EF4-FFF2-40B4-BE49-F238E27FC236}">
                <a16:creationId xmlns:a16="http://schemas.microsoft.com/office/drawing/2014/main" id="{C91F3F5E-A3D7-4AA4-89A9-57FAAB9D9061}"/>
              </a:ext>
            </a:extLst>
          </p:cNvPr>
          <p:cNvPicPr>
            <a:picLocks noChangeAspect="1" noChangeArrowheads="1"/>
          </p:cNvPicPr>
          <p:nvPr/>
        </p:nvPicPr>
        <p:blipFill>
          <a:blip r:embed="rId4"/>
          <a:srcRect/>
          <a:stretch>
            <a:fillRect/>
          </a:stretch>
        </p:blipFill>
        <p:spPr bwMode="auto">
          <a:xfrm>
            <a:off x="187542" y="3408751"/>
            <a:ext cx="8655050" cy="148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TextBox 31">
            <a:extLst>
              <a:ext uri="{FF2B5EF4-FFF2-40B4-BE49-F238E27FC236}">
                <a16:creationId xmlns:a16="http://schemas.microsoft.com/office/drawing/2014/main" id="{604CC637-DACD-4D05-B9B1-667E2B3F596E}"/>
              </a:ext>
            </a:extLst>
          </p:cNvPr>
          <p:cNvSpPr txBox="1"/>
          <p:nvPr/>
        </p:nvSpPr>
        <p:spPr>
          <a:xfrm>
            <a:off x="187542" y="136525"/>
            <a:ext cx="8655050" cy="461665"/>
          </a:xfrm>
          <a:prstGeom prst="rect">
            <a:avLst/>
          </a:prstGeom>
          <a:noFill/>
        </p:spPr>
        <p:txBody>
          <a:bodyPr wrap="square" rtlCol="0">
            <a:spAutoFit/>
          </a:bodyPr>
          <a:lstStyle/>
          <a:p>
            <a:r>
              <a:rPr lang="en-US" sz="2400" dirty="0">
                <a:latin typeface="+mj-lt"/>
              </a:rPr>
              <a:t>Boundaries in electrostatics</a:t>
            </a:r>
          </a:p>
        </p:txBody>
      </p:sp>
    </p:spTree>
    <p:extLst>
      <p:ext uri="{BB962C8B-B14F-4D97-AF65-F5344CB8AC3E}">
        <p14:creationId xmlns:p14="http://schemas.microsoft.com/office/powerpoint/2010/main" val="29234590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23A368-52C6-4C32-95BD-99779E3980CA}"/>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90B31FE5-8D3A-45D4-9B49-5F4A0BF483E4}"/>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A9B466C2-956E-475C-A978-952CA6F1E973}"/>
              </a:ext>
            </a:extLst>
          </p:cNvPr>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a:extLst>
              <a:ext uri="{FF2B5EF4-FFF2-40B4-BE49-F238E27FC236}">
                <a16:creationId xmlns:a16="http://schemas.microsoft.com/office/drawing/2014/main" id="{DA67F43C-2CC8-4A19-B137-A8FF2A47AD90}"/>
              </a:ext>
            </a:extLst>
          </p:cNvPr>
          <p:cNvSpPr txBox="1"/>
          <p:nvPr/>
        </p:nvSpPr>
        <p:spPr>
          <a:xfrm>
            <a:off x="228600" y="304800"/>
            <a:ext cx="8610600" cy="830997"/>
          </a:xfrm>
          <a:prstGeom prst="rect">
            <a:avLst/>
          </a:prstGeom>
          <a:noFill/>
        </p:spPr>
        <p:txBody>
          <a:bodyPr wrap="square" rtlCol="0">
            <a:spAutoFit/>
          </a:bodyPr>
          <a:lstStyle/>
          <a:p>
            <a:r>
              <a:rPr lang="en-US" sz="2400" dirty="0">
                <a:latin typeface="+mj-lt"/>
              </a:rPr>
              <a:t>Reflection and refraction of plane electromagnetic waves at a plane interface between dielectrics (assumed to be lossless)</a:t>
            </a:r>
          </a:p>
        </p:txBody>
      </p:sp>
      <p:grpSp>
        <p:nvGrpSpPr>
          <p:cNvPr id="6" name="Group 5">
            <a:extLst>
              <a:ext uri="{FF2B5EF4-FFF2-40B4-BE49-F238E27FC236}">
                <a16:creationId xmlns:a16="http://schemas.microsoft.com/office/drawing/2014/main" id="{686CAACC-B10C-43D3-9987-512148820BB2}"/>
              </a:ext>
            </a:extLst>
          </p:cNvPr>
          <p:cNvGrpSpPr/>
          <p:nvPr/>
        </p:nvGrpSpPr>
        <p:grpSpPr>
          <a:xfrm>
            <a:off x="1447800" y="1524000"/>
            <a:ext cx="6019800" cy="4724400"/>
            <a:chOff x="1447800" y="1524000"/>
            <a:chExt cx="6019800" cy="4724400"/>
          </a:xfrm>
        </p:grpSpPr>
        <p:sp>
          <p:nvSpPr>
            <p:cNvPr id="7" name="Rectangle 6">
              <a:extLst>
                <a:ext uri="{FF2B5EF4-FFF2-40B4-BE49-F238E27FC236}">
                  <a16:creationId xmlns:a16="http://schemas.microsoft.com/office/drawing/2014/main" id="{BFFDE5DD-1692-470B-9F7A-154409A8FF90}"/>
                </a:ext>
              </a:extLst>
            </p:cNvPr>
            <p:cNvSpPr/>
            <p:nvPr/>
          </p:nvSpPr>
          <p:spPr>
            <a:xfrm>
              <a:off x="1447800" y="1524000"/>
              <a:ext cx="6019800" cy="2362200"/>
            </a:xfrm>
            <a:prstGeom prst="rect">
              <a:avLst/>
            </a:prstGeom>
            <a:solidFill>
              <a:schemeClr val="accent1">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6BB4AA9-675E-4F34-8CBD-39BF7E66ED0F}"/>
                </a:ext>
              </a:extLst>
            </p:cNvPr>
            <p:cNvSpPr/>
            <p:nvPr/>
          </p:nvSpPr>
          <p:spPr>
            <a:xfrm>
              <a:off x="1447800" y="3886200"/>
              <a:ext cx="6019800" cy="2362200"/>
            </a:xfrm>
            <a:prstGeom prst="rect">
              <a:avLst/>
            </a:prstGeom>
            <a:solidFill>
              <a:srgbClr val="DA32AA">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211368DB-157E-41D6-ABCD-07E2E7F5F6AC}"/>
                </a:ext>
              </a:extLst>
            </p:cNvPr>
            <p:cNvSpPr txBox="1"/>
            <p:nvPr/>
          </p:nvSpPr>
          <p:spPr>
            <a:xfrm>
              <a:off x="1752600" y="1905000"/>
              <a:ext cx="1295400" cy="457200"/>
            </a:xfrm>
            <a:prstGeom prst="rect">
              <a:avLst/>
            </a:prstGeom>
            <a:noFill/>
          </p:spPr>
          <p:txBody>
            <a:bodyPr wrap="square" rtlCol="0">
              <a:spAutoFit/>
            </a:bodyPr>
            <a:lstStyle/>
            <a:p>
              <a:r>
                <a:rPr lang="en-US" sz="2400" dirty="0">
                  <a:latin typeface="Symbol" pitchFamily="18" charset="2"/>
                </a:rPr>
                <a:t>m</a:t>
              </a:r>
              <a:r>
                <a:rPr lang="en-US" sz="2400" dirty="0">
                  <a:latin typeface="+mj-lt"/>
                </a:rPr>
                <a:t>’</a:t>
              </a:r>
              <a:r>
                <a:rPr lang="en-US" sz="2400" dirty="0">
                  <a:latin typeface="Symbol" pitchFamily="18" charset="2"/>
                </a:rPr>
                <a:t> e</a:t>
              </a:r>
              <a:r>
                <a:rPr lang="en-US" sz="2400" dirty="0"/>
                <a:t>’</a:t>
              </a:r>
              <a:endParaRPr lang="en-US" sz="2400" dirty="0">
                <a:latin typeface="Symbol" pitchFamily="18" charset="2"/>
              </a:endParaRPr>
            </a:p>
          </p:txBody>
        </p:sp>
        <p:sp>
          <p:nvSpPr>
            <p:cNvPr id="10" name="TextBox 9">
              <a:extLst>
                <a:ext uri="{FF2B5EF4-FFF2-40B4-BE49-F238E27FC236}">
                  <a16:creationId xmlns:a16="http://schemas.microsoft.com/office/drawing/2014/main" id="{B9A430B5-96F8-4C76-A6A8-88124649ED1E}"/>
                </a:ext>
              </a:extLst>
            </p:cNvPr>
            <p:cNvSpPr txBox="1"/>
            <p:nvPr/>
          </p:nvSpPr>
          <p:spPr>
            <a:xfrm>
              <a:off x="1676400" y="4114800"/>
              <a:ext cx="1295400" cy="457200"/>
            </a:xfrm>
            <a:prstGeom prst="rect">
              <a:avLst/>
            </a:prstGeom>
            <a:noFill/>
          </p:spPr>
          <p:txBody>
            <a:bodyPr wrap="square" rtlCol="0">
              <a:spAutoFit/>
            </a:bodyPr>
            <a:lstStyle/>
            <a:p>
              <a:r>
                <a:rPr lang="en-US" sz="2400" dirty="0">
                  <a:latin typeface="Symbol" pitchFamily="18" charset="2"/>
                </a:rPr>
                <a:t>m e</a:t>
              </a:r>
            </a:p>
          </p:txBody>
        </p:sp>
        <p:cxnSp>
          <p:nvCxnSpPr>
            <p:cNvPr id="11" name="Straight Arrow Connector 10">
              <a:extLst>
                <a:ext uri="{FF2B5EF4-FFF2-40B4-BE49-F238E27FC236}">
                  <a16:creationId xmlns:a16="http://schemas.microsoft.com/office/drawing/2014/main" id="{9FC2B412-5819-49F8-9BC3-0FC689A1CF4D}"/>
                </a:ext>
              </a:extLst>
            </p:cNvPr>
            <p:cNvCxnSpPr/>
            <p:nvPr/>
          </p:nvCxnSpPr>
          <p:spPr>
            <a:xfrm flipV="1">
              <a:off x="2819400" y="3886200"/>
              <a:ext cx="1295400" cy="1981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20CC51B0-59CE-4C8B-BCD8-B64386408614}"/>
                </a:ext>
              </a:extLst>
            </p:cNvPr>
            <p:cNvCxnSpPr/>
            <p:nvPr/>
          </p:nvCxnSpPr>
          <p:spPr>
            <a:xfrm>
              <a:off x="4114800" y="3886200"/>
              <a:ext cx="1219200" cy="1981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DDD9739-E19D-4F2A-B9CE-96E77E060651}"/>
                </a:ext>
              </a:extLst>
            </p:cNvPr>
            <p:cNvCxnSpPr/>
            <p:nvPr/>
          </p:nvCxnSpPr>
          <p:spPr>
            <a:xfrm>
              <a:off x="4114800" y="1676400"/>
              <a:ext cx="0" cy="419100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AE31A0CA-CB4F-4DA3-8A6A-6B7B0A720782}"/>
                </a:ext>
              </a:extLst>
            </p:cNvPr>
            <p:cNvCxnSpPr/>
            <p:nvPr/>
          </p:nvCxnSpPr>
          <p:spPr>
            <a:xfrm flipV="1">
              <a:off x="4114800" y="2819400"/>
              <a:ext cx="2209800" cy="1066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1FBA3B28-160F-4289-AD95-88BCCFF76FD7}"/>
                </a:ext>
              </a:extLst>
            </p:cNvPr>
            <p:cNvSpPr txBox="1"/>
            <p:nvPr/>
          </p:nvSpPr>
          <p:spPr>
            <a:xfrm>
              <a:off x="5029200" y="2891135"/>
              <a:ext cx="762000" cy="461665"/>
            </a:xfrm>
            <a:prstGeom prst="rect">
              <a:avLst/>
            </a:prstGeom>
            <a:noFill/>
          </p:spPr>
          <p:txBody>
            <a:bodyPr wrap="square" rtlCol="0">
              <a:spAutoFit/>
            </a:bodyPr>
            <a:lstStyle/>
            <a:p>
              <a:r>
                <a:rPr lang="en-US" sz="2400" b="1" dirty="0">
                  <a:latin typeface="+mj-lt"/>
                </a:rPr>
                <a:t>k’</a:t>
              </a:r>
            </a:p>
          </p:txBody>
        </p:sp>
        <p:sp>
          <p:nvSpPr>
            <p:cNvPr id="16" name="TextBox 15">
              <a:extLst>
                <a:ext uri="{FF2B5EF4-FFF2-40B4-BE49-F238E27FC236}">
                  <a16:creationId xmlns:a16="http://schemas.microsoft.com/office/drawing/2014/main" id="{E4CEBE7A-73A6-4986-B0DC-1F89207F7DD1}"/>
                </a:ext>
              </a:extLst>
            </p:cNvPr>
            <p:cNvSpPr txBox="1"/>
            <p:nvPr/>
          </p:nvSpPr>
          <p:spPr>
            <a:xfrm>
              <a:off x="3124200" y="4341167"/>
              <a:ext cx="762000" cy="461665"/>
            </a:xfrm>
            <a:prstGeom prst="rect">
              <a:avLst/>
            </a:prstGeom>
            <a:noFill/>
          </p:spPr>
          <p:txBody>
            <a:bodyPr wrap="square" rtlCol="0">
              <a:spAutoFit/>
            </a:bodyPr>
            <a:lstStyle/>
            <a:p>
              <a:r>
                <a:rPr lang="en-US" sz="2400" b="1" dirty="0" err="1">
                  <a:latin typeface="+mj-lt"/>
                </a:rPr>
                <a:t>k</a:t>
              </a:r>
              <a:r>
                <a:rPr lang="en-US" sz="2400" baseline="-25000" dirty="0" err="1">
                  <a:latin typeface="+mj-lt"/>
                </a:rPr>
                <a:t>i</a:t>
              </a:r>
              <a:endParaRPr lang="en-US" sz="2400" b="1" dirty="0">
                <a:latin typeface="+mj-lt"/>
              </a:endParaRPr>
            </a:p>
          </p:txBody>
        </p:sp>
        <p:sp>
          <p:nvSpPr>
            <p:cNvPr id="17" name="TextBox 16">
              <a:extLst>
                <a:ext uri="{FF2B5EF4-FFF2-40B4-BE49-F238E27FC236}">
                  <a16:creationId xmlns:a16="http://schemas.microsoft.com/office/drawing/2014/main" id="{59FD3BDA-8ADD-4341-A958-AE17276A476C}"/>
                </a:ext>
              </a:extLst>
            </p:cNvPr>
            <p:cNvSpPr txBox="1"/>
            <p:nvPr/>
          </p:nvSpPr>
          <p:spPr>
            <a:xfrm>
              <a:off x="4495800" y="4186535"/>
              <a:ext cx="762000" cy="461665"/>
            </a:xfrm>
            <a:prstGeom prst="rect">
              <a:avLst/>
            </a:prstGeom>
            <a:noFill/>
          </p:spPr>
          <p:txBody>
            <a:bodyPr wrap="square" rtlCol="0">
              <a:spAutoFit/>
            </a:bodyPr>
            <a:lstStyle/>
            <a:p>
              <a:r>
                <a:rPr lang="en-US" sz="2400" b="1" dirty="0" err="1">
                  <a:latin typeface="+mj-lt"/>
                </a:rPr>
                <a:t>k</a:t>
              </a:r>
              <a:r>
                <a:rPr lang="en-US" sz="2400" baseline="-25000" dirty="0" err="1">
                  <a:latin typeface="+mj-lt"/>
                </a:rPr>
                <a:t>R</a:t>
              </a:r>
              <a:endParaRPr lang="en-US" sz="2400" b="1" dirty="0">
                <a:latin typeface="+mj-lt"/>
              </a:endParaRPr>
            </a:p>
          </p:txBody>
        </p:sp>
        <p:sp>
          <p:nvSpPr>
            <p:cNvPr id="18" name="TextBox 17">
              <a:extLst>
                <a:ext uri="{FF2B5EF4-FFF2-40B4-BE49-F238E27FC236}">
                  <a16:creationId xmlns:a16="http://schemas.microsoft.com/office/drawing/2014/main" id="{1921C4E9-B79C-47EE-B205-C01962EC202E}"/>
                </a:ext>
              </a:extLst>
            </p:cNvPr>
            <p:cNvSpPr txBox="1"/>
            <p:nvPr/>
          </p:nvSpPr>
          <p:spPr>
            <a:xfrm>
              <a:off x="3733800" y="4572000"/>
              <a:ext cx="381000" cy="461665"/>
            </a:xfrm>
            <a:prstGeom prst="rect">
              <a:avLst/>
            </a:prstGeom>
            <a:noFill/>
          </p:spPr>
          <p:txBody>
            <a:bodyPr wrap="square" rtlCol="0">
              <a:spAutoFit/>
            </a:bodyPr>
            <a:lstStyle/>
            <a:p>
              <a:r>
                <a:rPr lang="en-US" sz="2400" i="1" dirty="0">
                  <a:latin typeface="+mj-lt"/>
                </a:rPr>
                <a:t>i</a:t>
              </a:r>
            </a:p>
          </p:txBody>
        </p:sp>
        <p:sp>
          <p:nvSpPr>
            <p:cNvPr id="19" name="TextBox 18">
              <a:extLst>
                <a:ext uri="{FF2B5EF4-FFF2-40B4-BE49-F238E27FC236}">
                  <a16:creationId xmlns:a16="http://schemas.microsoft.com/office/drawing/2014/main" id="{613C252C-1228-4BF4-8F32-56B0C8B4B723}"/>
                </a:ext>
              </a:extLst>
            </p:cNvPr>
            <p:cNvSpPr txBox="1"/>
            <p:nvPr/>
          </p:nvSpPr>
          <p:spPr>
            <a:xfrm>
              <a:off x="4191000" y="4572000"/>
              <a:ext cx="381000" cy="461665"/>
            </a:xfrm>
            <a:prstGeom prst="rect">
              <a:avLst/>
            </a:prstGeom>
            <a:noFill/>
          </p:spPr>
          <p:txBody>
            <a:bodyPr wrap="square" rtlCol="0">
              <a:spAutoFit/>
            </a:bodyPr>
            <a:lstStyle/>
            <a:p>
              <a:r>
                <a:rPr lang="en-US" sz="2400" i="1" dirty="0">
                  <a:latin typeface="+mj-lt"/>
                </a:rPr>
                <a:t>R</a:t>
              </a:r>
            </a:p>
          </p:txBody>
        </p:sp>
        <p:sp>
          <p:nvSpPr>
            <p:cNvPr id="20" name="TextBox 19">
              <a:extLst>
                <a:ext uri="{FF2B5EF4-FFF2-40B4-BE49-F238E27FC236}">
                  <a16:creationId xmlns:a16="http://schemas.microsoft.com/office/drawing/2014/main" id="{8EE711CF-83B8-4A15-B1F3-20C3B2B34CCC}"/>
                </a:ext>
              </a:extLst>
            </p:cNvPr>
            <p:cNvSpPr txBox="1"/>
            <p:nvPr/>
          </p:nvSpPr>
          <p:spPr>
            <a:xfrm>
              <a:off x="4114800" y="3195935"/>
              <a:ext cx="381000" cy="461665"/>
            </a:xfrm>
            <a:prstGeom prst="rect">
              <a:avLst/>
            </a:prstGeom>
            <a:noFill/>
          </p:spPr>
          <p:txBody>
            <a:bodyPr wrap="square" rtlCol="0">
              <a:spAutoFit/>
            </a:bodyPr>
            <a:lstStyle/>
            <a:p>
              <a:r>
                <a:rPr lang="en-US" sz="2400" i="1" dirty="0">
                  <a:latin typeface="Symbol" pitchFamily="18" charset="2"/>
                </a:rPr>
                <a:t>q</a:t>
              </a:r>
            </a:p>
          </p:txBody>
        </p:sp>
        <p:sp>
          <p:nvSpPr>
            <p:cNvPr id="21" name="Arc 20">
              <a:extLst>
                <a:ext uri="{FF2B5EF4-FFF2-40B4-BE49-F238E27FC236}">
                  <a16:creationId xmlns:a16="http://schemas.microsoft.com/office/drawing/2014/main" id="{DEAB8286-7C7B-4290-B3E4-AF0D2EE74163}"/>
                </a:ext>
              </a:extLst>
            </p:cNvPr>
            <p:cNvSpPr/>
            <p:nvPr/>
          </p:nvSpPr>
          <p:spPr>
            <a:xfrm>
              <a:off x="3733800" y="3200400"/>
              <a:ext cx="914400" cy="685800"/>
            </a:xfrm>
            <a:prstGeom prst="arc">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Arc 21">
              <a:extLst>
                <a:ext uri="{FF2B5EF4-FFF2-40B4-BE49-F238E27FC236}">
                  <a16:creationId xmlns:a16="http://schemas.microsoft.com/office/drawing/2014/main" id="{396109B9-C750-4DA5-AEEE-AD26DD768C49}"/>
                </a:ext>
              </a:extLst>
            </p:cNvPr>
            <p:cNvSpPr/>
            <p:nvPr/>
          </p:nvSpPr>
          <p:spPr>
            <a:xfrm rot="10388273">
              <a:off x="3607134" y="4414369"/>
              <a:ext cx="914400" cy="685800"/>
            </a:xfrm>
            <a:prstGeom prst="arc">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Arc 22">
              <a:extLst>
                <a:ext uri="{FF2B5EF4-FFF2-40B4-BE49-F238E27FC236}">
                  <a16:creationId xmlns:a16="http://schemas.microsoft.com/office/drawing/2014/main" id="{709588A4-5674-4D24-8157-E2812F5844B4}"/>
                </a:ext>
              </a:extLst>
            </p:cNvPr>
            <p:cNvSpPr/>
            <p:nvPr/>
          </p:nvSpPr>
          <p:spPr>
            <a:xfrm rot="7066266">
              <a:off x="3903168" y="4350591"/>
              <a:ext cx="914400" cy="685800"/>
            </a:xfrm>
            <a:prstGeom prst="arc">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19724846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7D89CB-B5D9-4B4C-928F-71CE185C4873}"/>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34E469EC-7360-4412-8A7C-7E2C4902247F}"/>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B784C9C8-31F2-4631-BD03-196467947110}"/>
              </a:ext>
            </a:extLst>
          </p:cNvPr>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a:extLst>
              <a:ext uri="{FF2B5EF4-FFF2-40B4-BE49-F238E27FC236}">
                <a16:creationId xmlns:a16="http://schemas.microsoft.com/office/drawing/2014/main" id="{F4A005AF-40AE-469A-8A80-59E50E47F668}"/>
              </a:ext>
            </a:extLst>
          </p:cNvPr>
          <p:cNvSpPr txBox="1"/>
          <p:nvPr/>
        </p:nvSpPr>
        <p:spPr>
          <a:xfrm>
            <a:off x="152400" y="76200"/>
            <a:ext cx="9144000" cy="461665"/>
          </a:xfrm>
          <a:prstGeom prst="rect">
            <a:avLst/>
          </a:prstGeom>
          <a:noFill/>
        </p:spPr>
        <p:txBody>
          <a:bodyPr wrap="square" rtlCol="0">
            <a:spAutoFit/>
          </a:bodyPr>
          <a:lstStyle/>
          <a:p>
            <a:r>
              <a:rPr lang="en-US" sz="2400" dirty="0">
                <a:latin typeface="+mj-lt"/>
              </a:rPr>
              <a:t>Analysis of Maxwell’s equations without sources  in each medium</a:t>
            </a:r>
          </a:p>
        </p:txBody>
      </p:sp>
      <p:graphicFrame>
        <p:nvGraphicFramePr>
          <p:cNvPr id="6" name="Object 5">
            <a:extLst>
              <a:ext uri="{FF2B5EF4-FFF2-40B4-BE49-F238E27FC236}">
                <a16:creationId xmlns:a16="http://schemas.microsoft.com/office/drawing/2014/main" id="{CD6C9282-5D31-43E1-89C1-AFC65C2BC630}"/>
              </a:ext>
            </a:extLst>
          </p:cNvPr>
          <p:cNvGraphicFramePr>
            <a:graphicFrameLocks noChangeAspect="1"/>
          </p:cNvGraphicFramePr>
          <p:nvPr>
            <p:extLst>
              <p:ext uri="{D42A27DB-BD31-4B8C-83A1-F6EECF244321}">
                <p14:modId xmlns:p14="http://schemas.microsoft.com/office/powerpoint/2010/main" val="3449938764"/>
              </p:ext>
            </p:extLst>
          </p:nvPr>
        </p:nvGraphicFramePr>
        <p:xfrm>
          <a:off x="595733" y="537865"/>
          <a:ext cx="7329067" cy="2668589"/>
        </p:xfrm>
        <a:graphic>
          <a:graphicData uri="http://schemas.openxmlformats.org/presentationml/2006/ole">
            <mc:AlternateContent xmlns:mc="http://schemas.openxmlformats.org/markup-compatibility/2006">
              <mc:Choice xmlns:v="urn:schemas-microsoft-com:vml" Requires="v">
                <p:oleObj spid="_x0000_s12304" name="数式" r:id="rId3" imgW="3390840" imgH="1218960" progId="Equation.3">
                  <p:embed/>
                </p:oleObj>
              </mc:Choice>
              <mc:Fallback>
                <p:oleObj name="数式" r:id="rId3" imgW="3390840" imgH="1218960" progId="Equation.3">
                  <p:embed/>
                  <p:pic>
                    <p:nvPicPr>
                      <p:cNvPr id="5" name="Object 4"/>
                      <p:cNvPicPr>
                        <a:picLocks noChangeAspect="1" noChangeArrowheads="1"/>
                      </p:cNvPicPr>
                      <p:nvPr/>
                    </p:nvPicPr>
                    <p:blipFill>
                      <a:blip r:embed="rId4"/>
                      <a:srcRect/>
                      <a:stretch>
                        <a:fillRect/>
                      </a:stretch>
                    </p:blipFill>
                    <p:spPr bwMode="auto">
                      <a:xfrm>
                        <a:off x="595733" y="537865"/>
                        <a:ext cx="7329067" cy="2668589"/>
                      </a:xfrm>
                      <a:prstGeom prst="rect">
                        <a:avLst/>
                      </a:prstGeom>
                      <a:noFill/>
                      <a:ln>
                        <a:noFill/>
                      </a:ln>
                    </p:spPr>
                  </p:pic>
                </p:oleObj>
              </mc:Fallback>
            </mc:AlternateContent>
          </a:graphicData>
        </a:graphic>
      </p:graphicFrame>
      <p:graphicFrame>
        <p:nvGraphicFramePr>
          <p:cNvPr id="7" name="Object 6">
            <a:extLst>
              <a:ext uri="{FF2B5EF4-FFF2-40B4-BE49-F238E27FC236}">
                <a16:creationId xmlns:a16="http://schemas.microsoft.com/office/drawing/2014/main" id="{BDFAFA99-BAE7-471F-8526-19E7CDBD8BA5}"/>
              </a:ext>
            </a:extLst>
          </p:cNvPr>
          <p:cNvGraphicFramePr>
            <a:graphicFrameLocks noChangeAspect="1"/>
          </p:cNvGraphicFramePr>
          <p:nvPr>
            <p:extLst>
              <p:ext uri="{D42A27DB-BD31-4B8C-83A1-F6EECF244321}">
                <p14:modId xmlns:p14="http://schemas.microsoft.com/office/powerpoint/2010/main" val="2496662618"/>
              </p:ext>
            </p:extLst>
          </p:nvPr>
        </p:nvGraphicFramePr>
        <p:xfrm>
          <a:off x="1562100" y="3349625"/>
          <a:ext cx="5211763" cy="2654300"/>
        </p:xfrm>
        <a:graphic>
          <a:graphicData uri="http://schemas.openxmlformats.org/presentationml/2006/ole">
            <mc:AlternateContent xmlns:mc="http://schemas.openxmlformats.org/markup-compatibility/2006">
              <mc:Choice xmlns:v="urn:schemas-microsoft-com:vml" Requires="v">
                <p:oleObj spid="_x0000_s12305" name="Equation" r:id="rId5" imgW="2222280" imgH="1117440" progId="Equation.DSMT4">
                  <p:embed/>
                </p:oleObj>
              </mc:Choice>
              <mc:Fallback>
                <p:oleObj name="Equation" r:id="rId5" imgW="2222280" imgH="1117440" progId="Equation.DSMT4">
                  <p:embed/>
                  <p:pic>
                    <p:nvPicPr>
                      <p:cNvPr id="6" name="Object 5"/>
                      <p:cNvPicPr>
                        <a:picLocks noChangeAspect="1" noChangeArrowheads="1"/>
                      </p:cNvPicPr>
                      <p:nvPr/>
                    </p:nvPicPr>
                    <p:blipFill>
                      <a:blip r:embed="rId6"/>
                      <a:srcRect/>
                      <a:stretch>
                        <a:fillRect/>
                      </a:stretch>
                    </p:blipFill>
                    <p:spPr bwMode="auto">
                      <a:xfrm>
                        <a:off x="1562100" y="3349625"/>
                        <a:ext cx="5211763" cy="265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Straight Arrow Connector 7">
            <a:extLst>
              <a:ext uri="{FF2B5EF4-FFF2-40B4-BE49-F238E27FC236}">
                <a16:creationId xmlns:a16="http://schemas.microsoft.com/office/drawing/2014/main" id="{92275F21-6CF6-4513-B2F4-5D987AB4AFAD}"/>
              </a:ext>
            </a:extLst>
          </p:cNvPr>
          <p:cNvCxnSpPr/>
          <p:nvPr/>
        </p:nvCxnSpPr>
        <p:spPr>
          <a:xfrm flipV="1">
            <a:off x="7010400" y="4572000"/>
            <a:ext cx="0" cy="1143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24087E77-E737-4B1D-9057-6EAB1C2FEDB2}"/>
              </a:ext>
            </a:extLst>
          </p:cNvPr>
          <p:cNvCxnSpPr/>
          <p:nvPr/>
        </p:nvCxnSpPr>
        <p:spPr>
          <a:xfrm flipH="1">
            <a:off x="6096000" y="5715000"/>
            <a:ext cx="914400" cy="457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06BFE0B3-B932-419E-89C4-55BBD280E7A3}"/>
              </a:ext>
            </a:extLst>
          </p:cNvPr>
          <p:cNvCxnSpPr/>
          <p:nvPr/>
        </p:nvCxnSpPr>
        <p:spPr>
          <a:xfrm>
            <a:off x="7010400" y="5715000"/>
            <a:ext cx="1371600" cy="457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189845D2-9D2A-4DEE-878F-C7753652A354}"/>
              </a:ext>
            </a:extLst>
          </p:cNvPr>
          <p:cNvSpPr txBox="1"/>
          <p:nvPr/>
        </p:nvSpPr>
        <p:spPr>
          <a:xfrm>
            <a:off x="7162800" y="4572000"/>
            <a:ext cx="533400" cy="461665"/>
          </a:xfrm>
          <a:prstGeom prst="rect">
            <a:avLst/>
          </a:prstGeom>
          <a:noFill/>
        </p:spPr>
        <p:txBody>
          <a:bodyPr wrap="square" rtlCol="0">
            <a:spAutoFit/>
          </a:bodyPr>
          <a:lstStyle/>
          <a:p>
            <a:r>
              <a:rPr lang="en-US" sz="2400" b="1" dirty="0">
                <a:latin typeface="+mj-lt"/>
              </a:rPr>
              <a:t>E</a:t>
            </a:r>
            <a:r>
              <a:rPr lang="en-US" sz="2400" b="1" baseline="-25000" dirty="0">
                <a:latin typeface="+mj-lt"/>
              </a:rPr>
              <a:t>0</a:t>
            </a:r>
            <a:endParaRPr lang="en-US" sz="2400" b="1" dirty="0">
              <a:latin typeface="+mj-lt"/>
            </a:endParaRPr>
          </a:p>
        </p:txBody>
      </p:sp>
      <p:sp>
        <p:nvSpPr>
          <p:cNvPr id="12" name="TextBox 11">
            <a:extLst>
              <a:ext uri="{FF2B5EF4-FFF2-40B4-BE49-F238E27FC236}">
                <a16:creationId xmlns:a16="http://schemas.microsoft.com/office/drawing/2014/main" id="{FEA22365-3B78-4103-8AE6-6A683301C8A9}"/>
              </a:ext>
            </a:extLst>
          </p:cNvPr>
          <p:cNvSpPr txBox="1"/>
          <p:nvPr/>
        </p:nvSpPr>
        <p:spPr>
          <a:xfrm>
            <a:off x="5943600" y="5562600"/>
            <a:ext cx="533400" cy="461665"/>
          </a:xfrm>
          <a:prstGeom prst="rect">
            <a:avLst/>
          </a:prstGeom>
          <a:noFill/>
        </p:spPr>
        <p:txBody>
          <a:bodyPr wrap="square" rtlCol="0">
            <a:spAutoFit/>
          </a:bodyPr>
          <a:lstStyle/>
          <a:p>
            <a:r>
              <a:rPr lang="en-US" sz="2400" b="1" dirty="0">
                <a:latin typeface="+mj-lt"/>
              </a:rPr>
              <a:t>B</a:t>
            </a:r>
            <a:r>
              <a:rPr lang="en-US" sz="2400" b="1" baseline="-25000" dirty="0">
                <a:latin typeface="+mj-lt"/>
              </a:rPr>
              <a:t>0</a:t>
            </a:r>
            <a:endParaRPr lang="en-US" sz="2400" b="1" dirty="0">
              <a:latin typeface="+mj-lt"/>
            </a:endParaRPr>
          </a:p>
        </p:txBody>
      </p:sp>
    </p:spTree>
    <p:extLst>
      <p:ext uri="{BB962C8B-B14F-4D97-AF65-F5344CB8AC3E}">
        <p14:creationId xmlns:p14="http://schemas.microsoft.com/office/powerpoint/2010/main" val="3930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707E6C-B382-4056-B607-70D07C3B68C6}"/>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2A204C54-BAE9-41F7-B0E3-C50E2813D137}"/>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7EFE62EE-C4A2-4635-8B0F-20991DF9A3A1}"/>
              </a:ext>
            </a:extLst>
          </p:cNvPr>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a:extLst>
              <a:ext uri="{FF2B5EF4-FFF2-40B4-BE49-F238E27FC236}">
                <a16:creationId xmlns:a16="http://schemas.microsoft.com/office/drawing/2014/main" id="{BF7BC3B2-2723-4080-876B-BEBFF7DEC350}"/>
              </a:ext>
            </a:extLst>
          </p:cNvPr>
          <p:cNvSpPr txBox="1"/>
          <p:nvPr/>
        </p:nvSpPr>
        <p:spPr>
          <a:xfrm>
            <a:off x="110808" y="74865"/>
            <a:ext cx="8610600" cy="461665"/>
          </a:xfrm>
          <a:prstGeom prst="rect">
            <a:avLst/>
          </a:prstGeom>
          <a:noFill/>
        </p:spPr>
        <p:txBody>
          <a:bodyPr wrap="square" rtlCol="0">
            <a:spAutoFit/>
          </a:bodyPr>
          <a:lstStyle/>
          <a:p>
            <a:r>
              <a:rPr lang="en-US" sz="2400" dirty="0">
                <a:latin typeface="+mj-lt"/>
              </a:rPr>
              <a:t>Reflection and refraction -- continued</a:t>
            </a:r>
          </a:p>
        </p:txBody>
      </p:sp>
      <p:graphicFrame>
        <p:nvGraphicFramePr>
          <p:cNvPr id="6" name="Object 5">
            <a:extLst>
              <a:ext uri="{FF2B5EF4-FFF2-40B4-BE49-F238E27FC236}">
                <a16:creationId xmlns:a16="http://schemas.microsoft.com/office/drawing/2014/main" id="{4FF483D3-B7B9-44AC-8603-4CE7A4F54324}"/>
              </a:ext>
            </a:extLst>
          </p:cNvPr>
          <p:cNvGraphicFramePr>
            <a:graphicFrameLocks noChangeAspect="1"/>
          </p:cNvGraphicFramePr>
          <p:nvPr>
            <p:extLst>
              <p:ext uri="{D42A27DB-BD31-4B8C-83A1-F6EECF244321}">
                <p14:modId xmlns:p14="http://schemas.microsoft.com/office/powerpoint/2010/main" val="2197412987"/>
              </p:ext>
            </p:extLst>
          </p:nvPr>
        </p:nvGraphicFramePr>
        <p:xfrm>
          <a:off x="1733550" y="3602038"/>
          <a:ext cx="5602288" cy="2611437"/>
        </p:xfrm>
        <a:graphic>
          <a:graphicData uri="http://schemas.openxmlformats.org/presentationml/2006/ole">
            <mc:AlternateContent xmlns:mc="http://schemas.openxmlformats.org/markup-compatibility/2006">
              <mc:Choice xmlns:v="urn:schemas-microsoft-com:vml" Requires="v">
                <p:oleObj spid="_x0000_s13338" name="Equation" r:id="rId3" imgW="2590560" imgH="1193760" progId="Equation.DSMT4">
                  <p:embed/>
                </p:oleObj>
              </mc:Choice>
              <mc:Fallback>
                <p:oleObj name="Equation" r:id="rId3" imgW="2590560" imgH="1193760" progId="Equation.DSMT4">
                  <p:embed/>
                  <p:pic>
                    <p:nvPicPr>
                      <p:cNvPr id="21" name="Object 20"/>
                      <p:cNvPicPr>
                        <a:picLocks noChangeAspect="1" noChangeArrowheads="1"/>
                      </p:cNvPicPr>
                      <p:nvPr/>
                    </p:nvPicPr>
                    <p:blipFill>
                      <a:blip r:embed="rId4"/>
                      <a:srcRect/>
                      <a:stretch>
                        <a:fillRect/>
                      </a:stretch>
                    </p:blipFill>
                    <p:spPr bwMode="auto">
                      <a:xfrm>
                        <a:off x="1733550" y="3602038"/>
                        <a:ext cx="5602288" cy="261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7" name="Group 6">
            <a:extLst>
              <a:ext uri="{FF2B5EF4-FFF2-40B4-BE49-F238E27FC236}">
                <a16:creationId xmlns:a16="http://schemas.microsoft.com/office/drawing/2014/main" id="{AD237124-8BAD-45CB-B407-866DE5308223}"/>
              </a:ext>
            </a:extLst>
          </p:cNvPr>
          <p:cNvGrpSpPr/>
          <p:nvPr/>
        </p:nvGrpSpPr>
        <p:grpSpPr>
          <a:xfrm>
            <a:off x="533400" y="457200"/>
            <a:ext cx="3009900" cy="2417763"/>
            <a:chOff x="533400" y="1011237"/>
            <a:chExt cx="3009900" cy="2417763"/>
          </a:xfrm>
        </p:grpSpPr>
        <p:grpSp>
          <p:nvGrpSpPr>
            <p:cNvPr id="8" name="Group 7">
              <a:extLst>
                <a:ext uri="{FF2B5EF4-FFF2-40B4-BE49-F238E27FC236}">
                  <a16:creationId xmlns:a16="http://schemas.microsoft.com/office/drawing/2014/main" id="{5DA2FAC7-7FBE-4C12-A6B4-7B59E66188B0}"/>
                </a:ext>
              </a:extLst>
            </p:cNvPr>
            <p:cNvGrpSpPr>
              <a:grpSpLocks noChangeAspect="1"/>
            </p:cNvGrpSpPr>
            <p:nvPr/>
          </p:nvGrpSpPr>
          <p:grpSpPr>
            <a:xfrm>
              <a:off x="533400" y="1066800"/>
              <a:ext cx="3009900" cy="2362200"/>
              <a:chOff x="1447800" y="1524000"/>
              <a:chExt cx="6019800" cy="4724400"/>
            </a:xfrm>
          </p:grpSpPr>
          <p:sp>
            <p:nvSpPr>
              <p:cNvPr id="11" name="Rectangle 10">
                <a:extLst>
                  <a:ext uri="{FF2B5EF4-FFF2-40B4-BE49-F238E27FC236}">
                    <a16:creationId xmlns:a16="http://schemas.microsoft.com/office/drawing/2014/main" id="{60E47C76-0C85-4E23-82F5-A7B1E1120C0B}"/>
                  </a:ext>
                </a:extLst>
              </p:cNvPr>
              <p:cNvSpPr/>
              <p:nvPr/>
            </p:nvSpPr>
            <p:spPr>
              <a:xfrm>
                <a:off x="1447800" y="1524000"/>
                <a:ext cx="6019800" cy="2362200"/>
              </a:xfrm>
              <a:prstGeom prst="rect">
                <a:avLst/>
              </a:prstGeom>
              <a:solidFill>
                <a:schemeClr val="accent1">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A05F125-B39F-4C10-A798-0A37AD6372ED}"/>
                  </a:ext>
                </a:extLst>
              </p:cNvPr>
              <p:cNvSpPr/>
              <p:nvPr/>
            </p:nvSpPr>
            <p:spPr>
              <a:xfrm>
                <a:off x="1447800" y="3886200"/>
                <a:ext cx="6019800" cy="2362200"/>
              </a:xfrm>
              <a:prstGeom prst="rect">
                <a:avLst/>
              </a:prstGeom>
              <a:solidFill>
                <a:srgbClr val="DA32AA">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CE757BDD-2345-487C-8DB8-33EC5EB4622B}"/>
                  </a:ext>
                </a:extLst>
              </p:cNvPr>
              <p:cNvSpPr txBox="1"/>
              <p:nvPr/>
            </p:nvSpPr>
            <p:spPr>
              <a:xfrm>
                <a:off x="1752600" y="1905000"/>
                <a:ext cx="1981200" cy="923330"/>
              </a:xfrm>
              <a:prstGeom prst="rect">
                <a:avLst/>
              </a:prstGeom>
              <a:noFill/>
            </p:spPr>
            <p:txBody>
              <a:bodyPr wrap="square" rtlCol="0">
                <a:spAutoFit/>
              </a:bodyPr>
              <a:lstStyle/>
              <a:p>
                <a:r>
                  <a:rPr lang="en-US" sz="2400" dirty="0">
                    <a:latin typeface="Symbol" pitchFamily="18" charset="2"/>
                  </a:rPr>
                  <a:t>m</a:t>
                </a:r>
                <a:r>
                  <a:rPr lang="en-US" sz="2400" dirty="0">
                    <a:latin typeface="+mj-lt"/>
                  </a:rPr>
                  <a:t>’</a:t>
                </a:r>
                <a:r>
                  <a:rPr lang="en-US" sz="2400" dirty="0">
                    <a:latin typeface="Symbol" pitchFamily="18" charset="2"/>
                  </a:rPr>
                  <a:t> e</a:t>
                </a:r>
                <a:r>
                  <a:rPr lang="en-US" sz="2400" dirty="0"/>
                  <a:t>’</a:t>
                </a:r>
                <a:endParaRPr lang="en-US" sz="2400" dirty="0">
                  <a:latin typeface="Symbol" pitchFamily="18" charset="2"/>
                </a:endParaRPr>
              </a:p>
            </p:txBody>
          </p:sp>
          <p:sp>
            <p:nvSpPr>
              <p:cNvPr id="14" name="TextBox 13">
                <a:extLst>
                  <a:ext uri="{FF2B5EF4-FFF2-40B4-BE49-F238E27FC236}">
                    <a16:creationId xmlns:a16="http://schemas.microsoft.com/office/drawing/2014/main" id="{25BC0BC0-84FD-4EAF-812C-30203B2ABC9A}"/>
                  </a:ext>
                </a:extLst>
              </p:cNvPr>
              <p:cNvSpPr txBox="1"/>
              <p:nvPr/>
            </p:nvSpPr>
            <p:spPr>
              <a:xfrm>
                <a:off x="1676400" y="4114800"/>
                <a:ext cx="1295400" cy="457200"/>
              </a:xfrm>
              <a:prstGeom prst="rect">
                <a:avLst/>
              </a:prstGeom>
              <a:noFill/>
            </p:spPr>
            <p:txBody>
              <a:bodyPr wrap="square" rtlCol="0">
                <a:spAutoFit/>
              </a:bodyPr>
              <a:lstStyle/>
              <a:p>
                <a:r>
                  <a:rPr lang="en-US" sz="2400" dirty="0">
                    <a:latin typeface="Symbol" pitchFamily="18" charset="2"/>
                  </a:rPr>
                  <a:t>m e</a:t>
                </a:r>
              </a:p>
            </p:txBody>
          </p:sp>
          <p:cxnSp>
            <p:nvCxnSpPr>
              <p:cNvPr id="15" name="Straight Arrow Connector 14">
                <a:extLst>
                  <a:ext uri="{FF2B5EF4-FFF2-40B4-BE49-F238E27FC236}">
                    <a16:creationId xmlns:a16="http://schemas.microsoft.com/office/drawing/2014/main" id="{705FA3E8-1669-446F-B8BA-140521D2BA74}"/>
                  </a:ext>
                </a:extLst>
              </p:cNvPr>
              <p:cNvCxnSpPr/>
              <p:nvPr/>
            </p:nvCxnSpPr>
            <p:spPr>
              <a:xfrm flipV="1">
                <a:off x="2819400" y="3886200"/>
                <a:ext cx="1295400" cy="1981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D3C2EF23-33C7-46F1-9B0A-9472DBFF1F6F}"/>
                  </a:ext>
                </a:extLst>
              </p:cNvPr>
              <p:cNvCxnSpPr/>
              <p:nvPr/>
            </p:nvCxnSpPr>
            <p:spPr>
              <a:xfrm>
                <a:off x="4114800" y="3886200"/>
                <a:ext cx="1219200" cy="1981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D3F73A30-5C58-44E7-9102-A5B1FF29890D}"/>
                  </a:ext>
                </a:extLst>
              </p:cNvPr>
              <p:cNvCxnSpPr/>
              <p:nvPr/>
            </p:nvCxnSpPr>
            <p:spPr>
              <a:xfrm>
                <a:off x="4114800" y="1676400"/>
                <a:ext cx="0" cy="419100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3F16C7E0-83B6-4134-ACB9-FBA6F28D2CCE}"/>
                  </a:ext>
                </a:extLst>
              </p:cNvPr>
              <p:cNvCxnSpPr/>
              <p:nvPr/>
            </p:nvCxnSpPr>
            <p:spPr>
              <a:xfrm flipV="1">
                <a:off x="4114800" y="2819400"/>
                <a:ext cx="2209800" cy="1066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B9C449FA-A778-416B-AF51-4B691E50225C}"/>
                  </a:ext>
                </a:extLst>
              </p:cNvPr>
              <p:cNvSpPr txBox="1"/>
              <p:nvPr/>
            </p:nvSpPr>
            <p:spPr>
              <a:xfrm>
                <a:off x="5029200" y="3121968"/>
                <a:ext cx="1295400" cy="923330"/>
              </a:xfrm>
              <a:prstGeom prst="rect">
                <a:avLst/>
              </a:prstGeom>
              <a:noFill/>
            </p:spPr>
            <p:txBody>
              <a:bodyPr wrap="square" rtlCol="0">
                <a:spAutoFit/>
              </a:bodyPr>
              <a:lstStyle/>
              <a:p>
                <a:r>
                  <a:rPr lang="en-US" sz="2400" b="1" dirty="0">
                    <a:latin typeface="+mj-lt"/>
                  </a:rPr>
                  <a:t>k’</a:t>
                </a:r>
              </a:p>
            </p:txBody>
          </p:sp>
          <p:sp>
            <p:nvSpPr>
              <p:cNvPr id="20" name="TextBox 19">
                <a:extLst>
                  <a:ext uri="{FF2B5EF4-FFF2-40B4-BE49-F238E27FC236}">
                    <a16:creationId xmlns:a16="http://schemas.microsoft.com/office/drawing/2014/main" id="{FA4DEE81-5D56-4502-998D-D049C1358CE6}"/>
                  </a:ext>
                </a:extLst>
              </p:cNvPr>
              <p:cNvSpPr txBox="1"/>
              <p:nvPr/>
            </p:nvSpPr>
            <p:spPr>
              <a:xfrm>
                <a:off x="2819400" y="3962400"/>
                <a:ext cx="1524000" cy="923330"/>
              </a:xfrm>
              <a:prstGeom prst="rect">
                <a:avLst/>
              </a:prstGeom>
              <a:noFill/>
            </p:spPr>
            <p:txBody>
              <a:bodyPr wrap="square" rtlCol="0">
                <a:spAutoFit/>
              </a:bodyPr>
              <a:lstStyle/>
              <a:p>
                <a:r>
                  <a:rPr lang="en-US" sz="2400" b="1" dirty="0" err="1">
                    <a:latin typeface="+mj-lt"/>
                  </a:rPr>
                  <a:t>k</a:t>
                </a:r>
                <a:r>
                  <a:rPr lang="en-US" sz="2400" baseline="-25000" dirty="0" err="1">
                    <a:latin typeface="+mj-lt"/>
                  </a:rPr>
                  <a:t>i</a:t>
                </a:r>
                <a:endParaRPr lang="en-US" sz="2400" b="1" dirty="0">
                  <a:latin typeface="+mj-lt"/>
                </a:endParaRPr>
              </a:p>
            </p:txBody>
          </p:sp>
          <p:sp>
            <p:nvSpPr>
              <p:cNvPr id="21" name="TextBox 20">
                <a:extLst>
                  <a:ext uri="{FF2B5EF4-FFF2-40B4-BE49-F238E27FC236}">
                    <a16:creationId xmlns:a16="http://schemas.microsoft.com/office/drawing/2014/main" id="{F21BBEDF-C029-4B86-9E27-C574194D64EF}"/>
                  </a:ext>
                </a:extLst>
              </p:cNvPr>
              <p:cNvSpPr txBox="1"/>
              <p:nvPr/>
            </p:nvSpPr>
            <p:spPr>
              <a:xfrm>
                <a:off x="4648200" y="4186536"/>
                <a:ext cx="1828800" cy="923330"/>
              </a:xfrm>
              <a:prstGeom prst="rect">
                <a:avLst/>
              </a:prstGeom>
              <a:noFill/>
            </p:spPr>
            <p:txBody>
              <a:bodyPr wrap="square" rtlCol="0">
                <a:spAutoFit/>
              </a:bodyPr>
              <a:lstStyle/>
              <a:p>
                <a:r>
                  <a:rPr lang="en-US" sz="2400" b="1" dirty="0" err="1">
                    <a:latin typeface="+mj-lt"/>
                  </a:rPr>
                  <a:t>k</a:t>
                </a:r>
                <a:r>
                  <a:rPr lang="en-US" sz="2400" baseline="-25000" dirty="0" err="1">
                    <a:latin typeface="+mj-lt"/>
                  </a:rPr>
                  <a:t>R</a:t>
                </a:r>
                <a:endParaRPr lang="en-US" sz="2400" b="1" dirty="0">
                  <a:latin typeface="+mj-lt"/>
                </a:endParaRPr>
              </a:p>
            </p:txBody>
          </p:sp>
          <p:sp>
            <p:nvSpPr>
              <p:cNvPr id="22" name="TextBox 21">
                <a:extLst>
                  <a:ext uri="{FF2B5EF4-FFF2-40B4-BE49-F238E27FC236}">
                    <a16:creationId xmlns:a16="http://schemas.microsoft.com/office/drawing/2014/main" id="{67FF0273-532A-4DED-98B1-53EDA7B5986F}"/>
                  </a:ext>
                </a:extLst>
              </p:cNvPr>
              <p:cNvSpPr txBox="1"/>
              <p:nvPr/>
            </p:nvSpPr>
            <p:spPr>
              <a:xfrm>
                <a:off x="3581400" y="4419600"/>
                <a:ext cx="381000" cy="461666"/>
              </a:xfrm>
              <a:prstGeom prst="rect">
                <a:avLst/>
              </a:prstGeom>
              <a:noFill/>
            </p:spPr>
            <p:txBody>
              <a:bodyPr wrap="square" rtlCol="0">
                <a:spAutoFit/>
              </a:bodyPr>
              <a:lstStyle/>
              <a:p>
                <a:r>
                  <a:rPr lang="en-US" sz="2400" i="1" dirty="0">
                    <a:latin typeface="+mj-lt"/>
                  </a:rPr>
                  <a:t>i</a:t>
                </a:r>
              </a:p>
            </p:txBody>
          </p:sp>
          <p:sp>
            <p:nvSpPr>
              <p:cNvPr id="23" name="TextBox 22">
                <a:extLst>
                  <a:ext uri="{FF2B5EF4-FFF2-40B4-BE49-F238E27FC236}">
                    <a16:creationId xmlns:a16="http://schemas.microsoft.com/office/drawing/2014/main" id="{8BC4176B-4C8B-44DA-8C46-E387C97AEF30}"/>
                  </a:ext>
                </a:extLst>
              </p:cNvPr>
              <p:cNvSpPr txBox="1"/>
              <p:nvPr/>
            </p:nvSpPr>
            <p:spPr>
              <a:xfrm>
                <a:off x="4038600" y="4419600"/>
                <a:ext cx="381000" cy="461666"/>
              </a:xfrm>
              <a:prstGeom prst="rect">
                <a:avLst/>
              </a:prstGeom>
              <a:noFill/>
            </p:spPr>
            <p:txBody>
              <a:bodyPr wrap="square" rtlCol="0">
                <a:spAutoFit/>
              </a:bodyPr>
              <a:lstStyle/>
              <a:p>
                <a:r>
                  <a:rPr lang="en-US" sz="2400" i="1" dirty="0">
                    <a:latin typeface="+mj-lt"/>
                  </a:rPr>
                  <a:t>R</a:t>
                </a:r>
              </a:p>
            </p:txBody>
          </p:sp>
          <p:sp>
            <p:nvSpPr>
              <p:cNvPr id="24" name="TextBox 23">
                <a:extLst>
                  <a:ext uri="{FF2B5EF4-FFF2-40B4-BE49-F238E27FC236}">
                    <a16:creationId xmlns:a16="http://schemas.microsoft.com/office/drawing/2014/main" id="{45195A9A-A23C-4914-AA64-EAD602BA6714}"/>
                  </a:ext>
                </a:extLst>
              </p:cNvPr>
              <p:cNvSpPr txBox="1"/>
              <p:nvPr/>
            </p:nvSpPr>
            <p:spPr>
              <a:xfrm>
                <a:off x="4038600" y="2895600"/>
                <a:ext cx="381000" cy="461666"/>
              </a:xfrm>
              <a:prstGeom prst="rect">
                <a:avLst/>
              </a:prstGeom>
              <a:noFill/>
            </p:spPr>
            <p:txBody>
              <a:bodyPr wrap="square" rtlCol="0">
                <a:spAutoFit/>
              </a:bodyPr>
              <a:lstStyle/>
              <a:p>
                <a:r>
                  <a:rPr lang="en-US" sz="2400" i="1" dirty="0">
                    <a:latin typeface="Symbol" pitchFamily="18" charset="2"/>
                  </a:rPr>
                  <a:t>q</a:t>
                </a:r>
              </a:p>
            </p:txBody>
          </p:sp>
        </p:grpSp>
        <p:graphicFrame>
          <p:nvGraphicFramePr>
            <p:cNvPr id="9" name="Object 8">
              <a:extLst>
                <a:ext uri="{FF2B5EF4-FFF2-40B4-BE49-F238E27FC236}">
                  <a16:creationId xmlns:a16="http://schemas.microsoft.com/office/drawing/2014/main" id="{16975440-E96F-434C-A75A-26E65B978ADB}"/>
                </a:ext>
              </a:extLst>
            </p:cNvPr>
            <p:cNvGraphicFramePr>
              <a:graphicFrameLocks noChangeAspect="1"/>
            </p:cNvGraphicFramePr>
            <p:nvPr>
              <p:extLst>
                <p:ext uri="{D42A27DB-BD31-4B8C-83A1-F6EECF244321}">
                  <p14:modId xmlns:p14="http://schemas.microsoft.com/office/powerpoint/2010/main" val="4227627212"/>
                </p:ext>
              </p:extLst>
            </p:nvPr>
          </p:nvGraphicFramePr>
          <p:xfrm>
            <a:off x="1905000" y="1011237"/>
            <a:ext cx="274638" cy="360363"/>
          </p:xfrm>
          <a:graphic>
            <a:graphicData uri="http://schemas.openxmlformats.org/presentationml/2006/ole">
              <mc:AlternateContent xmlns:mc="http://schemas.openxmlformats.org/markup-compatibility/2006">
                <mc:Choice xmlns:v="urn:schemas-microsoft-com:vml" Requires="v">
                  <p:oleObj spid="_x0000_s13339" name="数式" r:id="rId5" imgW="126720" imgH="164880" progId="Equation.3">
                    <p:embed/>
                  </p:oleObj>
                </mc:Choice>
                <mc:Fallback>
                  <p:oleObj name="数式" r:id="rId5" imgW="126720" imgH="164880" progId="Equation.3">
                    <p:embed/>
                    <p:pic>
                      <p:nvPicPr>
                        <p:cNvPr id="22" name="Object 21"/>
                        <p:cNvPicPr>
                          <a:picLocks noChangeAspect="1" noChangeArrowheads="1"/>
                        </p:cNvPicPr>
                        <p:nvPr/>
                      </p:nvPicPr>
                      <p:blipFill>
                        <a:blip r:embed="rId6"/>
                        <a:srcRect/>
                        <a:stretch>
                          <a:fillRect/>
                        </a:stretch>
                      </p:blipFill>
                      <p:spPr bwMode="auto">
                        <a:xfrm>
                          <a:off x="1905000" y="1011237"/>
                          <a:ext cx="2746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a:extLst>
                <a:ext uri="{FF2B5EF4-FFF2-40B4-BE49-F238E27FC236}">
                  <a16:creationId xmlns:a16="http://schemas.microsoft.com/office/drawing/2014/main" id="{14ACC9C4-42A0-4AE6-BE47-5BC3E4D8B886}"/>
                </a:ext>
              </a:extLst>
            </p:cNvPr>
            <p:cNvGraphicFramePr>
              <a:graphicFrameLocks noChangeAspect="1"/>
            </p:cNvGraphicFramePr>
            <p:nvPr>
              <p:extLst>
                <p:ext uri="{D42A27DB-BD31-4B8C-83A1-F6EECF244321}">
                  <p14:modId xmlns:p14="http://schemas.microsoft.com/office/powerpoint/2010/main" val="876622585"/>
                </p:ext>
              </p:extLst>
            </p:nvPr>
          </p:nvGraphicFramePr>
          <p:xfrm>
            <a:off x="3200400" y="2078037"/>
            <a:ext cx="274638" cy="360363"/>
          </p:xfrm>
          <a:graphic>
            <a:graphicData uri="http://schemas.openxmlformats.org/presentationml/2006/ole">
              <mc:AlternateContent xmlns:mc="http://schemas.openxmlformats.org/markup-compatibility/2006">
                <mc:Choice xmlns:v="urn:schemas-microsoft-com:vml" Requires="v">
                  <p:oleObj spid="_x0000_s13340" name="数式" r:id="rId7" imgW="126720" imgH="164880" progId="Equation.3">
                    <p:embed/>
                  </p:oleObj>
                </mc:Choice>
                <mc:Fallback>
                  <p:oleObj name="数式" r:id="rId7" imgW="126720" imgH="164880" progId="Equation.3">
                    <p:embed/>
                    <p:pic>
                      <p:nvPicPr>
                        <p:cNvPr id="23" name="Object 22"/>
                        <p:cNvPicPr>
                          <a:picLocks noChangeAspect="1" noChangeArrowheads="1"/>
                        </p:cNvPicPr>
                        <p:nvPr/>
                      </p:nvPicPr>
                      <p:blipFill>
                        <a:blip r:embed="rId8"/>
                        <a:srcRect/>
                        <a:stretch>
                          <a:fillRect/>
                        </a:stretch>
                      </p:blipFill>
                      <p:spPr bwMode="auto">
                        <a:xfrm>
                          <a:off x="3200400" y="2078037"/>
                          <a:ext cx="2746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25" name="Object 24">
            <a:extLst>
              <a:ext uri="{FF2B5EF4-FFF2-40B4-BE49-F238E27FC236}">
                <a16:creationId xmlns:a16="http://schemas.microsoft.com/office/drawing/2014/main" id="{0585BB9F-FA3E-45FC-ADA2-DD9C3A2B7650}"/>
              </a:ext>
            </a:extLst>
          </p:cNvPr>
          <p:cNvGraphicFramePr>
            <a:graphicFrameLocks noChangeAspect="1"/>
          </p:cNvGraphicFramePr>
          <p:nvPr>
            <p:extLst>
              <p:ext uri="{D42A27DB-BD31-4B8C-83A1-F6EECF244321}">
                <p14:modId xmlns:p14="http://schemas.microsoft.com/office/powerpoint/2010/main" val="455010539"/>
              </p:ext>
            </p:extLst>
          </p:nvPr>
        </p:nvGraphicFramePr>
        <p:xfrm>
          <a:off x="3919537" y="1351816"/>
          <a:ext cx="4727325" cy="2000984"/>
        </p:xfrm>
        <a:graphic>
          <a:graphicData uri="http://schemas.openxmlformats.org/presentationml/2006/ole">
            <mc:AlternateContent xmlns:mc="http://schemas.openxmlformats.org/markup-compatibility/2006">
              <mc:Choice xmlns:v="urn:schemas-microsoft-com:vml" Requires="v">
                <p:oleObj spid="_x0000_s13341" name="Equation" r:id="rId9" imgW="1942920" imgH="812520" progId="Equation.DSMT4">
                  <p:embed/>
                </p:oleObj>
              </mc:Choice>
              <mc:Fallback>
                <p:oleObj name="Equation" r:id="rId9" imgW="1942920" imgH="812520" progId="Equation.DSMT4">
                  <p:embed/>
                  <p:pic>
                    <p:nvPicPr>
                      <p:cNvPr id="25" name="Object 24"/>
                      <p:cNvPicPr>
                        <a:picLocks noChangeAspect="1" noChangeArrowheads="1"/>
                      </p:cNvPicPr>
                      <p:nvPr/>
                    </p:nvPicPr>
                    <p:blipFill>
                      <a:blip r:embed="rId10"/>
                      <a:srcRect/>
                      <a:stretch>
                        <a:fillRect/>
                      </a:stretch>
                    </p:blipFill>
                    <p:spPr bwMode="auto">
                      <a:xfrm>
                        <a:off x="3919537" y="1351816"/>
                        <a:ext cx="4727325" cy="2000984"/>
                      </a:xfrm>
                      <a:prstGeom prst="rect">
                        <a:avLst/>
                      </a:prstGeom>
                      <a:noFill/>
                      <a:ln>
                        <a:noFill/>
                      </a:ln>
                    </p:spPr>
                  </p:pic>
                </p:oleObj>
              </mc:Fallback>
            </mc:AlternateContent>
          </a:graphicData>
        </a:graphic>
      </p:graphicFrame>
      <p:sp>
        <p:nvSpPr>
          <p:cNvPr id="26" name="TextBox 25">
            <a:extLst>
              <a:ext uri="{FF2B5EF4-FFF2-40B4-BE49-F238E27FC236}">
                <a16:creationId xmlns:a16="http://schemas.microsoft.com/office/drawing/2014/main" id="{A7FDB873-BB22-4930-859B-82D086E8DD15}"/>
              </a:ext>
            </a:extLst>
          </p:cNvPr>
          <p:cNvSpPr txBox="1"/>
          <p:nvPr/>
        </p:nvSpPr>
        <p:spPr>
          <a:xfrm>
            <a:off x="3737927" y="518596"/>
            <a:ext cx="4994910" cy="830997"/>
          </a:xfrm>
          <a:prstGeom prst="rect">
            <a:avLst/>
          </a:prstGeom>
          <a:noFill/>
        </p:spPr>
        <p:txBody>
          <a:bodyPr wrap="square" rtlCol="0">
            <a:spAutoFit/>
          </a:bodyPr>
          <a:lstStyle/>
          <a:p>
            <a:r>
              <a:rPr lang="en-US" sz="2400" dirty="0">
                <a:latin typeface="+mj-lt"/>
              </a:rPr>
              <a:t>Snell’s law – matching phase factors at boundary plane </a:t>
            </a:r>
            <a:r>
              <a:rPr lang="en-US" sz="2400" i="1" dirty="0">
                <a:latin typeface="+mj-lt"/>
              </a:rPr>
              <a:t>z=0</a:t>
            </a:r>
            <a:r>
              <a:rPr lang="en-US" sz="2400" dirty="0">
                <a:latin typeface="+mj-lt"/>
              </a:rPr>
              <a:t>.</a:t>
            </a:r>
          </a:p>
        </p:txBody>
      </p:sp>
    </p:spTree>
    <p:extLst>
      <p:ext uri="{BB962C8B-B14F-4D97-AF65-F5344CB8AC3E}">
        <p14:creationId xmlns:p14="http://schemas.microsoft.com/office/powerpoint/2010/main" val="15845739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49A5A4-5487-4677-920E-C7692E9E427C}"/>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22B1A0C8-71BF-451B-8122-C50F7EE230F4}"/>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6CBF18B6-7148-4558-ABC9-1C4F19A1A2D5}"/>
              </a:ext>
            </a:extLst>
          </p:cNvPr>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a:extLst>
              <a:ext uri="{FF2B5EF4-FFF2-40B4-BE49-F238E27FC236}">
                <a16:creationId xmlns:a16="http://schemas.microsoft.com/office/drawing/2014/main" id="{2FCA1C16-7C12-4FE1-9746-D13A63F146BD}"/>
              </a:ext>
            </a:extLst>
          </p:cNvPr>
          <p:cNvSpPr txBox="1"/>
          <p:nvPr/>
        </p:nvSpPr>
        <p:spPr>
          <a:xfrm>
            <a:off x="228600" y="304800"/>
            <a:ext cx="8610600" cy="461665"/>
          </a:xfrm>
          <a:prstGeom prst="rect">
            <a:avLst/>
          </a:prstGeom>
          <a:noFill/>
        </p:spPr>
        <p:txBody>
          <a:bodyPr wrap="square" rtlCol="0">
            <a:spAutoFit/>
          </a:bodyPr>
          <a:lstStyle/>
          <a:p>
            <a:r>
              <a:rPr lang="en-US" sz="2400" dirty="0">
                <a:latin typeface="+mj-lt"/>
              </a:rPr>
              <a:t>Reflection and refraction -- continued</a:t>
            </a:r>
          </a:p>
        </p:txBody>
      </p:sp>
      <p:graphicFrame>
        <p:nvGraphicFramePr>
          <p:cNvPr id="6" name="Object 5">
            <a:extLst>
              <a:ext uri="{FF2B5EF4-FFF2-40B4-BE49-F238E27FC236}">
                <a16:creationId xmlns:a16="http://schemas.microsoft.com/office/drawing/2014/main" id="{AA0D3321-3AE5-4BE9-A548-D257EFDBD482}"/>
              </a:ext>
            </a:extLst>
          </p:cNvPr>
          <p:cNvGraphicFramePr>
            <a:graphicFrameLocks noChangeAspect="1"/>
          </p:cNvGraphicFramePr>
          <p:nvPr>
            <p:extLst>
              <p:ext uri="{D42A27DB-BD31-4B8C-83A1-F6EECF244321}">
                <p14:modId xmlns:p14="http://schemas.microsoft.com/office/powerpoint/2010/main" val="1930548270"/>
              </p:ext>
            </p:extLst>
          </p:nvPr>
        </p:nvGraphicFramePr>
        <p:xfrm>
          <a:off x="1196975" y="3241675"/>
          <a:ext cx="6673850" cy="3333750"/>
        </p:xfrm>
        <a:graphic>
          <a:graphicData uri="http://schemas.openxmlformats.org/presentationml/2006/ole">
            <mc:AlternateContent xmlns:mc="http://schemas.openxmlformats.org/markup-compatibility/2006">
              <mc:Choice xmlns:v="urn:schemas-microsoft-com:vml" Requires="v">
                <p:oleObj spid="_x0000_s14356" name="数式" r:id="rId3" imgW="3085920" imgH="1523880" progId="Equation.3">
                  <p:embed/>
                </p:oleObj>
              </mc:Choice>
              <mc:Fallback>
                <p:oleObj name="数式" r:id="rId3" imgW="3085920" imgH="1523880" progId="Equation.3">
                  <p:embed/>
                  <p:pic>
                    <p:nvPicPr>
                      <p:cNvPr id="21" name="Object 20"/>
                      <p:cNvPicPr>
                        <a:picLocks noChangeAspect="1" noChangeArrowheads="1"/>
                      </p:cNvPicPr>
                      <p:nvPr/>
                    </p:nvPicPr>
                    <p:blipFill>
                      <a:blip r:embed="rId4"/>
                      <a:srcRect/>
                      <a:stretch>
                        <a:fillRect/>
                      </a:stretch>
                    </p:blipFill>
                    <p:spPr bwMode="auto">
                      <a:xfrm>
                        <a:off x="1196975" y="3241675"/>
                        <a:ext cx="6673850" cy="333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7" name="Group 6">
            <a:extLst>
              <a:ext uri="{FF2B5EF4-FFF2-40B4-BE49-F238E27FC236}">
                <a16:creationId xmlns:a16="http://schemas.microsoft.com/office/drawing/2014/main" id="{9B62977C-C908-47DA-AC10-14B99B67A3CA}"/>
              </a:ext>
            </a:extLst>
          </p:cNvPr>
          <p:cNvGrpSpPr/>
          <p:nvPr/>
        </p:nvGrpSpPr>
        <p:grpSpPr>
          <a:xfrm>
            <a:off x="533400" y="838200"/>
            <a:ext cx="3009900" cy="2417763"/>
            <a:chOff x="533400" y="1011237"/>
            <a:chExt cx="3009900" cy="2417763"/>
          </a:xfrm>
        </p:grpSpPr>
        <p:grpSp>
          <p:nvGrpSpPr>
            <p:cNvPr id="8" name="Group 7">
              <a:extLst>
                <a:ext uri="{FF2B5EF4-FFF2-40B4-BE49-F238E27FC236}">
                  <a16:creationId xmlns:a16="http://schemas.microsoft.com/office/drawing/2014/main" id="{A876A06D-4CBC-43FC-97B9-A42B0DCD568D}"/>
                </a:ext>
              </a:extLst>
            </p:cNvPr>
            <p:cNvGrpSpPr>
              <a:grpSpLocks noChangeAspect="1"/>
            </p:cNvGrpSpPr>
            <p:nvPr/>
          </p:nvGrpSpPr>
          <p:grpSpPr>
            <a:xfrm>
              <a:off x="533400" y="1066800"/>
              <a:ext cx="3009900" cy="2362200"/>
              <a:chOff x="1447800" y="1524000"/>
              <a:chExt cx="6019800" cy="4724400"/>
            </a:xfrm>
          </p:grpSpPr>
          <p:sp>
            <p:nvSpPr>
              <p:cNvPr id="11" name="Rectangle 10">
                <a:extLst>
                  <a:ext uri="{FF2B5EF4-FFF2-40B4-BE49-F238E27FC236}">
                    <a16:creationId xmlns:a16="http://schemas.microsoft.com/office/drawing/2014/main" id="{9555CCD0-F1F3-449A-A04E-DDCE18E58C94}"/>
                  </a:ext>
                </a:extLst>
              </p:cNvPr>
              <p:cNvSpPr/>
              <p:nvPr/>
            </p:nvSpPr>
            <p:spPr>
              <a:xfrm>
                <a:off x="1447800" y="1524000"/>
                <a:ext cx="6019800" cy="2362200"/>
              </a:xfrm>
              <a:prstGeom prst="rect">
                <a:avLst/>
              </a:prstGeom>
              <a:solidFill>
                <a:schemeClr val="accent1">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18B3774-9CF0-41BB-9DDE-A39530411F4E}"/>
                  </a:ext>
                </a:extLst>
              </p:cNvPr>
              <p:cNvSpPr/>
              <p:nvPr/>
            </p:nvSpPr>
            <p:spPr>
              <a:xfrm>
                <a:off x="1447800" y="3886200"/>
                <a:ext cx="6019800" cy="2362200"/>
              </a:xfrm>
              <a:prstGeom prst="rect">
                <a:avLst/>
              </a:prstGeom>
              <a:solidFill>
                <a:srgbClr val="DA32AA">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6E7056B6-AA04-4F0B-B8B1-993D70B0F897}"/>
                  </a:ext>
                </a:extLst>
              </p:cNvPr>
              <p:cNvSpPr txBox="1"/>
              <p:nvPr/>
            </p:nvSpPr>
            <p:spPr>
              <a:xfrm>
                <a:off x="1752600" y="1905000"/>
                <a:ext cx="1981200" cy="923330"/>
              </a:xfrm>
              <a:prstGeom prst="rect">
                <a:avLst/>
              </a:prstGeom>
              <a:noFill/>
            </p:spPr>
            <p:txBody>
              <a:bodyPr wrap="square" rtlCol="0">
                <a:spAutoFit/>
              </a:bodyPr>
              <a:lstStyle/>
              <a:p>
                <a:r>
                  <a:rPr lang="en-US" sz="2400" dirty="0">
                    <a:latin typeface="Symbol" pitchFamily="18" charset="2"/>
                  </a:rPr>
                  <a:t>m</a:t>
                </a:r>
                <a:r>
                  <a:rPr lang="en-US" sz="2400" dirty="0">
                    <a:latin typeface="+mj-lt"/>
                  </a:rPr>
                  <a:t>’</a:t>
                </a:r>
                <a:r>
                  <a:rPr lang="en-US" sz="2400" dirty="0">
                    <a:latin typeface="Symbol" pitchFamily="18" charset="2"/>
                  </a:rPr>
                  <a:t> e</a:t>
                </a:r>
                <a:r>
                  <a:rPr lang="en-US" sz="2400" dirty="0"/>
                  <a:t>’</a:t>
                </a:r>
                <a:endParaRPr lang="en-US" sz="2400" dirty="0">
                  <a:latin typeface="Symbol" pitchFamily="18" charset="2"/>
                </a:endParaRPr>
              </a:p>
            </p:txBody>
          </p:sp>
          <p:sp>
            <p:nvSpPr>
              <p:cNvPr id="14" name="TextBox 13">
                <a:extLst>
                  <a:ext uri="{FF2B5EF4-FFF2-40B4-BE49-F238E27FC236}">
                    <a16:creationId xmlns:a16="http://schemas.microsoft.com/office/drawing/2014/main" id="{927C2679-5080-4704-AC51-A8C6AA742A22}"/>
                  </a:ext>
                </a:extLst>
              </p:cNvPr>
              <p:cNvSpPr txBox="1"/>
              <p:nvPr/>
            </p:nvSpPr>
            <p:spPr>
              <a:xfrm>
                <a:off x="1676400" y="4114800"/>
                <a:ext cx="1295400" cy="457200"/>
              </a:xfrm>
              <a:prstGeom prst="rect">
                <a:avLst/>
              </a:prstGeom>
              <a:noFill/>
            </p:spPr>
            <p:txBody>
              <a:bodyPr wrap="square" rtlCol="0">
                <a:spAutoFit/>
              </a:bodyPr>
              <a:lstStyle/>
              <a:p>
                <a:r>
                  <a:rPr lang="en-US" sz="2400" dirty="0">
                    <a:latin typeface="Symbol" pitchFamily="18" charset="2"/>
                  </a:rPr>
                  <a:t>m e</a:t>
                </a:r>
              </a:p>
            </p:txBody>
          </p:sp>
          <p:cxnSp>
            <p:nvCxnSpPr>
              <p:cNvPr id="15" name="Straight Arrow Connector 14">
                <a:extLst>
                  <a:ext uri="{FF2B5EF4-FFF2-40B4-BE49-F238E27FC236}">
                    <a16:creationId xmlns:a16="http://schemas.microsoft.com/office/drawing/2014/main" id="{858CB3DC-BC58-4E86-B45E-8ED6B7844288}"/>
                  </a:ext>
                </a:extLst>
              </p:cNvPr>
              <p:cNvCxnSpPr/>
              <p:nvPr/>
            </p:nvCxnSpPr>
            <p:spPr>
              <a:xfrm flipV="1">
                <a:off x="2819400" y="3886200"/>
                <a:ext cx="1295400" cy="1981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4BDCFE4-FF3A-4825-9DAC-CF8295A39D61}"/>
                  </a:ext>
                </a:extLst>
              </p:cNvPr>
              <p:cNvCxnSpPr/>
              <p:nvPr/>
            </p:nvCxnSpPr>
            <p:spPr>
              <a:xfrm>
                <a:off x="4114800" y="3886200"/>
                <a:ext cx="1219200" cy="1981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BB6825B8-99AE-4466-A6C6-9826A144D97E}"/>
                  </a:ext>
                </a:extLst>
              </p:cNvPr>
              <p:cNvCxnSpPr/>
              <p:nvPr/>
            </p:nvCxnSpPr>
            <p:spPr>
              <a:xfrm>
                <a:off x="4114800" y="1676400"/>
                <a:ext cx="0" cy="419100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6B263908-9A31-4BB3-9AC9-175AA1003052}"/>
                  </a:ext>
                </a:extLst>
              </p:cNvPr>
              <p:cNvCxnSpPr/>
              <p:nvPr/>
            </p:nvCxnSpPr>
            <p:spPr>
              <a:xfrm flipV="1">
                <a:off x="4114800" y="2819400"/>
                <a:ext cx="2209800" cy="1066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1369BFDC-220C-42F6-A302-446D1B7B4575}"/>
                  </a:ext>
                </a:extLst>
              </p:cNvPr>
              <p:cNvSpPr txBox="1"/>
              <p:nvPr/>
            </p:nvSpPr>
            <p:spPr>
              <a:xfrm>
                <a:off x="5029200" y="3121968"/>
                <a:ext cx="1295400" cy="923330"/>
              </a:xfrm>
              <a:prstGeom prst="rect">
                <a:avLst/>
              </a:prstGeom>
              <a:noFill/>
            </p:spPr>
            <p:txBody>
              <a:bodyPr wrap="square" rtlCol="0">
                <a:spAutoFit/>
              </a:bodyPr>
              <a:lstStyle/>
              <a:p>
                <a:r>
                  <a:rPr lang="en-US" sz="2400" b="1" dirty="0">
                    <a:latin typeface="+mj-lt"/>
                  </a:rPr>
                  <a:t>k’</a:t>
                </a:r>
              </a:p>
            </p:txBody>
          </p:sp>
          <p:sp>
            <p:nvSpPr>
              <p:cNvPr id="20" name="TextBox 19">
                <a:extLst>
                  <a:ext uri="{FF2B5EF4-FFF2-40B4-BE49-F238E27FC236}">
                    <a16:creationId xmlns:a16="http://schemas.microsoft.com/office/drawing/2014/main" id="{5067B8D9-607A-41DE-A9F0-44F1FE812446}"/>
                  </a:ext>
                </a:extLst>
              </p:cNvPr>
              <p:cNvSpPr txBox="1"/>
              <p:nvPr/>
            </p:nvSpPr>
            <p:spPr>
              <a:xfrm>
                <a:off x="2819400" y="3962400"/>
                <a:ext cx="1524000" cy="923330"/>
              </a:xfrm>
              <a:prstGeom prst="rect">
                <a:avLst/>
              </a:prstGeom>
              <a:noFill/>
            </p:spPr>
            <p:txBody>
              <a:bodyPr wrap="square" rtlCol="0">
                <a:spAutoFit/>
              </a:bodyPr>
              <a:lstStyle/>
              <a:p>
                <a:r>
                  <a:rPr lang="en-US" sz="2400" b="1" dirty="0" err="1">
                    <a:latin typeface="+mj-lt"/>
                  </a:rPr>
                  <a:t>k</a:t>
                </a:r>
                <a:r>
                  <a:rPr lang="en-US" sz="2400" baseline="-25000" dirty="0" err="1">
                    <a:latin typeface="+mj-lt"/>
                  </a:rPr>
                  <a:t>i</a:t>
                </a:r>
                <a:endParaRPr lang="en-US" sz="2400" b="1" dirty="0">
                  <a:latin typeface="+mj-lt"/>
                </a:endParaRPr>
              </a:p>
            </p:txBody>
          </p:sp>
          <p:sp>
            <p:nvSpPr>
              <p:cNvPr id="21" name="TextBox 20">
                <a:extLst>
                  <a:ext uri="{FF2B5EF4-FFF2-40B4-BE49-F238E27FC236}">
                    <a16:creationId xmlns:a16="http://schemas.microsoft.com/office/drawing/2014/main" id="{D0D3C591-1D66-460B-BFEC-F613F5E0290C}"/>
                  </a:ext>
                </a:extLst>
              </p:cNvPr>
              <p:cNvSpPr txBox="1"/>
              <p:nvPr/>
            </p:nvSpPr>
            <p:spPr>
              <a:xfrm>
                <a:off x="4648200" y="4186536"/>
                <a:ext cx="1828800" cy="923330"/>
              </a:xfrm>
              <a:prstGeom prst="rect">
                <a:avLst/>
              </a:prstGeom>
              <a:noFill/>
            </p:spPr>
            <p:txBody>
              <a:bodyPr wrap="square" rtlCol="0">
                <a:spAutoFit/>
              </a:bodyPr>
              <a:lstStyle/>
              <a:p>
                <a:r>
                  <a:rPr lang="en-US" sz="2400" b="1" dirty="0" err="1">
                    <a:latin typeface="+mj-lt"/>
                  </a:rPr>
                  <a:t>k</a:t>
                </a:r>
                <a:r>
                  <a:rPr lang="en-US" sz="2400" baseline="-25000" dirty="0" err="1">
                    <a:latin typeface="+mj-lt"/>
                  </a:rPr>
                  <a:t>R</a:t>
                </a:r>
                <a:endParaRPr lang="en-US" sz="2400" b="1" dirty="0">
                  <a:latin typeface="+mj-lt"/>
                </a:endParaRPr>
              </a:p>
            </p:txBody>
          </p:sp>
          <p:sp>
            <p:nvSpPr>
              <p:cNvPr id="22" name="TextBox 21">
                <a:extLst>
                  <a:ext uri="{FF2B5EF4-FFF2-40B4-BE49-F238E27FC236}">
                    <a16:creationId xmlns:a16="http://schemas.microsoft.com/office/drawing/2014/main" id="{8F430C15-213A-47BE-8201-B124B9AE13FE}"/>
                  </a:ext>
                </a:extLst>
              </p:cNvPr>
              <p:cNvSpPr txBox="1"/>
              <p:nvPr/>
            </p:nvSpPr>
            <p:spPr>
              <a:xfrm>
                <a:off x="3581400" y="4419600"/>
                <a:ext cx="381000" cy="461666"/>
              </a:xfrm>
              <a:prstGeom prst="rect">
                <a:avLst/>
              </a:prstGeom>
              <a:noFill/>
            </p:spPr>
            <p:txBody>
              <a:bodyPr wrap="square" rtlCol="0">
                <a:spAutoFit/>
              </a:bodyPr>
              <a:lstStyle/>
              <a:p>
                <a:r>
                  <a:rPr lang="en-US" sz="2400" i="1" dirty="0">
                    <a:latin typeface="+mj-lt"/>
                  </a:rPr>
                  <a:t>i</a:t>
                </a:r>
              </a:p>
            </p:txBody>
          </p:sp>
          <p:sp>
            <p:nvSpPr>
              <p:cNvPr id="23" name="TextBox 22">
                <a:extLst>
                  <a:ext uri="{FF2B5EF4-FFF2-40B4-BE49-F238E27FC236}">
                    <a16:creationId xmlns:a16="http://schemas.microsoft.com/office/drawing/2014/main" id="{156B08BF-0193-410A-9EBE-90551F1E4EE9}"/>
                  </a:ext>
                </a:extLst>
              </p:cNvPr>
              <p:cNvSpPr txBox="1"/>
              <p:nvPr/>
            </p:nvSpPr>
            <p:spPr>
              <a:xfrm>
                <a:off x="4038600" y="4419600"/>
                <a:ext cx="381000" cy="461666"/>
              </a:xfrm>
              <a:prstGeom prst="rect">
                <a:avLst/>
              </a:prstGeom>
              <a:noFill/>
            </p:spPr>
            <p:txBody>
              <a:bodyPr wrap="square" rtlCol="0">
                <a:spAutoFit/>
              </a:bodyPr>
              <a:lstStyle/>
              <a:p>
                <a:r>
                  <a:rPr lang="en-US" sz="2400" i="1" dirty="0">
                    <a:latin typeface="+mj-lt"/>
                  </a:rPr>
                  <a:t>R</a:t>
                </a:r>
              </a:p>
            </p:txBody>
          </p:sp>
          <p:sp>
            <p:nvSpPr>
              <p:cNvPr id="24" name="TextBox 23">
                <a:extLst>
                  <a:ext uri="{FF2B5EF4-FFF2-40B4-BE49-F238E27FC236}">
                    <a16:creationId xmlns:a16="http://schemas.microsoft.com/office/drawing/2014/main" id="{CF6EB033-36E4-405B-ADED-317B12857B40}"/>
                  </a:ext>
                </a:extLst>
              </p:cNvPr>
              <p:cNvSpPr txBox="1"/>
              <p:nvPr/>
            </p:nvSpPr>
            <p:spPr>
              <a:xfrm>
                <a:off x="4038600" y="2895600"/>
                <a:ext cx="381000" cy="461666"/>
              </a:xfrm>
              <a:prstGeom prst="rect">
                <a:avLst/>
              </a:prstGeom>
              <a:noFill/>
            </p:spPr>
            <p:txBody>
              <a:bodyPr wrap="square" rtlCol="0">
                <a:spAutoFit/>
              </a:bodyPr>
              <a:lstStyle/>
              <a:p>
                <a:r>
                  <a:rPr lang="en-US" sz="2400" i="1" dirty="0">
                    <a:latin typeface="Symbol" pitchFamily="18" charset="2"/>
                  </a:rPr>
                  <a:t>q</a:t>
                </a:r>
              </a:p>
            </p:txBody>
          </p:sp>
        </p:grpSp>
        <p:graphicFrame>
          <p:nvGraphicFramePr>
            <p:cNvPr id="9" name="Object 8">
              <a:extLst>
                <a:ext uri="{FF2B5EF4-FFF2-40B4-BE49-F238E27FC236}">
                  <a16:creationId xmlns:a16="http://schemas.microsoft.com/office/drawing/2014/main" id="{C799EEE4-1D9A-4B2D-935D-B4FC43104202}"/>
                </a:ext>
              </a:extLst>
            </p:cNvPr>
            <p:cNvGraphicFramePr>
              <a:graphicFrameLocks noChangeAspect="1"/>
            </p:cNvGraphicFramePr>
            <p:nvPr>
              <p:extLst>
                <p:ext uri="{D42A27DB-BD31-4B8C-83A1-F6EECF244321}">
                  <p14:modId xmlns:p14="http://schemas.microsoft.com/office/powerpoint/2010/main" val="2034480932"/>
                </p:ext>
              </p:extLst>
            </p:nvPr>
          </p:nvGraphicFramePr>
          <p:xfrm>
            <a:off x="1905000" y="1011237"/>
            <a:ext cx="274638" cy="360363"/>
          </p:xfrm>
          <a:graphic>
            <a:graphicData uri="http://schemas.openxmlformats.org/presentationml/2006/ole">
              <mc:AlternateContent xmlns:mc="http://schemas.openxmlformats.org/markup-compatibility/2006">
                <mc:Choice xmlns:v="urn:schemas-microsoft-com:vml" Requires="v">
                  <p:oleObj spid="_x0000_s14357" name="数式" r:id="rId5" imgW="126720" imgH="164880" progId="Equation.3">
                    <p:embed/>
                  </p:oleObj>
                </mc:Choice>
                <mc:Fallback>
                  <p:oleObj name="数式" r:id="rId5" imgW="126720" imgH="164880" progId="Equation.3">
                    <p:embed/>
                    <p:pic>
                      <p:nvPicPr>
                        <p:cNvPr id="22" name="Object 21"/>
                        <p:cNvPicPr>
                          <a:picLocks noChangeAspect="1" noChangeArrowheads="1"/>
                        </p:cNvPicPr>
                        <p:nvPr/>
                      </p:nvPicPr>
                      <p:blipFill>
                        <a:blip r:embed="rId6"/>
                        <a:srcRect/>
                        <a:stretch>
                          <a:fillRect/>
                        </a:stretch>
                      </p:blipFill>
                      <p:spPr bwMode="auto">
                        <a:xfrm>
                          <a:off x="1905000" y="1011237"/>
                          <a:ext cx="2746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a:extLst>
                <a:ext uri="{FF2B5EF4-FFF2-40B4-BE49-F238E27FC236}">
                  <a16:creationId xmlns:a16="http://schemas.microsoft.com/office/drawing/2014/main" id="{4F7790A7-DFEB-4729-B324-58F71A670EF4}"/>
                </a:ext>
              </a:extLst>
            </p:cNvPr>
            <p:cNvGraphicFramePr>
              <a:graphicFrameLocks noChangeAspect="1"/>
            </p:cNvGraphicFramePr>
            <p:nvPr>
              <p:extLst>
                <p:ext uri="{D42A27DB-BD31-4B8C-83A1-F6EECF244321}">
                  <p14:modId xmlns:p14="http://schemas.microsoft.com/office/powerpoint/2010/main" val="3364360681"/>
                </p:ext>
              </p:extLst>
            </p:nvPr>
          </p:nvGraphicFramePr>
          <p:xfrm>
            <a:off x="3200400" y="2078037"/>
            <a:ext cx="274638" cy="360363"/>
          </p:xfrm>
          <a:graphic>
            <a:graphicData uri="http://schemas.openxmlformats.org/presentationml/2006/ole">
              <mc:AlternateContent xmlns:mc="http://schemas.openxmlformats.org/markup-compatibility/2006">
                <mc:Choice xmlns:v="urn:schemas-microsoft-com:vml" Requires="v">
                  <p:oleObj spid="_x0000_s14358" name="数式" r:id="rId7" imgW="126720" imgH="164880" progId="Equation.3">
                    <p:embed/>
                  </p:oleObj>
                </mc:Choice>
                <mc:Fallback>
                  <p:oleObj name="数式" r:id="rId7" imgW="126720" imgH="164880" progId="Equation.3">
                    <p:embed/>
                    <p:pic>
                      <p:nvPicPr>
                        <p:cNvPr id="23" name="Object 22"/>
                        <p:cNvPicPr>
                          <a:picLocks noChangeAspect="1" noChangeArrowheads="1"/>
                        </p:cNvPicPr>
                        <p:nvPr/>
                      </p:nvPicPr>
                      <p:blipFill>
                        <a:blip r:embed="rId8"/>
                        <a:srcRect/>
                        <a:stretch>
                          <a:fillRect/>
                        </a:stretch>
                      </p:blipFill>
                      <p:spPr bwMode="auto">
                        <a:xfrm>
                          <a:off x="3200400" y="2078037"/>
                          <a:ext cx="2746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extLst>
      <p:ext uri="{BB962C8B-B14F-4D97-AF65-F5344CB8AC3E}">
        <p14:creationId xmlns:p14="http://schemas.microsoft.com/office/powerpoint/2010/main" val="19248985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3A1FAF-E708-4888-A7CE-95FEC4A7BB07}"/>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98E524B5-BAAD-4875-A5A2-CB6CA1596697}"/>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59F3A6D7-6742-415D-B1D6-E740B56BA32F}"/>
              </a:ext>
            </a:extLst>
          </p:cNvPr>
          <p:cNvSpPr>
            <a:spLocks noGrp="1"/>
          </p:cNvSpPr>
          <p:nvPr>
            <p:ph type="sldNum" sz="quarter" idx="12"/>
          </p:nvPr>
        </p:nvSpPr>
        <p:spPr/>
        <p:txBody>
          <a:bodyPr/>
          <a:lstStyle/>
          <a:p>
            <a:fld id="{CE368B07-CEBF-4C80-90AF-53B34FA04CF3}" type="slidenum">
              <a:rPr lang="en-US" smtClean="0"/>
              <a:t>26</a:t>
            </a:fld>
            <a:endParaRPr lang="en-US" dirty="0"/>
          </a:p>
        </p:txBody>
      </p:sp>
      <p:graphicFrame>
        <p:nvGraphicFramePr>
          <p:cNvPr id="5" name="Object 4">
            <a:extLst>
              <a:ext uri="{FF2B5EF4-FFF2-40B4-BE49-F238E27FC236}">
                <a16:creationId xmlns:a16="http://schemas.microsoft.com/office/drawing/2014/main" id="{ED81E4CD-2F3F-4B64-9964-BCC863E17FB5}"/>
              </a:ext>
            </a:extLst>
          </p:cNvPr>
          <p:cNvGraphicFramePr>
            <a:graphicFrameLocks noChangeAspect="1"/>
          </p:cNvGraphicFramePr>
          <p:nvPr>
            <p:extLst>
              <p:ext uri="{D42A27DB-BD31-4B8C-83A1-F6EECF244321}">
                <p14:modId xmlns:p14="http://schemas.microsoft.com/office/powerpoint/2010/main" val="971590036"/>
              </p:ext>
            </p:extLst>
          </p:nvPr>
        </p:nvGraphicFramePr>
        <p:xfrm>
          <a:off x="240030" y="1454959"/>
          <a:ext cx="5272088" cy="1750219"/>
        </p:xfrm>
        <a:graphic>
          <a:graphicData uri="http://schemas.openxmlformats.org/presentationml/2006/ole">
            <mc:AlternateContent xmlns:mc="http://schemas.openxmlformats.org/markup-compatibility/2006">
              <mc:Choice xmlns:v="urn:schemas-microsoft-com:vml" Requires="v">
                <p:oleObj spid="_x0000_s15372" name="数式" r:id="rId3" imgW="3251160" imgH="1066680" progId="Equation.3">
                  <p:embed/>
                </p:oleObj>
              </mc:Choice>
              <mc:Fallback>
                <p:oleObj name="数式" r:id="rId3" imgW="3251160" imgH="1066680" progId="Equation.3">
                  <p:embed/>
                  <p:pic>
                    <p:nvPicPr>
                      <p:cNvPr id="4"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030" y="1454959"/>
                        <a:ext cx="5272088" cy="175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a:extLst>
              <a:ext uri="{FF2B5EF4-FFF2-40B4-BE49-F238E27FC236}">
                <a16:creationId xmlns:a16="http://schemas.microsoft.com/office/drawing/2014/main" id="{5963BA64-7DC1-4C4D-AF73-F396FD41B45D}"/>
              </a:ext>
            </a:extLst>
          </p:cNvPr>
          <p:cNvSpPr txBox="1"/>
          <p:nvPr/>
        </p:nvSpPr>
        <p:spPr>
          <a:xfrm>
            <a:off x="169337" y="864161"/>
            <a:ext cx="8831787" cy="461665"/>
          </a:xfrm>
          <a:prstGeom prst="rect">
            <a:avLst/>
          </a:prstGeom>
          <a:noFill/>
        </p:spPr>
        <p:txBody>
          <a:bodyPr wrap="square" rtlCol="0">
            <a:spAutoFit/>
          </a:bodyPr>
          <a:lstStyle/>
          <a:p>
            <a:r>
              <a:rPr lang="en-US" sz="2400" dirty="0">
                <a:latin typeface="+mj-lt"/>
              </a:rPr>
              <a:t>For s-polarization  (E perpendicular to plane of incidence)</a:t>
            </a:r>
          </a:p>
        </p:txBody>
      </p:sp>
      <p:graphicFrame>
        <p:nvGraphicFramePr>
          <p:cNvPr id="7" name="Object 6">
            <a:extLst>
              <a:ext uri="{FF2B5EF4-FFF2-40B4-BE49-F238E27FC236}">
                <a16:creationId xmlns:a16="http://schemas.microsoft.com/office/drawing/2014/main" id="{1C65AE7A-FEBB-46CB-A51A-793A47A2B6E6}"/>
              </a:ext>
            </a:extLst>
          </p:cNvPr>
          <p:cNvGraphicFramePr>
            <a:graphicFrameLocks noChangeAspect="1"/>
          </p:cNvGraphicFramePr>
          <p:nvPr>
            <p:extLst>
              <p:ext uri="{D42A27DB-BD31-4B8C-83A1-F6EECF244321}">
                <p14:modId xmlns:p14="http://schemas.microsoft.com/office/powerpoint/2010/main" val="3878206470"/>
              </p:ext>
            </p:extLst>
          </p:nvPr>
        </p:nvGraphicFramePr>
        <p:xfrm>
          <a:off x="990599" y="4114799"/>
          <a:ext cx="6865043" cy="2029507"/>
        </p:xfrm>
        <a:graphic>
          <a:graphicData uri="http://schemas.openxmlformats.org/presentationml/2006/ole">
            <mc:AlternateContent xmlns:mc="http://schemas.openxmlformats.org/markup-compatibility/2006">
              <mc:Choice xmlns:v="urn:schemas-microsoft-com:vml" Requires="v">
                <p:oleObj spid="_x0000_s15373" name="Equation" r:id="rId5" imgW="3695400" imgH="1079280" progId="Equation.DSMT4">
                  <p:embed/>
                </p:oleObj>
              </mc:Choice>
              <mc:Fallback>
                <p:oleObj name="Equation" r:id="rId5" imgW="3695400" imgH="1079280" progId="Equation.DSMT4">
                  <p:embed/>
                  <p:pic>
                    <p:nvPicPr>
                      <p:cNvPr id="6" name="Object 5"/>
                      <p:cNvPicPr>
                        <a:picLocks noChangeAspect="1" noChangeArrowheads="1"/>
                      </p:cNvPicPr>
                      <p:nvPr/>
                    </p:nvPicPr>
                    <p:blipFill>
                      <a:blip r:embed="rId6"/>
                      <a:srcRect/>
                      <a:stretch>
                        <a:fillRect/>
                      </a:stretch>
                    </p:blipFill>
                    <p:spPr bwMode="auto">
                      <a:xfrm>
                        <a:off x="990599" y="4114799"/>
                        <a:ext cx="6865043" cy="2029507"/>
                      </a:xfrm>
                      <a:prstGeom prst="rect">
                        <a:avLst/>
                      </a:prstGeom>
                      <a:noFill/>
                      <a:ln>
                        <a:noFill/>
                      </a:ln>
                    </p:spPr>
                  </p:pic>
                </p:oleObj>
              </mc:Fallback>
            </mc:AlternateContent>
          </a:graphicData>
        </a:graphic>
      </p:graphicFrame>
      <p:sp>
        <p:nvSpPr>
          <p:cNvPr id="8" name="TextBox 7">
            <a:extLst>
              <a:ext uri="{FF2B5EF4-FFF2-40B4-BE49-F238E27FC236}">
                <a16:creationId xmlns:a16="http://schemas.microsoft.com/office/drawing/2014/main" id="{DE05813D-4163-436C-A76E-D65882A50907}"/>
              </a:ext>
            </a:extLst>
          </p:cNvPr>
          <p:cNvSpPr txBox="1"/>
          <p:nvPr/>
        </p:nvSpPr>
        <p:spPr>
          <a:xfrm>
            <a:off x="142875" y="3504234"/>
            <a:ext cx="8858250" cy="461665"/>
          </a:xfrm>
          <a:prstGeom prst="rect">
            <a:avLst/>
          </a:prstGeom>
          <a:noFill/>
        </p:spPr>
        <p:txBody>
          <a:bodyPr wrap="square" rtlCol="0">
            <a:spAutoFit/>
          </a:bodyPr>
          <a:lstStyle/>
          <a:p>
            <a:r>
              <a:rPr lang="en-US" sz="2400" dirty="0">
                <a:latin typeface="+mj-lt"/>
              </a:rPr>
              <a:t>For p-polarization  (</a:t>
            </a:r>
            <a:r>
              <a:rPr lang="en-US" sz="2400">
                <a:latin typeface="+mj-lt"/>
              </a:rPr>
              <a:t>E in plane </a:t>
            </a:r>
            <a:r>
              <a:rPr lang="en-US" sz="2400" dirty="0">
                <a:latin typeface="+mj-lt"/>
              </a:rPr>
              <a:t>of incidence)</a:t>
            </a:r>
          </a:p>
        </p:txBody>
      </p:sp>
      <p:sp>
        <p:nvSpPr>
          <p:cNvPr id="9" name="TextBox 8">
            <a:extLst>
              <a:ext uri="{FF2B5EF4-FFF2-40B4-BE49-F238E27FC236}">
                <a16:creationId xmlns:a16="http://schemas.microsoft.com/office/drawing/2014/main" id="{113F4A4A-DAD9-4CB0-833D-3A55C369BCAE}"/>
              </a:ext>
            </a:extLst>
          </p:cNvPr>
          <p:cNvSpPr txBox="1"/>
          <p:nvPr/>
        </p:nvSpPr>
        <p:spPr>
          <a:xfrm>
            <a:off x="0" y="136525"/>
            <a:ext cx="8991600" cy="830997"/>
          </a:xfrm>
          <a:prstGeom prst="rect">
            <a:avLst/>
          </a:prstGeom>
          <a:noFill/>
        </p:spPr>
        <p:txBody>
          <a:bodyPr wrap="square" rtlCol="0">
            <a:spAutoFit/>
          </a:bodyPr>
          <a:lstStyle/>
          <a:p>
            <a:r>
              <a:rPr lang="en-US" sz="2400" dirty="0">
                <a:latin typeface="+mj-lt"/>
              </a:rPr>
              <a:t>Fresnel equations for reflectance and transmission of plane polarizes electromagnetic waves --</a:t>
            </a:r>
          </a:p>
        </p:txBody>
      </p:sp>
    </p:spTree>
    <p:extLst>
      <p:ext uri="{BB962C8B-B14F-4D97-AF65-F5344CB8AC3E}">
        <p14:creationId xmlns:p14="http://schemas.microsoft.com/office/powerpoint/2010/main" val="3137160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97B5CB-5929-42A5-BAD2-B8BD0A9D3B5A}"/>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D973993D-67FA-4BAA-9DD5-22B4681D0B8F}"/>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C8D929A9-5E65-4A8D-BCC8-644C465DAAAC}"/>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EA80058B-684D-4EE0-AFA9-D716710A6D62}"/>
              </a:ext>
            </a:extLst>
          </p:cNvPr>
          <p:cNvSpPr txBox="1"/>
          <p:nvPr/>
        </p:nvSpPr>
        <p:spPr>
          <a:xfrm>
            <a:off x="228600" y="228600"/>
            <a:ext cx="8153400" cy="1200329"/>
          </a:xfrm>
          <a:prstGeom prst="rect">
            <a:avLst/>
          </a:prstGeom>
          <a:noFill/>
        </p:spPr>
        <p:txBody>
          <a:bodyPr wrap="square" rtlCol="0">
            <a:spAutoFit/>
          </a:bodyPr>
          <a:lstStyle/>
          <a:p>
            <a:r>
              <a:rPr lang="en-US" sz="2400" dirty="0">
                <a:latin typeface="+mj-lt"/>
              </a:rPr>
              <a:t>Comments about exam –</a:t>
            </a:r>
          </a:p>
          <a:p>
            <a:endParaRPr lang="en-US" sz="2400" dirty="0">
              <a:latin typeface="+mj-lt"/>
            </a:endParaRPr>
          </a:p>
          <a:p>
            <a:endParaRPr lang="en-US" sz="2400" dirty="0">
              <a:latin typeface="+mj-lt"/>
            </a:endParaRPr>
          </a:p>
        </p:txBody>
      </p:sp>
      <p:sp>
        <p:nvSpPr>
          <p:cNvPr id="7" name="Rectangle 6">
            <a:extLst>
              <a:ext uri="{FF2B5EF4-FFF2-40B4-BE49-F238E27FC236}">
                <a16:creationId xmlns:a16="http://schemas.microsoft.com/office/drawing/2014/main" id="{73A65F25-5577-4940-8BFC-F44FFA9719A8}"/>
              </a:ext>
            </a:extLst>
          </p:cNvPr>
          <p:cNvSpPr/>
          <p:nvPr/>
        </p:nvSpPr>
        <p:spPr>
          <a:xfrm>
            <a:off x="152400" y="828764"/>
            <a:ext cx="8839200" cy="4893647"/>
          </a:xfrm>
          <a:prstGeom prst="rect">
            <a:avLst/>
          </a:prstGeom>
        </p:spPr>
        <p:txBody>
          <a:bodyPr wrap="square">
            <a:spAutoFit/>
          </a:bodyPr>
          <a:lstStyle/>
          <a:p>
            <a:r>
              <a:rPr lang="en-US" sz="2400" dirty="0"/>
              <a:t>According to the honor code, your exam submission must be your own work.    In completing this take-home exam, you may consult your textbook, and other course materials, particularly those posted on the class webpage.   You may consult other texts (within reason) as long as these are acknowledged and documented.   Should questions arise about the exam, please email </a:t>
            </a:r>
            <a:r>
              <a:rPr lang="en-US" sz="2400" dirty="0">
                <a:hlinkClick r:id="rId2"/>
              </a:rPr>
              <a:t>natalie@wfu.edu</a:t>
            </a:r>
            <a:r>
              <a:rPr lang="en-US" sz="2400" dirty="0"/>
              <a:t> </a:t>
            </a:r>
            <a:r>
              <a:rPr lang="en-US" sz="2400" b="1" dirty="0"/>
              <a:t>but no one else</a:t>
            </a:r>
            <a:r>
              <a:rPr lang="en-US" sz="2400" dirty="0"/>
              <a:t>.  </a:t>
            </a:r>
          </a:p>
          <a:p>
            <a:endParaRPr lang="en-US" sz="2400" dirty="0"/>
          </a:p>
          <a:p>
            <a:r>
              <a:rPr lang="en-US" sz="2400" dirty="0"/>
              <a:t>Exams will be graded on the basis of correct reasoning as well as correct answers.    It is expected that you will use Maple, Mathematica, or Wolfram and these should be included in your exam submission.   </a:t>
            </a:r>
          </a:p>
          <a:p>
            <a:endParaRPr lang="en-US" sz="2400" dirty="0"/>
          </a:p>
        </p:txBody>
      </p:sp>
    </p:spTree>
    <p:extLst>
      <p:ext uri="{BB962C8B-B14F-4D97-AF65-F5344CB8AC3E}">
        <p14:creationId xmlns:p14="http://schemas.microsoft.com/office/powerpoint/2010/main" val="3323581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3C3543-2637-4F53-BCCB-169BD0280AE2}"/>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81259305-590A-46EE-91C8-03C44FDA4FDA}"/>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C1BBC67D-F9C5-48C7-BBA2-EE81018CE273}"/>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A85F7CC8-FD9D-45CA-9D1D-4D8D0A956E2A}"/>
              </a:ext>
            </a:extLst>
          </p:cNvPr>
          <p:cNvSpPr txBox="1"/>
          <p:nvPr/>
        </p:nvSpPr>
        <p:spPr>
          <a:xfrm>
            <a:off x="228600" y="228600"/>
            <a:ext cx="8610600" cy="6278642"/>
          </a:xfrm>
          <a:prstGeom prst="rect">
            <a:avLst/>
          </a:prstGeom>
          <a:noFill/>
        </p:spPr>
        <p:txBody>
          <a:bodyPr wrap="square" rtlCol="0">
            <a:spAutoFit/>
          </a:bodyPr>
          <a:lstStyle/>
          <a:p>
            <a:endParaRPr lang="en-US" sz="2400" dirty="0">
              <a:latin typeface="+mj-lt"/>
            </a:endParaRPr>
          </a:p>
          <a:p>
            <a:r>
              <a:rPr lang="en-US" sz="2400" dirty="0">
                <a:latin typeface="+mj-lt"/>
              </a:rPr>
              <a:t>Suggestions —</a:t>
            </a:r>
          </a:p>
          <a:p>
            <a:r>
              <a:rPr lang="en-US" sz="2400" dirty="0">
                <a:latin typeface="+mj-lt"/>
              </a:rPr>
              <a:t>From Nick –</a:t>
            </a:r>
          </a:p>
          <a:p>
            <a:pPr marL="800100" lvl="1" indent="-342900">
              <a:buFont typeface="+mj-lt"/>
              <a:buAutoNum type="arabicPeriod"/>
            </a:pPr>
            <a:r>
              <a:rPr lang="en-US" dirty="0"/>
              <a:t>permittivity and permeability</a:t>
            </a:r>
          </a:p>
          <a:p>
            <a:pPr marL="800100" lvl="1" indent="-342900">
              <a:buFont typeface="+mj-lt"/>
              <a:buAutoNum type="arabicPeriod"/>
            </a:pPr>
            <a:r>
              <a:rPr lang="en-US" dirty="0"/>
              <a:t>Electric fields and forces</a:t>
            </a:r>
          </a:p>
          <a:p>
            <a:pPr marL="800100" lvl="1" indent="-342900">
              <a:buFont typeface="+mj-lt"/>
              <a:buAutoNum type="arabicPeriod"/>
            </a:pPr>
            <a:r>
              <a:rPr lang="en-US" dirty="0"/>
              <a:t>Coulomb's Law</a:t>
            </a:r>
          </a:p>
          <a:p>
            <a:pPr marL="800100" lvl="1" indent="-342900">
              <a:buFont typeface="+mj-lt"/>
              <a:buAutoNum type="arabicPeriod"/>
            </a:pPr>
            <a:r>
              <a:rPr lang="en-US" dirty="0"/>
              <a:t>Poisson </a:t>
            </a:r>
            <a:r>
              <a:rPr lang="en-US" dirty="0" err="1"/>
              <a:t>Eqn</a:t>
            </a:r>
            <a:endParaRPr lang="en-US" dirty="0"/>
          </a:p>
          <a:p>
            <a:pPr marL="800100" lvl="1" indent="-342900">
              <a:buFont typeface="+mj-lt"/>
              <a:buAutoNum type="arabicPeriod"/>
            </a:pPr>
            <a:r>
              <a:rPr lang="en-US" dirty="0"/>
              <a:t>Green's relation</a:t>
            </a:r>
          </a:p>
          <a:p>
            <a:pPr marL="800100" lvl="1" indent="-342900">
              <a:buFont typeface="+mj-lt"/>
              <a:buAutoNum type="arabicPeriod"/>
            </a:pPr>
            <a:r>
              <a:rPr lang="en-US" dirty="0"/>
              <a:t>when to use the Wronskian</a:t>
            </a:r>
          </a:p>
          <a:p>
            <a:pPr marL="800100" lvl="1" indent="-342900">
              <a:buFont typeface="+mj-lt"/>
              <a:buAutoNum type="arabicPeriod"/>
            </a:pPr>
            <a:r>
              <a:rPr lang="en-US" dirty="0"/>
              <a:t>numerical evaluation (esp. if on exam)</a:t>
            </a:r>
          </a:p>
          <a:p>
            <a:pPr marL="800100" lvl="1" indent="-342900">
              <a:buFont typeface="+mj-lt"/>
              <a:buAutoNum type="arabicPeriod"/>
            </a:pPr>
            <a:r>
              <a:rPr lang="en-US" dirty="0"/>
              <a:t>Method of Images (definitely this)</a:t>
            </a:r>
          </a:p>
          <a:p>
            <a:pPr marL="800100" lvl="1" indent="-342900">
              <a:buFont typeface="+mj-lt"/>
              <a:buAutoNum type="arabicPeriod"/>
            </a:pPr>
            <a:r>
              <a:rPr lang="en-US" dirty="0"/>
              <a:t>Bessel Functions</a:t>
            </a:r>
          </a:p>
          <a:p>
            <a:pPr marL="800100" lvl="1" indent="-342900">
              <a:buFont typeface="+mj-lt"/>
              <a:buAutoNum type="arabicPeriod"/>
            </a:pPr>
            <a:r>
              <a:rPr lang="en-US" dirty="0"/>
              <a:t>Spherical Harmonics &amp; Legendre relation</a:t>
            </a:r>
          </a:p>
          <a:p>
            <a:pPr marL="800100" lvl="1" indent="-342900">
              <a:buFont typeface="+mj-lt"/>
              <a:buAutoNum type="arabicPeriod"/>
            </a:pPr>
            <a:r>
              <a:rPr lang="en-US" dirty="0"/>
              <a:t>multipoles</a:t>
            </a:r>
          </a:p>
          <a:p>
            <a:pPr marL="800100" lvl="1" indent="-342900">
              <a:buFont typeface="+mj-lt"/>
              <a:buAutoNum type="arabicPeriod"/>
            </a:pPr>
            <a:r>
              <a:rPr lang="en-US" dirty="0"/>
              <a:t>Magnetic fields and fluxes</a:t>
            </a:r>
          </a:p>
          <a:p>
            <a:pPr marL="800100" lvl="1" indent="-342900">
              <a:buFont typeface="+mj-lt"/>
              <a:buAutoNum type="arabicPeriod"/>
            </a:pPr>
            <a:r>
              <a:rPr lang="en-US" dirty="0"/>
              <a:t>scalar and vector potentials </a:t>
            </a:r>
          </a:p>
          <a:p>
            <a:pPr marL="800100" lvl="1" indent="-342900">
              <a:buFont typeface="+mj-lt"/>
              <a:buAutoNum type="arabicPeriod"/>
            </a:pPr>
            <a:r>
              <a:rPr lang="en-US" dirty="0"/>
              <a:t>useful mathematical tricks (definitely this)</a:t>
            </a:r>
          </a:p>
          <a:p>
            <a:pPr marL="800100" lvl="1" indent="-342900">
              <a:buFont typeface="+mj-lt"/>
              <a:buAutoNum type="arabicPeriod"/>
            </a:pPr>
            <a:r>
              <a:rPr lang="en-US" dirty="0"/>
              <a:t>Maxwell's equations and what each means</a:t>
            </a:r>
          </a:p>
          <a:p>
            <a:pPr marL="800100" lvl="1" indent="-342900">
              <a:buFont typeface="+mj-lt"/>
              <a:buAutoNum type="arabicPeriod"/>
            </a:pPr>
            <a:r>
              <a:rPr lang="en-US" dirty="0"/>
              <a:t>Poynting vector? I don't know why it's important</a:t>
            </a:r>
          </a:p>
          <a:p>
            <a:pPr marL="800100" lvl="1" indent="-342900">
              <a:buFont typeface="+mj-lt"/>
              <a:buAutoNum type="arabicPeriod"/>
            </a:pPr>
            <a:r>
              <a:rPr lang="en-US" dirty="0" err="1"/>
              <a:t>Drude</a:t>
            </a:r>
            <a:r>
              <a:rPr lang="en-US" dirty="0"/>
              <a:t> summary</a:t>
            </a:r>
          </a:p>
          <a:p>
            <a:endParaRPr lang="en-US" sz="2400" dirty="0">
              <a:latin typeface="+mj-lt"/>
            </a:endParaRPr>
          </a:p>
        </p:txBody>
      </p:sp>
    </p:spTree>
    <p:extLst>
      <p:ext uri="{BB962C8B-B14F-4D97-AF65-F5344CB8AC3E}">
        <p14:creationId xmlns:p14="http://schemas.microsoft.com/office/powerpoint/2010/main" val="3360907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43ADD5-8DF1-4549-9DDE-80CF7C5D80CC}"/>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FE33096C-FB27-4637-969A-A7FD412552D8}"/>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ABEE23E9-7813-4FCA-9F0F-B948E966AC27}"/>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F0230E2E-E3FB-4BD4-B83F-CC09513E2454}"/>
              </a:ext>
            </a:extLst>
          </p:cNvPr>
          <p:cNvSpPr txBox="1"/>
          <p:nvPr/>
        </p:nvSpPr>
        <p:spPr>
          <a:xfrm>
            <a:off x="304800" y="228600"/>
            <a:ext cx="8001000" cy="1200329"/>
          </a:xfrm>
          <a:prstGeom prst="rect">
            <a:avLst/>
          </a:prstGeom>
          <a:noFill/>
        </p:spPr>
        <p:txBody>
          <a:bodyPr wrap="square" rtlCol="0">
            <a:spAutoFit/>
          </a:bodyPr>
          <a:lstStyle/>
          <a:p>
            <a:r>
              <a:rPr lang="en-US" sz="2400" dirty="0">
                <a:latin typeface="+mj-lt"/>
              </a:rPr>
              <a:t>Some useful</a:t>
            </a:r>
          </a:p>
          <a:p>
            <a:r>
              <a:rPr lang="en-US" sz="2400" dirty="0">
                <a:latin typeface="+mj-lt"/>
              </a:rPr>
              <a:t> identities – </a:t>
            </a:r>
          </a:p>
          <a:p>
            <a:r>
              <a:rPr lang="en-US" sz="2400" dirty="0">
                <a:latin typeface="+mj-lt"/>
              </a:rPr>
              <a:t>(not complete)</a:t>
            </a:r>
          </a:p>
        </p:txBody>
      </p:sp>
      <p:pic>
        <p:nvPicPr>
          <p:cNvPr id="6" name="Picture 5">
            <a:extLst>
              <a:ext uri="{FF2B5EF4-FFF2-40B4-BE49-F238E27FC236}">
                <a16:creationId xmlns:a16="http://schemas.microsoft.com/office/drawing/2014/main" id="{7C7F5A6B-C2BA-4CEF-962F-E8ABC42467F2}"/>
              </a:ext>
            </a:extLst>
          </p:cNvPr>
          <p:cNvPicPr>
            <a:picLocks noChangeAspect="1"/>
          </p:cNvPicPr>
          <p:nvPr/>
        </p:nvPicPr>
        <p:blipFill>
          <a:blip r:embed="rId2"/>
          <a:stretch>
            <a:fillRect/>
          </a:stretch>
        </p:blipFill>
        <p:spPr>
          <a:xfrm>
            <a:off x="2933700" y="15365"/>
            <a:ext cx="6172200" cy="6448425"/>
          </a:xfrm>
          <a:prstGeom prst="rect">
            <a:avLst/>
          </a:prstGeom>
        </p:spPr>
      </p:pic>
    </p:spTree>
    <p:extLst>
      <p:ext uri="{BB962C8B-B14F-4D97-AF65-F5344CB8AC3E}">
        <p14:creationId xmlns:p14="http://schemas.microsoft.com/office/powerpoint/2010/main" val="2547609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329B17-9725-4182-BD93-8F898C936F48}"/>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B19A6E50-E5D1-4F06-95C0-B440F2509ADA}"/>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58E07E8D-180A-41F3-BFC9-DD065715D265}"/>
              </a:ext>
            </a:extLst>
          </p:cNvPr>
          <p:cNvSpPr>
            <a:spLocks noGrp="1"/>
          </p:cNvSpPr>
          <p:nvPr>
            <p:ph type="sldNum" sz="quarter" idx="12"/>
          </p:nvPr>
        </p:nvSpPr>
        <p:spPr/>
        <p:txBody>
          <a:bodyPr/>
          <a:lstStyle/>
          <a:p>
            <a:fld id="{CE368B07-CEBF-4C80-90AF-53B34FA04CF3}" type="slidenum">
              <a:rPr lang="en-US" smtClean="0"/>
              <a:t>6</a:t>
            </a:fld>
            <a:endParaRPr lang="en-US" dirty="0"/>
          </a:p>
        </p:txBody>
      </p:sp>
      <p:pic>
        <p:nvPicPr>
          <p:cNvPr id="5" name="Picture 4">
            <a:extLst>
              <a:ext uri="{FF2B5EF4-FFF2-40B4-BE49-F238E27FC236}">
                <a16:creationId xmlns:a16="http://schemas.microsoft.com/office/drawing/2014/main" id="{E7CDCA11-7160-4F58-AAD0-56B6ADDBF3EC}"/>
              </a:ext>
            </a:extLst>
          </p:cNvPr>
          <p:cNvPicPr>
            <a:picLocks noChangeAspect="1"/>
          </p:cNvPicPr>
          <p:nvPr/>
        </p:nvPicPr>
        <p:blipFill>
          <a:blip r:embed="rId2"/>
          <a:stretch>
            <a:fillRect/>
          </a:stretch>
        </p:blipFill>
        <p:spPr>
          <a:xfrm>
            <a:off x="1219200" y="279400"/>
            <a:ext cx="6038850" cy="6076950"/>
          </a:xfrm>
          <a:prstGeom prst="rect">
            <a:avLst/>
          </a:prstGeom>
        </p:spPr>
      </p:pic>
    </p:spTree>
    <p:extLst>
      <p:ext uri="{BB962C8B-B14F-4D97-AF65-F5344CB8AC3E}">
        <p14:creationId xmlns:p14="http://schemas.microsoft.com/office/powerpoint/2010/main" val="4046826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8CF6AFC-6EF5-49CA-8998-6FCACCE04A78}"/>
              </a:ext>
            </a:extLst>
          </p:cNvPr>
          <p:cNvPicPr>
            <a:picLocks noChangeAspect="1"/>
          </p:cNvPicPr>
          <p:nvPr/>
        </p:nvPicPr>
        <p:blipFill>
          <a:blip r:embed="rId2"/>
          <a:stretch>
            <a:fillRect/>
          </a:stretch>
        </p:blipFill>
        <p:spPr>
          <a:xfrm>
            <a:off x="2819400" y="31376"/>
            <a:ext cx="5591908" cy="6858000"/>
          </a:xfrm>
          <a:prstGeom prst="rect">
            <a:avLst/>
          </a:prstGeom>
        </p:spPr>
      </p:pic>
      <p:sp>
        <p:nvSpPr>
          <p:cNvPr id="2" name="Date Placeholder 1">
            <a:extLst>
              <a:ext uri="{FF2B5EF4-FFF2-40B4-BE49-F238E27FC236}">
                <a16:creationId xmlns:a16="http://schemas.microsoft.com/office/drawing/2014/main" id="{BAB0C83B-480A-46E2-B4CA-6BAC67AEEF14}"/>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F24FA4A2-D4F2-4CF7-9E0B-9A7B6B473DAC}"/>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297AB25E-CB85-4ADA-8327-F0C18946E728}"/>
              </a:ext>
            </a:extLst>
          </p:cNvPr>
          <p:cNvSpPr>
            <a:spLocks noGrp="1"/>
          </p:cNvSpPr>
          <p:nvPr>
            <p:ph type="sldNum" sz="quarter" idx="12"/>
          </p:nvPr>
        </p:nvSpPr>
        <p:spPr/>
        <p:txBody>
          <a:bodyPr/>
          <a:lstStyle/>
          <a:p>
            <a:fld id="{CE368B07-CEBF-4C80-90AF-53B34FA04CF3}" type="slidenum">
              <a:rPr lang="en-US" smtClean="0"/>
              <a:t>7</a:t>
            </a:fld>
            <a:endParaRPr lang="en-US" dirty="0"/>
          </a:p>
        </p:txBody>
      </p:sp>
    </p:spTree>
    <p:extLst>
      <p:ext uri="{BB962C8B-B14F-4D97-AF65-F5344CB8AC3E}">
        <p14:creationId xmlns:p14="http://schemas.microsoft.com/office/powerpoint/2010/main" val="2520580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F4EF6F-6C5A-4FA3-9639-CCD36F40263D}"/>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52A6406C-D637-44D1-AF95-0A8E5FEBF0F0}"/>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67B4F83B-19EC-49C7-86FC-AEB7DA37C09B}"/>
              </a:ext>
            </a:extLst>
          </p:cNvPr>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a:extLst>
              <a:ext uri="{FF2B5EF4-FFF2-40B4-BE49-F238E27FC236}">
                <a16:creationId xmlns:a16="http://schemas.microsoft.com/office/drawing/2014/main" id="{298E0FEB-E465-4CBD-B55D-E233F4725B7B}"/>
              </a:ext>
            </a:extLst>
          </p:cNvPr>
          <p:cNvGraphicFramePr>
            <a:graphicFrameLocks noChangeAspect="1"/>
          </p:cNvGraphicFramePr>
          <p:nvPr>
            <p:extLst>
              <p:ext uri="{D42A27DB-BD31-4B8C-83A1-F6EECF244321}">
                <p14:modId xmlns:p14="http://schemas.microsoft.com/office/powerpoint/2010/main" val="1481750698"/>
              </p:ext>
            </p:extLst>
          </p:nvPr>
        </p:nvGraphicFramePr>
        <p:xfrm>
          <a:off x="762000" y="990600"/>
          <a:ext cx="7190065" cy="3043237"/>
        </p:xfrm>
        <a:graphic>
          <a:graphicData uri="http://schemas.openxmlformats.org/presentationml/2006/ole">
            <mc:AlternateContent xmlns:mc="http://schemas.openxmlformats.org/markup-compatibility/2006">
              <mc:Choice xmlns:v="urn:schemas-microsoft-com:vml" Requires="v">
                <p:oleObj spid="_x0000_s1050" name="Equation" r:id="rId3" imgW="2730240" imgH="1155600" progId="Equation.DSMT4">
                  <p:embed/>
                </p:oleObj>
              </mc:Choice>
              <mc:Fallback>
                <p:oleObj name="Equation" r:id="rId3" imgW="2730240" imgH="1155600" progId="Equation.DSMT4">
                  <p:embed/>
                  <p:pic>
                    <p:nvPicPr>
                      <p:cNvPr id="0" name=""/>
                      <p:cNvPicPr/>
                      <p:nvPr/>
                    </p:nvPicPr>
                    <p:blipFill>
                      <a:blip r:embed="rId4"/>
                      <a:stretch>
                        <a:fillRect/>
                      </a:stretch>
                    </p:blipFill>
                    <p:spPr>
                      <a:xfrm>
                        <a:off x="762000" y="990600"/>
                        <a:ext cx="7190065" cy="3043237"/>
                      </a:xfrm>
                      <a:prstGeom prst="rect">
                        <a:avLst/>
                      </a:prstGeom>
                    </p:spPr>
                  </p:pic>
                </p:oleObj>
              </mc:Fallback>
            </mc:AlternateContent>
          </a:graphicData>
        </a:graphic>
      </p:graphicFrame>
    </p:spTree>
    <p:extLst>
      <p:ext uri="{BB962C8B-B14F-4D97-AF65-F5344CB8AC3E}">
        <p14:creationId xmlns:p14="http://schemas.microsoft.com/office/powerpoint/2010/main" val="154401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FAD572-2D88-4C66-B19A-15D367CDD08C}"/>
              </a:ext>
            </a:extLst>
          </p:cNvPr>
          <p:cNvSpPr>
            <a:spLocks noGrp="1"/>
          </p:cNvSpPr>
          <p:nvPr>
            <p:ph type="dt" sz="half" idx="10"/>
          </p:nvPr>
        </p:nvSpPr>
        <p:spPr/>
        <p:txBody>
          <a:bodyPr/>
          <a:lstStyle/>
          <a:p>
            <a:r>
              <a:rPr lang="en-US"/>
              <a:t>03/12/2021</a:t>
            </a:r>
            <a:endParaRPr lang="en-US" dirty="0"/>
          </a:p>
        </p:txBody>
      </p:sp>
      <p:sp>
        <p:nvSpPr>
          <p:cNvPr id="3" name="Footer Placeholder 2">
            <a:extLst>
              <a:ext uri="{FF2B5EF4-FFF2-40B4-BE49-F238E27FC236}">
                <a16:creationId xmlns:a16="http://schemas.microsoft.com/office/drawing/2014/main" id="{8A551438-62CC-46FB-89C6-0E7E4E1934C4}"/>
              </a:ext>
            </a:extLst>
          </p:cNvPr>
          <p:cNvSpPr>
            <a:spLocks noGrp="1"/>
          </p:cNvSpPr>
          <p:nvPr>
            <p:ph type="ftr" sz="quarter" idx="11"/>
          </p:nvPr>
        </p:nvSpPr>
        <p:spPr/>
        <p:txBody>
          <a:bodyPr/>
          <a:lstStyle/>
          <a:p>
            <a:r>
              <a:rPr lang="en-US"/>
              <a:t>PHY 712  Spring 2021 -- Lecture 20</a:t>
            </a:r>
            <a:endParaRPr lang="en-US" dirty="0"/>
          </a:p>
        </p:txBody>
      </p:sp>
      <p:sp>
        <p:nvSpPr>
          <p:cNvPr id="4" name="Slide Number Placeholder 3">
            <a:extLst>
              <a:ext uri="{FF2B5EF4-FFF2-40B4-BE49-F238E27FC236}">
                <a16:creationId xmlns:a16="http://schemas.microsoft.com/office/drawing/2014/main" id="{97475276-F1D2-43CE-8143-1D8785063840}"/>
              </a:ext>
            </a:extLst>
          </p:cNvPr>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a:extLst>
              <a:ext uri="{FF2B5EF4-FFF2-40B4-BE49-F238E27FC236}">
                <a16:creationId xmlns:a16="http://schemas.microsoft.com/office/drawing/2014/main" id="{C416F1E3-48F6-4CC0-8BE8-420B0134FF96}"/>
              </a:ext>
            </a:extLst>
          </p:cNvPr>
          <p:cNvSpPr txBox="1"/>
          <p:nvPr/>
        </p:nvSpPr>
        <p:spPr>
          <a:xfrm>
            <a:off x="228600" y="304800"/>
            <a:ext cx="8458200" cy="461665"/>
          </a:xfrm>
          <a:prstGeom prst="rect">
            <a:avLst/>
          </a:prstGeom>
          <a:noFill/>
        </p:spPr>
        <p:txBody>
          <a:bodyPr wrap="square" rtlCol="0">
            <a:spAutoFit/>
          </a:bodyPr>
          <a:lstStyle/>
          <a:p>
            <a:r>
              <a:rPr lang="en-US" sz="2400" dirty="0">
                <a:latin typeface="+mj-lt"/>
              </a:rPr>
              <a:t>Special relationships and identities </a:t>
            </a:r>
          </a:p>
        </p:txBody>
      </p:sp>
      <p:pic>
        <p:nvPicPr>
          <p:cNvPr id="6" name="Picture 5">
            <a:extLst>
              <a:ext uri="{FF2B5EF4-FFF2-40B4-BE49-F238E27FC236}">
                <a16:creationId xmlns:a16="http://schemas.microsoft.com/office/drawing/2014/main" id="{E86EA15F-7FF1-4BA6-845D-986DCCA5100C}"/>
              </a:ext>
            </a:extLst>
          </p:cNvPr>
          <p:cNvPicPr>
            <a:picLocks noChangeAspect="1"/>
          </p:cNvPicPr>
          <p:nvPr/>
        </p:nvPicPr>
        <p:blipFill rotWithShape="1">
          <a:blip r:embed="rId3"/>
          <a:srcRect l="25814" r="15455" b="82039"/>
          <a:stretch/>
        </p:blipFill>
        <p:spPr>
          <a:xfrm>
            <a:off x="530676" y="974725"/>
            <a:ext cx="8082648" cy="1066800"/>
          </a:xfrm>
          <a:prstGeom prst="rect">
            <a:avLst/>
          </a:prstGeom>
        </p:spPr>
      </p:pic>
      <p:graphicFrame>
        <p:nvGraphicFramePr>
          <p:cNvPr id="7" name="Object 6">
            <a:extLst>
              <a:ext uri="{FF2B5EF4-FFF2-40B4-BE49-F238E27FC236}">
                <a16:creationId xmlns:a16="http://schemas.microsoft.com/office/drawing/2014/main" id="{D89EB289-7386-4266-810F-A3240D35578D}"/>
              </a:ext>
            </a:extLst>
          </p:cNvPr>
          <p:cNvGraphicFramePr>
            <a:graphicFrameLocks noChangeAspect="1"/>
          </p:cNvGraphicFramePr>
          <p:nvPr>
            <p:extLst>
              <p:ext uri="{D42A27DB-BD31-4B8C-83A1-F6EECF244321}">
                <p14:modId xmlns:p14="http://schemas.microsoft.com/office/powerpoint/2010/main" val="93789776"/>
              </p:ext>
            </p:extLst>
          </p:nvPr>
        </p:nvGraphicFramePr>
        <p:xfrm>
          <a:off x="617537" y="2041525"/>
          <a:ext cx="5935663" cy="4054475"/>
        </p:xfrm>
        <a:graphic>
          <a:graphicData uri="http://schemas.openxmlformats.org/presentationml/2006/ole">
            <mc:AlternateContent xmlns:mc="http://schemas.openxmlformats.org/markup-compatibility/2006">
              <mc:Choice xmlns:v="urn:schemas-microsoft-com:vml" Requires="v">
                <p:oleObj spid="_x0000_s2071" name="Equation" r:id="rId4" imgW="5935762" imgH="4053951" progId="Equation.DSMT4">
                  <p:embed/>
                </p:oleObj>
              </mc:Choice>
              <mc:Fallback>
                <p:oleObj name="Equation" r:id="rId4" imgW="5935762" imgH="4053951" progId="Equation.DSMT4">
                  <p:embed/>
                  <p:pic>
                    <p:nvPicPr>
                      <p:cNvPr id="0" name=""/>
                      <p:cNvPicPr/>
                      <p:nvPr/>
                    </p:nvPicPr>
                    <p:blipFill>
                      <a:blip r:embed="rId5"/>
                      <a:stretch>
                        <a:fillRect/>
                      </a:stretch>
                    </p:blipFill>
                    <p:spPr>
                      <a:xfrm>
                        <a:off x="617537" y="2041525"/>
                        <a:ext cx="5935663" cy="4054475"/>
                      </a:xfrm>
                      <a:prstGeom prst="rect">
                        <a:avLst/>
                      </a:prstGeom>
                    </p:spPr>
                  </p:pic>
                </p:oleObj>
              </mc:Fallback>
            </mc:AlternateContent>
          </a:graphicData>
        </a:graphic>
      </p:graphicFrame>
    </p:spTree>
    <p:extLst>
      <p:ext uri="{BB962C8B-B14F-4D97-AF65-F5344CB8AC3E}">
        <p14:creationId xmlns:p14="http://schemas.microsoft.com/office/powerpoint/2010/main" val="30374641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16042</TotalTime>
  <Words>770</Words>
  <Application>Microsoft Office PowerPoint</Application>
  <PresentationFormat>On-screen Show (4:3)</PresentationFormat>
  <Paragraphs>184</Paragraphs>
  <Slides>26</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32" baseType="lpstr">
      <vt:lpstr>Arial</vt:lpstr>
      <vt:lpstr>Calibri</vt:lpstr>
      <vt:lpstr>Symbol</vt:lpstr>
      <vt:lpstr>Office Theme</vt:lpstr>
      <vt:lpstr>数式</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Natalie Holzwarth</cp:lastModifiedBy>
  <cp:revision>961</cp:revision>
  <cp:lastPrinted>2020-02-24T17:49:02Z</cp:lastPrinted>
  <dcterms:created xsi:type="dcterms:W3CDTF">2012-01-10T18:32:24Z</dcterms:created>
  <dcterms:modified xsi:type="dcterms:W3CDTF">2021-03-12T15:59:35Z</dcterms:modified>
</cp:coreProperties>
</file>