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354" r:id="rId3"/>
    <p:sldId id="362" r:id="rId4"/>
    <p:sldId id="363" r:id="rId5"/>
    <p:sldId id="364" r:id="rId6"/>
    <p:sldId id="365" r:id="rId7"/>
    <p:sldId id="366" r:id="rId8"/>
    <p:sldId id="367" r:id="rId9"/>
    <p:sldId id="374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61" r:id="rId28"/>
    <p:sldId id="368" r:id="rId29"/>
    <p:sldId id="369" r:id="rId30"/>
    <p:sldId id="370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8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2.wmf"/><Relationship Id="rId3" Type="http://schemas.openxmlformats.org/officeDocument/2006/relationships/image" Target="../media/image43.png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1.wmf"/><Relationship Id="rId5" Type="http://schemas.openxmlformats.org/officeDocument/2006/relationships/image" Target="../media/image45.png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44.png"/><Relationship Id="rId9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21: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8 in Jackson – Wave Guides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TEM, TE, and TM modes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Justification for boundary conditions; behavior of waves near conducting surfaces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876308"/>
              </p:ext>
            </p:extLst>
          </p:nvPr>
        </p:nvGraphicFramePr>
        <p:xfrm>
          <a:off x="152400" y="1660525"/>
          <a:ext cx="819785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7" name="Equation" r:id="rId3" imgW="5333760" imgH="2273040" progId="Equation.DSMT4">
                  <p:embed/>
                </p:oleObj>
              </mc:Choice>
              <mc:Fallback>
                <p:oleObj name="Equation" r:id="rId3" imgW="5333760" imgH="227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60525"/>
                        <a:ext cx="819785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33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78831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64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7864"/>
              </p:ext>
            </p:extLst>
          </p:nvPr>
        </p:nvGraphicFramePr>
        <p:xfrm>
          <a:off x="1003300" y="4897438"/>
          <a:ext cx="59848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65" name="Equation" r:id="rId5" imgW="2768400" imgH="761760" progId="Equation.DSMT4">
                  <p:embed/>
                </p:oleObj>
              </mc:Choice>
              <mc:Fallback>
                <p:oleObj name="Equation" r:id="rId5" imgW="27684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897438"/>
                        <a:ext cx="59848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5A4BD436-A89C-44EF-A33D-4C7C76B64672}"/>
              </a:ext>
            </a:extLst>
          </p:cNvPr>
          <p:cNvSpPr/>
          <p:nvPr/>
        </p:nvSpPr>
        <p:spPr>
          <a:xfrm>
            <a:off x="6532563" y="4552366"/>
            <a:ext cx="346075" cy="325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257F67-AB97-4872-BC36-227BC8E03435}"/>
              </a:ext>
            </a:extLst>
          </p:cNvPr>
          <p:cNvSpPr txBox="1"/>
          <p:nvPr/>
        </p:nvSpPr>
        <p:spPr>
          <a:xfrm>
            <a:off x="6898858" y="445624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“skin depth”</a:t>
            </a:r>
          </a:p>
        </p:txBody>
      </p:sp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Some representative values of skin depth</a:t>
            </a:r>
          </a:p>
          <a:p>
            <a:r>
              <a:rPr lang="en-US" sz="2400" dirty="0">
                <a:latin typeface="+mj-lt"/>
              </a:rPr>
              <a:t>Ref: Lorrain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and Corson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34856"/>
              </p:ext>
            </p:extLst>
          </p:nvPr>
        </p:nvGraphicFramePr>
        <p:xfrm>
          <a:off x="609600" y="3150975"/>
          <a:ext cx="83058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 (10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7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S/m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m/m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60 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1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Cu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Mumetal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Zn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88719"/>
              </p:ext>
            </p:extLst>
          </p:nvPr>
        </p:nvGraphicFramePr>
        <p:xfrm>
          <a:off x="1505505" y="1295400"/>
          <a:ext cx="37814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3" name="Equation" r:id="rId3" imgW="2489040" imgH="634680" progId="Equation.DSMT4">
                  <p:embed/>
                </p:oleObj>
              </mc:Choice>
              <mc:Fallback>
                <p:oleObj name="Equation" r:id="rId3" imgW="24890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505" y="1295400"/>
                        <a:ext cx="37814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3054E43-39C5-4962-A192-973622F4C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271663"/>
              </p:ext>
            </p:extLst>
          </p:nvPr>
        </p:nvGraphicFramePr>
        <p:xfrm>
          <a:off x="5865519" y="1981200"/>
          <a:ext cx="2821281" cy="96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4" name="Equation" r:id="rId5" imgW="1790640" imgH="609480" progId="Equation.DSMT4">
                  <p:embed/>
                </p:oleObj>
              </mc:Choice>
              <mc:Fallback>
                <p:oleObj name="Equation" r:id="rId5" imgW="17906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5519" y="1981200"/>
                        <a:ext cx="2821281" cy="960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8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1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Relative energies associated with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532330"/>
              </p:ext>
            </p:extLst>
          </p:nvPr>
        </p:nvGraphicFramePr>
        <p:xfrm>
          <a:off x="318293" y="438944"/>
          <a:ext cx="8507413" cy="60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8" name="Equation" r:id="rId3" imgW="6019560" imgH="4254480" progId="Equation.DSMT4">
                  <p:embed/>
                </p:oleObj>
              </mc:Choice>
              <mc:Fallback>
                <p:oleObj name="Equation" r:id="rId3" imgW="6019560" imgH="4254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293" y="438944"/>
                        <a:ext cx="8507413" cy="60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3AC73FC-B334-4624-A28F-37A695420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314944"/>
              </p:ext>
            </p:extLst>
          </p:nvPr>
        </p:nvGraphicFramePr>
        <p:xfrm>
          <a:off x="1422400" y="2590800"/>
          <a:ext cx="1701800" cy="1318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9" name="Equation" r:id="rId5" imgW="507960" imgH="393480" progId="Equation.DSMT4">
                  <p:embed/>
                </p:oleObj>
              </mc:Choice>
              <mc:Fallback>
                <p:oleObj name="Equation" r:id="rId5" imgW="507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2400" y="2590800"/>
                        <a:ext cx="1701800" cy="1318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52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2" name="数式" r:id="rId3" imgW="3187440" imgH="939600" progId="Equation.3">
                  <p:embed/>
                </p:oleObj>
              </mc:Choice>
              <mc:Fallback>
                <p:oleObj name="数式" r:id="rId3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91520"/>
              </p:ext>
            </p:extLst>
          </p:nvPr>
        </p:nvGraphicFramePr>
        <p:xfrm>
          <a:off x="942513" y="3590776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3" name="Equation" r:id="rId5" imgW="2539800" imgH="761760" progId="Equation.DSMT4">
                  <p:embed/>
                </p:oleObj>
              </mc:Choice>
              <mc:Fallback>
                <p:oleObj name="Equation" r:id="rId5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513" y="3590776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  <a:r>
              <a:rPr lang="en-US" sz="2400" b="1" i="1" baseline="-25000" dirty="0">
                <a:latin typeface="+mj-lt"/>
              </a:rPr>
              <a:t>||</a:t>
            </a:r>
            <a:endParaRPr lang="en-US" sz="2400" b="1" i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79228"/>
              </p:ext>
            </p:extLst>
          </p:nvPr>
        </p:nvGraphicFramePr>
        <p:xfrm>
          <a:off x="1258888" y="1652588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6" name="Equation" r:id="rId3" imgW="2539800" imgH="761760" progId="Equation.DSMT4">
                  <p:embed/>
                </p:oleObj>
              </mc:Choice>
              <mc:Fallback>
                <p:oleObj name="Equation" r:id="rId3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52588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r</a:t>
              </a:r>
              <a:r>
                <a:rPr lang="en-US" sz="2400" b="1" i="1" baseline="-25000" dirty="0">
                  <a:latin typeface="+mj-lt"/>
                </a:rPr>
                <a:t>||</a:t>
              </a:r>
              <a:endParaRPr lang="en-US" sz="2400" b="1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498409"/>
              </p:ext>
            </p:extLst>
          </p:nvPr>
        </p:nvGraphicFramePr>
        <p:xfrm>
          <a:off x="684213" y="4230688"/>
          <a:ext cx="7850187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7" name="Equation" r:id="rId5" imgW="3632040" imgH="952200" progId="Equation.DSMT4">
                  <p:embed/>
                </p:oleObj>
              </mc:Choice>
              <mc:Fallback>
                <p:oleObj name="Equation" r:id="rId5" imgW="36320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30688"/>
                        <a:ext cx="7850187" cy="207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26" name="数式" r:id="rId3" imgW="1815840" imgH="888840" progId="Equation.3">
                  <p:embed/>
                </p:oleObj>
              </mc:Choice>
              <mc:Fallback>
                <p:oleObj name="数式" r:id="rId3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527" name="数式" r:id="rId5" imgW="139680" imgH="203040" progId="Equation.3">
                    <p:embed/>
                  </p:oleObj>
                </mc:Choice>
                <mc:Fallback>
                  <p:oleObj name="数式" r:id="rId5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528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29" name="Equation" r:id="rId9" imgW="2298600" imgH="558720" progId="Equation.DSMT4">
                  <p:embed/>
                </p:oleObj>
              </mc:Choice>
              <mc:Fallback>
                <p:oleObj name="Equation" r:id="rId9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42188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96000" y="1066800"/>
            <a:ext cx="1524000" cy="2664768"/>
            <a:chOff x="6781800" y="535632"/>
            <a:chExt cx="1524000" cy="2664768"/>
          </a:xfrm>
        </p:grpSpPr>
        <p:sp>
          <p:nvSpPr>
            <p:cNvPr id="9" name="Rectangle 8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1143457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712" name="数式" r:id="rId3" imgW="139680" imgH="203040" progId="Equation.3">
                    <p:embed/>
                  </p:oleObj>
                </mc:Choice>
                <mc:Fallback>
                  <p:oleObj name="数式" r:id="rId3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Arrow Connector 10"/>
            <p:cNvCxnSpPr>
              <a:stCxn id="9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9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7579776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713" name="Equation" r:id="rId5" imgW="126720" imgH="177480" progId="Equation.DSMT4">
                    <p:embed/>
                  </p:oleObj>
                </mc:Choice>
                <mc:Fallback>
                  <p:oleObj name="Equation" r:id="rId5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25256"/>
              </p:ext>
            </p:extLst>
          </p:nvPr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14" name="Equation" r:id="rId7" imgW="2298600" imgH="558720" progId="Equation.DSMT4">
                  <p:embed/>
                </p:oleObj>
              </mc:Choice>
              <mc:Fallback>
                <p:oleObj name="Equation" r:id="rId7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84" name="数式" r:id="rId3" imgW="2882880" imgH="533160" progId="Equation.3">
                  <p:embed/>
                </p:oleObj>
              </mc:Choice>
              <mc:Fallback>
                <p:oleObj name="数式" r:id="rId3" imgW="2882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38408"/>
              </p:ext>
            </p:extLst>
          </p:nvPr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85" name="Equation" r:id="rId5" imgW="4724280" imgH="1231560" progId="Equation.DSMT4">
                  <p:embed/>
                </p:oleObj>
              </mc:Choice>
              <mc:Fallback>
                <p:oleObj name="Equation" r:id="rId5" imgW="472428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A7B1D8-61C3-4DF7-B673-DCD9A5FB4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0" y="762000"/>
            <a:ext cx="9144000" cy="50497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181600"/>
            <a:ext cx="8839200" cy="228600"/>
          </a:xfrm>
          <a:prstGeom prst="rect">
            <a:avLst/>
          </a:prstGeom>
          <a:solidFill>
            <a:srgbClr val="DA32AA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95994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08" name="Equation" r:id="rId3" imgW="4241520" imgH="927000" progId="Equation.DSMT4">
                  <p:embed/>
                </p:oleObj>
              </mc:Choice>
              <mc:Fallback>
                <p:oleObj name="Equation" r:id="rId3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09" name="Equation" r:id="rId5" imgW="3911400" imgH="1422360" progId="Equation.DSMT4">
                  <p:embed/>
                </p:oleObj>
              </mc:Choice>
              <mc:Fallback>
                <p:oleObj name="Equation" r:id="rId5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98" name="Equation" r:id="rId3" imgW="1346040" imgH="914400" progId="Equation.DSMT4">
                  <p:embed/>
                </p:oleObj>
              </mc:Choice>
              <mc:Fallback>
                <p:oleObj name="Equation" r:id="rId3" imgW="13460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99" name="Equation" r:id="rId5" imgW="1168200" imgH="1295280" progId="Equation.DSMT4">
                  <p:embed/>
                </p:oleObj>
              </mc:Choice>
              <mc:Fallback>
                <p:oleObj name="Equation" r:id="rId5" imgW="11682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00" name="Equation" r:id="rId7" imgW="1422360" imgH="1295280" progId="Equation.DSMT4">
                  <p:embed/>
                </p:oleObj>
              </mc:Choice>
              <mc:Fallback>
                <p:oleObj name="Equation" r:id="rId7" imgW="142236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929560"/>
                </p:ext>
              </p:extLst>
            </p:nvPr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601" name="Equation" r:id="rId9" imgW="2349360" imgH="1536480" progId="Equation.DSMT4">
                    <p:embed/>
                  </p:oleObj>
                </mc:Choice>
                <mc:Fallback>
                  <p:oleObj name="Equation" r:id="rId9" imgW="23493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56" name="Equation" r:id="rId3" imgW="4952880" imgH="1917360" progId="Equation.DSMT4">
                  <p:embed/>
                </p:oleObj>
              </mc:Choice>
              <mc:Fallback>
                <p:oleObj name="Equation" r:id="rId3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15126"/>
              </p:ext>
            </p:extLst>
          </p:nvPr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57" name="Equation" r:id="rId5" imgW="3657600" imgH="1193760" progId="Equation.DSMT4">
                  <p:embed/>
                </p:oleObj>
              </mc:Choice>
              <mc:Fallback>
                <p:oleObj name="Equation" r:id="rId5" imgW="36576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46" name="数式" r:id="rId6" imgW="3035160" imgH="1485720" progId="Equation.3">
                  <p:embed/>
                </p:oleObj>
              </mc:Choice>
              <mc:Fallback>
                <p:oleObj name="数式" r:id="rId6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47" name="数式" r:id="rId8" imgW="520560" imgH="215640" progId="Equation.3">
                  <p:embed/>
                </p:oleObj>
              </mc:Choice>
              <mc:Fallback>
                <p:oleObj name="数式" r:id="rId8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48" name="数式" r:id="rId10" imgW="558720" imgH="228600" progId="Equation.3">
                  <p:embed/>
                </p:oleObj>
              </mc:Choice>
              <mc:Fallback>
                <p:oleObj name="数式" r:id="rId10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49" name="数式" r:id="rId12" imgW="558720" imgH="241200" progId="Equation.3">
                  <p:embed/>
                </p:oleObj>
              </mc:Choice>
              <mc:Fallback>
                <p:oleObj name="数式" r:id="rId12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71" name="Equation" r:id="rId4" imgW="2298600" imgH="533160" progId="Equation.DSMT4">
                  <p:embed/>
                </p:oleObj>
              </mc:Choice>
              <mc:Fallback>
                <p:oleObj name="Equation" r:id="rId4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2718"/>
              </p:ext>
            </p:extLst>
          </p:nvPr>
        </p:nvGraphicFramePr>
        <p:xfrm>
          <a:off x="381001" y="3487666"/>
          <a:ext cx="8305799" cy="32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8" name="数式" r:id="rId3" imgW="3555720" imgH="1396800" progId="Equation.3">
                  <p:embed/>
                </p:oleObj>
              </mc:Choice>
              <mc:Fallback>
                <p:oleObj name="数式" r:id="rId3" imgW="35557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487666"/>
                        <a:ext cx="8305799" cy="329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10" name="Group 9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2" name="Cube 11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03397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9" name="数式" r:id="rId5" imgW="583920" imgH="634680" progId="Equation.3">
                  <p:embed/>
                </p:oleObj>
              </mc:Choice>
              <mc:Fallback>
                <p:oleObj name="数式" r:id="rId5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95462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52" name="数式" r:id="rId3" imgW="583920" imgH="634680" progId="Equation.3">
                  <p:embed/>
                </p:oleObj>
              </mc:Choice>
              <mc:Fallback>
                <p:oleObj name="数式" r:id="rId3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244183"/>
              </p:ext>
            </p:extLst>
          </p:nvPr>
        </p:nvGraphicFramePr>
        <p:xfrm>
          <a:off x="2232025" y="3624263"/>
          <a:ext cx="584517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53" name="数式" r:id="rId5" imgW="2501640" imgH="1015920" progId="Equation.3">
                  <p:embed/>
                </p:oleObj>
              </mc:Choice>
              <mc:Fallback>
                <p:oleObj name="数式" r:id="rId5" imgW="250164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3624263"/>
                        <a:ext cx="5845175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762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103178" y="24444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6" name="Can 5"/>
          <p:cNvSpPr/>
          <p:nvPr/>
        </p:nvSpPr>
        <p:spPr>
          <a:xfrm>
            <a:off x="2286000" y="5334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2590800" y="6096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607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sp>
        <p:nvSpPr>
          <p:cNvPr id="8" name="Can 7"/>
          <p:cNvSpPr/>
          <p:nvPr/>
        </p:nvSpPr>
        <p:spPr>
          <a:xfrm>
            <a:off x="6705600" y="533400"/>
            <a:ext cx="13716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129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137520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optical pipe</a:t>
            </a:r>
          </a:p>
          <a:p>
            <a:r>
              <a:rPr lang="en-US" sz="2400" dirty="0">
                <a:latin typeface="+mj-lt"/>
              </a:rPr>
              <a:t>   TE or TM modes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" y="3396343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4200" y="2895600"/>
            <a:ext cx="38100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200" y="2514600"/>
            <a:ext cx="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05200" y="259684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857500" y="2895600"/>
            <a:ext cx="287721" cy="169291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62950" y="2895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47161" y="18669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391400" y="1790699"/>
            <a:ext cx="0" cy="49530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10000" y="535632"/>
            <a:ext cx="5562600" cy="3607416"/>
            <a:chOff x="3810000" y="535632"/>
            <a:chExt cx="5562600" cy="3607416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1402080"/>
              <a:ext cx="2743200" cy="2740968"/>
              <a:chOff x="3886200" y="304800"/>
              <a:chExt cx="2743200" cy="274096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953000" y="1371600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86200" y="304800"/>
                <a:ext cx="2743200" cy="2740968"/>
              </a:xfrm>
              <a:prstGeom prst="donut">
                <a:avLst>
                  <a:gd name="adj" fmla="val 1443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95800" y="535632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Top view:</a:t>
              </a:r>
            </a:p>
          </p:txBody>
        </p:sp>
        <p:cxnSp>
          <p:nvCxnSpPr>
            <p:cNvPr id="19" name="Straight Arrow Connector 18"/>
            <p:cNvCxnSpPr>
              <a:endCxn id="11" idx="7"/>
            </p:cNvCxnSpPr>
            <p:nvPr/>
          </p:nvCxnSpPr>
          <p:spPr>
            <a:xfrm flipV="1">
              <a:off x="5181600" y="2558154"/>
              <a:ext cx="215526" cy="18504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2772564"/>
              <a:ext cx="838200" cy="305916"/>
            </a:xfrm>
            <a:prstGeom prst="straightConnector1">
              <a:avLst/>
            </a:prstGeom>
            <a:ln w="254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20955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26625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33900" y="1864667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667000" y="1402080"/>
            <a:ext cx="0" cy="1523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200" y="1864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856682"/>
              </p:ext>
            </p:extLst>
          </p:nvPr>
        </p:nvGraphicFramePr>
        <p:xfrm>
          <a:off x="792480" y="5013960"/>
          <a:ext cx="66960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8" name="数式" r:id="rId3" imgW="3098520" imgH="660240" progId="Equation.3">
                  <p:embed/>
                </p:oleObj>
              </mc:Choice>
              <mc:Fallback>
                <p:oleObj name="数式" r:id="rId3" imgW="3098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" y="5013960"/>
                        <a:ext cx="66960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41982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(following problem 8.2 in Jackson’s text)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86466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Inside medium, </a:t>
            </a:r>
            <a:r>
              <a:rPr lang="en-US" sz="2400" dirty="0">
                <a:latin typeface="Symbol" pitchFamily="18" charset="2"/>
              </a:rPr>
              <a:t>m e</a:t>
            </a:r>
            <a:r>
              <a:rPr lang="en-US" sz="2400" dirty="0">
                <a:latin typeface="+mj-lt"/>
              </a:rPr>
              <a:t> assumed to be real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57595"/>
              </p:ext>
            </p:extLst>
          </p:nvPr>
        </p:nvGraphicFramePr>
        <p:xfrm>
          <a:off x="3596640" y="609600"/>
          <a:ext cx="41163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68" name="数式" r:id="rId3" imgW="1904760" imgH="1803240" progId="Equation.3">
                  <p:embed/>
                </p:oleObj>
              </mc:Choice>
              <mc:Fallback>
                <p:oleObj name="数式" r:id="rId3" imgW="19047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640" y="609600"/>
                        <a:ext cx="4116388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0" name="Straight Arrow Connector 9"/>
              <p:cNvCxnSpPr>
                <a:endCxn id="15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770014"/>
              </p:ext>
            </p:extLst>
          </p:nvPr>
        </p:nvGraphicFramePr>
        <p:xfrm>
          <a:off x="746125" y="4486275"/>
          <a:ext cx="6645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69" name="数式" r:id="rId5" imgW="3073320" imgH="736560" progId="Equation.3">
                  <p:embed/>
                </p:oleObj>
              </mc:Choice>
              <mc:Fallback>
                <p:oleObj name="数式" r:id="rId5" imgW="307332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86275"/>
                        <a:ext cx="6645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00303"/>
              </p:ext>
            </p:extLst>
          </p:nvPr>
        </p:nvGraphicFramePr>
        <p:xfrm>
          <a:off x="7204075" y="1080442"/>
          <a:ext cx="1482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70" name="数式" r:id="rId7" imgW="685800" imgH="927000" progId="Equation.3">
                  <p:embed/>
                </p:oleObj>
              </mc:Choice>
              <mc:Fallback>
                <p:oleObj name="数式" r:id="rId7" imgW="6858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1080442"/>
                        <a:ext cx="1482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0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025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5" name="Straight Arrow Connector 14"/>
              <p:cNvCxnSpPr>
                <a:endCxn id="20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62352"/>
              </p:ext>
            </p:extLst>
          </p:nvPr>
        </p:nvGraphicFramePr>
        <p:xfrm>
          <a:off x="3441700" y="1775230"/>
          <a:ext cx="52451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16" name="数式" r:id="rId3" imgW="2425680" imgH="736560" progId="Equation.3">
                  <p:embed/>
                </p:oleObj>
              </mc:Choice>
              <mc:Fallback>
                <p:oleObj name="数式" r:id="rId3" imgW="24256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775230"/>
                        <a:ext cx="52451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27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28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29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2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3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36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37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5105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689600" y="4743876"/>
            <a:ext cx="711200" cy="150452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0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1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waves  (TEM)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0415"/>
              </p:ext>
            </p:extLst>
          </p:nvPr>
        </p:nvGraphicFramePr>
        <p:xfrm>
          <a:off x="730250" y="838200"/>
          <a:ext cx="7683500" cy="219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5" name="Equation" r:id="rId3" imgW="5270400" imgH="1485720" progId="Equation.DSMT4">
                  <p:embed/>
                </p:oleObj>
              </mc:Choice>
              <mc:Fallback>
                <p:oleObj name="Equation" r:id="rId3" imgW="52704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838200"/>
                        <a:ext cx="7683500" cy="2193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010400" y="35052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0" y="46482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10400" y="46482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505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4872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TEM modes describe electromagnetic waves in lossless media and vacuum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4953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56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of complex dielectric; 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7401"/>
              </p:ext>
            </p:extLst>
          </p:nvPr>
        </p:nvGraphicFramePr>
        <p:xfrm>
          <a:off x="381000" y="906786"/>
          <a:ext cx="7646987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9" name="Equation" r:id="rId3" imgW="3416040" imgH="2489040" progId="Equation.DSMT4">
                  <p:embed/>
                </p:oleObj>
              </mc:Choice>
              <mc:Fallback>
                <p:oleObj name="Equation" r:id="rId3" imgW="3416040" imgH="248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06786"/>
                        <a:ext cx="7646987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16443</TotalTime>
  <Words>875</Words>
  <Application>Microsoft Office PowerPoint</Application>
  <PresentationFormat>On-screen Show (4:3)</PresentationFormat>
  <Paragraphs>239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920</cp:revision>
  <cp:lastPrinted>2020-02-25T14:30:20Z</cp:lastPrinted>
  <dcterms:created xsi:type="dcterms:W3CDTF">2012-01-10T18:32:24Z</dcterms:created>
  <dcterms:modified xsi:type="dcterms:W3CDTF">2021-03-17T16:31:51Z</dcterms:modified>
</cp:coreProperties>
</file>