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96" r:id="rId2"/>
    <p:sldId id="354" r:id="rId3"/>
    <p:sldId id="396" r:id="rId4"/>
    <p:sldId id="362" r:id="rId5"/>
    <p:sldId id="363" r:id="rId6"/>
    <p:sldId id="364" r:id="rId7"/>
    <p:sldId id="365" r:id="rId8"/>
    <p:sldId id="366" r:id="rId9"/>
    <p:sldId id="367" r:id="rId10"/>
    <p:sldId id="374" r:id="rId11"/>
    <p:sldId id="379" r:id="rId12"/>
    <p:sldId id="380" r:id="rId13"/>
    <p:sldId id="381" r:id="rId14"/>
    <p:sldId id="382" r:id="rId15"/>
    <p:sldId id="383" r:id="rId16"/>
    <p:sldId id="384" r:id="rId17"/>
    <p:sldId id="385" r:id="rId18"/>
    <p:sldId id="386" r:id="rId19"/>
    <p:sldId id="387" r:id="rId20"/>
    <p:sldId id="388" r:id="rId21"/>
    <p:sldId id="389" r:id="rId22"/>
    <p:sldId id="390" r:id="rId23"/>
    <p:sldId id="391" r:id="rId24"/>
    <p:sldId id="392" r:id="rId25"/>
    <p:sldId id="393" r:id="rId26"/>
    <p:sldId id="394" r:id="rId27"/>
    <p:sldId id="395" r:id="rId28"/>
    <p:sldId id="361" r:id="rId29"/>
    <p:sldId id="368" r:id="rId30"/>
    <p:sldId id="369" r:id="rId31"/>
    <p:sldId id="370" r:id="rId3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4" d="100"/>
          <a:sy n="64" d="100"/>
        </p:scale>
        <p:origin x="127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1" d="100"/>
        <a:sy n="41" d="100"/>
      </p:scale>
      <p:origin x="0" y="-5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42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051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7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6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2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1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8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7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42.wmf"/><Relationship Id="rId3" Type="http://schemas.openxmlformats.org/officeDocument/2006/relationships/image" Target="../media/image43.png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41.wmf"/><Relationship Id="rId5" Type="http://schemas.openxmlformats.org/officeDocument/2006/relationships/image" Target="../media/image45.png"/><Relationship Id="rId10" Type="http://schemas.openxmlformats.org/officeDocument/2006/relationships/oleObject" Target="../embeddings/oleObject43.bin"/><Relationship Id="rId4" Type="http://schemas.openxmlformats.org/officeDocument/2006/relationships/image" Target="../media/image44.png"/><Relationship Id="rId9" Type="http://schemas.openxmlformats.org/officeDocument/2006/relationships/image" Target="../media/image40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46.wmf"/><Relationship Id="rId4" Type="http://schemas.openxmlformats.org/officeDocument/2006/relationships/oleObject" Target="../embeddings/oleObject45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8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49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5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52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5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" y="518160"/>
            <a:ext cx="89916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Online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for Lecture 21: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Chap. 8 in Jackson – Wave Guides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chemeClr val="folHlink"/>
                </a:solidFill>
              </a:rPr>
              <a:t>TEM, TE, and TM modes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chemeClr val="folHlink"/>
                </a:solidFill>
              </a:rPr>
              <a:t>Justification for boundary conditions; behavior of waves near conducting surfaces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endParaRPr lang="en-US" sz="28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Effects of complex dielectric; fields near the surface on an ideal conductor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7401"/>
              </p:ext>
            </p:extLst>
          </p:nvPr>
        </p:nvGraphicFramePr>
        <p:xfrm>
          <a:off x="381000" y="906786"/>
          <a:ext cx="7646987" cy="544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65" name="Equation" r:id="rId3" imgW="3416040" imgH="2489040" progId="Equation.DSMT4">
                  <p:embed/>
                </p:oleObj>
              </mc:Choice>
              <mc:Fallback>
                <p:oleObj name="Equation" r:id="rId3" imgW="3416040" imgH="248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906786"/>
                        <a:ext cx="7646987" cy="544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3460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7876308"/>
              </p:ext>
            </p:extLst>
          </p:nvPr>
        </p:nvGraphicFramePr>
        <p:xfrm>
          <a:off x="152400" y="1660525"/>
          <a:ext cx="8197850" cy="353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13" name="Equation" r:id="rId3" imgW="5333760" imgH="2273040" progId="Equation.DSMT4">
                  <p:embed/>
                </p:oleObj>
              </mc:Choice>
              <mc:Fallback>
                <p:oleObj name="Equation" r:id="rId3" imgW="5333760" imgH="227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660525"/>
                        <a:ext cx="8197850" cy="353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5334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details:</a:t>
            </a:r>
          </a:p>
        </p:txBody>
      </p:sp>
    </p:spTree>
    <p:extLst>
      <p:ext uri="{BB962C8B-B14F-4D97-AF65-F5344CB8AC3E}">
        <p14:creationId xmlns:p14="http://schemas.microsoft.com/office/powerpoint/2010/main" val="788314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9281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Fields near the surface on an ideal conductor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796901"/>
              </p:ext>
            </p:extLst>
          </p:nvPr>
        </p:nvGraphicFramePr>
        <p:xfrm>
          <a:off x="1143000" y="533400"/>
          <a:ext cx="5430838" cy="438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76" name="数式" r:id="rId3" imgW="2514600" imgH="2006280" progId="Equation.3">
                  <p:embed/>
                </p:oleObj>
              </mc:Choice>
              <mc:Fallback>
                <p:oleObj name="数式" r:id="rId3" imgW="2514600" imgH="2006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33400"/>
                        <a:ext cx="5430838" cy="438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667864"/>
              </p:ext>
            </p:extLst>
          </p:nvPr>
        </p:nvGraphicFramePr>
        <p:xfrm>
          <a:off x="1003300" y="4897438"/>
          <a:ext cx="5984875" cy="166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77" name="Equation" r:id="rId5" imgW="2768400" imgH="761760" progId="Equation.DSMT4">
                  <p:embed/>
                </p:oleObj>
              </mc:Choice>
              <mc:Fallback>
                <p:oleObj name="Equation" r:id="rId5" imgW="27684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4897438"/>
                        <a:ext cx="5984875" cy="166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Arrow: Left 7">
            <a:extLst>
              <a:ext uri="{FF2B5EF4-FFF2-40B4-BE49-F238E27FC236}">
                <a16:creationId xmlns:a16="http://schemas.microsoft.com/office/drawing/2014/main" id="{5A4BD436-A89C-44EF-A33D-4C7C76B64672}"/>
              </a:ext>
            </a:extLst>
          </p:cNvPr>
          <p:cNvSpPr/>
          <p:nvPr/>
        </p:nvSpPr>
        <p:spPr>
          <a:xfrm>
            <a:off x="6532563" y="4552366"/>
            <a:ext cx="346075" cy="3254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257F67-AB97-4872-BC36-227BC8E03435}"/>
              </a:ext>
            </a:extLst>
          </p:cNvPr>
          <p:cNvSpPr txBox="1"/>
          <p:nvPr/>
        </p:nvSpPr>
        <p:spPr>
          <a:xfrm>
            <a:off x="6898858" y="4456244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“skin depth”</a:t>
            </a:r>
          </a:p>
        </p:txBody>
      </p:sp>
    </p:spTree>
    <p:extLst>
      <p:ext uri="{BB962C8B-B14F-4D97-AF65-F5344CB8AC3E}">
        <p14:creationId xmlns:p14="http://schemas.microsoft.com/office/powerpoint/2010/main" val="92744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524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+mj-lt"/>
              </a:rPr>
              <a:t>Some representative values of skin depth</a:t>
            </a:r>
          </a:p>
          <a:p>
            <a:r>
              <a:rPr lang="en-US" sz="2400" dirty="0">
                <a:latin typeface="+mj-lt"/>
              </a:rPr>
              <a:t>Ref: Lorrain</a:t>
            </a:r>
            <a:r>
              <a:rPr lang="en-US" sz="2400" baseline="30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 and Corson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234856"/>
              </p:ext>
            </p:extLst>
          </p:nvPr>
        </p:nvGraphicFramePr>
        <p:xfrm>
          <a:off x="609600" y="3150975"/>
          <a:ext cx="8305800" cy="3116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s (10</a:t>
                      </a:r>
                      <a:r>
                        <a:rPr lang="en-US" sz="2400" baseline="300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7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S/m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m/m</a:t>
                      </a:r>
                      <a:r>
                        <a:rPr lang="en-US" sz="2400" baseline="-250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0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 (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0.001m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at 60 Hz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 (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0.001m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at 1 MHz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/>
                        <a:t>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3.54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84.6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/>
                        <a:t>Cu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5.80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66.1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/>
                        <a:t>Fe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 err="1"/>
                        <a:t>Mumetal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/>
                        <a:t>Zn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1.86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15.1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8088719"/>
              </p:ext>
            </p:extLst>
          </p:nvPr>
        </p:nvGraphicFramePr>
        <p:xfrm>
          <a:off x="1505505" y="1295400"/>
          <a:ext cx="3781425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55" name="Equation" r:id="rId3" imgW="2489040" imgH="634680" progId="Equation.DSMT4">
                  <p:embed/>
                </p:oleObj>
              </mc:Choice>
              <mc:Fallback>
                <p:oleObj name="Equation" r:id="rId3" imgW="248904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5505" y="1295400"/>
                        <a:ext cx="3781425" cy="97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3054E43-39C5-4962-A192-973622F4C8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271663"/>
              </p:ext>
            </p:extLst>
          </p:nvPr>
        </p:nvGraphicFramePr>
        <p:xfrm>
          <a:off x="5865519" y="1981200"/>
          <a:ext cx="2821281" cy="960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56" name="Equation" r:id="rId5" imgW="1790640" imgH="609480" progId="Equation.DSMT4">
                  <p:embed/>
                </p:oleObj>
              </mc:Choice>
              <mc:Fallback>
                <p:oleObj name="Equation" r:id="rId5" imgW="179064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65519" y="1981200"/>
                        <a:ext cx="2821281" cy="9604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48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7173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Relative energies associated with field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6532330"/>
              </p:ext>
            </p:extLst>
          </p:nvPr>
        </p:nvGraphicFramePr>
        <p:xfrm>
          <a:off x="318293" y="438944"/>
          <a:ext cx="8507413" cy="601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0" name="Equation" r:id="rId3" imgW="6019560" imgH="4254480" progId="Equation.DSMT4">
                  <p:embed/>
                </p:oleObj>
              </mc:Choice>
              <mc:Fallback>
                <p:oleObj name="Equation" r:id="rId3" imgW="6019560" imgH="4254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8293" y="438944"/>
                        <a:ext cx="8507413" cy="6011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3AC73FC-B334-4624-A28F-37A6954208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8255857"/>
              </p:ext>
            </p:extLst>
          </p:nvPr>
        </p:nvGraphicFramePr>
        <p:xfrm>
          <a:off x="1258888" y="2743200"/>
          <a:ext cx="1938337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1" name="Equation" r:id="rId5" imgW="838080" imgH="419040" progId="Equation.DSMT4">
                  <p:embed/>
                </p:oleObj>
              </mc:Choice>
              <mc:Fallback>
                <p:oleObj name="Equation" r:id="rId5" imgW="8380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58888" y="2743200"/>
                        <a:ext cx="1938337" cy="969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06522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9281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Fields near the surface on an ideal conductor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539095"/>
              </p:ext>
            </p:extLst>
          </p:nvPr>
        </p:nvGraphicFramePr>
        <p:xfrm>
          <a:off x="914400" y="990600"/>
          <a:ext cx="6884987" cy="205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24" name="数式" r:id="rId3" imgW="3187440" imgH="939600" progId="Equation.3">
                  <p:embed/>
                </p:oleObj>
              </mc:Choice>
              <mc:Fallback>
                <p:oleObj name="数式" r:id="rId3" imgW="318744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990600"/>
                        <a:ext cx="6884987" cy="205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3691520"/>
              </p:ext>
            </p:extLst>
          </p:nvPr>
        </p:nvGraphicFramePr>
        <p:xfrm>
          <a:off x="942513" y="3590776"/>
          <a:ext cx="5489575" cy="166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25" name="Equation" r:id="rId5" imgW="2539800" imgH="761760" progId="Equation.DSMT4">
                  <p:embed/>
                </p:oleObj>
              </mc:Choice>
              <mc:Fallback>
                <p:oleObj name="Equation" r:id="rId5" imgW="25398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513" y="3590776"/>
                        <a:ext cx="5489575" cy="166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7543800" y="3200400"/>
            <a:ext cx="990600" cy="2664768"/>
          </a:xfrm>
          <a:prstGeom prst="rect">
            <a:avLst/>
          </a:prstGeom>
          <a:gradFill>
            <a:gsLst>
              <a:gs pos="7000">
                <a:schemeClr val="tx1">
                  <a:lumMod val="77000"/>
                  <a:lumOff val="23000"/>
                </a:schemeClr>
              </a:gs>
              <a:gs pos="3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503225" y="3657600"/>
            <a:ext cx="0" cy="220756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503225" y="5865168"/>
            <a:ext cx="125977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133112" y="5791200"/>
            <a:ext cx="401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86600" y="4191000"/>
            <a:ext cx="477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r</a:t>
            </a:r>
            <a:r>
              <a:rPr lang="en-US" sz="2400" b="1" i="1" baseline="-25000" dirty="0">
                <a:latin typeface="+mj-lt"/>
              </a:rPr>
              <a:t>||</a:t>
            </a:r>
            <a:endParaRPr lang="en-US" sz="2400" b="1" i="1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71112" y="5791200"/>
            <a:ext cx="401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875015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9281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Fields near the surface on an ideal conductor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5779228"/>
              </p:ext>
            </p:extLst>
          </p:nvPr>
        </p:nvGraphicFramePr>
        <p:xfrm>
          <a:off x="1258888" y="1652588"/>
          <a:ext cx="5489575" cy="166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48" name="Equation" r:id="rId3" imgW="2539800" imgH="761760" progId="Equation.DSMT4">
                  <p:embed/>
                </p:oleObj>
              </mc:Choice>
              <mc:Fallback>
                <p:oleObj name="Equation" r:id="rId3" imgW="25398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652588"/>
                        <a:ext cx="5489575" cy="166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7086600" y="762000"/>
            <a:ext cx="1676400" cy="3052465"/>
            <a:chOff x="7086600" y="3200400"/>
            <a:chExt cx="1676400" cy="3052465"/>
          </a:xfrm>
        </p:grpSpPr>
        <p:sp>
          <p:nvSpPr>
            <p:cNvPr id="8" name="Rectangle 7"/>
            <p:cNvSpPr/>
            <p:nvPr/>
          </p:nvSpPr>
          <p:spPr>
            <a:xfrm>
              <a:off x="7543800" y="3200400"/>
              <a:ext cx="990600" cy="2664768"/>
            </a:xfrm>
            <a:prstGeom prst="rect">
              <a:avLst/>
            </a:prstGeom>
            <a:gradFill>
              <a:gsLst>
                <a:gs pos="7000">
                  <a:schemeClr val="tx1">
                    <a:lumMod val="77000"/>
                    <a:lumOff val="23000"/>
                  </a:schemeClr>
                </a:gs>
                <a:gs pos="3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7503225" y="3657600"/>
              <a:ext cx="0" cy="220756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7503225" y="5865168"/>
              <a:ext cx="125977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8133112" y="5791200"/>
              <a:ext cx="4012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z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86600" y="4191000"/>
              <a:ext cx="4774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r</a:t>
              </a:r>
              <a:r>
                <a:rPr lang="en-US" sz="2400" b="1" i="1" baseline="-25000" dirty="0">
                  <a:latin typeface="+mj-lt"/>
                </a:rPr>
                <a:t>||</a:t>
              </a:r>
              <a:endParaRPr lang="en-US" sz="2400" b="1" i="1" dirty="0"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371112" y="5791200"/>
              <a:ext cx="4012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0</a:t>
              </a:r>
            </a:p>
          </p:txBody>
        </p:sp>
      </p:grp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162107"/>
              </p:ext>
            </p:extLst>
          </p:nvPr>
        </p:nvGraphicFramePr>
        <p:xfrm>
          <a:off x="793131" y="3844089"/>
          <a:ext cx="6778625" cy="255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49" name="Equation" r:id="rId5" imgW="3136680" imgH="1168200" progId="Equation.DSMT4">
                  <p:embed/>
                </p:oleObj>
              </mc:Choice>
              <mc:Fallback>
                <p:oleObj name="Equation" r:id="rId5" imgW="313668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131" y="3844089"/>
                        <a:ext cx="6778625" cy="2551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15163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7749" y="85941"/>
            <a:ext cx="514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values for ideal conductor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42560" y="547606"/>
            <a:ext cx="365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At the boundary of an ideal conductor, the </a:t>
            </a:r>
            <a:r>
              <a:rPr lang="en-US" sz="2400" b="1" dirty="0">
                <a:latin typeface="+mj-lt"/>
              </a:rPr>
              <a:t>E</a:t>
            </a:r>
            <a:r>
              <a:rPr lang="en-US" sz="2400" dirty="0">
                <a:latin typeface="+mj-lt"/>
              </a:rPr>
              <a:t> and </a:t>
            </a:r>
            <a:r>
              <a:rPr lang="en-US" sz="2400" b="1" dirty="0">
                <a:latin typeface="+mj-lt"/>
              </a:rPr>
              <a:t>H</a:t>
            </a:r>
            <a:r>
              <a:rPr lang="en-US" sz="2400" dirty="0">
                <a:latin typeface="+mj-lt"/>
              </a:rPr>
              <a:t> fields decay in the direction normal to the interface.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440485"/>
              </p:ext>
            </p:extLst>
          </p:nvPr>
        </p:nvGraphicFramePr>
        <p:xfrm>
          <a:off x="306737" y="908594"/>
          <a:ext cx="3924300" cy="194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550" name="数式" r:id="rId3" imgW="1815840" imgH="888840" progId="Equation.3">
                  <p:embed/>
                </p:oleObj>
              </mc:Choice>
              <mc:Fallback>
                <p:oleObj name="数式" r:id="rId3" imgW="181584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737" y="908594"/>
                        <a:ext cx="3924300" cy="194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7086600" y="3355032"/>
            <a:ext cx="1524000" cy="2664768"/>
            <a:chOff x="6781800" y="535632"/>
            <a:chExt cx="1524000" cy="2664768"/>
          </a:xfrm>
        </p:grpSpPr>
        <p:sp>
          <p:nvSpPr>
            <p:cNvPr id="7" name="Rectangle 6"/>
            <p:cNvSpPr/>
            <p:nvPr/>
          </p:nvSpPr>
          <p:spPr>
            <a:xfrm>
              <a:off x="7315200" y="535632"/>
              <a:ext cx="990600" cy="2664768"/>
            </a:xfrm>
            <a:prstGeom prst="rect">
              <a:avLst/>
            </a:prstGeom>
            <a:gradFill>
              <a:gsLst>
                <a:gs pos="7000">
                  <a:schemeClr val="tx1">
                    <a:lumMod val="77000"/>
                    <a:lumOff val="23000"/>
                  </a:schemeClr>
                </a:gs>
                <a:gs pos="3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3989921"/>
                </p:ext>
              </p:extLst>
            </p:nvPr>
          </p:nvGraphicFramePr>
          <p:xfrm>
            <a:off x="7467600" y="1384300"/>
            <a:ext cx="301625" cy="444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551" name="数式" r:id="rId5" imgW="139680" imgH="203040" progId="Equation.3">
                    <p:embed/>
                  </p:oleObj>
                </mc:Choice>
                <mc:Fallback>
                  <p:oleObj name="数式" r:id="rId5" imgW="1396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67600" y="1384300"/>
                          <a:ext cx="301625" cy="444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" name="Straight Arrow Connector 9"/>
            <p:cNvCxnSpPr>
              <a:stCxn id="7" idx="1"/>
            </p:cNvCxnSpPr>
            <p:nvPr/>
          </p:nvCxnSpPr>
          <p:spPr>
            <a:xfrm>
              <a:off x="7315200" y="1868016"/>
              <a:ext cx="4953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7" idx="1"/>
            </p:cNvCxnSpPr>
            <p:nvPr/>
          </p:nvCxnSpPr>
          <p:spPr>
            <a:xfrm flipV="1">
              <a:off x="7315200" y="1295400"/>
              <a:ext cx="0" cy="572616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781800" y="14433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H</a:t>
              </a:r>
              <a:r>
                <a:rPr lang="en-US" sz="2400" b="1" baseline="-25000" dirty="0">
                  <a:latin typeface="+mj-lt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7010400" y="2362200"/>
              <a:ext cx="3048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32619077"/>
                </p:ext>
              </p:extLst>
            </p:nvPr>
          </p:nvGraphicFramePr>
          <p:xfrm>
            <a:off x="6811963" y="2133600"/>
            <a:ext cx="274637" cy="388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552" name="Equation" r:id="rId7" imgW="126720" imgH="177480" progId="Equation.DSMT4">
                    <p:embed/>
                  </p:oleObj>
                </mc:Choice>
                <mc:Fallback>
                  <p:oleObj name="Equation" r:id="rId7" imgW="12672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11963" y="2133600"/>
                          <a:ext cx="274637" cy="388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8265416"/>
              </p:ext>
            </p:extLst>
          </p:nvPr>
        </p:nvGraphicFramePr>
        <p:xfrm>
          <a:off x="1295400" y="3733800"/>
          <a:ext cx="496728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553" name="Equation" r:id="rId9" imgW="2298600" imgH="558720" progId="Equation.DSMT4">
                  <p:embed/>
                </p:oleObj>
              </mc:Choice>
              <mc:Fallback>
                <p:oleObj name="Equation" r:id="rId9" imgW="229860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733800"/>
                        <a:ext cx="4967288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414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3572471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Waveguide terminology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TEM:  transverse electric and magnetic (both E and H fields are perpendicular to wave propagation direction)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TM: transverse magnetic (H field is perpendicular to wave propagation direction)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TE: transverse electric (E field is perpendicular to wave propagation direction)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42188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 guides – dielectric media with one or more metal boundary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096000" y="1066800"/>
            <a:ext cx="1524000" cy="2664768"/>
            <a:chOff x="6781800" y="535632"/>
            <a:chExt cx="1524000" cy="2664768"/>
          </a:xfrm>
        </p:grpSpPr>
        <p:sp>
          <p:nvSpPr>
            <p:cNvPr id="9" name="Rectangle 8"/>
            <p:cNvSpPr/>
            <p:nvPr/>
          </p:nvSpPr>
          <p:spPr>
            <a:xfrm>
              <a:off x="7315200" y="535632"/>
              <a:ext cx="990600" cy="2664768"/>
            </a:xfrm>
            <a:prstGeom prst="rect">
              <a:avLst/>
            </a:prstGeom>
            <a:gradFill>
              <a:gsLst>
                <a:gs pos="7000">
                  <a:schemeClr val="tx1">
                    <a:lumMod val="77000"/>
                    <a:lumOff val="23000"/>
                  </a:schemeClr>
                </a:gs>
                <a:gs pos="3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51143457"/>
                </p:ext>
              </p:extLst>
            </p:nvPr>
          </p:nvGraphicFramePr>
          <p:xfrm>
            <a:off x="7467600" y="1384300"/>
            <a:ext cx="301625" cy="444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7730" name="数式" r:id="rId3" imgW="139680" imgH="203040" progId="Equation.3">
                    <p:embed/>
                  </p:oleObj>
                </mc:Choice>
                <mc:Fallback>
                  <p:oleObj name="数式" r:id="rId3" imgW="1396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67600" y="1384300"/>
                          <a:ext cx="301625" cy="444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1" name="Straight Arrow Connector 10"/>
            <p:cNvCxnSpPr>
              <a:stCxn id="9" idx="1"/>
            </p:cNvCxnSpPr>
            <p:nvPr/>
          </p:nvCxnSpPr>
          <p:spPr>
            <a:xfrm>
              <a:off x="7315200" y="1868016"/>
              <a:ext cx="4953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9" idx="1"/>
            </p:cNvCxnSpPr>
            <p:nvPr/>
          </p:nvCxnSpPr>
          <p:spPr>
            <a:xfrm flipV="1">
              <a:off x="7315200" y="1295400"/>
              <a:ext cx="0" cy="572616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781800" y="14433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H</a:t>
              </a:r>
              <a:r>
                <a:rPr lang="en-US" sz="2400" b="1" baseline="-25000" dirty="0">
                  <a:latin typeface="+mj-lt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7010400" y="2362200"/>
              <a:ext cx="3048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87579776"/>
                </p:ext>
              </p:extLst>
            </p:nvPr>
          </p:nvGraphicFramePr>
          <p:xfrm>
            <a:off x="6811963" y="2133600"/>
            <a:ext cx="274637" cy="388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7731" name="Equation" r:id="rId5" imgW="126720" imgH="177480" progId="Equation.DSMT4">
                    <p:embed/>
                  </p:oleObj>
                </mc:Choice>
                <mc:Fallback>
                  <p:oleObj name="Equation" r:id="rId5" imgW="12672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11963" y="2133600"/>
                          <a:ext cx="274637" cy="388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7225256"/>
              </p:ext>
            </p:extLst>
          </p:nvPr>
        </p:nvGraphicFramePr>
        <p:xfrm>
          <a:off x="304800" y="1445568"/>
          <a:ext cx="496728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732" name="Equation" r:id="rId7" imgW="2298600" imgH="558720" progId="Equation.DSMT4">
                  <p:embed/>
                </p:oleObj>
              </mc:Choice>
              <mc:Fallback>
                <p:oleObj name="Equation" r:id="rId7" imgW="229860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445568"/>
                        <a:ext cx="4967288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226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5524500" y="4572000"/>
            <a:ext cx="1676400" cy="13716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rectangular waveguide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0" y="11430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conditions at surface of waveguide:</a:t>
            </a:r>
          </a:p>
          <a:p>
            <a:r>
              <a:rPr lang="en-US" sz="2400" dirty="0">
                <a:latin typeface="+mj-lt"/>
              </a:rPr>
              <a:t>      </a:t>
            </a:r>
            <a:r>
              <a:rPr lang="en-US" sz="2400" b="1" dirty="0" err="1">
                <a:latin typeface="+mj-lt"/>
              </a:rPr>
              <a:t>E</a:t>
            </a:r>
            <a:r>
              <a:rPr lang="en-US" sz="2400" baseline="-25000" dirty="0" err="1">
                <a:latin typeface="+mj-lt"/>
              </a:rPr>
              <a:t>tangential</a:t>
            </a:r>
            <a:r>
              <a:rPr lang="en-US" sz="2400" dirty="0">
                <a:latin typeface="+mj-lt"/>
              </a:rPr>
              <a:t>=0,   </a:t>
            </a:r>
            <a:r>
              <a:rPr lang="en-US" sz="2400" b="1" dirty="0" err="1">
                <a:latin typeface="+mj-lt"/>
              </a:rPr>
              <a:t>B</a:t>
            </a:r>
            <a:r>
              <a:rPr lang="en-US" sz="2400" baseline="-25000" dirty="0" err="1">
                <a:latin typeface="+mj-lt"/>
              </a:rPr>
              <a:t>normal</a:t>
            </a:r>
            <a:r>
              <a:rPr lang="en-US" sz="2400" dirty="0">
                <a:latin typeface="+mj-lt"/>
              </a:rPr>
              <a:t>=0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638800" y="4724400"/>
            <a:ext cx="1447800" cy="990600"/>
          </a:xfrm>
          <a:prstGeom prst="rect">
            <a:avLst/>
          </a:prstGeom>
          <a:solidFill>
            <a:srgbClr val="CC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243840" y="2438400"/>
            <a:ext cx="8702040" cy="2362200"/>
            <a:chOff x="243840" y="2438400"/>
            <a:chExt cx="8702040" cy="2362200"/>
          </a:xfrm>
        </p:grpSpPr>
        <p:sp>
          <p:nvSpPr>
            <p:cNvPr id="14" name="Cube 13"/>
            <p:cNvSpPr/>
            <p:nvPr/>
          </p:nvSpPr>
          <p:spPr>
            <a:xfrm rot="10800000" flipV="1">
              <a:off x="381000" y="2667001"/>
              <a:ext cx="8534400" cy="1447800"/>
            </a:xfrm>
            <a:prstGeom prst="cube">
              <a:avLst>
                <a:gd name="adj" fmla="val 21714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ube 14"/>
            <p:cNvSpPr/>
            <p:nvPr/>
          </p:nvSpPr>
          <p:spPr>
            <a:xfrm rot="10800000" flipV="1">
              <a:off x="304800" y="2438400"/>
              <a:ext cx="8641080" cy="1904999"/>
            </a:xfrm>
            <a:prstGeom prst="cube">
              <a:avLst>
                <a:gd name="adj" fmla="val 21714"/>
              </a:avLst>
            </a:prstGeom>
            <a:solidFill>
              <a:schemeClr val="bg1">
                <a:lumMod val="50000"/>
                <a:alpha val="5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62000" y="43434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z  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1143000" y="4648200"/>
              <a:ext cx="762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243840" y="40386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x  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0" y="2971800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y 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90800" y="4948535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Cross section view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638800" y="5562600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9" idx="0"/>
          </p:cNvCxnSpPr>
          <p:nvPr/>
        </p:nvCxnSpPr>
        <p:spPr>
          <a:xfrm flipV="1">
            <a:off x="6362700" y="4724400"/>
            <a:ext cx="0" cy="99060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019800" y="5029200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b 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15000" y="5181600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 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868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CA7B1D8-61C3-4DF7-B673-DCD9A5FB40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40" y="762000"/>
            <a:ext cx="9144000" cy="504971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5181600"/>
            <a:ext cx="8839200" cy="228600"/>
          </a:xfrm>
          <a:prstGeom prst="rect">
            <a:avLst/>
          </a:prstGeom>
          <a:solidFill>
            <a:srgbClr val="DA32AA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rectangular waveguide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1066800"/>
            <a:ext cx="8945880" cy="2286000"/>
            <a:chOff x="0" y="2286000"/>
            <a:chExt cx="8945880" cy="2286000"/>
          </a:xfrm>
        </p:grpSpPr>
        <p:grpSp>
          <p:nvGrpSpPr>
            <p:cNvPr id="31" name="Group 30"/>
            <p:cNvGrpSpPr/>
            <p:nvPr/>
          </p:nvGrpSpPr>
          <p:grpSpPr>
            <a:xfrm>
              <a:off x="243840" y="2286000"/>
              <a:ext cx="8702040" cy="2286000"/>
              <a:chOff x="243840" y="2438400"/>
              <a:chExt cx="8702040" cy="2286000"/>
            </a:xfrm>
          </p:grpSpPr>
          <p:sp>
            <p:nvSpPr>
              <p:cNvPr id="14" name="Cube 13"/>
              <p:cNvSpPr/>
              <p:nvPr/>
            </p:nvSpPr>
            <p:spPr>
              <a:xfrm rot="10800000" flipV="1">
                <a:off x="381000" y="2667001"/>
                <a:ext cx="8534400" cy="1447800"/>
              </a:xfrm>
              <a:prstGeom prst="cube">
                <a:avLst>
                  <a:gd name="adj" fmla="val 21714"/>
                </a:avLst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Cube 14"/>
              <p:cNvSpPr/>
              <p:nvPr/>
            </p:nvSpPr>
            <p:spPr>
              <a:xfrm rot="10800000" flipV="1">
                <a:off x="304800" y="2438400"/>
                <a:ext cx="8641080" cy="1904999"/>
              </a:xfrm>
              <a:prstGeom prst="cube">
                <a:avLst>
                  <a:gd name="adj" fmla="val 21714"/>
                </a:avLst>
              </a:prstGeom>
              <a:solidFill>
                <a:schemeClr val="bg1">
                  <a:lumMod val="5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124200" y="42672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z  </a:t>
                </a:r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>
                <a:off x="3505200" y="4495800"/>
                <a:ext cx="762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243840" y="40386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x  </a:t>
                </a: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0" y="29718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y  </a:t>
              </a:r>
            </a:p>
          </p:txBody>
        </p:sp>
      </p:grp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8582736"/>
              </p:ext>
            </p:extLst>
          </p:nvPr>
        </p:nvGraphicFramePr>
        <p:xfrm>
          <a:off x="381000" y="3245709"/>
          <a:ext cx="7591425" cy="14183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96" name="数式" r:id="rId3" imgW="2882880" imgH="533160" progId="Equation.3">
                  <p:embed/>
                </p:oleObj>
              </mc:Choice>
              <mc:Fallback>
                <p:oleObj name="数式" r:id="rId3" imgW="288288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245709"/>
                        <a:ext cx="7591425" cy="14183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4938408"/>
              </p:ext>
            </p:extLst>
          </p:nvPr>
        </p:nvGraphicFramePr>
        <p:xfrm>
          <a:off x="911224" y="4731543"/>
          <a:ext cx="6530975" cy="172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97" name="Equation" r:id="rId5" imgW="4724280" imgH="1231560" progId="Equation.DSMT4">
                  <p:embed/>
                </p:oleObj>
              </mc:Choice>
              <mc:Fallback>
                <p:oleObj name="Equation" r:id="rId5" imgW="4724280" imgH="1231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224" y="4731543"/>
                        <a:ext cx="6530975" cy="172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80548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762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within the pipe: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4895994"/>
              </p:ext>
            </p:extLst>
          </p:nvPr>
        </p:nvGraphicFramePr>
        <p:xfrm>
          <a:off x="533400" y="669925"/>
          <a:ext cx="8277225" cy="182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20" name="Equation" r:id="rId3" imgW="4241520" imgH="927000" progId="Equation.DSMT4">
                  <p:embed/>
                </p:oleObj>
              </mc:Choice>
              <mc:Fallback>
                <p:oleObj name="Equation" r:id="rId3" imgW="4241520" imgH="927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669925"/>
                        <a:ext cx="8277225" cy="182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332140"/>
              </p:ext>
            </p:extLst>
          </p:nvPr>
        </p:nvGraphicFramePr>
        <p:xfrm>
          <a:off x="555625" y="2987675"/>
          <a:ext cx="7632700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21" name="Equation" r:id="rId5" imgW="3911400" imgH="1422360" progId="Equation.DSMT4">
                  <p:embed/>
                </p:oleObj>
              </mc:Choice>
              <mc:Fallback>
                <p:oleObj name="Equation" r:id="rId5" imgW="3911400" imgH="1422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" y="2987675"/>
                        <a:ext cx="7632700" cy="280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42188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06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Maxwell’s equations within the pipe in terms of all 6 components: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336033"/>
              </p:ext>
            </p:extLst>
          </p:nvPr>
        </p:nvGraphicFramePr>
        <p:xfrm>
          <a:off x="152400" y="611832"/>
          <a:ext cx="3546475" cy="243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622" name="Equation" r:id="rId3" imgW="1346040" imgH="914400" progId="Equation.DSMT4">
                  <p:embed/>
                </p:oleObj>
              </mc:Choice>
              <mc:Fallback>
                <p:oleObj name="Equation" r:id="rId3" imgW="134604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611832"/>
                        <a:ext cx="3546475" cy="2430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658688"/>
              </p:ext>
            </p:extLst>
          </p:nvPr>
        </p:nvGraphicFramePr>
        <p:xfrm>
          <a:off x="367592" y="3042295"/>
          <a:ext cx="3076575" cy="344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623" name="Equation" r:id="rId5" imgW="1168200" imgH="1295280" progId="Equation.DSMT4">
                  <p:embed/>
                </p:oleObj>
              </mc:Choice>
              <mc:Fallback>
                <p:oleObj name="Equation" r:id="rId5" imgW="1168200" imgH="1295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592" y="3042295"/>
                        <a:ext cx="3076575" cy="3443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947343"/>
              </p:ext>
            </p:extLst>
          </p:nvPr>
        </p:nvGraphicFramePr>
        <p:xfrm>
          <a:off x="4741863" y="3048000"/>
          <a:ext cx="3746500" cy="344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624" name="Equation" r:id="rId7" imgW="1422360" imgH="1295280" progId="Equation.DSMT4">
                  <p:embed/>
                </p:oleObj>
              </mc:Choice>
              <mc:Fallback>
                <p:oleObj name="Equation" r:id="rId7" imgW="1422360" imgH="1295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1863" y="3048000"/>
                        <a:ext cx="3746500" cy="344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15027" y="728781"/>
            <a:ext cx="7744255" cy="4178064"/>
            <a:chOff x="219868" y="-1318982"/>
            <a:chExt cx="9644648" cy="6336362"/>
          </a:xfrm>
        </p:grpSpPr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09929560"/>
                </p:ext>
              </p:extLst>
            </p:nvPr>
          </p:nvGraphicFramePr>
          <p:xfrm>
            <a:off x="6350208" y="-1318982"/>
            <a:ext cx="3514308" cy="28890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0625" name="Equation" r:id="rId9" imgW="2349360" imgH="1536480" progId="Equation.DSMT4">
                    <p:embed/>
                  </p:oleObj>
                </mc:Choice>
                <mc:Fallback>
                  <p:oleObj name="Equation" r:id="rId9" imgW="2349360" imgH="1536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6350208" y="-1318982"/>
                          <a:ext cx="3514308" cy="288908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Up Arrow 8"/>
            <p:cNvSpPr/>
            <p:nvPr/>
          </p:nvSpPr>
          <p:spPr>
            <a:xfrm rot="2245334">
              <a:off x="219868" y="3124060"/>
              <a:ext cx="474663" cy="760413"/>
            </a:xfrm>
            <a:prstGeom prst="upArrow">
              <a:avLst/>
            </a:prstGeom>
            <a:solidFill>
              <a:srgbClr val="FF0000">
                <a:alpha val="4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Up Arrow 10"/>
            <p:cNvSpPr/>
            <p:nvPr/>
          </p:nvSpPr>
          <p:spPr>
            <a:xfrm rot="2245334">
              <a:off x="1453356" y="4256967"/>
              <a:ext cx="474663" cy="760413"/>
            </a:xfrm>
            <a:prstGeom prst="upArrow">
              <a:avLst/>
            </a:prstGeom>
            <a:solidFill>
              <a:srgbClr val="FF0000">
                <a:alpha val="4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Up Arrow 11"/>
            <p:cNvSpPr/>
            <p:nvPr/>
          </p:nvSpPr>
          <p:spPr>
            <a:xfrm rot="2245334">
              <a:off x="2384937" y="1081032"/>
              <a:ext cx="474663" cy="760412"/>
            </a:xfrm>
            <a:prstGeom prst="upArrow">
              <a:avLst/>
            </a:prstGeom>
            <a:solidFill>
              <a:srgbClr val="FF0000">
                <a:alpha val="4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9645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34927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TE modes for rectangular wave guide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5975456"/>
              </p:ext>
            </p:extLst>
          </p:nvPr>
        </p:nvGraphicFramePr>
        <p:xfrm>
          <a:off x="280987" y="665406"/>
          <a:ext cx="8634413" cy="3373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568" name="Equation" r:id="rId3" imgW="4952880" imgH="1917360" progId="Equation.DSMT4">
                  <p:embed/>
                </p:oleObj>
              </mc:Choice>
              <mc:Fallback>
                <p:oleObj name="Equation" r:id="rId3" imgW="4952880" imgH="1917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7" y="665406"/>
                        <a:ext cx="8634413" cy="33731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615126"/>
              </p:ext>
            </p:extLst>
          </p:nvPr>
        </p:nvGraphicFramePr>
        <p:xfrm>
          <a:off x="660400" y="4146550"/>
          <a:ext cx="6375400" cy="210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569" name="Equation" r:id="rId5" imgW="3657600" imgH="1193760" progId="Equation.DSMT4">
                  <p:embed/>
                </p:oleObj>
              </mc:Choice>
              <mc:Fallback>
                <p:oleObj name="Equation" r:id="rId5" imgW="3657600" imgH="1193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4146550"/>
                        <a:ext cx="6375400" cy="210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320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71735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for m=n=1</a:t>
            </a:r>
          </a:p>
        </p:txBody>
      </p:sp>
      <p:pic>
        <p:nvPicPr>
          <p:cNvPr id="1105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6360" y="3200400"/>
            <a:ext cx="3048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5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0400"/>
            <a:ext cx="3048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5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71735"/>
            <a:ext cx="3048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525438"/>
              </p:ext>
            </p:extLst>
          </p:nvPr>
        </p:nvGraphicFramePr>
        <p:xfrm>
          <a:off x="203200" y="627115"/>
          <a:ext cx="5207000" cy="2573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70" name="数式" r:id="rId6" imgW="3035160" imgH="1485720" progId="Equation.3">
                  <p:embed/>
                </p:oleObj>
              </mc:Choice>
              <mc:Fallback>
                <p:oleObj name="数式" r:id="rId6" imgW="3035160" imgH="1485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" y="627115"/>
                        <a:ext cx="5207000" cy="25732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6269776"/>
              </p:ext>
            </p:extLst>
          </p:nvPr>
        </p:nvGraphicFramePr>
        <p:xfrm>
          <a:off x="5979477" y="160337"/>
          <a:ext cx="893763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71" name="数式" r:id="rId8" imgW="520560" imgH="215640" progId="Equation.3">
                  <p:embed/>
                </p:oleObj>
              </mc:Choice>
              <mc:Fallback>
                <p:oleObj name="数式" r:id="rId8" imgW="5205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9477" y="160337"/>
                        <a:ext cx="893763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4428004"/>
              </p:ext>
            </p:extLst>
          </p:nvPr>
        </p:nvGraphicFramePr>
        <p:xfrm>
          <a:off x="1035050" y="3341688"/>
          <a:ext cx="958850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72" name="数式" r:id="rId10" imgW="558720" imgH="228600" progId="Equation.3">
                  <p:embed/>
                </p:oleObj>
              </mc:Choice>
              <mc:Fallback>
                <p:oleObj name="数式" r:id="rId10" imgW="5587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3341688"/>
                        <a:ext cx="958850" cy="395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085889"/>
              </p:ext>
            </p:extLst>
          </p:nvPr>
        </p:nvGraphicFramePr>
        <p:xfrm>
          <a:off x="6253163" y="3033713"/>
          <a:ext cx="95885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73" name="数式" r:id="rId12" imgW="558720" imgH="241200" progId="Equation.3">
                  <p:embed/>
                </p:oleObj>
              </mc:Choice>
              <mc:Fallback>
                <p:oleObj name="数式" r:id="rId12" imgW="5587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3163" y="3033713"/>
                        <a:ext cx="958850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5885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pic>
        <p:nvPicPr>
          <p:cNvPr id="1228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1695450"/>
            <a:ext cx="6991350" cy="386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" y="71735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for m=n=1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031952"/>
              </p:ext>
            </p:extLst>
          </p:nvPr>
        </p:nvGraphicFramePr>
        <p:xfrm>
          <a:off x="2743200" y="533400"/>
          <a:ext cx="4486275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77" name="Equation" r:id="rId4" imgW="2298600" imgH="533160" progId="Equation.DSMT4">
                  <p:embed/>
                </p:oleObj>
              </mc:Choice>
              <mc:Fallback>
                <p:oleObj name="Equation" r:id="rId4" imgW="229860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33400"/>
                        <a:ext cx="4486275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2895600"/>
            <a:ext cx="466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62475" y="5405735"/>
            <a:ext cx="46672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w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2961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5302718"/>
              </p:ext>
            </p:extLst>
          </p:nvPr>
        </p:nvGraphicFramePr>
        <p:xfrm>
          <a:off x="381001" y="3487666"/>
          <a:ext cx="8305799" cy="3294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0" name="数式" r:id="rId3" imgW="3555720" imgH="1396800" progId="Equation.3">
                  <p:embed/>
                </p:oleObj>
              </mc:Choice>
              <mc:Fallback>
                <p:oleObj name="数式" r:id="rId3" imgW="3555720" imgH="139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1" y="3487666"/>
                        <a:ext cx="8305799" cy="32941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368B07-CEBF-4C80-90AF-53B34FA04CF3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5334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Resonant cavity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0" y="1066800"/>
            <a:ext cx="4625340" cy="2362200"/>
            <a:chOff x="0" y="2286000"/>
            <a:chExt cx="4625340" cy="2362200"/>
          </a:xfrm>
        </p:grpSpPr>
        <p:grpSp>
          <p:nvGrpSpPr>
            <p:cNvPr id="10" name="Group 9"/>
            <p:cNvGrpSpPr/>
            <p:nvPr/>
          </p:nvGrpSpPr>
          <p:grpSpPr>
            <a:xfrm>
              <a:off x="243840" y="2286000"/>
              <a:ext cx="4381500" cy="2362200"/>
              <a:chOff x="243840" y="2438400"/>
              <a:chExt cx="4381500" cy="2362200"/>
            </a:xfrm>
          </p:grpSpPr>
          <p:sp>
            <p:nvSpPr>
              <p:cNvPr id="12" name="Cube 11"/>
              <p:cNvSpPr/>
              <p:nvPr/>
            </p:nvSpPr>
            <p:spPr>
              <a:xfrm rot="10800000" flipV="1">
                <a:off x="381000" y="2667001"/>
                <a:ext cx="4244340" cy="1447800"/>
              </a:xfrm>
              <a:prstGeom prst="cube">
                <a:avLst>
                  <a:gd name="adj" fmla="val 21714"/>
                </a:avLst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Cube 12"/>
              <p:cNvSpPr/>
              <p:nvPr/>
            </p:nvSpPr>
            <p:spPr>
              <a:xfrm rot="10800000" flipV="1">
                <a:off x="304800" y="2438400"/>
                <a:ext cx="4320540" cy="1904999"/>
              </a:xfrm>
              <a:prstGeom prst="cube">
                <a:avLst>
                  <a:gd name="adj" fmla="val 21714"/>
                </a:avLst>
              </a:prstGeom>
              <a:solidFill>
                <a:schemeClr val="bg1">
                  <a:lumMod val="5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62000" y="43434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z  </a:t>
                </a:r>
              </a:p>
            </p:txBody>
          </p:sp>
          <p:cxnSp>
            <p:nvCxnSpPr>
              <p:cNvPr id="15" name="Straight Arrow Connector 14"/>
              <p:cNvCxnSpPr/>
              <p:nvPr/>
            </p:nvCxnSpPr>
            <p:spPr>
              <a:xfrm>
                <a:off x="1143000" y="4648200"/>
                <a:ext cx="762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243840" y="40386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x  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0" y="29718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y  </a:t>
              </a:r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0803397"/>
              </p:ext>
            </p:extLst>
          </p:nvPr>
        </p:nvGraphicFramePr>
        <p:xfrm>
          <a:off x="5715001" y="762000"/>
          <a:ext cx="2014538" cy="2212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1" name="数式" r:id="rId5" imgW="583920" imgH="634680" progId="Equation.3">
                  <p:embed/>
                </p:oleObj>
              </mc:Choice>
              <mc:Fallback>
                <p:oleObj name="数式" r:id="rId5" imgW="58392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1" y="762000"/>
                        <a:ext cx="2014538" cy="2212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302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5334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Resonant cavity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1066800"/>
            <a:ext cx="4625340" cy="2362200"/>
            <a:chOff x="0" y="2286000"/>
            <a:chExt cx="4625340" cy="2362200"/>
          </a:xfrm>
        </p:grpSpPr>
        <p:grpSp>
          <p:nvGrpSpPr>
            <p:cNvPr id="8" name="Group 7"/>
            <p:cNvGrpSpPr/>
            <p:nvPr/>
          </p:nvGrpSpPr>
          <p:grpSpPr>
            <a:xfrm>
              <a:off x="243840" y="2286000"/>
              <a:ext cx="4381500" cy="2362200"/>
              <a:chOff x="243840" y="2438400"/>
              <a:chExt cx="4381500" cy="2362200"/>
            </a:xfrm>
          </p:grpSpPr>
          <p:sp>
            <p:nvSpPr>
              <p:cNvPr id="10" name="Cube 9"/>
              <p:cNvSpPr/>
              <p:nvPr/>
            </p:nvSpPr>
            <p:spPr>
              <a:xfrm rot="10800000" flipV="1">
                <a:off x="381000" y="2667001"/>
                <a:ext cx="4244340" cy="1447800"/>
              </a:xfrm>
              <a:prstGeom prst="cube">
                <a:avLst>
                  <a:gd name="adj" fmla="val 21714"/>
                </a:avLst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Cube 10"/>
              <p:cNvSpPr/>
              <p:nvPr/>
            </p:nvSpPr>
            <p:spPr>
              <a:xfrm rot="10800000" flipV="1">
                <a:off x="304800" y="2438400"/>
                <a:ext cx="4320540" cy="1904999"/>
              </a:xfrm>
              <a:prstGeom prst="cube">
                <a:avLst>
                  <a:gd name="adj" fmla="val 21714"/>
                </a:avLst>
              </a:prstGeom>
              <a:solidFill>
                <a:schemeClr val="bg1">
                  <a:lumMod val="5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762000" y="43434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z  </a:t>
                </a: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>
                <a:off x="1143000" y="4648200"/>
                <a:ext cx="762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243840" y="40386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x  </a:t>
                </a: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0" y="29718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y  </a:t>
              </a:r>
            </a:p>
          </p:txBody>
        </p:sp>
      </p:grp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295462"/>
              </p:ext>
            </p:extLst>
          </p:nvPr>
        </p:nvGraphicFramePr>
        <p:xfrm>
          <a:off x="5715001" y="762000"/>
          <a:ext cx="2014538" cy="2212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64" name="数式" r:id="rId3" imgW="583920" imgH="634680" progId="Equation.3">
                  <p:embed/>
                </p:oleObj>
              </mc:Choice>
              <mc:Fallback>
                <p:oleObj name="数式" r:id="rId3" imgW="58392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1" y="762000"/>
                        <a:ext cx="2014538" cy="2212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3244183"/>
              </p:ext>
            </p:extLst>
          </p:nvPr>
        </p:nvGraphicFramePr>
        <p:xfrm>
          <a:off x="2232025" y="3624263"/>
          <a:ext cx="5845175" cy="239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65" name="数式" r:id="rId5" imgW="2501640" imgH="1015920" progId="Equation.3">
                  <p:embed/>
                </p:oleObj>
              </mc:Choice>
              <mc:Fallback>
                <p:oleObj name="数式" r:id="rId5" imgW="2501640" imgH="1015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2025" y="3624263"/>
                        <a:ext cx="5845175" cy="2395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27622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103178" y="244444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+mj-lt"/>
              </a:rPr>
              <a:t>k</a:t>
            </a:r>
          </a:p>
        </p:txBody>
      </p:sp>
      <p:sp>
        <p:nvSpPr>
          <p:cNvPr id="6" name="Can 5"/>
          <p:cNvSpPr/>
          <p:nvPr/>
        </p:nvSpPr>
        <p:spPr>
          <a:xfrm>
            <a:off x="2286000" y="533400"/>
            <a:ext cx="1219200" cy="2590800"/>
          </a:xfrm>
          <a:prstGeom prst="can">
            <a:avLst/>
          </a:prstGeom>
          <a:solidFill>
            <a:srgbClr val="FFC00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2590800" y="609600"/>
            <a:ext cx="533400" cy="2362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26075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 guides – dielectric media with one or more metal boundary</a:t>
            </a:r>
          </a:p>
        </p:txBody>
      </p:sp>
      <p:sp>
        <p:nvSpPr>
          <p:cNvPr id="8" name="Can 7"/>
          <p:cNvSpPr/>
          <p:nvPr/>
        </p:nvSpPr>
        <p:spPr>
          <a:xfrm>
            <a:off x="6705600" y="533400"/>
            <a:ext cx="1371600" cy="2667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200" y="1295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Coaxial cable</a:t>
            </a:r>
          </a:p>
          <a:p>
            <a:r>
              <a:rPr lang="en-US" sz="2400" dirty="0">
                <a:latin typeface="+mj-lt"/>
              </a:rPr>
              <a:t>   TEM modes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86200" y="1375201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optical pipe</a:t>
            </a:r>
          </a:p>
          <a:p>
            <a:r>
              <a:rPr lang="en-US" sz="2400" dirty="0">
                <a:latin typeface="+mj-lt"/>
              </a:rPr>
              <a:t>   TE or TM modes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2900" y="3396343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Waveguide terminology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TEM:  transverse electric and magnetic (both E and H fields are perpendicular to wave propagation direction)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TM: transverse magnetic (H field is perpendicular to wave propagation direction)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TE: transverse electric (E field is perpendicular to wave propagation direction)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124200" y="2895600"/>
            <a:ext cx="381000" cy="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124200" y="2514600"/>
            <a:ext cx="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505200" y="259684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E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857500" y="2895600"/>
            <a:ext cx="287721" cy="169291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962950" y="289560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+mj-lt"/>
              </a:rPr>
              <a:t>H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47161" y="18669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+mj-lt"/>
              </a:rPr>
              <a:t>k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7391400" y="1790699"/>
            <a:ext cx="0" cy="49530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43920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1524000" y="914400"/>
            <a:ext cx="533400" cy="2362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1219200" y="838200"/>
            <a:ext cx="1219200" cy="2590800"/>
          </a:xfrm>
          <a:prstGeom prst="can">
            <a:avLst/>
          </a:prstGeom>
          <a:solidFill>
            <a:srgbClr val="FFC00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3048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 guides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0" y="3962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Coaxial cable</a:t>
            </a:r>
          </a:p>
          <a:p>
            <a:r>
              <a:rPr lang="en-US" sz="2400" dirty="0">
                <a:latin typeface="+mj-lt"/>
              </a:rPr>
              <a:t>   TEM modes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810000" y="535632"/>
            <a:ext cx="5562600" cy="3607416"/>
            <a:chOff x="3810000" y="535632"/>
            <a:chExt cx="5562600" cy="3607416"/>
          </a:xfrm>
        </p:grpSpPr>
        <p:grpSp>
          <p:nvGrpSpPr>
            <p:cNvPr id="13" name="Group 12"/>
            <p:cNvGrpSpPr/>
            <p:nvPr/>
          </p:nvGrpSpPr>
          <p:grpSpPr>
            <a:xfrm>
              <a:off x="3810000" y="1402080"/>
              <a:ext cx="2743200" cy="2740968"/>
              <a:chOff x="3886200" y="304800"/>
              <a:chExt cx="2743200" cy="2740968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4953000" y="1371600"/>
                <a:ext cx="609600" cy="609600"/>
              </a:xfrm>
              <a:prstGeom prst="ellipse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Donut 11"/>
              <p:cNvSpPr/>
              <p:nvPr/>
            </p:nvSpPr>
            <p:spPr>
              <a:xfrm>
                <a:off x="3886200" y="304800"/>
                <a:ext cx="2743200" cy="2740968"/>
              </a:xfrm>
              <a:prstGeom prst="donut">
                <a:avLst>
                  <a:gd name="adj" fmla="val 14436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4495800" y="535632"/>
              <a:ext cx="487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Top view:</a:t>
              </a:r>
            </a:p>
          </p:txBody>
        </p:sp>
        <p:cxnSp>
          <p:nvCxnSpPr>
            <p:cNvPr id="19" name="Straight Arrow Connector 18"/>
            <p:cNvCxnSpPr>
              <a:endCxn id="11" idx="7"/>
            </p:cNvCxnSpPr>
            <p:nvPr/>
          </p:nvCxnSpPr>
          <p:spPr>
            <a:xfrm flipV="1">
              <a:off x="5181600" y="2558154"/>
              <a:ext cx="215526" cy="185046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5181600" y="2772564"/>
              <a:ext cx="838200" cy="305916"/>
            </a:xfrm>
            <a:prstGeom prst="straightConnector1">
              <a:avLst/>
            </a:prstGeom>
            <a:ln w="25400">
              <a:solidFill>
                <a:srgbClr val="CC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5181600" y="20955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a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791200" y="26625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b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533900" y="1864667"/>
              <a:ext cx="1981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m e</a:t>
              </a:r>
            </a:p>
          </p:txBody>
        </p:sp>
      </p:grpSp>
      <p:cxnSp>
        <p:nvCxnSpPr>
          <p:cNvPr id="28" name="Straight Arrow Connector 27"/>
          <p:cNvCxnSpPr/>
          <p:nvPr/>
        </p:nvCxnSpPr>
        <p:spPr>
          <a:xfrm flipV="1">
            <a:off x="2667000" y="1402080"/>
            <a:ext cx="0" cy="152344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743200" y="1864667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6856682"/>
              </p:ext>
            </p:extLst>
          </p:nvPr>
        </p:nvGraphicFramePr>
        <p:xfrm>
          <a:off x="792480" y="5013960"/>
          <a:ext cx="6696075" cy="144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74" name="数式" r:id="rId3" imgW="3098520" imgH="660240" progId="Equation.3">
                  <p:embed/>
                </p:oleObj>
              </mc:Choice>
              <mc:Fallback>
                <p:oleObj name="数式" r:id="rId3" imgW="309852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" y="5013960"/>
                        <a:ext cx="6696075" cy="1443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43400" y="4198203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(following problem 8.2 in Jackson’s text)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05600" y="1864667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Inside medium, </a:t>
            </a:r>
            <a:r>
              <a:rPr lang="en-US" sz="2400" dirty="0">
                <a:latin typeface="Symbol" pitchFamily="18" charset="2"/>
              </a:rPr>
              <a:t>m e</a:t>
            </a:r>
            <a:r>
              <a:rPr lang="en-US" sz="2400" dirty="0">
                <a:latin typeface="+mj-lt"/>
              </a:rPr>
              <a:t> assumed to be real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392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7299AE-1ACD-4DE9-9724-7FD8FB680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F7E7D4-E7A9-4C37-A393-6DAD47F25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50E284-25D7-447A-890A-36AC29FBB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0A26F6-242A-4386-A9FF-54846D7DC1A5}"/>
              </a:ext>
            </a:extLst>
          </p:cNvPr>
          <p:cNvSpPr txBox="1"/>
          <p:nvPr/>
        </p:nvSpPr>
        <p:spPr>
          <a:xfrm>
            <a:off x="304800" y="304800"/>
            <a:ext cx="8153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>
                <a:latin typeface="+mj-lt"/>
              </a:rPr>
              <a:t>From Gao --   </a:t>
            </a:r>
            <a:r>
              <a:rPr lang="en-US" dirty="0"/>
              <a:t>How do we know what kinds of mode(TE, TM, TEM, or others) a guide will have at a first glance? 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Comment --  In general TEM modes propagate in free space while the possible modes associated with media with one or more metallic surface are </a:t>
            </a:r>
            <a:r>
              <a:rPr lang="en-US" sz="2400"/>
              <a:t>more complicated.</a:t>
            </a:r>
            <a:br>
              <a:rPr lang="en-US" sz="2400" dirty="0"/>
            </a:b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420386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0167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Electromagnetic waves in a coaxial cable -- continued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957595"/>
              </p:ext>
            </p:extLst>
          </p:nvPr>
        </p:nvGraphicFramePr>
        <p:xfrm>
          <a:off x="3596640" y="609600"/>
          <a:ext cx="4116388" cy="393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86" name="数式" r:id="rId3" imgW="1904760" imgH="1803240" progId="Equation.3">
                  <p:embed/>
                </p:oleObj>
              </mc:Choice>
              <mc:Fallback>
                <p:oleObj name="数式" r:id="rId3" imgW="1904760" imgH="1803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6640" y="609600"/>
                        <a:ext cx="4116388" cy="393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304800" y="533400"/>
            <a:ext cx="5562600" cy="3607416"/>
            <a:chOff x="609600" y="1040784"/>
            <a:chExt cx="5562600" cy="3607416"/>
          </a:xfrm>
        </p:grpSpPr>
        <p:grpSp>
          <p:nvGrpSpPr>
            <p:cNvPr id="7" name="Group 6"/>
            <p:cNvGrpSpPr/>
            <p:nvPr/>
          </p:nvGrpSpPr>
          <p:grpSpPr>
            <a:xfrm>
              <a:off x="609600" y="1040784"/>
              <a:ext cx="5562600" cy="3607416"/>
              <a:chOff x="3810000" y="535632"/>
              <a:chExt cx="5562600" cy="3607416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3810000" y="1402080"/>
                <a:ext cx="2743200" cy="2740968"/>
                <a:chOff x="3886200" y="304800"/>
                <a:chExt cx="2743200" cy="2740968"/>
              </a:xfrm>
            </p:grpSpPr>
            <p:sp>
              <p:nvSpPr>
                <p:cNvPr id="15" name="Oval 14"/>
                <p:cNvSpPr/>
                <p:nvPr/>
              </p:nvSpPr>
              <p:spPr>
                <a:xfrm>
                  <a:off x="4953000" y="1371600"/>
                  <a:ext cx="609600" cy="609600"/>
                </a:xfrm>
                <a:prstGeom prst="ellipse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Donut 15"/>
                <p:cNvSpPr/>
                <p:nvPr/>
              </p:nvSpPr>
              <p:spPr>
                <a:xfrm>
                  <a:off x="3886200" y="304800"/>
                  <a:ext cx="2743200" cy="2740968"/>
                </a:xfrm>
                <a:prstGeom prst="donut">
                  <a:avLst>
                    <a:gd name="adj" fmla="val 14436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9" name="TextBox 8"/>
              <p:cNvSpPr txBox="1"/>
              <p:nvPr/>
            </p:nvSpPr>
            <p:spPr>
              <a:xfrm>
                <a:off x="4495800" y="535632"/>
                <a:ext cx="487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Top view:</a:t>
                </a:r>
              </a:p>
            </p:txBody>
          </p:sp>
          <p:cxnSp>
            <p:nvCxnSpPr>
              <p:cNvPr id="10" name="Straight Arrow Connector 9"/>
              <p:cNvCxnSpPr>
                <a:endCxn id="15" idx="1"/>
              </p:cNvCxnSpPr>
              <p:nvPr/>
            </p:nvCxnSpPr>
            <p:spPr>
              <a:xfrm flipH="1" flipV="1">
                <a:off x="4966074" y="2558154"/>
                <a:ext cx="215526" cy="185046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H="1">
                <a:off x="4533900" y="2772564"/>
                <a:ext cx="647700" cy="614623"/>
              </a:xfrm>
              <a:prstGeom prst="straightConnector1">
                <a:avLst/>
              </a:prstGeom>
              <a:ln w="25400">
                <a:solidFill>
                  <a:srgbClr val="CC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4623174" y="2419844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a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280274" y="2925522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b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533900" y="1864667"/>
                <a:ext cx="1981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 e</a:t>
                </a: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1981200" y="2974032"/>
              <a:ext cx="914400" cy="304800"/>
              <a:chOff x="1981200" y="2974032"/>
              <a:chExt cx="914400" cy="304800"/>
            </a:xfrm>
          </p:grpSpPr>
          <p:cxnSp>
            <p:nvCxnSpPr>
              <p:cNvPr id="21" name="Straight Arrow Connector 20"/>
              <p:cNvCxnSpPr/>
              <p:nvPr/>
            </p:nvCxnSpPr>
            <p:spPr>
              <a:xfrm flipV="1">
                <a:off x="1981200" y="2974032"/>
                <a:ext cx="762000" cy="304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flipV="1">
                <a:off x="1981200" y="3248352"/>
                <a:ext cx="914400" cy="28248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TextBox 24"/>
            <p:cNvSpPr txBox="1"/>
            <p:nvPr/>
          </p:nvSpPr>
          <p:spPr>
            <a:xfrm>
              <a:off x="2209800" y="2662535"/>
              <a:ext cx="1981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590800" y="2891135"/>
              <a:ext cx="1981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1770014"/>
              </p:ext>
            </p:extLst>
          </p:nvPr>
        </p:nvGraphicFramePr>
        <p:xfrm>
          <a:off x="746125" y="4486275"/>
          <a:ext cx="6645275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87" name="数式" r:id="rId5" imgW="3073320" imgH="736560" progId="Equation.3">
                  <p:embed/>
                </p:oleObj>
              </mc:Choice>
              <mc:Fallback>
                <p:oleObj name="数式" r:id="rId5" imgW="307332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" y="4486275"/>
                        <a:ext cx="6645275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500303"/>
              </p:ext>
            </p:extLst>
          </p:nvPr>
        </p:nvGraphicFramePr>
        <p:xfrm>
          <a:off x="7204075" y="1080442"/>
          <a:ext cx="1482725" cy="202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88" name="数式" r:id="rId7" imgW="685800" imgH="927000" progId="Equation.3">
                  <p:embed/>
                </p:oleObj>
              </mc:Choice>
              <mc:Fallback>
                <p:oleObj name="数式" r:id="rId7" imgW="685800" imgH="927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4075" y="1080442"/>
                        <a:ext cx="1482725" cy="202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3049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0167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Electromagnetic waves in a coaxial cable -- continued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04800" y="533400"/>
            <a:ext cx="5562600" cy="3607416"/>
            <a:chOff x="609600" y="1040784"/>
            <a:chExt cx="5562600" cy="3607416"/>
          </a:xfrm>
        </p:grpSpPr>
        <p:grpSp>
          <p:nvGrpSpPr>
            <p:cNvPr id="7" name="Group 6"/>
            <p:cNvGrpSpPr/>
            <p:nvPr/>
          </p:nvGrpSpPr>
          <p:grpSpPr>
            <a:xfrm>
              <a:off x="609600" y="1040784"/>
              <a:ext cx="5562600" cy="3607416"/>
              <a:chOff x="3810000" y="535632"/>
              <a:chExt cx="5562600" cy="3607416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3810000" y="1402080"/>
                <a:ext cx="2743200" cy="2740968"/>
                <a:chOff x="3886200" y="304800"/>
                <a:chExt cx="2743200" cy="2740968"/>
              </a:xfrm>
            </p:grpSpPr>
            <p:sp>
              <p:nvSpPr>
                <p:cNvPr id="20" name="Oval 19"/>
                <p:cNvSpPr/>
                <p:nvPr/>
              </p:nvSpPr>
              <p:spPr>
                <a:xfrm>
                  <a:off x="4953000" y="1371600"/>
                  <a:ext cx="609600" cy="609600"/>
                </a:xfrm>
                <a:prstGeom prst="ellipse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Donut 20"/>
                <p:cNvSpPr/>
                <p:nvPr/>
              </p:nvSpPr>
              <p:spPr>
                <a:xfrm>
                  <a:off x="3886200" y="304800"/>
                  <a:ext cx="2743200" cy="2740968"/>
                </a:xfrm>
                <a:prstGeom prst="donut">
                  <a:avLst>
                    <a:gd name="adj" fmla="val 14436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4" name="TextBox 13"/>
              <p:cNvSpPr txBox="1"/>
              <p:nvPr/>
            </p:nvSpPr>
            <p:spPr>
              <a:xfrm>
                <a:off x="4495800" y="535632"/>
                <a:ext cx="487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Top view:</a:t>
                </a:r>
              </a:p>
            </p:txBody>
          </p:sp>
          <p:cxnSp>
            <p:nvCxnSpPr>
              <p:cNvPr id="15" name="Straight Arrow Connector 14"/>
              <p:cNvCxnSpPr>
                <a:endCxn id="20" idx="1"/>
              </p:cNvCxnSpPr>
              <p:nvPr/>
            </p:nvCxnSpPr>
            <p:spPr>
              <a:xfrm flipH="1" flipV="1">
                <a:off x="4966074" y="2558154"/>
                <a:ext cx="215526" cy="185046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 flipH="1">
                <a:off x="4533900" y="2772564"/>
                <a:ext cx="647700" cy="614623"/>
              </a:xfrm>
              <a:prstGeom prst="straightConnector1">
                <a:avLst/>
              </a:prstGeom>
              <a:ln w="25400">
                <a:solidFill>
                  <a:srgbClr val="CC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4623174" y="2419844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a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280274" y="2925522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b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533900" y="1864667"/>
                <a:ext cx="1981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 e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1981200" y="2974032"/>
              <a:ext cx="914400" cy="304800"/>
              <a:chOff x="1981200" y="2974032"/>
              <a:chExt cx="914400" cy="304800"/>
            </a:xfrm>
          </p:grpSpPr>
          <p:cxnSp>
            <p:nvCxnSpPr>
              <p:cNvPr id="11" name="Straight Arrow Connector 10"/>
              <p:cNvCxnSpPr/>
              <p:nvPr/>
            </p:nvCxnSpPr>
            <p:spPr>
              <a:xfrm flipV="1">
                <a:off x="1981200" y="2974032"/>
                <a:ext cx="762000" cy="304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V="1">
                <a:off x="1981200" y="3248352"/>
                <a:ext cx="914400" cy="28248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/>
            <p:cNvSpPr txBox="1"/>
            <p:nvPr/>
          </p:nvSpPr>
          <p:spPr>
            <a:xfrm>
              <a:off x="2209800" y="2662535"/>
              <a:ext cx="1981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90800" y="2891135"/>
              <a:ext cx="1981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062352"/>
              </p:ext>
            </p:extLst>
          </p:nvPr>
        </p:nvGraphicFramePr>
        <p:xfrm>
          <a:off x="3441700" y="1775230"/>
          <a:ext cx="5245100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222" name="数式" r:id="rId3" imgW="2425680" imgH="736560" progId="Equation.3">
                  <p:embed/>
                </p:oleObj>
              </mc:Choice>
              <mc:Fallback>
                <p:oleObj name="数式" r:id="rId3" imgW="242568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1700" y="1775230"/>
                        <a:ext cx="5245100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307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00062" y="457200"/>
            <a:ext cx="8262938" cy="4953000"/>
            <a:chOff x="-322929" y="137692"/>
            <a:chExt cx="10295233" cy="5459143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0540501"/>
                </p:ext>
              </p:extLst>
            </p:nvPr>
          </p:nvGraphicFramePr>
          <p:xfrm>
            <a:off x="-322929" y="1608207"/>
            <a:ext cx="10295233" cy="39886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0031" name="Equation" r:id="rId3" imgW="3809880" imgH="1473120" progId="Equation.DSMT4">
                    <p:embed/>
                  </p:oleObj>
                </mc:Choice>
                <mc:Fallback>
                  <p:oleObj name="Equation" r:id="rId3" imgW="3809880" imgH="1473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322929" y="1608207"/>
                          <a:ext cx="10295233" cy="39886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681086" y="137692"/>
              <a:ext cx="69749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</a:rPr>
                <a:t>Maxwell’s equations</a:t>
              </a:r>
              <a:endPara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5287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113984"/>
              </p:ext>
            </p:extLst>
          </p:nvPr>
        </p:nvGraphicFramePr>
        <p:xfrm>
          <a:off x="762000" y="2895600"/>
          <a:ext cx="5083175" cy="169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145" name="数式" r:id="rId3" imgW="2628720" imgH="863280" progId="Equation.3">
                  <p:embed/>
                </p:oleObj>
              </mc:Choice>
              <mc:Fallback>
                <p:oleObj name="数式" r:id="rId3" imgW="262872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95600"/>
                        <a:ext cx="5083175" cy="169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73967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7703202"/>
              </p:ext>
            </p:extLst>
          </p:nvPr>
        </p:nvGraphicFramePr>
        <p:xfrm>
          <a:off x="762000" y="609600"/>
          <a:ext cx="5162550" cy="2326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146" name="数式" r:id="rId5" imgW="2793960" imgH="1244520" progId="Equation.3">
                  <p:embed/>
                </p:oleObj>
              </mc:Choice>
              <mc:Fallback>
                <p:oleObj name="数式" r:id="rId5" imgW="2793960" imgH="1244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5162550" cy="23260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381327"/>
              </p:ext>
            </p:extLst>
          </p:nvPr>
        </p:nvGraphicFramePr>
        <p:xfrm>
          <a:off x="1025525" y="4800600"/>
          <a:ext cx="4433888" cy="161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147" name="数式" r:id="rId7" imgW="2400120" imgH="863280" progId="Equation.3">
                  <p:embed/>
                </p:oleObj>
              </mc:Choice>
              <mc:Fallback>
                <p:oleObj name="数式" r:id="rId7" imgW="240012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525" y="4800600"/>
                        <a:ext cx="4433888" cy="161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6997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998856"/>
              </p:ext>
            </p:extLst>
          </p:nvPr>
        </p:nvGraphicFramePr>
        <p:xfrm>
          <a:off x="1479550" y="1006475"/>
          <a:ext cx="4859338" cy="392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124" name="数式" r:id="rId3" imgW="1638000" imgH="1307880" progId="Equation.3">
                  <p:embed/>
                </p:oleObj>
              </mc:Choice>
              <mc:Fallback>
                <p:oleObj name="数式" r:id="rId3" imgW="163800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1006475"/>
                        <a:ext cx="4859338" cy="3929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2400" y="762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  <a:p>
            <a:r>
              <a:rPr lang="en-US" sz="2400" dirty="0">
                <a:latin typeface="+mj-lt"/>
              </a:rPr>
              <a:t>    Both E and B fields are solutions to a wave equation: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327500"/>
              </p:ext>
            </p:extLst>
          </p:nvPr>
        </p:nvGraphicFramePr>
        <p:xfrm>
          <a:off x="304800" y="4953000"/>
          <a:ext cx="8701088" cy="137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125" name="数式" r:id="rId5" imgW="2933640" imgH="457200" progId="Equation.3">
                  <p:embed/>
                </p:oleObj>
              </mc:Choice>
              <mc:Fallback>
                <p:oleObj name="数式" r:id="rId5" imgW="2933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953000"/>
                        <a:ext cx="8701088" cy="1373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617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684398"/>
              </p:ext>
            </p:extLst>
          </p:nvPr>
        </p:nvGraphicFramePr>
        <p:xfrm>
          <a:off x="290512" y="515092"/>
          <a:ext cx="8167688" cy="2685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48" name="数式" r:id="rId3" imgW="2933640" imgH="952200" progId="Equation.3">
                  <p:embed/>
                </p:oleObj>
              </mc:Choice>
              <mc:Fallback>
                <p:oleObj name="数式" r:id="rId3" imgW="2933640" imgH="952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" y="515092"/>
                        <a:ext cx="8167688" cy="26853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3131403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  </a:t>
            </a:r>
            <a:r>
              <a:rPr lang="en-US" sz="2400" i="1" dirty="0">
                <a:latin typeface="Symbol" pitchFamily="18" charset="2"/>
              </a:rPr>
              <a:t>e, m</a:t>
            </a:r>
            <a:r>
              <a:rPr lang="en-US" sz="2400" i="1" dirty="0">
                <a:latin typeface="+mj-lt"/>
              </a:rPr>
              <a:t>, n, k</a:t>
            </a:r>
            <a:r>
              <a:rPr lang="en-US" sz="2400" dirty="0">
                <a:latin typeface="+mj-lt"/>
              </a:rPr>
              <a:t> can all be complex; for the moment we will assume that they are all real (no dissipation).</a:t>
            </a:r>
            <a:r>
              <a:rPr lang="en-US" sz="2400" i="1" dirty="0">
                <a:latin typeface="+mj-lt"/>
              </a:rPr>
              <a:t>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990852"/>
              </p:ext>
            </p:extLst>
          </p:nvPr>
        </p:nvGraphicFramePr>
        <p:xfrm>
          <a:off x="995363" y="4038600"/>
          <a:ext cx="4694237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49" name="数式" r:id="rId5" imgW="2539800" imgH="1346040" progId="Equation.3">
                  <p:embed/>
                </p:oleObj>
              </mc:Choice>
              <mc:Fallback>
                <p:oleObj name="数式" r:id="rId5" imgW="253980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4038600"/>
                        <a:ext cx="4694237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05600" y="51054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real </a:t>
            </a:r>
          </a:p>
          <a:p>
            <a:r>
              <a:rPr lang="en-US" sz="2400" i="1" dirty="0">
                <a:latin typeface="Symbol" pitchFamily="18" charset="2"/>
              </a:rPr>
              <a:t>e, m</a:t>
            </a:r>
            <a:r>
              <a:rPr lang="en-US" sz="2400" i="1" dirty="0"/>
              <a:t>, n, k</a:t>
            </a:r>
            <a:endParaRPr lang="en-US" sz="2400" dirty="0">
              <a:latin typeface="+mj-lt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5689600" y="4743876"/>
            <a:ext cx="711200" cy="1504524"/>
          </a:xfrm>
          <a:prstGeom prst="rightBrac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98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447944"/>
              </p:ext>
            </p:extLst>
          </p:nvPr>
        </p:nvGraphicFramePr>
        <p:xfrm>
          <a:off x="595733" y="537865"/>
          <a:ext cx="7329067" cy="2668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2" name="数式" r:id="rId3" imgW="3390840" imgH="1218960" progId="Equation.3">
                  <p:embed/>
                </p:oleObj>
              </mc:Choice>
              <mc:Fallback>
                <p:oleObj name="数式" r:id="rId3" imgW="339084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733" y="537865"/>
                        <a:ext cx="7329067" cy="26685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049802"/>
              </p:ext>
            </p:extLst>
          </p:nvPr>
        </p:nvGraphicFramePr>
        <p:xfrm>
          <a:off x="1562100" y="3349625"/>
          <a:ext cx="5211763" cy="265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3" name="Equation" r:id="rId5" imgW="2222280" imgH="1117440" progId="Equation.DSMT4">
                  <p:embed/>
                </p:oleObj>
              </mc:Choice>
              <mc:Fallback>
                <p:oleObj name="Equation" r:id="rId5" imgW="2222280" imgH="1117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2100" y="3349625"/>
                        <a:ext cx="5211763" cy="265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7010400" y="4572000"/>
            <a:ext cx="0" cy="1143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6096000" y="5715000"/>
            <a:ext cx="9144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010400" y="5715000"/>
            <a:ext cx="13716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162800" y="4572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43600" y="55626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B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20000" y="59391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1134094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Transverse electric and magnetic waves  (TEM)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230415"/>
              </p:ext>
            </p:extLst>
          </p:nvPr>
        </p:nvGraphicFramePr>
        <p:xfrm>
          <a:off x="730250" y="838200"/>
          <a:ext cx="7683500" cy="2193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51" name="Equation" r:id="rId3" imgW="5270400" imgH="1485720" progId="Equation.DSMT4">
                  <p:embed/>
                </p:oleObj>
              </mc:Choice>
              <mc:Fallback>
                <p:oleObj name="Equation" r:id="rId3" imgW="5270400" imgH="1485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" y="838200"/>
                        <a:ext cx="7683500" cy="21939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7010400" y="3505200"/>
            <a:ext cx="0" cy="1143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6096000" y="4648200"/>
            <a:ext cx="9144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010400" y="4648200"/>
            <a:ext cx="13716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162800" y="35052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3600" y="4495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B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0" y="48723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" y="3505200"/>
            <a:ext cx="518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TEM modes describe electromagnetic waves in lossless media and vacuum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47800" y="49530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real </a:t>
            </a:r>
          </a:p>
          <a:p>
            <a:r>
              <a:rPr lang="en-US" sz="2400" i="1" dirty="0">
                <a:latin typeface="Symbol" pitchFamily="18" charset="2"/>
              </a:rPr>
              <a:t>e, m</a:t>
            </a:r>
            <a:r>
              <a:rPr lang="en-US" sz="2400" i="1" dirty="0"/>
              <a:t>, n, k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4562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16520</TotalTime>
  <Words>944</Words>
  <Application>Microsoft Office PowerPoint</Application>
  <PresentationFormat>On-screen Show (4:3)</PresentationFormat>
  <Paragraphs>247</Paragraphs>
  <Slides>31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Symbol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923</cp:revision>
  <cp:lastPrinted>2020-02-25T14:30:20Z</cp:lastPrinted>
  <dcterms:created xsi:type="dcterms:W3CDTF">2012-01-10T18:32:24Z</dcterms:created>
  <dcterms:modified xsi:type="dcterms:W3CDTF">2021-03-22T14:50:17Z</dcterms:modified>
</cp:coreProperties>
</file>