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96" r:id="rId2"/>
    <p:sldId id="354" r:id="rId3"/>
    <p:sldId id="355" r:id="rId4"/>
    <p:sldId id="356" r:id="rId5"/>
    <p:sldId id="357"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p:cViewPr varScale="1">
        <p:scale>
          <a:sx n="58" d="100"/>
          <a:sy n="58" d="100"/>
        </p:scale>
        <p:origin x="5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43" d="100"/>
        <a:sy n="43" d="100"/>
      </p:scale>
      <p:origin x="0" y="0"/>
    </p:cViewPr>
  </p:sorterViewPr>
  <p:notesViewPr>
    <p:cSldViewPr>
      <p:cViewPr>
        <p:scale>
          <a:sx n="189" d="100"/>
          <a:sy n="189" d="100"/>
        </p:scale>
        <p:origin x="221" y="-574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3/23/2021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3/23/2021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739781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evaluate</a:t>
            </a:r>
            <a:r>
              <a:rPr lang="en-US" baseline="0" dirty="0"/>
              <a:t> the equations on the previous slide, we can make use an exact expansion in terms of spherical harmonic functions and spherical Bessel and Hankel functions.    The proof of this expansion is not trivial, but some details are available in Jackson (near Eq. 9.98) and from the NIST website https://dlmf.nist.gov/10.60.      It naturally follows that the scalar potential can be expressed as a sum of spherical harmonic functions time corresponding radial forms.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536455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It naturally follows that the vector potential can be expressed as a sum of spherical harmonic functions time corresponding radial forms.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4189756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relationships of spherical Bessel functions are given on page 426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320445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material summarizes some of the results from </a:t>
            </a:r>
            <a:r>
              <a:rPr lang="en-US" dirty="0" err="1"/>
              <a:t>Seciont</a:t>
            </a:r>
            <a:r>
              <a:rPr lang="en-US" dirty="0"/>
              <a:t> 9.6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044097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rational/significance of the last two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55584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with these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532209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this analysis, for a source confined within a sphere of radius </a:t>
            </a:r>
            <a:r>
              <a:rPr lang="en-US" i="1" dirty="0"/>
              <a:t>R</a:t>
            </a:r>
            <a:r>
              <a:rPr lang="en-US" dirty="0"/>
              <a:t>,   the radiation field  for the </a:t>
            </a:r>
            <a:r>
              <a:rPr lang="en-US" i="1" dirty="0" err="1"/>
              <a:t>lm</a:t>
            </a:r>
            <a:r>
              <a:rPr lang="en-US" dirty="0"/>
              <a:t> component of the field  has a radial form proportional to a spherical Hankel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839284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further relations can be derived due to the continuity equation for the current density and the charge density.</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287443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previous slides gave rigorous results far from the source.    In this slide we consider further approximations.    The </a:t>
            </a:r>
            <a:r>
              <a:rPr lang="en-US" i="1" dirty="0" err="1"/>
              <a:t>kr</a:t>
            </a:r>
            <a:r>
              <a:rPr lang="en-US" dirty="0"/>
              <a:t>’&lt;&lt;1  case is also referenced as the long wavelength approximation.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9928439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4283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9640145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Dipole approximation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60253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of exact asymptotic results with dipole approximation.</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009522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Comparison of exact asymptotic results with dipole approximation – continued.    </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139453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Maxwell’s equations were introduced and used in Chapters 6-8,  we have focused on the properties of the fields themselves.    Now we will begin to study how these fields are produced by particular sources.     The sources that we will consider are harmonic in time and their spatial form (considered to be localized in space) is represented by a multiplicative factor.   More generally, we are considering one component in the Fourier transform for the source function.   The results are quite different from the </a:t>
            </a:r>
            <a:r>
              <a:rPr lang="en-US" dirty="0" err="1"/>
              <a:t>Liénard-Wiechert</a:t>
            </a:r>
            <a:r>
              <a:rPr lang="en-US" dirty="0"/>
              <a:t> potentials discussed a few weeks ago.    In this slide, Maxwell’s equations are presented for the case that the sources are completely represented by the charge and current densities.</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44005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62000"/>
            <a:ext cx="4800600" cy="3600450"/>
          </a:xfrm>
        </p:spPr>
      </p:sp>
      <p:sp>
        <p:nvSpPr>
          <p:cNvPr id="3" name="Notes Placeholder 2"/>
          <p:cNvSpPr>
            <a:spLocks noGrp="1"/>
          </p:cNvSpPr>
          <p:nvPr>
            <p:ph type="body" idx="1"/>
          </p:nvPr>
        </p:nvSpPr>
        <p:spPr>
          <a:xfrm>
            <a:off x="685800" y="3124200"/>
            <a:ext cx="5852160" cy="4320540"/>
          </a:xfrm>
        </p:spPr>
        <p:txBody>
          <a:bodyPr/>
          <a:lstStyle/>
          <a:p>
            <a:r>
              <a:rPr lang="en-US" dirty="0"/>
              <a:t>It is convenient to express the coupled vector fields in terms of the scalar and vector potentials as we have discussed previously.</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85120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focus our attention on the Lorentz Gauge representations.    In this case, the scalar potential and each of the three Cartesian components of the vector potential each have to solve an inhomogeneous differential equation of the same form.</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66466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spatially localized source, the physically meaningful solution can be written as an integral over the source time </a:t>
            </a:r>
            <a:r>
              <a:rPr lang="en-US" i="1" dirty="0"/>
              <a:t>t</a:t>
            </a:r>
            <a:r>
              <a:rPr lang="en-US" dirty="0"/>
              <a:t>’ and space </a:t>
            </a:r>
            <a:r>
              <a:rPr lang="en-US" b="1" i="1" dirty="0"/>
              <a:t>r</a:t>
            </a:r>
            <a:r>
              <a:rPr lang="en-US" dirty="0"/>
              <a:t>’ as discussed previously before.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910952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a:t>
            </a:r>
            <a:r>
              <a:rPr lang="en-US" baseline="0" dirty="0"/>
              <a:t> specialize to the pure harmonic time dependence.     Mathematically, we will evaluate the sources with the complex function exp</a:t>
            </a:r>
            <a:r>
              <a:rPr lang="en-US" i="1" baseline="0" dirty="0"/>
              <a:t>(-</a:t>
            </a:r>
            <a:r>
              <a:rPr lang="en-US" i="1" baseline="0" dirty="0" err="1"/>
              <a:t>i</a:t>
            </a:r>
            <a:r>
              <a:rPr lang="en-US" i="1" baseline="0" dirty="0" err="1">
                <a:latin typeface="Symbol" panose="05050102010706020507" pitchFamily="18" charset="2"/>
              </a:rPr>
              <a:t>w</a:t>
            </a:r>
            <a:r>
              <a:rPr lang="en-US" i="1" baseline="0" dirty="0" err="1"/>
              <a:t>t</a:t>
            </a:r>
            <a:r>
              <a:rPr lang="en-US" baseline="0" dirty="0"/>
              <a:t>), taking the real part at the end of the analysis.       Note that because we need to conserve charge, the continuity equation must satisfied which consequently means that the current and charge densities are functionally related.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43273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Putting the form of the source term in the integral, we can first perform</a:t>
            </a:r>
            <a:r>
              <a:rPr lang="en-US" baseline="0" dirty="0"/>
              <a:t> the integral over the source time </a:t>
            </a:r>
            <a:r>
              <a:rPr lang="en-US" i="1" baseline="0" dirty="0"/>
              <a:t>t</a:t>
            </a:r>
            <a:r>
              <a:rPr lang="en-US" baseline="0" dirty="0"/>
              <a:t>’, resulting in the last equation of the slide.   Notice that the full solution of the differential equation also may have a solution to the inhomogeneous equation as represented by the last term.</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588179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results</a:t>
            </a:r>
            <a:r>
              <a:rPr lang="en-US" baseline="0" dirty="0"/>
              <a:t> on the previous slide, we can explicitly write out the solutions for the scalar and vector potentials in terms of the charge and current densities.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705033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03/23/2020</a:t>
            </a:r>
            <a:endParaRPr lang="en-US" dirty="0"/>
          </a:p>
        </p:txBody>
      </p:sp>
      <p:sp>
        <p:nvSpPr>
          <p:cNvPr id="5" name="Footer Placeholder 4"/>
          <p:cNvSpPr>
            <a:spLocks noGrp="1"/>
          </p:cNvSpPr>
          <p:nvPr>
            <p:ph type="ftr" sz="quarter" idx="11"/>
          </p:nvPr>
        </p:nvSpPr>
        <p:spPr/>
        <p:txBody>
          <a:bodyPr/>
          <a:lstStyle/>
          <a:p>
            <a:r>
              <a:rPr lang="en-US"/>
              <a:t>PHY 712  Spring 2021 --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03/23/2020</a:t>
            </a:r>
            <a:endParaRPr lang="en-US" dirty="0"/>
          </a:p>
        </p:txBody>
      </p:sp>
      <p:sp>
        <p:nvSpPr>
          <p:cNvPr id="5" name="Footer Placeholder 4"/>
          <p:cNvSpPr>
            <a:spLocks noGrp="1"/>
          </p:cNvSpPr>
          <p:nvPr>
            <p:ph type="ftr" sz="quarter" idx="11"/>
          </p:nvPr>
        </p:nvSpPr>
        <p:spPr/>
        <p:txBody>
          <a:bodyPr/>
          <a:lstStyle/>
          <a:p>
            <a:r>
              <a:rPr lang="en-US"/>
              <a:t>PHY 712  Spring 2021 --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03/23/2020</a:t>
            </a:r>
            <a:endParaRPr lang="en-US" dirty="0"/>
          </a:p>
        </p:txBody>
      </p:sp>
      <p:sp>
        <p:nvSpPr>
          <p:cNvPr id="5" name="Footer Placeholder 4"/>
          <p:cNvSpPr>
            <a:spLocks noGrp="1"/>
          </p:cNvSpPr>
          <p:nvPr>
            <p:ph type="ftr" sz="quarter" idx="11"/>
          </p:nvPr>
        </p:nvSpPr>
        <p:spPr/>
        <p:txBody>
          <a:bodyPr/>
          <a:lstStyle/>
          <a:p>
            <a:r>
              <a:rPr lang="en-US"/>
              <a:t>PHY 712  Spring 2021 --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03/23/2020</a:t>
            </a:r>
            <a:endParaRPr lang="en-US" dirty="0"/>
          </a:p>
        </p:txBody>
      </p:sp>
      <p:sp>
        <p:nvSpPr>
          <p:cNvPr id="5" name="Footer Placeholder 4"/>
          <p:cNvSpPr>
            <a:spLocks noGrp="1"/>
          </p:cNvSpPr>
          <p:nvPr>
            <p:ph type="ftr" sz="quarter" idx="11"/>
          </p:nvPr>
        </p:nvSpPr>
        <p:spPr/>
        <p:txBody>
          <a:bodyPr/>
          <a:lstStyle/>
          <a:p>
            <a:r>
              <a:rPr lang="en-US"/>
              <a:t>PHY 712  Spring 2021 --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03/23/2020</a:t>
            </a:r>
            <a:endParaRPr lang="en-US" dirty="0"/>
          </a:p>
        </p:txBody>
      </p:sp>
      <p:sp>
        <p:nvSpPr>
          <p:cNvPr id="5" name="Footer Placeholder 4"/>
          <p:cNvSpPr>
            <a:spLocks noGrp="1"/>
          </p:cNvSpPr>
          <p:nvPr>
            <p:ph type="ftr" sz="quarter" idx="11"/>
          </p:nvPr>
        </p:nvSpPr>
        <p:spPr/>
        <p:txBody>
          <a:bodyPr/>
          <a:lstStyle/>
          <a:p>
            <a:r>
              <a:rPr lang="en-US"/>
              <a:t>PHY 712  Spring 2021 -- Lecture 22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03/23/2020</a:t>
            </a:r>
            <a:endParaRPr lang="en-US" dirty="0"/>
          </a:p>
        </p:txBody>
      </p:sp>
      <p:sp>
        <p:nvSpPr>
          <p:cNvPr id="6" name="Footer Placeholder 5"/>
          <p:cNvSpPr>
            <a:spLocks noGrp="1"/>
          </p:cNvSpPr>
          <p:nvPr>
            <p:ph type="ftr" sz="quarter" idx="11"/>
          </p:nvPr>
        </p:nvSpPr>
        <p:spPr/>
        <p:txBody>
          <a:bodyPr/>
          <a:lstStyle/>
          <a:p>
            <a:r>
              <a:rPr lang="en-US"/>
              <a:t>PHY 712  Spring 2021 -- Lecture 22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03/23/2020</a:t>
            </a:r>
            <a:endParaRPr lang="en-US" dirty="0"/>
          </a:p>
        </p:txBody>
      </p:sp>
      <p:sp>
        <p:nvSpPr>
          <p:cNvPr id="8" name="Footer Placeholder 7"/>
          <p:cNvSpPr>
            <a:spLocks noGrp="1"/>
          </p:cNvSpPr>
          <p:nvPr>
            <p:ph type="ftr" sz="quarter" idx="11"/>
          </p:nvPr>
        </p:nvSpPr>
        <p:spPr/>
        <p:txBody>
          <a:bodyPr/>
          <a:lstStyle/>
          <a:p>
            <a:r>
              <a:rPr lang="en-US"/>
              <a:t>PHY 712  Spring 2021 -- Lecture 22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03/23/2020</a:t>
            </a:r>
            <a:endParaRPr lang="en-US" dirty="0"/>
          </a:p>
        </p:txBody>
      </p:sp>
      <p:sp>
        <p:nvSpPr>
          <p:cNvPr id="4" name="Footer Placeholder 3"/>
          <p:cNvSpPr>
            <a:spLocks noGrp="1"/>
          </p:cNvSpPr>
          <p:nvPr>
            <p:ph type="ftr" sz="quarter" idx="11"/>
          </p:nvPr>
        </p:nvSpPr>
        <p:spPr/>
        <p:txBody>
          <a:bodyPr/>
          <a:lstStyle/>
          <a:p>
            <a:r>
              <a:rPr lang="en-US"/>
              <a:t>PHY 712  Spring 2021 -- Lecture 22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2021 --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03/23/2020</a:t>
            </a:r>
            <a:endParaRPr lang="en-US" dirty="0"/>
          </a:p>
        </p:txBody>
      </p:sp>
      <p:sp>
        <p:nvSpPr>
          <p:cNvPr id="6" name="Footer Placeholder 5"/>
          <p:cNvSpPr>
            <a:spLocks noGrp="1"/>
          </p:cNvSpPr>
          <p:nvPr>
            <p:ph type="ftr" sz="quarter" idx="11"/>
          </p:nvPr>
        </p:nvSpPr>
        <p:spPr/>
        <p:txBody>
          <a:bodyPr/>
          <a:lstStyle/>
          <a:p>
            <a:r>
              <a:rPr lang="en-US"/>
              <a:t>PHY 712  Spring 2021 -- Lecture 22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03/23/2020</a:t>
            </a:r>
            <a:endParaRPr lang="en-US" dirty="0"/>
          </a:p>
        </p:txBody>
      </p:sp>
      <p:sp>
        <p:nvSpPr>
          <p:cNvPr id="6" name="Footer Placeholder 5"/>
          <p:cNvSpPr>
            <a:spLocks noGrp="1"/>
          </p:cNvSpPr>
          <p:nvPr>
            <p:ph type="ftr" sz="quarter" idx="11"/>
          </p:nvPr>
        </p:nvSpPr>
        <p:spPr/>
        <p:txBody>
          <a:bodyPr/>
          <a:lstStyle/>
          <a:p>
            <a:r>
              <a:rPr lang="en-US"/>
              <a:t>PHY 712  Spring 2021 -- Lecture 22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03/23/2020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4.wmf"/><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6.bin"/><Relationship Id="rId5" Type="http://schemas.openxmlformats.org/officeDocument/2006/relationships/image" Target="../media/image16.wmf"/><Relationship Id="rId4" Type="http://schemas.openxmlformats.org/officeDocument/2006/relationships/oleObject" Target="../embeddings/oleObject1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 Id="rId9" Type="http://schemas.openxmlformats.org/officeDocument/2006/relationships/image" Target="../media/image23.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4.bin"/><Relationship Id="rId5" Type="http://schemas.openxmlformats.org/officeDocument/2006/relationships/image" Target="../media/image24.wmf"/><Relationship Id="rId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image" Target="../media/image29.wmf"/><Relationship Id="rId3" Type="http://schemas.openxmlformats.org/officeDocument/2006/relationships/notesSlide" Target="../notesSlides/notesSlide16.xml"/><Relationship Id="rId7" Type="http://schemas.openxmlformats.org/officeDocument/2006/relationships/image" Target="../media/image26.wmf"/><Relationship Id="rId12"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6.bin"/><Relationship Id="rId11" Type="http://schemas.openxmlformats.org/officeDocument/2006/relationships/image" Target="../media/image28.wmf"/><Relationship Id="rId5" Type="http://schemas.openxmlformats.org/officeDocument/2006/relationships/image" Target="../media/image25.wmf"/><Relationship Id="rId15" Type="http://schemas.openxmlformats.org/officeDocument/2006/relationships/image" Target="../media/image30.wmf"/><Relationship Id="rId10" Type="http://schemas.openxmlformats.org/officeDocument/2006/relationships/oleObject" Target="../embeddings/oleObject28.bin"/><Relationship Id="rId4" Type="http://schemas.openxmlformats.org/officeDocument/2006/relationships/oleObject" Target="../embeddings/oleObject25.bin"/><Relationship Id="rId9" Type="http://schemas.openxmlformats.org/officeDocument/2006/relationships/image" Target="../media/image27.wmf"/><Relationship Id="rId14" Type="http://schemas.openxmlformats.org/officeDocument/2006/relationships/oleObject" Target="../embeddings/oleObject3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2.bin"/><Relationship Id="rId5" Type="http://schemas.openxmlformats.org/officeDocument/2006/relationships/image" Target="../media/image31.wmf"/><Relationship Id="rId4" Type="http://schemas.openxmlformats.org/officeDocument/2006/relationships/oleObject" Target="../embeddings/oleObject3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3.wmf"/><Relationship Id="rId4" Type="http://schemas.openxmlformats.org/officeDocument/2006/relationships/oleObject" Target="../embeddings/oleObject33.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5.bin"/><Relationship Id="rId5" Type="http://schemas.openxmlformats.org/officeDocument/2006/relationships/image" Target="../media/image34.wmf"/><Relationship Id="rId4" Type="http://schemas.openxmlformats.org/officeDocument/2006/relationships/oleObject" Target="../embeddings/oleObject34.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6.wmf"/><Relationship Id="rId4" Type="http://schemas.openxmlformats.org/officeDocument/2006/relationships/oleObject" Target="../embeddings/oleObject3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7.wmf"/><Relationship Id="rId4" Type="http://schemas.openxmlformats.org/officeDocument/2006/relationships/oleObject" Target="../embeddings/oleObject37.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22.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9.bin"/><Relationship Id="rId5" Type="http://schemas.openxmlformats.org/officeDocument/2006/relationships/image" Target="../media/image38.wmf"/><Relationship Id="rId4" Type="http://schemas.openxmlformats.org/officeDocument/2006/relationships/oleObject" Target="../embeddings/oleObject38.bin"/><Relationship Id="rId9" Type="http://schemas.openxmlformats.org/officeDocument/2006/relationships/image" Target="../media/image40.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2.bin"/><Relationship Id="rId5" Type="http://schemas.openxmlformats.org/officeDocument/2006/relationships/image" Target="../media/image41.wmf"/><Relationship Id="rId4" Type="http://schemas.openxmlformats.org/officeDocument/2006/relationships/oleObject" Target="../embeddings/oleObject4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wmf"/><Relationship Id="rId4" Type="http://schemas.openxmlformats.org/officeDocument/2006/relationships/oleObject" Target="../embeddings/oleObject3.bin"/><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10.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2.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2021 --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304800" y="228600"/>
            <a:ext cx="8229600" cy="5509200"/>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Notes for Lecture 22:</a:t>
            </a:r>
            <a:endParaRPr lang="en-US" sz="3200" b="1" dirty="0">
              <a:solidFill>
                <a:schemeClr val="folHlink"/>
              </a:solidFill>
            </a:endParaRPr>
          </a:p>
          <a:p>
            <a:pPr marL="457200" lvl="2" algn="ctr">
              <a:spcBef>
                <a:spcPct val="50000"/>
              </a:spcBef>
            </a:pPr>
            <a:r>
              <a:rPr lang="en-US" sz="3200" b="1" dirty="0">
                <a:solidFill>
                  <a:schemeClr val="folHlink"/>
                </a:solidFill>
              </a:rPr>
              <a:t>Sources of radiation</a:t>
            </a:r>
          </a:p>
          <a:p>
            <a:pPr marL="457200" lvl="2">
              <a:spcBef>
                <a:spcPct val="50000"/>
              </a:spcBef>
            </a:pPr>
            <a:r>
              <a:rPr lang="en-US" sz="3200" b="1" dirty="0">
                <a:solidFill>
                  <a:schemeClr val="folHlink"/>
                </a:solidFill>
              </a:rPr>
              <a:t>Start reading Chap. 9</a:t>
            </a:r>
          </a:p>
          <a:p>
            <a:pPr marL="1428750" lvl="3" indent="-514350">
              <a:spcBef>
                <a:spcPct val="50000"/>
              </a:spcBef>
              <a:buFont typeface="+mj-lt"/>
              <a:buAutoNum type="alphaUcPeriod"/>
            </a:pPr>
            <a:r>
              <a:rPr lang="en-US" sz="3200" b="1" dirty="0">
                <a:solidFill>
                  <a:schemeClr val="folHlink"/>
                </a:solidFill>
              </a:rPr>
              <a:t>Electromagnetic waves due to specific sources</a:t>
            </a:r>
          </a:p>
          <a:p>
            <a:pPr marL="1428750" lvl="3" indent="-514350">
              <a:spcBef>
                <a:spcPct val="50000"/>
              </a:spcBef>
              <a:buFont typeface="+mj-lt"/>
              <a:buAutoNum type="alphaUcPeriod"/>
            </a:pPr>
            <a:r>
              <a:rPr lang="en-US" sz="3200" b="1" dirty="0">
                <a:solidFill>
                  <a:schemeClr val="folHlink"/>
                </a:solidFill>
              </a:rPr>
              <a:t>Dipole radiation patterns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347538775"/>
              </p:ext>
            </p:extLst>
          </p:nvPr>
        </p:nvGraphicFramePr>
        <p:xfrm>
          <a:off x="455295" y="1143000"/>
          <a:ext cx="8048625" cy="3101975"/>
        </p:xfrm>
        <a:graphic>
          <a:graphicData uri="http://schemas.openxmlformats.org/presentationml/2006/ole">
            <mc:AlternateContent xmlns:mc="http://schemas.openxmlformats.org/markup-compatibility/2006">
              <mc:Choice xmlns:v="urn:schemas-microsoft-com:vml" Requires="v">
                <p:oleObj spid="_x0000_s151561" name="数式" r:id="rId4" imgW="3530520" imgH="1358640" progId="Equation.3">
                  <p:embed/>
                </p:oleObj>
              </mc:Choice>
              <mc:Fallback>
                <p:oleObj name="数式" r:id="rId4" imgW="3530520" imgH="1358640" progId="Equation.3">
                  <p:embed/>
                  <p:pic>
                    <p:nvPicPr>
                      <p:cNvPr id="6" name="Object 5"/>
                      <p:cNvPicPr>
                        <a:picLocks noChangeAspect="1" noChangeArrowheads="1"/>
                      </p:cNvPicPr>
                      <p:nvPr/>
                    </p:nvPicPr>
                    <p:blipFill>
                      <a:blip r:embed="rId5"/>
                      <a:srcRect/>
                      <a:stretch>
                        <a:fillRect/>
                      </a:stretch>
                    </p:blipFill>
                    <p:spPr bwMode="auto">
                      <a:xfrm>
                        <a:off x="455295" y="1143000"/>
                        <a:ext cx="80486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82234769"/>
              </p:ext>
            </p:extLst>
          </p:nvPr>
        </p:nvGraphicFramePr>
        <p:xfrm>
          <a:off x="903288" y="4114800"/>
          <a:ext cx="6629400" cy="2262188"/>
        </p:xfrm>
        <a:graphic>
          <a:graphicData uri="http://schemas.openxmlformats.org/presentationml/2006/ole">
            <mc:AlternateContent xmlns:mc="http://schemas.openxmlformats.org/markup-compatibility/2006">
              <mc:Choice xmlns:v="urn:schemas-microsoft-com:vml" Requires="v">
                <p:oleObj spid="_x0000_s151562" name="数式" r:id="rId6" imgW="2908080" imgH="990360" progId="Equation.3">
                  <p:embed/>
                </p:oleObj>
              </mc:Choice>
              <mc:Fallback>
                <p:oleObj name="数式" r:id="rId6" imgW="2908080" imgH="990360" progId="Equation.3">
                  <p:embed/>
                  <p:pic>
                    <p:nvPicPr>
                      <p:cNvPr id="7" name="Object 6"/>
                      <p:cNvPicPr>
                        <a:picLocks noChangeAspect="1" noChangeArrowheads="1"/>
                      </p:cNvPicPr>
                      <p:nvPr/>
                    </p:nvPicPr>
                    <p:blipFill>
                      <a:blip r:embed="rId7"/>
                      <a:srcRect/>
                      <a:stretch>
                        <a:fillRect/>
                      </a:stretch>
                    </p:blipFill>
                    <p:spPr bwMode="auto">
                      <a:xfrm>
                        <a:off x="903288" y="4114800"/>
                        <a:ext cx="6629400"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9262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83408289"/>
              </p:ext>
            </p:extLst>
          </p:nvPr>
        </p:nvGraphicFramePr>
        <p:xfrm>
          <a:off x="455295" y="1143000"/>
          <a:ext cx="8048625" cy="3101975"/>
        </p:xfrm>
        <a:graphic>
          <a:graphicData uri="http://schemas.openxmlformats.org/presentationml/2006/ole">
            <mc:AlternateContent xmlns:mc="http://schemas.openxmlformats.org/markup-compatibility/2006">
              <mc:Choice xmlns:v="urn:schemas-microsoft-com:vml" Requires="v">
                <p:oleObj spid="_x0000_s152585" name="数式" r:id="rId4" imgW="3530520" imgH="1358640" progId="Equation.3">
                  <p:embed/>
                </p:oleObj>
              </mc:Choice>
              <mc:Fallback>
                <p:oleObj name="数式" r:id="rId4" imgW="3530520" imgH="1358640" progId="Equation.3">
                  <p:embed/>
                  <p:pic>
                    <p:nvPicPr>
                      <p:cNvPr id="6" name="Object 5"/>
                      <p:cNvPicPr>
                        <a:picLocks noChangeAspect="1" noChangeArrowheads="1"/>
                      </p:cNvPicPr>
                      <p:nvPr/>
                    </p:nvPicPr>
                    <p:blipFill>
                      <a:blip r:embed="rId5"/>
                      <a:srcRect/>
                      <a:stretch>
                        <a:fillRect/>
                      </a:stretch>
                    </p:blipFill>
                    <p:spPr bwMode="auto">
                      <a:xfrm>
                        <a:off x="455295" y="1143000"/>
                        <a:ext cx="8048625"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27576699"/>
              </p:ext>
            </p:extLst>
          </p:nvPr>
        </p:nvGraphicFramePr>
        <p:xfrm>
          <a:off x="817563" y="4273550"/>
          <a:ext cx="6802437" cy="1944688"/>
        </p:xfrm>
        <a:graphic>
          <a:graphicData uri="http://schemas.openxmlformats.org/presentationml/2006/ole">
            <mc:AlternateContent xmlns:mc="http://schemas.openxmlformats.org/markup-compatibility/2006">
              <mc:Choice xmlns:v="urn:schemas-microsoft-com:vml" Requires="v">
                <p:oleObj spid="_x0000_s152586" name="数式" r:id="rId6" imgW="2984400" imgH="850680" progId="Equation.3">
                  <p:embed/>
                </p:oleObj>
              </mc:Choice>
              <mc:Fallback>
                <p:oleObj name="数式" r:id="rId6" imgW="2984400" imgH="850680" progId="Equation.3">
                  <p:embed/>
                  <p:pic>
                    <p:nvPicPr>
                      <p:cNvPr id="7" name="Object 6"/>
                      <p:cNvPicPr>
                        <a:picLocks noChangeAspect="1" noChangeArrowheads="1"/>
                      </p:cNvPicPr>
                      <p:nvPr/>
                    </p:nvPicPr>
                    <p:blipFill>
                      <a:blip r:embed="rId7"/>
                      <a:srcRect/>
                      <a:stretch>
                        <a:fillRect/>
                      </a:stretch>
                    </p:blipFill>
                    <p:spPr bwMode="auto">
                      <a:xfrm>
                        <a:off x="817563" y="4273550"/>
                        <a:ext cx="68024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448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594360" y="272087"/>
            <a:ext cx="7543800" cy="461665"/>
          </a:xfrm>
          <a:prstGeom prst="rect">
            <a:avLst/>
          </a:prstGeom>
          <a:noFill/>
        </p:spPr>
        <p:txBody>
          <a:bodyPr wrap="square" rtlCol="0">
            <a:spAutoFit/>
          </a:bodyPr>
          <a:lstStyle/>
          <a:p>
            <a:r>
              <a:rPr lang="en-US" sz="2400" dirty="0">
                <a:latin typeface="+mj-lt"/>
              </a:rPr>
              <a:t>Forms of spherical Bessel and </a:t>
            </a:r>
            <a:r>
              <a:rPr lang="en-US" sz="2400" dirty="0" err="1">
                <a:latin typeface="+mj-lt"/>
              </a:rPr>
              <a:t>Hankel</a:t>
            </a:r>
            <a:r>
              <a:rPr lang="en-US" sz="2400" dirty="0">
                <a:latin typeface="+mj-lt"/>
              </a:rPr>
              <a:t>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896575148"/>
              </p:ext>
            </p:extLst>
          </p:nvPr>
        </p:nvGraphicFramePr>
        <p:xfrm>
          <a:off x="304800" y="764232"/>
          <a:ext cx="8655051" cy="3049588"/>
        </p:xfrm>
        <a:graphic>
          <a:graphicData uri="http://schemas.openxmlformats.org/presentationml/2006/ole">
            <mc:AlternateContent xmlns:mc="http://schemas.openxmlformats.org/markup-compatibility/2006">
              <mc:Choice xmlns:v="urn:schemas-microsoft-com:vml" Requires="v">
                <p:oleObj spid="_x0000_s153609" name="数式" r:id="rId4" imgW="3797280" imgH="1333440" progId="Equation.3">
                  <p:embed/>
                </p:oleObj>
              </mc:Choice>
              <mc:Fallback>
                <p:oleObj name="数式" r:id="rId4" imgW="3797280" imgH="1333440" progId="Equation.3">
                  <p:embed/>
                  <p:pic>
                    <p:nvPicPr>
                      <p:cNvPr id="6" name="Object 5"/>
                      <p:cNvPicPr>
                        <a:picLocks noChangeAspect="1" noChangeArrowheads="1"/>
                      </p:cNvPicPr>
                      <p:nvPr/>
                    </p:nvPicPr>
                    <p:blipFill>
                      <a:blip r:embed="rId5"/>
                      <a:srcRect/>
                      <a:stretch>
                        <a:fillRect/>
                      </a:stretch>
                    </p:blipFill>
                    <p:spPr bwMode="auto">
                      <a:xfrm>
                        <a:off x="304800" y="764232"/>
                        <a:ext cx="8655051" cy="304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492046038"/>
              </p:ext>
            </p:extLst>
          </p:nvPr>
        </p:nvGraphicFramePr>
        <p:xfrm>
          <a:off x="2259410" y="3844300"/>
          <a:ext cx="4625179" cy="2737123"/>
        </p:xfrm>
        <a:graphic>
          <a:graphicData uri="http://schemas.openxmlformats.org/presentationml/2006/ole">
            <mc:AlternateContent xmlns:mc="http://schemas.openxmlformats.org/markup-compatibility/2006">
              <mc:Choice xmlns:v="urn:schemas-microsoft-com:vml" Requires="v">
                <p:oleObj spid="_x0000_s153610" name="Equation" r:id="rId6" imgW="2882880" imgH="1701720" progId="Equation.DSMT4">
                  <p:embed/>
                </p:oleObj>
              </mc:Choice>
              <mc:Fallback>
                <p:oleObj name="Equation" r:id="rId6" imgW="2882880" imgH="1701720" progId="Equation.DSMT4">
                  <p:embed/>
                  <p:pic>
                    <p:nvPicPr>
                      <p:cNvPr id="7" name="Object 6"/>
                      <p:cNvPicPr>
                        <a:picLocks noChangeAspect="1" noChangeArrowheads="1"/>
                      </p:cNvPicPr>
                      <p:nvPr/>
                    </p:nvPicPr>
                    <p:blipFill>
                      <a:blip r:embed="rId7"/>
                      <a:srcRect/>
                      <a:stretch>
                        <a:fillRect/>
                      </a:stretch>
                    </p:blipFill>
                    <p:spPr bwMode="auto">
                      <a:xfrm>
                        <a:off x="2259410" y="3844300"/>
                        <a:ext cx="4625179" cy="273712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81157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12995973"/>
              </p:ext>
            </p:extLst>
          </p:nvPr>
        </p:nvGraphicFramePr>
        <p:xfrm>
          <a:off x="222250" y="609600"/>
          <a:ext cx="8510588" cy="5619750"/>
        </p:xfrm>
        <a:graphic>
          <a:graphicData uri="http://schemas.openxmlformats.org/presentationml/2006/ole">
            <mc:AlternateContent xmlns:mc="http://schemas.openxmlformats.org/markup-compatibility/2006">
              <mc:Choice xmlns:v="urn:schemas-microsoft-com:vml" Requires="v">
                <p:oleObj spid="_x0000_s154629" name="Equation" r:id="rId4" imgW="3962160" imgH="2616120" progId="Equation.DSMT4">
                  <p:embed/>
                </p:oleObj>
              </mc:Choice>
              <mc:Fallback>
                <p:oleObj name="Equation" r:id="rId4" imgW="3962160" imgH="2616120" progId="Equation.DSMT4">
                  <p:embed/>
                  <p:pic>
                    <p:nvPicPr>
                      <p:cNvPr id="5" name="Object 4"/>
                      <p:cNvPicPr/>
                      <p:nvPr/>
                    </p:nvPicPr>
                    <p:blipFill>
                      <a:blip r:embed="rId5"/>
                      <a:stretch>
                        <a:fillRect/>
                      </a:stretch>
                    </p:blipFill>
                    <p:spPr>
                      <a:xfrm>
                        <a:off x="222250" y="609600"/>
                        <a:ext cx="8510588" cy="5619750"/>
                      </a:xfrm>
                      <a:prstGeom prst="rect">
                        <a:avLst/>
                      </a:prstGeom>
                    </p:spPr>
                  </p:pic>
                </p:oleObj>
              </mc:Fallback>
            </mc:AlternateContent>
          </a:graphicData>
        </a:graphic>
      </p:graphicFrame>
    </p:spTree>
    <p:extLst>
      <p:ext uri="{BB962C8B-B14F-4D97-AF65-F5344CB8AC3E}">
        <p14:creationId xmlns:p14="http://schemas.microsoft.com/office/powerpoint/2010/main" val="3221009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233446260"/>
              </p:ext>
            </p:extLst>
          </p:nvPr>
        </p:nvGraphicFramePr>
        <p:xfrm>
          <a:off x="914400" y="883027"/>
          <a:ext cx="6629400" cy="1857375"/>
        </p:xfrm>
        <a:graphic>
          <a:graphicData uri="http://schemas.openxmlformats.org/presentationml/2006/ole">
            <mc:AlternateContent xmlns:mc="http://schemas.openxmlformats.org/markup-compatibility/2006">
              <mc:Choice xmlns:v="urn:schemas-microsoft-com:vml" Requires="v">
                <p:oleObj spid="_x0000_s155661" name="数式" r:id="rId4" imgW="2908080" imgH="812520" progId="Equation.3">
                  <p:embed/>
                </p:oleObj>
              </mc:Choice>
              <mc:Fallback>
                <p:oleObj name="数式" r:id="rId4" imgW="2908080" imgH="812520" progId="Equation.3">
                  <p:embed/>
                  <p:pic>
                    <p:nvPicPr>
                      <p:cNvPr id="7" name="Object 6"/>
                      <p:cNvPicPr>
                        <a:picLocks noChangeAspect="1" noChangeArrowheads="1"/>
                      </p:cNvPicPr>
                      <p:nvPr/>
                    </p:nvPicPr>
                    <p:blipFill>
                      <a:blip r:embed="rId5"/>
                      <a:srcRect/>
                      <a:stretch>
                        <a:fillRect/>
                      </a:stretch>
                    </p:blipFill>
                    <p:spPr bwMode="auto">
                      <a:xfrm>
                        <a:off x="914400" y="883027"/>
                        <a:ext cx="6629400" cy="18573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21464688"/>
              </p:ext>
            </p:extLst>
          </p:nvPr>
        </p:nvGraphicFramePr>
        <p:xfrm>
          <a:off x="995521" y="2667000"/>
          <a:ext cx="6802437" cy="1944688"/>
        </p:xfrm>
        <a:graphic>
          <a:graphicData uri="http://schemas.openxmlformats.org/presentationml/2006/ole">
            <mc:AlternateContent xmlns:mc="http://schemas.openxmlformats.org/markup-compatibility/2006">
              <mc:Choice xmlns:v="urn:schemas-microsoft-com:vml" Requires="v">
                <p:oleObj spid="_x0000_s155662" name="数式" r:id="rId6" imgW="2984400" imgH="850680" progId="Equation.3">
                  <p:embed/>
                </p:oleObj>
              </mc:Choice>
              <mc:Fallback>
                <p:oleObj name="数式" r:id="rId6" imgW="2984400" imgH="850680" progId="Equation.3">
                  <p:embed/>
                  <p:pic>
                    <p:nvPicPr>
                      <p:cNvPr id="8" name="Object 7"/>
                      <p:cNvPicPr>
                        <a:picLocks noChangeAspect="1" noChangeArrowheads="1"/>
                      </p:cNvPicPr>
                      <p:nvPr/>
                    </p:nvPicPr>
                    <p:blipFill>
                      <a:blip r:embed="rId7"/>
                      <a:srcRect/>
                      <a:stretch>
                        <a:fillRect/>
                      </a:stretch>
                    </p:blipFill>
                    <p:spPr bwMode="auto">
                      <a:xfrm>
                        <a:off x="995521" y="2667000"/>
                        <a:ext cx="680243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576022533"/>
              </p:ext>
            </p:extLst>
          </p:nvPr>
        </p:nvGraphicFramePr>
        <p:xfrm>
          <a:off x="1082675" y="4191000"/>
          <a:ext cx="6630988" cy="2178050"/>
        </p:xfrm>
        <a:graphic>
          <a:graphicData uri="http://schemas.openxmlformats.org/presentationml/2006/ole">
            <mc:AlternateContent xmlns:mc="http://schemas.openxmlformats.org/markup-compatibility/2006">
              <mc:Choice xmlns:v="urn:schemas-microsoft-com:vml" Requires="v">
                <p:oleObj spid="_x0000_s155663" name="数式" r:id="rId8" imgW="2908080" imgH="952200" progId="Equation.3">
                  <p:embed/>
                </p:oleObj>
              </mc:Choice>
              <mc:Fallback>
                <p:oleObj name="数式" r:id="rId8" imgW="2908080" imgH="952200" progId="Equation.3">
                  <p:embed/>
                  <p:pic>
                    <p:nvPicPr>
                      <p:cNvPr id="9" name="Object 8"/>
                      <p:cNvPicPr>
                        <a:picLocks noChangeAspect="1" noChangeArrowheads="1"/>
                      </p:cNvPicPr>
                      <p:nvPr/>
                    </p:nvPicPr>
                    <p:blipFill>
                      <a:blip r:embed="rId9"/>
                      <a:srcRect/>
                      <a:stretch>
                        <a:fillRect/>
                      </a:stretch>
                    </p:blipFill>
                    <p:spPr bwMode="auto">
                      <a:xfrm>
                        <a:off x="1082675" y="4191000"/>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0715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20040" y="52030"/>
            <a:ext cx="8153400" cy="461665"/>
          </a:xfrm>
          <a:prstGeom prst="rect">
            <a:avLst/>
          </a:prstGeom>
          <a:noFill/>
        </p:spPr>
        <p:txBody>
          <a:bodyPr wrap="square" rtlCol="0">
            <a:spAutoFit/>
          </a:bodyPr>
          <a:lstStyle/>
          <a:p>
            <a:r>
              <a:rPr lang="en-US" sz="2400" dirty="0">
                <a:latin typeface="+mj-lt"/>
              </a:rPr>
              <a:t>Some details:</a:t>
            </a:r>
          </a:p>
        </p:txBody>
      </p:sp>
      <p:graphicFrame>
        <p:nvGraphicFramePr>
          <p:cNvPr id="7" name="Object 6"/>
          <p:cNvGraphicFramePr>
            <a:graphicFrameLocks noChangeAspect="1"/>
          </p:cNvGraphicFramePr>
          <p:nvPr>
            <p:extLst>
              <p:ext uri="{D42A27DB-BD31-4B8C-83A1-F6EECF244321}">
                <p14:modId xmlns:p14="http://schemas.microsoft.com/office/powerpoint/2010/main" val="44661768"/>
              </p:ext>
            </p:extLst>
          </p:nvPr>
        </p:nvGraphicFramePr>
        <p:xfrm>
          <a:off x="152400" y="609600"/>
          <a:ext cx="8679029" cy="2286000"/>
        </p:xfrm>
        <a:graphic>
          <a:graphicData uri="http://schemas.openxmlformats.org/presentationml/2006/ole">
            <mc:AlternateContent xmlns:mc="http://schemas.openxmlformats.org/markup-compatibility/2006">
              <mc:Choice xmlns:v="urn:schemas-microsoft-com:vml" Requires="v">
                <p:oleObj spid="_x0000_s156681" name="Equation" r:id="rId4" imgW="4978080" imgH="1307880" progId="Equation.DSMT4">
                  <p:embed/>
                </p:oleObj>
              </mc:Choice>
              <mc:Fallback>
                <p:oleObj name="Equation" r:id="rId4" imgW="4978080" imgH="1307880" progId="Equation.DSMT4">
                  <p:embed/>
                  <p:pic>
                    <p:nvPicPr>
                      <p:cNvPr id="7" name="Object 6"/>
                      <p:cNvPicPr>
                        <a:picLocks noChangeAspect="1" noChangeArrowheads="1"/>
                      </p:cNvPicPr>
                      <p:nvPr/>
                    </p:nvPicPr>
                    <p:blipFill>
                      <a:blip r:embed="rId5"/>
                      <a:srcRect/>
                      <a:stretch>
                        <a:fillRect/>
                      </a:stretch>
                    </p:blipFill>
                    <p:spPr bwMode="auto">
                      <a:xfrm>
                        <a:off x="152400" y="609600"/>
                        <a:ext cx="8679029" cy="2286000"/>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1438999"/>
              </p:ext>
            </p:extLst>
          </p:nvPr>
        </p:nvGraphicFramePr>
        <p:xfrm>
          <a:off x="320040" y="3429000"/>
          <a:ext cx="6630988" cy="2178050"/>
        </p:xfrm>
        <a:graphic>
          <a:graphicData uri="http://schemas.openxmlformats.org/presentationml/2006/ole">
            <mc:AlternateContent xmlns:mc="http://schemas.openxmlformats.org/markup-compatibility/2006">
              <mc:Choice xmlns:v="urn:schemas-microsoft-com:vml" Requires="v">
                <p:oleObj spid="_x0000_s156682" name="数式" r:id="rId6" imgW="2908080" imgH="952200" progId="Equation.3">
                  <p:embed/>
                </p:oleObj>
              </mc:Choice>
              <mc:Fallback>
                <p:oleObj name="数式" r:id="rId6" imgW="2908080" imgH="952200" progId="Equation.3">
                  <p:embed/>
                  <p:pic>
                    <p:nvPicPr>
                      <p:cNvPr id="9" name="Object 8"/>
                      <p:cNvPicPr>
                        <a:picLocks noChangeAspect="1" noChangeArrowheads="1"/>
                      </p:cNvPicPr>
                      <p:nvPr/>
                    </p:nvPicPr>
                    <p:blipFill>
                      <a:blip r:embed="rId7"/>
                      <a:srcRect/>
                      <a:stretch>
                        <a:fillRect/>
                      </a:stretch>
                    </p:blipFill>
                    <p:spPr bwMode="auto">
                      <a:xfrm>
                        <a:off x="320040" y="3429000"/>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6768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  -- some details:</a:t>
            </a:r>
          </a:p>
        </p:txBody>
      </p:sp>
      <p:graphicFrame>
        <p:nvGraphicFramePr>
          <p:cNvPr id="7" name="Object 6"/>
          <p:cNvGraphicFramePr>
            <a:graphicFrameLocks noChangeAspect="1"/>
          </p:cNvGraphicFramePr>
          <p:nvPr>
            <p:extLst>
              <p:ext uri="{D42A27DB-BD31-4B8C-83A1-F6EECF244321}">
                <p14:modId xmlns:p14="http://schemas.microsoft.com/office/powerpoint/2010/main" val="3797654252"/>
              </p:ext>
            </p:extLst>
          </p:nvPr>
        </p:nvGraphicFramePr>
        <p:xfrm>
          <a:off x="563562" y="1143000"/>
          <a:ext cx="8016875" cy="3343275"/>
        </p:xfrm>
        <a:graphic>
          <a:graphicData uri="http://schemas.openxmlformats.org/presentationml/2006/ole">
            <mc:AlternateContent xmlns:mc="http://schemas.openxmlformats.org/markup-compatibility/2006">
              <mc:Choice xmlns:v="urn:schemas-microsoft-com:vml" Requires="v">
                <p:oleObj spid="_x0000_s157721" name="Equation" r:id="rId4" imgW="7022880" imgH="2920680" progId="Equation.DSMT4">
                  <p:embed/>
                </p:oleObj>
              </mc:Choice>
              <mc:Fallback>
                <p:oleObj name="Equation" r:id="rId4" imgW="7022880" imgH="2920680" progId="Equation.DSMT4">
                  <p:embed/>
                  <p:pic>
                    <p:nvPicPr>
                      <p:cNvPr id="7" name="Object 6"/>
                      <p:cNvPicPr>
                        <a:picLocks noChangeAspect="1" noChangeArrowheads="1"/>
                      </p:cNvPicPr>
                      <p:nvPr/>
                    </p:nvPicPr>
                    <p:blipFill>
                      <a:blip r:embed="rId5"/>
                      <a:srcRect/>
                      <a:stretch>
                        <a:fillRect/>
                      </a:stretch>
                    </p:blipFill>
                    <p:spPr bwMode="auto">
                      <a:xfrm>
                        <a:off x="563562" y="1143000"/>
                        <a:ext cx="8016875" cy="33432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12588857"/>
              </p:ext>
            </p:extLst>
          </p:nvPr>
        </p:nvGraphicFramePr>
        <p:xfrm>
          <a:off x="563562" y="4746248"/>
          <a:ext cx="4779962" cy="1428750"/>
        </p:xfrm>
        <a:graphic>
          <a:graphicData uri="http://schemas.openxmlformats.org/presentationml/2006/ole">
            <mc:AlternateContent xmlns:mc="http://schemas.openxmlformats.org/markup-compatibility/2006">
              <mc:Choice xmlns:v="urn:schemas-microsoft-com:vml" Requires="v">
                <p:oleObj spid="_x0000_s157722" name="Equation" r:id="rId6" imgW="3276360" imgH="977760" progId="Equation.DSMT4">
                  <p:embed/>
                </p:oleObj>
              </mc:Choice>
              <mc:Fallback>
                <p:oleObj name="Equation" r:id="rId6" imgW="3276360" imgH="977760" progId="Equation.DSMT4">
                  <p:embed/>
                  <p:pic>
                    <p:nvPicPr>
                      <p:cNvPr id="8" name="Object 7"/>
                      <p:cNvPicPr>
                        <a:picLocks noChangeAspect="1" noChangeArrowheads="1"/>
                      </p:cNvPicPr>
                      <p:nvPr/>
                    </p:nvPicPr>
                    <p:blipFill>
                      <a:blip r:embed="rId7"/>
                      <a:srcRect/>
                      <a:stretch>
                        <a:fillRect/>
                      </a:stretch>
                    </p:blipFill>
                    <p:spPr bwMode="auto">
                      <a:xfrm>
                        <a:off x="563562" y="4746248"/>
                        <a:ext cx="4779962" cy="1428750"/>
                      </a:xfrm>
                      <a:prstGeom prst="rect">
                        <a:avLst/>
                      </a:prstGeom>
                      <a:noFill/>
                      <a:ln>
                        <a:noFill/>
                      </a:ln>
                    </p:spPr>
                  </p:pic>
                </p:oleObj>
              </mc:Fallback>
            </mc:AlternateContent>
          </a:graphicData>
        </a:graphic>
      </p:graphicFrame>
      <p:cxnSp>
        <p:nvCxnSpPr>
          <p:cNvPr id="10" name="Straight Arrow Connector 9"/>
          <p:cNvCxnSpPr/>
          <p:nvPr/>
        </p:nvCxnSpPr>
        <p:spPr>
          <a:xfrm flipV="1">
            <a:off x="6324600" y="2895600"/>
            <a:ext cx="0" cy="220008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330696" y="5095687"/>
            <a:ext cx="189890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324600" y="5095687"/>
            <a:ext cx="1524000" cy="8479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Cloud 18"/>
          <p:cNvSpPr/>
          <p:nvPr/>
        </p:nvSpPr>
        <p:spPr>
          <a:xfrm>
            <a:off x="5885793" y="4505848"/>
            <a:ext cx="914400" cy="1075206"/>
          </a:xfrm>
          <a:prstGeom prst="cloud">
            <a:avLst/>
          </a:prstGeom>
          <a:gradFill flip="none" rotWithShape="1">
            <a:gsLst>
              <a:gs pos="0">
                <a:srgbClr val="FF0000">
                  <a:tint val="66000"/>
                  <a:satMod val="160000"/>
                </a:srgbClr>
              </a:gs>
              <a:gs pos="33000">
                <a:srgbClr val="FF0000">
                  <a:tint val="44500"/>
                  <a:satMod val="160000"/>
                  <a:alpha val="35000"/>
                </a:srgbClr>
              </a:gs>
              <a:gs pos="10000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V="1">
            <a:off x="6324599" y="3429000"/>
            <a:ext cx="1371601" cy="166668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1247759901"/>
              </p:ext>
            </p:extLst>
          </p:nvPr>
        </p:nvGraphicFramePr>
        <p:xfrm>
          <a:off x="7896717" y="5621860"/>
          <a:ext cx="338138" cy="466725"/>
        </p:xfrm>
        <a:graphic>
          <a:graphicData uri="http://schemas.openxmlformats.org/presentationml/2006/ole">
            <mc:AlternateContent xmlns:mc="http://schemas.openxmlformats.org/markup-compatibility/2006">
              <mc:Choice xmlns:v="urn:schemas-microsoft-com:vml" Requires="v">
                <p:oleObj spid="_x0000_s157723" name="Equation" r:id="rId8" imgW="164880" imgH="228600" progId="Equation.DSMT4">
                  <p:embed/>
                </p:oleObj>
              </mc:Choice>
              <mc:Fallback>
                <p:oleObj name="Equation" r:id="rId8" imgW="164880" imgH="228600" progId="Equation.DSMT4">
                  <p:embed/>
                  <p:pic>
                    <p:nvPicPr>
                      <p:cNvPr id="22" name="Object 21"/>
                      <p:cNvPicPr/>
                      <p:nvPr/>
                    </p:nvPicPr>
                    <p:blipFill>
                      <a:blip r:embed="rId9"/>
                      <a:stretch>
                        <a:fillRect/>
                      </a:stretch>
                    </p:blipFill>
                    <p:spPr>
                      <a:xfrm>
                        <a:off x="7896717" y="5621860"/>
                        <a:ext cx="338138" cy="466725"/>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043737991"/>
              </p:ext>
            </p:extLst>
          </p:nvPr>
        </p:nvGraphicFramePr>
        <p:xfrm>
          <a:off x="7850570" y="3168650"/>
          <a:ext cx="1062860" cy="440698"/>
        </p:xfrm>
        <a:graphic>
          <a:graphicData uri="http://schemas.openxmlformats.org/presentationml/2006/ole">
            <mc:AlternateContent xmlns:mc="http://schemas.openxmlformats.org/markup-compatibility/2006">
              <mc:Choice xmlns:v="urn:schemas-microsoft-com:vml" Requires="v">
                <p:oleObj spid="_x0000_s157724" name="Equation" r:id="rId10" imgW="520560" imgH="215640" progId="Equation.DSMT4">
                  <p:embed/>
                </p:oleObj>
              </mc:Choice>
              <mc:Fallback>
                <p:oleObj name="Equation" r:id="rId10" imgW="520560" imgH="215640" progId="Equation.DSMT4">
                  <p:embed/>
                  <p:pic>
                    <p:nvPicPr>
                      <p:cNvPr id="23" name="Object 22"/>
                      <p:cNvPicPr/>
                      <p:nvPr/>
                    </p:nvPicPr>
                    <p:blipFill>
                      <a:blip r:embed="rId11"/>
                      <a:stretch>
                        <a:fillRect/>
                      </a:stretch>
                    </p:blipFill>
                    <p:spPr>
                      <a:xfrm>
                        <a:off x="7850570" y="3168650"/>
                        <a:ext cx="1062860" cy="440698"/>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2467573241"/>
              </p:ext>
            </p:extLst>
          </p:nvPr>
        </p:nvGraphicFramePr>
        <p:xfrm>
          <a:off x="6396038" y="2568575"/>
          <a:ext cx="312737" cy="466725"/>
        </p:xfrm>
        <a:graphic>
          <a:graphicData uri="http://schemas.openxmlformats.org/presentationml/2006/ole">
            <mc:AlternateContent xmlns:mc="http://schemas.openxmlformats.org/markup-compatibility/2006">
              <mc:Choice xmlns:v="urn:schemas-microsoft-com:vml" Requires="v">
                <p:oleObj spid="_x0000_s157725" name="Equation" r:id="rId12" imgW="152280" imgH="228600" progId="Equation.DSMT4">
                  <p:embed/>
                </p:oleObj>
              </mc:Choice>
              <mc:Fallback>
                <p:oleObj name="Equation" r:id="rId12" imgW="152280" imgH="228600" progId="Equation.DSMT4">
                  <p:embed/>
                  <p:pic>
                    <p:nvPicPr>
                      <p:cNvPr id="24" name="Object 23"/>
                      <p:cNvPicPr/>
                      <p:nvPr/>
                    </p:nvPicPr>
                    <p:blipFill>
                      <a:blip r:embed="rId13"/>
                      <a:stretch>
                        <a:fillRect/>
                      </a:stretch>
                    </p:blipFill>
                    <p:spPr>
                      <a:xfrm>
                        <a:off x="6396038" y="2568575"/>
                        <a:ext cx="312737" cy="466725"/>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266938750"/>
              </p:ext>
            </p:extLst>
          </p:nvPr>
        </p:nvGraphicFramePr>
        <p:xfrm>
          <a:off x="8286750" y="4732338"/>
          <a:ext cx="338138" cy="569912"/>
        </p:xfrm>
        <a:graphic>
          <a:graphicData uri="http://schemas.openxmlformats.org/presentationml/2006/ole">
            <mc:AlternateContent xmlns:mc="http://schemas.openxmlformats.org/markup-compatibility/2006">
              <mc:Choice xmlns:v="urn:schemas-microsoft-com:vml" Requires="v">
                <p:oleObj spid="_x0000_s157726" name="Equation" r:id="rId14" imgW="164880" imgH="279360" progId="Equation.DSMT4">
                  <p:embed/>
                </p:oleObj>
              </mc:Choice>
              <mc:Fallback>
                <p:oleObj name="Equation" r:id="rId14" imgW="164880" imgH="279360" progId="Equation.DSMT4">
                  <p:embed/>
                  <p:pic>
                    <p:nvPicPr>
                      <p:cNvPr id="25" name="Object 24"/>
                      <p:cNvPicPr/>
                      <p:nvPr/>
                    </p:nvPicPr>
                    <p:blipFill>
                      <a:blip r:embed="rId15"/>
                      <a:stretch>
                        <a:fillRect/>
                      </a:stretch>
                    </p:blipFill>
                    <p:spPr>
                      <a:xfrm>
                        <a:off x="8286750" y="4732338"/>
                        <a:ext cx="338138" cy="569912"/>
                      </a:xfrm>
                      <a:prstGeom prst="rect">
                        <a:avLst/>
                      </a:prstGeom>
                    </p:spPr>
                  </p:pic>
                </p:oleObj>
              </mc:Fallback>
            </mc:AlternateContent>
          </a:graphicData>
        </a:graphic>
      </p:graphicFrame>
    </p:spTree>
    <p:extLst>
      <p:ext uri="{BB962C8B-B14F-4D97-AF65-F5344CB8AC3E}">
        <p14:creationId xmlns:p14="http://schemas.microsoft.com/office/powerpoint/2010/main" val="3306821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356793759"/>
              </p:ext>
            </p:extLst>
          </p:nvPr>
        </p:nvGraphicFramePr>
        <p:xfrm>
          <a:off x="838200" y="883027"/>
          <a:ext cx="6630988" cy="2178050"/>
        </p:xfrm>
        <a:graphic>
          <a:graphicData uri="http://schemas.openxmlformats.org/presentationml/2006/ole">
            <mc:AlternateContent xmlns:mc="http://schemas.openxmlformats.org/markup-compatibility/2006">
              <mc:Choice xmlns:v="urn:schemas-microsoft-com:vml" Requires="v">
                <p:oleObj spid="_x0000_s158729" name="数式" r:id="rId4" imgW="2908080" imgH="952200" progId="Equation.3">
                  <p:embed/>
                </p:oleObj>
              </mc:Choice>
              <mc:Fallback>
                <p:oleObj name="数式" r:id="rId4" imgW="2908080" imgH="952200" progId="Equation.3">
                  <p:embed/>
                  <p:pic>
                    <p:nvPicPr>
                      <p:cNvPr id="9" name="Object 8"/>
                      <p:cNvPicPr>
                        <a:picLocks noChangeAspect="1" noChangeArrowheads="1"/>
                      </p:cNvPicPr>
                      <p:nvPr/>
                    </p:nvPicPr>
                    <p:blipFill>
                      <a:blip r:embed="rId5"/>
                      <a:srcRect/>
                      <a:stretch>
                        <a:fillRect/>
                      </a:stretch>
                    </p:blipFill>
                    <p:spPr bwMode="auto">
                      <a:xfrm>
                        <a:off x="838200" y="883027"/>
                        <a:ext cx="663098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320969304"/>
              </p:ext>
            </p:extLst>
          </p:nvPr>
        </p:nvGraphicFramePr>
        <p:xfrm>
          <a:off x="695325" y="3206750"/>
          <a:ext cx="7531100" cy="3194050"/>
        </p:xfrm>
        <a:graphic>
          <a:graphicData uri="http://schemas.openxmlformats.org/presentationml/2006/ole">
            <mc:AlternateContent xmlns:mc="http://schemas.openxmlformats.org/markup-compatibility/2006">
              <mc:Choice xmlns:v="urn:schemas-microsoft-com:vml" Requires="v">
                <p:oleObj spid="_x0000_s158730" name="Equation" r:id="rId6" imgW="3301920" imgH="1396800" progId="Equation.DSMT4">
                  <p:embed/>
                </p:oleObj>
              </mc:Choice>
              <mc:Fallback>
                <p:oleObj name="Equation" r:id="rId6" imgW="3301920" imgH="1396800" progId="Equation.DSMT4">
                  <p:embed/>
                  <p:pic>
                    <p:nvPicPr>
                      <p:cNvPr id="6" name="Object 5"/>
                      <p:cNvPicPr>
                        <a:picLocks noChangeAspect="1" noChangeArrowheads="1"/>
                      </p:cNvPicPr>
                      <p:nvPr/>
                    </p:nvPicPr>
                    <p:blipFill>
                      <a:blip r:embed="rId7"/>
                      <a:srcRect/>
                      <a:stretch>
                        <a:fillRect/>
                      </a:stretch>
                    </p:blipFill>
                    <p:spPr bwMode="auto">
                      <a:xfrm>
                        <a:off x="695325" y="3206750"/>
                        <a:ext cx="753110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84055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185281329"/>
              </p:ext>
            </p:extLst>
          </p:nvPr>
        </p:nvGraphicFramePr>
        <p:xfrm>
          <a:off x="1295400" y="1225550"/>
          <a:ext cx="7499641" cy="5130800"/>
        </p:xfrm>
        <a:graphic>
          <a:graphicData uri="http://schemas.openxmlformats.org/presentationml/2006/ole">
            <mc:AlternateContent xmlns:mc="http://schemas.openxmlformats.org/markup-compatibility/2006">
              <mc:Choice xmlns:v="urn:schemas-microsoft-com:vml" Requires="v">
                <p:oleObj spid="_x0000_s159749" name="Equation" r:id="rId4" imgW="4635360" imgH="3162240" progId="Equation.DSMT4">
                  <p:embed/>
                </p:oleObj>
              </mc:Choice>
              <mc:Fallback>
                <p:oleObj name="Equation" r:id="rId4" imgW="4635360" imgH="3162240" progId="Equation.DSMT4">
                  <p:embed/>
                  <p:pic>
                    <p:nvPicPr>
                      <p:cNvPr id="9" name="Object 8"/>
                      <p:cNvPicPr>
                        <a:picLocks noChangeAspect="1" noChangeArrowheads="1"/>
                      </p:cNvPicPr>
                      <p:nvPr/>
                    </p:nvPicPr>
                    <p:blipFill>
                      <a:blip r:embed="rId5"/>
                      <a:srcRect/>
                      <a:stretch>
                        <a:fillRect/>
                      </a:stretch>
                    </p:blipFill>
                    <p:spPr bwMode="auto">
                      <a:xfrm>
                        <a:off x="1295400" y="1225550"/>
                        <a:ext cx="7499641" cy="5130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61153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228600" y="152400"/>
            <a:ext cx="6781800" cy="461665"/>
          </a:xfrm>
          <a:prstGeom prst="rect">
            <a:avLst/>
          </a:prstGeom>
          <a:noFill/>
        </p:spPr>
        <p:txBody>
          <a:bodyPr wrap="square" rtlCol="0">
            <a:spAutoFit/>
          </a:bodyPr>
          <a:lstStyle/>
          <a:p>
            <a:r>
              <a:rPr lang="en-US" sz="2400" dirty="0">
                <a:latin typeface="+mj-lt"/>
              </a:rPr>
              <a:t>Some details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971733806"/>
              </p:ext>
            </p:extLst>
          </p:nvPr>
        </p:nvGraphicFramePr>
        <p:xfrm>
          <a:off x="609600" y="1033463"/>
          <a:ext cx="6561025" cy="2395537"/>
        </p:xfrm>
        <a:graphic>
          <a:graphicData uri="http://schemas.openxmlformats.org/presentationml/2006/ole">
            <mc:AlternateContent xmlns:mc="http://schemas.openxmlformats.org/markup-compatibility/2006">
              <mc:Choice xmlns:v="urn:schemas-microsoft-com:vml" Requires="v">
                <p:oleObj spid="_x0000_s160777" name="Equation" r:id="rId4" imgW="5460840" imgH="1993680" progId="Equation.DSMT4">
                  <p:embed/>
                </p:oleObj>
              </mc:Choice>
              <mc:Fallback>
                <p:oleObj name="Equation" r:id="rId4" imgW="5460840" imgH="1993680" progId="Equation.DSMT4">
                  <p:embed/>
                  <p:pic>
                    <p:nvPicPr>
                      <p:cNvPr id="6" name="Object 5"/>
                      <p:cNvPicPr/>
                      <p:nvPr/>
                    </p:nvPicPr>
                    <p:blipFill>
                      <a:blip r:embed="rId5"/>
                      <a:stretch>
                        <a:fillRect/>
                      </a:stretch>
                    </p:blipFill>
                    <p:spPr>
                      <a:xfrm>
                        <a:off x="609600" y="1033463"/>
                        <a:ext cx="6561025" cy="2395537"/>
                      </a:xfrm>
                      <a:prstGeom prst="rect">
                        <a:avLst/>
                      </a:prstGeom>
                    </p:spPr>
                  </p:pic>
                </p:oleObj>
              </mc:Fallback>
            </mc:AlternateContent>
          </a:graphicData>
        </a:graphic>
      </p:graphicFrame>
      <p:sp>
        <p:nvSpPr>
          <p:cNvPr id="7" name="TextBox 6"/>
          <p:cNvSpPr txBox="1"/>
          <p:nvPr/>
        </p:nvSpPr>
        <p:spPr>
          <a:xfrm>
            <a:off x="4267200" y="237569"/>
            <a:ext cx="4572000" cy="461665"/>
          </a:xfrm>
          <a:prstGeom prst="rect">
            <a:avLst/>
          </a:prstGeom>
          <a:noFill/>
        </p:spPr>
        <p:txBody>
          <a:bodyPr wrap="square" rtlCol="0">
            <a:spAutoFit/>
          </a:bodyPr>
          <a:lstStyle/>
          <a:p>
            <a:r>
              <a:rPr lang="en-US" sz="2400" dirty="0">
                <a:latin typeface="+mj-lt"/>
              </a:rPr>
              <a:t>(assuming confined source)</a:t>
            </a:r>
          </a:p>
        </p:txBody>
      </p:sp>
      <p:graphicFrame>
        <p:nvGraphicFramePr>
          <p:cNvPr id="8" name="Object 7"/>
          <p:cNvGraphicFramePr>
            <a:graphicFrameLocks noChangeAspect="1"/>
          </p:cNvGraphicFramePr>
          <p:nvPr>
            <p:extLst>
              <p:ext uri="{D42A27DB-BD31-4B8C-83A1-F6EECF244321}">
                <p14:modId xmlns:p14="http://schemas.microsoft.com/office/powerpoint/2010/main" val="3244609922"/>
              </p:ext>
            </p:extLst>
          </p:nvPr>
        </p:nvGraphicFramePr>
        <p:xfrm>
          <a:off x="1219200" y="3731550"/>
          <a:ext cx="4333839" cy="2251345"/>
        </p:xfrm>
        <a:graphic>
          <a:graphicData uri="http://schemas.openxmlformats.org/presentationml/2006/ole">
            <mc:AlternateContent xmlns:mc="http://schemas.openxmlformats.org/markup-compatibility/2006">
              <mc:Choice xmlns:v="urn:schemas-microsoft-com:vml" Requires="v">
                <p:oleObj spid="_x0000_s160778" name="Equation" r:id="rId6" imgW="1955520" imgH="1015920" progId="Equation.DSMT4">
                  <p:embed/>
                </p:oleObj>
              </mc:Choice>
              <mc:Fallback>
                <p:oleObj name="Equation" r:id="rId6" imgW="1955520" imgH="1015920" progId="Equation.DSMT4">
                  <p:embed/>
                  <p:pic>
                    <p:nvPicPr>
                      <p:cNvPr id="8" name="Object 7"/>
                      <p:cNvPicPr/>
                      <p:nvPr/>
                    </p:nvPicPr>
                    <p:blipFill>
                      <a:blip r:embed="rId7"/>
                      <a:stretch>
                        <a:fillRect/>
                      </a:stretch>
                    </p:blipFill>
                    <p:spPr>
                      <a:xfrm>
                        <a:off x="1219200" y="3731550"/>
                        <a:ext cx="4333839" cy="2251345"/>
                      </a:xfrm>
                      <a:prstGeom prst="rect">
                        <a:avLst/>
                      </a:prstGeom>
                    </p:spPr>
                  </p:pic>
                </p:oleObj>
              </mc:Fallback>
            </mc:AlternateContent>
          </a:graphicData>
        </a:graphic>
      </p:graphicFrame>
    </p:spTree>
    <p:extLst>
      <p:ext uri="{BB962C8B-B14F-4D97-AF65-F5344CB8AC3E}">
        <p14:creationId xmlns:p14="http://schemas.microsoft.com/office/powerpoint/2010/main" val="250032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CC1CA72-DFDF-4A0F-BA04-E6C4BE8200C3}"/>
              </a:ext>
            </a:extLst>
          </p:cNvPr>
          <p:cNvPicPr>
            <a:picLocks noChangeAspect="1"/>
          </p:cNvPicPr>
          <p:nvPr/>
        </p:nvPicPr>
        <p:blipFill>
          <a:blip r:embed="rId3"/>
          <a:stretch>
            <a:fillRect/>
          </a:stretch>
        </p:blipFill>
        <p:spPr>
          <a:xfrm>
            <a:off x="0" y="762000"/>
            <a:ext cx="9144000" cy="4271810"/>
          </a:xfrm>
          <a:prstGeom prst="rect">
            <a:avLst/>
          </a:prstGeom>
        </p:spPr>
      </p:pic>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2021 -- Lecture 22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76200" y="4343400"/>
            <a:ext cx="8991600" cy="228600"/>
          </a:xfrm>
          <a:prstGeom prst="rect">
            <a:avLst/>
          </a:prstGeom>
          <a:solidFill>
            <a:srgbClr val="DA32AA">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1202104049"/>
              </p:ext>
            </p:extLst>
          </p:nvPr>
        </p:nvGraphicFramePr>
        <p:xfrm>
          <a:off x="604099" y="1048980"/>
          <a:ext cx="7935801" cy="4038600"/>
        </p:xfrm>
        <a:graphic>
          <a:graphicData uri="http://schemas.openxmlformats.org/presentationml/2006/ole">
            <mc:AlternateContent xmlns:mc="http://schemas.openxmlformats.org/markup-compatibility/2006">
              <mc:Choice xmlns:v="urn:schemas-microsoft-com:vml" Requires="v">
                <p:oleObj spid="_x0000_s161797" name="Equation" r:id="rId4" imgW="5079960" imgH="2577960" progId="Equation.DSMT4">
                  <p:embed/>
                </p:oleObj>
              </mc:Choice>
              <mc:Fallback>
                <p:oleObj name="Equation" r:id="rId4" imgW="5079960" imgH="2577960" progId="Equation.DSMT4">
                  <p:embed/>
                  <p:pic>
                    <p:nvPicPr>
                      <p:cNvPr id="9" name="Object 8"/>
                      <p:cNvPicPr>
                        <a:picLocks noChangeAspect="1" noChangeArrowheads="1"/>
                      </p:cNvPicPr>
                      <p:nvPr/>
                    </p:nvPicPr>
                    <p:blipFill>
                      <a:blip r:embed="rId5"/>
                      <a:srcRect/>
                      <a:stretch>
                        <a:fillRect/>
                      </a:stretch>
                    </p:blipFill>
                    <p:spPr bwMode="auto">
                      <a:xfrm>
                        <a:off x="604099" y="1048980"/>
                        <a:ext cx="7935801" cy="4038600"/>
                      </a:xfrm>
                      <a:prstGeom prst="rect">
                        <a:avLst/>
                      </a:prstGeom>
                      <a:noFill/>
                      <a:ln>
                        <a:noFill/>
                      </a:ln>
                    </p:spPr>
                  </p:pic>
                </p:oleObj>
              </mc:Fallback>
            </mc:AlternateContent>
          </a:graphicData>
        </a:graphic>
      </p:graphicFrame>
      <p:sp>
        <p:nvSpPr>
          <p:cNvPr id="6" name="TextBox 5"/>
          <p:cNvSpPr txBox="1"/>
          <p:nvPr/>
        </p:nvSpPr>
        <p:spPr>
          <a:xfrm>
            <a:off x="838200" y="5394960"/>
            <a:ext cx="7924800" cy="830997"/>
          </a:xfrm>
          <a:prstGeom prst="rect">
            <a:avLst/>
          </a:prstGeom>
          <a:noFill/>
        </p:spPr>
        <p:txBody>
          <a:bodyPr wrap="square" rtlCol="0">
            <a:spAutoFit/>
          </a:bodyPr>
          <a:lstStyle/>
          <a:p>
            <a:r>
              <a:rPr lang="en-US" sz="2400" dirty="0">
                <a:latin typeface="+mj-lt"/>
              </a:rPr>
              <a:t>Note:  in this case we have assumed a restricted  extent of the source such that  </a:t>
            </a:r>
            <a:r>
              <a:rPr lang="en-US" sz="2400" i="1" dirty="0" err="1">
                <a:latin typeface="+mj-lt"/>
              </a:rPr>
              <a:t>kr</a:t>
            </a:r>
            <a:r>
              <a:rPr lang="en-US" sz="2400" i="1" dirty="0">
                <a:latin typeface="+mj-lt"/>
              </a:rPr>
              <a:t>’&lt;&lt;1.</a:t>
            </a:r>
          </a:p>
        </p:txBody>
      </p:sp>
    </p:spTree>
    <p:extLst>
      <p:ext uri="{BB962C8B-B14F-4D97-AF65-F5344CB8AC3E}">
        <p14:creationId xmlns:p14="http://schemas.microsoft.com/office/powerpoint/2010/main" val="1836095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20040" y="52030"/>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3985771595"/>
              </p:ext>
            </p:extLst>
          </p:nvPr>
        </p:nvGraphicFramePr>
        <p:xfrm>
          <a:off x="152400" y="914400"/>
          <a:ext cx="8910637" cy="5672138"/>
        </p:xfrm>
        <a:graphic>
          <a:graphicData uri="http://schemas.openxmlformats.org/presentationml/2006/ole">
            <mc:AlternateContent xmlns:mc="http://schemas.openxmlformats.org/markup-compatibility/2006">
              <mc:Choice xmlns:v="urn:schemas-microsoft-com:vml" Requires="v">
                <p:oleObj spid="_x0000_s162821" name="数式" r:id="rId4" imgW="4140000" imgH="2628720" progId="Equation.3">
                  <p:embed/>
                </p:oleObj>
              </mc:Choice>
              <mc:Fallback>
                <p:oleObj name="数式" r:id="rId4" imgW="4140000" imgH="2628720" progId="Equation.3">
                  <p:embed/>
                  <p:pic>
                    <p:nvPicPr>
                      <p:cNvPr id="9" name="Object 8"/>
                      <p:cNvPicPr>
                        <a:picLocks noChangeAspect="1" noChangeArrowheads="1"/>
                      </p:cNvPicPr>
                      <p:nvPr/>
                    </p:nvPicPr>
                    <p:blipFill>
                      <a:blip r:embed="rId5"/>
                      <a:srcRect/>
                      <a:stretch>
                        <a:fillRect/>
                      </a:stretch>
                    </p:blipFill>
                    <p:spPr bwMode="auto">
                      <a:xfrm>
                        <a:off x="152400" y="914400"/>
                        <a:ext cx="8910637" cy="56721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40053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dipole radiation source</a:t>
            </a:r>
          </a:p>
        </p:txBody>
      </p:sp>
      <p:graphicFrame>
        <p:nvGraphicFramePr>
          <p:cNvPr id="6" name="Object 5"/>
          <p:cNvGraphicFramePr>
            <a:graphicFrameLocks noChangeAspect="1"/>
          </p:cNvGraphicFramePr>
          <p:nvPr>
            <p:extLst>
              <p:ext uri="{D42A27DB-BD31-4B8C-83A1-F6EECF244321}">
                <p14:modId xmlns:p14="http://schemas.microsoft.com/office/powerpoint/2010/main" val="185063438"/>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spid="_x0000_s163853" name="数式" r:id="rId4" imgW="3047760" imgH="393480" progId="Equation.3">
                  <p:embed/>
                </p:oleObj>
              </mc:Choice>
              <mc:Fallback>
                <p:oleObj name="数式" r:id="rId4" imgW="3047760" imgH="393480" progId="Equation.3">
                  <p:embed/>
                  <p:pic>
                    <p:nvPicPr>
                      <p:cNvPr id="6" name="Object 5"/>
                      <p:cNvPicPr>
                        <a:picLocks noChangeAspect="1" noChangeArrowheads="1"/>
                      </p:cNvPicPr>
                      <p:nvPr/>
                    </p:nvPicPr>
                    <p:blipFill>
                      <a:blip r:embed="rId5"/>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450868093"/>
              </p:ext>
            </p:extLst>
          </p:nvPr>
        </p:nvGraphicFramePr>
        <p:xfrm>
          <a:off x="838200" y="1676400"/>
          <a:ext cx="6970712" cy="2081212"/>
        </p:xfrm>
        <a:graphic>
          <a:graphicData uri="http://schemas.openxmlformats.org/presentationml/2006/ole">
            <mc:AlternateContent xmlns:mc="http://schemas.openxmlformats.org/markup-compatibility/2006">
              <mc:Choice xmlns:v="urn:schemas-microsoft-com:vml" Requires="v">
                <p:oleObj spid="_x0000_s163854" name="数式" r:id="rId6" imgW="3238200" imgH="965160" progId="Equation.3">
                  <p:embed/>
                </p:oleObj>
              </mc:Choice>
              <mc:Fallback>
                <p:oleObj name="数式" r:id="rId6" imgW="3238200" imgH="965160" progId="Equation.3">
                  <p:embed/>
                  <p:pic>
                    <p:nvPicPr>
                      <p:cNvPr id="7" name="Object 6"/>
                      <p:cNvPicPr>
                        <a:picLocks noChangeAspect="1" noChangeArrowheads="1"/>
                      </p:cNvPicPr>
                      <p:nvPr/>
                    </p:nvPicPr>
                    <p:blipFill>
                      <a:blip r:embed="rId7"/>
                      <a:srcRect/>
                      <a:stretch>
                        <a:fillRect/>
                      </a:stretch>
                    </p:blipFill>
                    <p:spPr bwMode="auto">
                      <a:xfrm>
                        <a:off x="838200" y="1676400"/>
                        <a:ext cx="6970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44748919"/>
              </p:ext>
            </p:extLst>
          </p:nvPr>
        </p:nvGraphicFramePr>
        <p:xfrm>
          <a:off x="1179513" y="3706813"/>
          <a:ext cx="6286500" cy="2546350"/>
        </p:xfrm>
        <a:graphic>
          <a:graphicData uri="http://schemas.openxmlformats.org/presentationml/2006/ole">
            <mc:AlternateContent xmlns:mc="http://schemas.openxmlformats.org/markup-compatibility/2006">
              <mc:Choice xmlns:v="urn:schemas-microsoft-com:vml" Requires="v">
                <p:oleObj spid="_x0000_s163855" name="数式" r:id="rId8" imgW="2920680" imgH="1180800" progId="Equation.3">
                  <p:embed/>
                </p:oleObj>
              </mc:Choice>
              <mc:Fallback>
                <p:oleObj name="数式" r:id="rId8" imgW="2920680" imgH="1180800" progId="Equation.3">
                  <p:embed/>
                  <p:pic>
                    <p:nvPicPr>
                      <p:cNvPr id="8" name="Object 7"/>
                      <p:cNvPicPr>
                        <a:picLocks noChangeAspect="1" noChangeArrowheads="1"/>
                      </p:cNvPicPr>
                      <p:nvPr/>
                    </p:nvPicPr>
                    <p:blipFill>
                      <a:blip r:embed="rId9"/>
                      <a:srcRect/>
                      <a:stretch>
                        <a:fillRect/>
                      </a:stretch>
                    </p:blipFill>
                    <p:spPr bwMode="auto">
                      <a:xfrm>
                        <a:off x="1179513" y="3706813"/>
                        <a:ext cx="6286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36918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04800" y="76200"/>
            <a:ext cx="6858000" cy="461665"/>
          </a:xfrm>
          <a:prstGeom prst="rect">
            <a:avLst/>
          </a:prstGeom>
          <a:noFill/>
        </p:spPr>
        <p:txBody>
          <a:bodyPr wrap="square" rtlCol="0">
            <a:spAutoFit/>
          </a:bodyPr>
          <a:lstStyle/>
          <a:p>
            <a:r>
              <a:rPr lang="en-US" sz="2400" dirty="0">
                <a:latin typeface="+mj-lt"/>
              </a:rPr>
              <a:t>Example of dipole radiation source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808995426"/>
              </p:ext>
            </p:extLst>
          </p:nvPr>
        </p:nvGraphicFramePr>
        <p:xfrm>
          <a:off x="673100" y="534551"/>
          <a:ext cx="6286500" cy="2546350"/>
        </p:xfrm>
        <a:graphic>
          <a:graphicData uri="http://schemas.openxmlformats.org/presentationml/2006/ole">
            <mc:AlternateContent xmlns:mc="http://schemas.openxmlformats.org/markup-compatibility/2006">
              <mc:Choice xmlns:v="urn:schemas-microsoft-com:vml" Requires="v">
                <p:oleObj spid="_x0000_s164873" name="Equation" r:id="rId4" imgW="2920680" imgH="1180800" progId="Equation.DSMT4">
                  <p:embed/>
                </p:oleObj>
              </mc:Choice>
              <mc:Fallback>
                <p:oleObj name="Equation" r:id="rId4" imgW="2920680" imgH="1180800" progId="Equation.DSMT4">
                  <p:embed/>
                  <p:pic>
                    <p:nvPicPr>
                      <p:cNvPr id="6" name="Object 5"/>
                      <p:cNvPicPr>
                        <a:picLocks noChangeAspect="1" noChangeArrowheads="1"/>
                      </p:cNvPicPr>
                      <p:nvPr/>
                    </p:nvPicPr>
                    <p:blipFill>
                      <a:blip r:embed="rId5"/>
                      <a:srcRect/>
                      <a:stretch>
                        <a:fillRect/>
                      </a:stretch>
                    </p:blipFill>
                    <p:spPr bwMode="auto">
                      <a:xfrm>
                        <a:off x="673100" y="534551"/>
                        <a:ext cx="6286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89560" y="2949472"/>
            <a:ext cx="8854440" cy="461665"/>
          </a:xfrm>
          <a:prstGeom prst="rect">
            <a:avLst/>
          </a:prstGeom>
          <a:noFill/>
        </p:spPr>
        <p:txBody>
          <a:bodyPr wrap="square" rtlCol="0">
            <a:spAutoFit/>
          </a:bodyPr>
          <a:lstStyle/>
          <a:p>
            <a:r>
              <a:rPr lang="en-US" sz="2400" dirty="0">
                <a:latin typeface="+mj-lt"/>
              </a:rPr>
              <a:t>Relationship to pure dipole approximation (exact when </a:t>
            </a:r>
            <a:r>
              <a:rPr lang="en-US" sz="2400" i="1" dirty="0">
                <a:latin typeface="+mj-lt"/>
              </a:rPr>
              <a:t>kR</a:t>
            </a:r>
            <a:r>
              <a:rPr lang="en-US" sz="2400" dirty="0">
                <a:latin typeface="+mj-lt"/>
                <a:sym typeface="Wingdings" pitchFamily="2" charset="2"/>
              </a:rPr>
              <a:t></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1383525554"/>
              </p:ext>
            </p:extLst>
          </p:nvPr>
        </p:nvGraphicFramePr>
        <p:xfrm>
          <a:off x="673100" y="3411137"/>
          <a:ext cx="8013700" cy="2934092"/>
        </p:xfrm>
        <a:graphic>
          <a:graphicData uri="http://schemas.openxmlformats.org/presentationml/2006/ole">
            <mc:AlternateContent xmlns:mc="http://schemas.openxmlformats.org/markup-compatibility/2006">
              <mc:Choice xmlns:v="urn:schemas-microsoft-com:vml" Requires="v">
                <p:oleObj spid="_x0000_s164874" name="Equation" r:id="rId6" imgW="5321160" imgH="1942920" progId="Equation.DSMT4">
                  <p:embed/>
                </p:oleObj>
              </mc:Choice>
              <mc:Fallback>
                <p:oleObj name="Equation" r:id="rId6" imgW="5321160" imgH="1942920" progId="Equation.DSMT4">
                  <p:embed/>
                  <p:pic>
                    <p:nvPicPr>
                      <p:cNvPr id="8" name="Object 7"/>
                      <p:cNvPicPr>
                        <a:picLocks noChangeAspect="1" noChangeArrowheads="1"/>
                      </p:cNvPicPr>
                      <p:nvPr/>
                    </p:nvPicPr>
                    <p:blipFill>
                      <a:blip r:embed="rId7"/>
                      <a:srcRect/>
                      <a:stretch>
                        <a:fillRect/>
                      </a:stretch>
                    </p:blipFill>
                    <p:spPr bwMode="auto">
                      <a:xfrm>
                        <a:off x="673100" y="3411137"/>
                        <a:ext cx="8013700" cy="293409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11210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597703535"/>
              </p:ext>
            </p:extLst>
          </p:nvPr>
        </p:nvGraphicFramePr>
        <p:xfrm>
          <a:off x="533400" y="1295400"/>
          <a:ext cx="7961313" cy="5221288"/>
        </p:xfrm>
        <a:graphic>
          <a:graphicData uri="http://schemas.openxmlformats.org/presentationml/2006/ole">
            <mc:AlternateContent xmlns:mc="http://schemas.openxmlformats.org/markup-compatibility/2006">
              <mc:Choice xmlns:v="urn:schemas-microsoft-com:vml" Requires="v">
                <p:oleObj spid="_x0000_s1030" name="数式" r:id="rId4" imgW="2946240" imgH="1930320" progId="Equation.3">
                  <p:embed/>
                </p:oleObj>
              </mc:Choice>
              <mc:Fallback>
                <p:oleObj name="数式" r:id="rId4" imgW="2946240" imgH="1930320" progId="Equation.3">
                  <p:embed/>
                  <p:pic>
                    <p:nvPicPr>
                      <p:cNvPr id="6" name="Object 5"/>
                      <p:cNvPicPr>
                        <a:picLocks noChangeAspect="1" noChangeArrowheads="1"/>
                      </p:cNvPicPr>
                      <p:nvPr/>
                    </p:nvPicPr>
                    <p:blipFill>
                      <a:blip r:embed="rId5"/>
                      <a:srcRect/>
                      <a:stretch>
                        <a:fillRect/>
                      </a:stretch>
                    </p:blipFill>
                    <p:spPr bwMode="auto">
                      <a:xfrm>
                        <a:off x="533400" y="1295400"/>
                        <a:ext cx="7961313"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6464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Rectangle 4"/>
          <p:cNvSpPr/>
          <p:nvPr/>
        </p:nvSpPr>
        <p:spPr>
          <a:xfrm>
            <a:off x="4038600" y="48768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95800" y="1600200"/>
            <a:ext cx="2590800" cy="8382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38100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a:t>
            </a:r>
          </a:p>
        </p:txBody>
      </p:sp>
      <p:graphicFrame>
        <p:nvGraphicFramePr>
          <p:cNvPr id="8" name="Object 7"/>
          <p:cNvGraphicFramePr>
            <a:graphicFrameLocks noChangeAspect="1"/>
          </p:cNvGraphicFramePr>
          <p:nvPr>
            <p:extLst>
              <p:ext uri="{D42A27DB-BD31-4B8C-83A1-F6EECF244321}">
                <p14:modId xmlns:p14="http://schemas.microsoft.com/office/powerpoint/2010/main" val="1026124872"/>
              </p:ext>
            </p:extLst>
          </p:nvPr>
        </p:nvGraphicFramePr>
        <p:xfrm>
          <a:off x="1143000" y="1828800"/>
          <a:ext cx="6210300" cy="3983038"/>
        </p:xfrm>
        <a:graphic>
          <a:graphicData uri="http://schemas.openxmlformats.org/presentationml/2006/ole">
            <mc:AlternateContent xmlns:mc="http://schemas.openxmlformats.org/markup-compatibility/2006">
              <mc:Choice xmlns:v="urn:schemas-microsoft-com:vml" Requires="v">
                <p:oleObj spid="_x0000_s145413" name="数式" r:id="rId4" imgW="2298600" imgH="1473120" progId="Equation.3">
                  <p:embed/>
                </p:oleObj>
              </mc:Choice>
              <mc:Fallback>
                <p:oleObj name="数式" r:id="rId4" imgW="2298600" imgH="1473120" progId="Equation.3">
                  <p:embed/>
                  <p:pic>
                    <p:nvPicPr>
                      <p:cNvPr id="8" name="Object 7"/>
                      <p:cNvPicPr>
                        <a:picLocks noChangeAspect="1" noChangeArrowheads="1"/>
                      </p:cNvPicPr>
                      <p:nvPr/>
                    </p:nvPicPr>
                    <p:blipFill>
                      <a:blip r:embed="rId5"/>
                      <a:srcRect/>
                      <a:stretch>
                        <a:fillRect/>
                      </a:stretch>
                    </p:blipFill>
                    <p:spPr bwMode="auto">
                      <a:xfrm>
                        <a:off x="1143000" y="1828800"/>
                        <a:ext cx="6210300"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412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81000" y="0"/>
            <a:ext cx="8229600" cy="830997"/>
          </a:xfrm>
          <a:prstGeom prst="rect">
            <a:avLst/>
          </a:prstGeom>
          <a:noFill/>
        </p:spPr>
        <p:txBody>
          <a:bodyPr wrap="square" rtlCol="0">
            <a:spAutoFit/>
          </a:bodyPr>
          <a:lstStyle/>
          <a:p>
            <a:r>
              <a:rPr lang="en-US" sz="2400" dirty="0">
                <a:latin typeface="+mj-lt"/>
              </a:rPr>
              <a:t>Formulation of Maxwell’s equations in terms of vector and scalar potentials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95657422"/>
              </p:ext>
            </p:extLst>
          </p:nvPr>
        </p:nvGraphicFramePr>
        <p:xfrm>
          <a:off x="228601" y="609600"/>
          <a:ext cx="6858000" cy="4233113"/>
        </p:xfrm>
        <a:graphic>
          <a:graphicData uri="http://schemas.openxmlformats.org/presentationml/2006/ole">
            <mc:AlternateContent xmlns:mc="http://schemas.openxmlformats.org/markup-compatibility/2006">
              <mc:Choice xmlns:v="urn:schemas-microsoft-com:vml" Requires="v">
                <p:oleObj spid="_x0000_s146445" name="数式" r:id="rId4" imgW="3213000" imgH="1981080" progId="Equation.3">
                  <p:embed/>
                </p:oleObj>
              </mc:Choice>
              <mc:Fallback>
                <p:oleObj name="数式" r:id="rId4" imgW="3213000" imgH="1981080" progId="Equation.3">
                  <p:embed/>
                  <p:pic>
                    <p:nvPicPr>
                      <p:cNvPr id="6" name="Object 5"/>
                      <p:cNvPicPr>
                        <a:picLocks noChangeAspect="1" noChangeArrowheads="1"/>
                      </p:cNvPicPr>
                      <p:nvPr/>
                    </p:nvPicPr>
                    <p:blipFill>
                      <a:blip r:embed="rId5"/>
                      <a:srcRect/>
                      <a:stretch>
                        <a:fillRect/>
                      </a:stretch>
                    </p:blipFill>
                    <p:spPr bwMode="auto">
                      <a:xfrm>
                        <a:off x="228601" y="609600"/>
                        <a:ext cx="6858000" cy="42331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10621933"/>
              </p:ext>
            </p:extLst>
          </p:nvPr>
        </p:nvGraphicFramePr>
        <p:xfrm>
          <a:off x="4929187" y="4419600"/>
          <a:ext cx="3248025" cy="1828800"/>
        </p:xfrm>
        <a:graphic>
          <a:graphicData uri="http://schemas.openxmlformats.org/presentationml/2006/ole">
            <mc:AlternateContent xmlns:mc="http://schemas.openxmlformats.org/markup-compatibility/2006">
              <mc:Choice xmlns:v="urn:schemas-microsoft-com:vml" Requires="v">
                <p:oleObj spid="_x0000_s146446" name="Equation" r:id="rId6" imgW="2412720" imgH="1358640" progId="Equation.DSMT4">
                  <p:embed/>
                </p:oleObj>
              </mc:Choice>
              <mc:Fallback>
                <p:oleObj name="Equation" r:id="rId6" imgW="2412720" imgH="1358640" progId="Equation.DSMT4">
                  <p:embed/>
                  <p:pic>
                    <p:nvPicPr>
                      <p:cNvPr id="7" name="Object 6"/>
                      <p:cNvPicPr/>
                      <p:nvPr/>
                    </p:nvPicPr>
                    <p:blipFill>
                      <a:blip r:embed="rId7"/>
                      <a:stretch>
                        <a:fillRect/>
                      </a:stretch>
                    </p:blipFill>
                    <p:spPr>
                      <a:xfrm>
                        <a:off x="4929187" y="4419600"/>
                        <a:ext cx="3248025" cy="18288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428466197"/>
              </p:ext>
            </p:extLst>
          </p:nvPr>
        </p:nvGraphicFramePr>
        <p:xfrm>
          <a:off x="2438400" y="4490560"/>
          <a:ext cx="2222500" cy="1828800"/>
        </p:xfrm>
        <a:graphic>
          <a:graphicData uri="http://schemas.openxmlformats.org/presentationml/2006/ole">
            <mc:AlternateContent xmlns:mc="http://schemas.openxmlformats.org/markup-compatibility/2006">
              <mc:Choice xmlns:v="urn:schemas-microsoft-com:vml" Requires="v">
                <p:oleObj spid="_x0000_s146447" name="Equation" r:id="rId8" imgW="1650960" imgH="1358640" progId="Equation.DSMT4">
                  <p:embed/>
                </p:oleObj>
              </mc:Choice>
              <mc:Fallback>
                <p:oleObj name="Equation" r:id="rId8" imgW="1650960" imgH="1358640" progId="Equation.DSMT4">
                  <p:embed/>
                  <p:pic>
                    <p:nvPicPr>
                      <p:cNvPr id="8" name="Object 7"/>
                      <p:cNvPicPr/>
                      <p:nvPr/>
                    </p:nvPicPr>
                    <p:blipFill>
                      <a:blip r:embed="rId9"/>
                      <a:stretch>
                        <a:fillRect/>
                      </a:stretch>
                    </p:blipFill>
                    <p:spPr>
                      <a:xfrm>
                        <a:off x="2438400" y="4490560"/>
                        <a:ext cx="2222500" cy="1828800"/>
                      </a:xfrm>
                      <a:prstGeom prst="rect">
                        <a:avLst/>
                      </a:prstGeom>
                    </p:spPr>
                  </p:pic>
                </p:oleObj>
              </mc:Fallback>
            </mc:AlternateContent>
          </a:graphicData>
        </a:graphic>
      </p:graphicFrame>
    </p:spTree>
    <p:extLst>
      <p:ext uri="{BB962C8B-B14F-4D97-AF65-F5344CB8AC3E}">
        <p14:creationId xmlns:p14="http://schemas.microsoft.com/office/powerpoint/2010/main" val="280252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0" y="150167"/>
            <a:ext cx="9144000" cy="461665"/>
          </a:xfrm>
          <a:prstGeom prst="rect">
            <a:avLst/>
          </a:prstGeom>
          <a:noFill/>
        </p:spPr>
        <p:txBody>
          <a:bodyPr wrap="square" rtlCol="0">
            <a:spAutoFit/>
          </a:bodyPr>
          <a:lstStyle/>
          <a:p>
            <a:r>
              <a:rPr lang="en-US" sz="2400" dirty="0">
                <a:latin typeface="+mj-lt"/>
              </a:rPr>
              <a:t>Solution of Maxwell’s equations in the Lorentz gauge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271994938"/>
              </p:ext>
            </p:extLst>
          </p:nvPr>
        </p:nvGraphicFramePr>
        <p:xfrm>
          <a:off x="675386" y="838200"/>
          <a:ext cx="8057134" cy="1524000"/>
        </p:xfrm>
        <a:graphic>
          <a:graphicData uri="http://schemas.openxmlformats.org/presentationml/2006/ole">
            <mc:AlternateContent xmlns:mc="http://schemas.openxmlformats.org/markup-compatibility/2006">
              <mc:Choice xmlns:v="urn:schemas-microsoft-com:vml" Requires="v">
                <p:oleObj spid="_x0000_s147465" name="数式" r:id="rId4" imgW="2349360" imgH="444240" progId="Equation.3">
                  <p:embed/>
                </p:oleObj>
              </mc:Choice>
              <mc:Fallback>
                <p:oleObj name="数式" r:id="rId4" imgW="2349360" imgH="444240" progId="Equation.3">
                  <p:embed/>
                  <p:pic>
                    <p:nvPicPr>
                      <p:cNvPr id="6" name="Object 5"/>
                      <p:cNvPicPr>
                        <a:picLocks noChangeAspect="1" noChangeArrowheads="1"/>
                      </p:cNvPicPr>
                      <p:nvPr/>
                    </p:nvPicPr>
                    <p:blipFill>
                      <a:blip r:embed="rId5"/>
                      <a:srcRect/>
                      <a:stretch>
                        <a:fillRect/>
                      </a:stretch>
                    </p:blipFill>
                    <p:spPr bwMode="auto">
                      <a:xfrm>
                        <a:off x="675386" y="838200"/>
                        <a:ext cx="8057134" cy="15240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80681702"/>
              </p:ext>
            </p:extLst>
          </p:nvPr>
        </p:nvGraphicFramePr>
        <p:xfrm>
          <a:off x="533400" y="2590800"/>
          <a:ext cx="7815262" cy="2609850"/>
        </p:xfrm>
        <a:graphic>
          <a:graphicData uri="http://schemas.openxmlformats.org/presentationml/2006/ole">
            <mc:AlternateContent xmlns:mc="http://schemas.openxmlformats.org/markup-compatibility/2006">
              <mc:Choice xmlns:v="urn:schemas-microsoft-com:vml" Requires="v">
                <p:oleObj spid="_x0000_s147466" name="数式" r:id="rId6" imgW="3429000" imgH="1143000" progId="Equation.3">
                  <p:embed/>
                </p:oleObj>
              </mc:Choice>
              <mc:Fallback>
                <p:oleObj name="数式" r:id="rId6" imgW="3429000" imgH="1143000" progId="Equation.3">
                  <p:embed/>
                  <p:pic>
                    <p:nvPicPr>
                      <p:cNvPr id="7" name="Object 6"/>
                      <p:cNvPicPr>
                        <a:picLocks noChangeAspect="1" noChangeArrowheads="1"/>
                      </p:cNvPicPr>
                      <p:nvPr/>
                    </p:nvPicPr>
                    <p:blipFill>
                      <a:blip r:embed="rId7"/>
                      <a:srcRect/>
                      <a:stretch>
                        <a:fillRect/>
                      </a:stretch>
                    </p:blipFill>
                    <p:spPr bwMode="auto">
                      <a:xfrm>
                        <a:off x="533400" y="2590800"/>
                        <a:ext cx="7815262"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99136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50520" y="86975"/>
            <a:ext cx="8153400" cy="461665"/>
          </a:xfrm>
          <a:prstGeom prst="rect">
            <a:avLst/>
          </a:prstGeom>
          <a:noFill/>
        </p:spPr>
        <p:txBody>
          <a:bodyPr wrap="square" rtlCol="0">
            <a:spAutoFit/>
          </a:bodyPr>
          <a:lstStyle/>
          <a:p>
            <a:r>
              <a:rPr lang="en-US" sz="2400" dirty="0">
                <a:latin typeface="+mj-lt"/>
              </a:rPr>
              <a:t>Electromagnetic waves from time harmonic sources</a:t>
            </a:r>
          </a:p>
        </p:txBody>
      </p:sp>
      <p:graphicFrame>
        <p:nvGraphicFramePr>
          <p:cNvPr id="6" name="Object 5"/>
          <p:cNvGraphicFramePr>
            <a:graphicFrameLocks noChangeAspect="1"/>
          </p:cNvGraphicFramePr>
          <p:nvPr>
            <p:extLst>
              <p:ext uri="{D42A27DB-BD31-4B8C-83A1-F6EECF244321}">
                <p14:modId xmlns:p14="http://schemas.microsoft.com/office/powerpoint/2010/main" val="3580501245"/>
              </p:ext>
            </p:extLst>
          </p:nvPr>
        </p:nvGraphicFramePr>
        <p:xfrm>
          <a:off x="501650" y="404813"/>
          <a:ext cx="8248650" cy="2843212"/>
        </p:xfrm>
        <a:graphic>
          <a:graphicData uri="http://schemas.openxmlformats.org/presentationml/2006/ole">
            <mc:AlternateContent xmlns:mc="http://schemas.openxmlformats.org/markup-compatibility/2006">
              <mc:Choice xmlns:v="urn:schemas-microsoft-com:vml" Requires="v">
                <p:oleObj spid="_x0000_s148489" name="Equation" r:id="rId4" imgW="3619440" imgH="1244520" progId="Equation.DSMT4">
                  <p:embed/>
                </p:oleObj>
              </mc:Choice>
              <mc:Fallback>
                <p:oleObj name="Equation" r:id="rId4" imgW="3619440" imgH="1244520" progId="Equation.DSMT4">
                  <p:embed/>
                  <p:pic>
                    <p:nvPicPr>
                      <p:cNvPr id="6" name="Object 5"/>
                      <p:cNvPicPr>
                        <a:picLocks noChangeAspect="1" noChangeArrowheads="1"/>
                      </p:cNvPicPr>
                      <p:nvPr/>
                    </p:nvPicPr>
                    <p:blipFill>
                      <a:blip r:embed="rId5"/>
                      <a:srcRect/>
                      <a:stretch>
                        <a:fillRect/>
                      </a:stretch>
                    </p:blipFill>
                    <p:spPr bwMode="auto">
                      <a:xfrm>
                        <a:off x="501650" y="404813"/>
                        <a:ext cx="8248650"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47802340"/>
              </p:ext>
            </p:extLst>
          </p:nvPr>
        </p:nvGraphicFramePr>
        <p:xfrm>
          <a:off x="1487487" y="3338512"/>
          <a:ext cx="5903913" cy="2528888"/>
        </p:xfrm>
        <a:graphic>
          <a:graphicData uri="http://schemas.openxmlformats.org/presentationml/2006/ole">
            <mc:AlternateContent xmlns:mc="http://schemas.openxmlformats.org/markup-compatibility/2006">
              <mc:Choice xmlns:v="urn:schemas-microsoft-com:vml" Requires="v">
                <p:oleObj spid="_x0000_s148490" name="数式" r:id="rId6" imgW="2590560" imgH="1104840" progId="Equation.3">
                  <p:embed/>
                </p:oleObj>
              </mc:Choice>
              <mc:Fallback>
                <p:oleObj name="数式" r:id="rId6" imgW="2590560" imgH="1104840" progId="Equation.3">
                  <p:embed/>
                  <p:pic>
                    <p:nvPicPr>
                      <p:cNvPr id="8" name="Object 7"/>
                      <p:cNvPicPr>
                        <a:picLocks noChangeAspect="1" noChangeArrowheads="1"/>
                      </p:cNvPicPr>
                      <p:nvPr/>
                    </p:nvPicPr>
                    <p:blipFill>
                      <a:blip r:embed="rId7"/>
                      <a:srcRect/>
                      <a:stretch>
                        <a:fillRect/>
                      </a:stretch>
                    </p:blipFill>
                    <p:spPr bwMode="auto">
                      <a:xfrm>
                        <a:off x="1487487" y="3338512"/>
                        <a:ext cx="5903913"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2767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5156166"/>
              </p:ext>
            </p:extLst>
          </p:nvPr>
        </p:nvGraphicFramePr>
        <p:xfrm>
          <a:off x="614363" y="1260474"/>
          <a:ext cx="7843837" cy="4987926"/>
        </p:xfrm>
        <a:graphic>
          <a:graphicData uri="http://schemas.openxmlformats.org/presentationml/2006/ole">
            <mc:AlternateContent xmlns:mc="http://schemas.openxmlformats.org/markup-compatibility/2006">
              <mc:Choice xmlns:v="urn:schemas-microsoft-com:vml" Requires="v">
                <p:oleObj spid="_x0000_s149509" name="数式" r:id="rId4" imgW="3441600" imgH="2184120" progId="Equation.3">
                  <p:embed/>
                </p:oleObj>
              </mc:Choice>
              <mc:Fallback>
                <p:oleObj name="数式" r:id="rId4" imgW="3441600" imgH="2184120" progId="Equation.3">
                  <p:embed/>
                  <p:pic>
                    <p:nvPicPr>
                      <p:cNvPr id="5" name="Object 4"/>
                      <p:cNvPicPr>
                        <a:picLocks noChangeAspect="1" noChangeArrowheads="1"/>
                      </p:cNvPicPr>
                      <p:nvPr/>
                    </p:nvPicPr>
                    <p:blipFill>
                      <a:blip r:embed="rId5"/>
                      <a:srcRect/>
                      <a:stretch>
                        <a:fillRect/>
                      </a:stretch>
                    </p:blipFill>
                    <p:spPr bwMode="auto">
                      <a:xfrm>
                        <a:off x="614363" y="1260474"/>
                        <a:ext cx="7843837" cy="498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spTree>
    <p:extLst>
      <p:ext uri="{BB962C8B-B14F-4D97-AF65-F5344CB8AC3E}">
        <p14:creationId xmlns:p14="http://schemas.microsoft.com/office/powerpoint/2010/main" val="27275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03/23/2020</a:t>
            </a:r>
            <a:endParaRPr lang="en-US" dirty="0"/>
          </a:p>
        </p:txBody>
      </p:sp>
      <p:sp>
        <p:nvSpPr>
          <p:cNvPr id="3" name="Footer Placeholder 2"/>
          <p:cNvSpPr>
            <a:spLocks noGrp="1"/>
          </p:cNvSpPr>
          <p:nvPr>
            <p:ph type="ftr" sz="quarter" idx="11"/>
          </p:nvPr>
        </p:nvSpPr>
        <p:spPr/>
        <p:txBody>
          <a:bodyPr/>
          <a:lstStyle/>
          <a:p>
            <a:r>
              <a:rPr lang="en-US"/>
              <a:t>PHY 712  Spring 2020 -- Lecture 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350520" y="86975"/>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339325129"/>
              </p:ext>
            </p:extLst>
          </p:nvPr>
        </p:nvGraphicFramePr>
        <p:xfrm>
          <a:off x="1981200" y="478799"/>
          <a:ext cx="6612340" cy="3475038"/>
        </p:xfrm>
        <a:graphic>
          <a:graphicData uri="http://schemas.openxmlformats.org/presentationml/2006/ole">
            <mc:AlternateContent xmlns:mc="http://schemas.openxmlformats.org/markup-compatibility/2006">
              <mc:Choice xmlns:v="urn:schemas-microsoft-com:vml" Requires="v">
                <p:oleObj spid="_x0000_s150537" name="Equation" r:id="rId4" imgW="4431960" imgH="2323800" progId="Equation.DSMT4">
                  <p:embed/>
                </p:oleObj>
              </mc:Choice>
              <mc:Fallback>
                <p:oleObj name="Equation" r:id="rId4" imgW="4431960" imgH="2323800" progId="Equation.DSMT4">
                  <p:embed/>
                  <p:pic>
                    <p:nvPicPr>
                      <p:cNvPr id="6" name="Object 5"/>
                      <p:cNvPicPr>
                        <a:picLocks noChangeAspect="1" noChangeArrowheads="1"/>
                      </p:cNvPicPr>
                      <p:nvPr/>
                    </p:nvPicPr>
                    <p:blipFill>
                      <a:blip r:embed="rId5"/>
                      <a:srcRect/>
                      <a:stretch>
                        <a:fillRect/>
                      </a:stretch>
                    </p:blipFill>
                    <p:spPr bwMode="auto">
                      <a:xfrm>
                        <a:off x="1981200" y="478799"/>
                        <a:ext cx="6612340" cy="347503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582403061"/>
              </p:ext>
            </p:extLst>
          </p:nvPr>
        </p:nvGraphicFramePr>
        <p:xfrm>
          <a:off x="1967883" y="3505200"/>
          <a:ext cx="6246812" cy="3440840"/>
        </p:xfrm>
        <a:graphic>
          <a:graphicData uri="http://schemas.openxmlformats.org/presentationml/2006/ole">
            <mc:AlternateContent xmlns:mc="http://schemas.openxmlformats.org/markup-compatibility/2006">
              <mc:Choice xmlns:v="urn:schemas-microsoft-com:vml" Requires="v">
                <p:oleObj spid="_x0000_s150538" name="Equation" r:id="rId6" imgW="4228920" imgH="2323800" progId="Equation.DSMT4">
                  <p:embed/>
                </p:oleObj>
              </mc:Choice>
              <mc:Fallback>
                <p:oleObj name="Equation" r:id="rId6" imgW="4228920" imgH="2323800" progId="Equation.DSMT4">
                  <p:embed/>
                  <p:pic>
                    <p:nvPicPr>
                      <p:cNvPr id="7" name="Object 6"/>
                      <p:cNvPicPr>
                        <a:picLocks noChangeAspect="1" noChangeArrowheads="1"/>
                      </p:cNvPicPr>
                      <p:nvPr/>
                    </p:nvPicPr>
                    <p:blipFill>
                      <a:blip r:embed="rId7"/>
                      <a:srcRect/>
                      <a:stretch>
                        <a:fillRect/>
                      </a:stretch>
                    </p:blipFill>
                    <p:spPr bwMode="auto">
                      <a:xfrm>
                        <a:off x="1967883" y="3505200"/>
                        <a:ext cx="6246812" cy="34408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66598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18636</TotalTime>
  <Words>1105</Words>
  <Application>Microsoft Office PowerPoint</Application>
  <PresentationFormat>On-screen Show (4:3)</PresentationFormat>
  <Paragraphs>144</Paragraphs>
  <Slides>23</Slides>
  <Notes>23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23</vt:i4>
      </vt:variant>
    </vt:vector>
  </HeadingPairs>
  <TitlesOfParts>
    <vt:vector size="30" baseType="lpstr">
      <vt:lpstr>Arial</vt:lpstr>
      <vt:lpstr>Calibri</vt:lpstr>
      <vt:lpstr>Symbol</vt:lpstr>
      <vt:lpstr>Office Theme</vt:lpstr>
      <vt:lpstr>数式</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1121</cp:revision>
  <cp:lastPrinted>2021-03-23T16:00:41Z</cp:lastPrinted>
  <dcterms:created xsi:type="dcterms:W3CDTF">2012-01-10T18:32:24Z</dcterms:created>
  <dcterms:modified xsi:type="dcterms:W3CDTF">2021-03-23T16:01:12Z</dcterms:modified>
</cp:coreProperties>
</file>