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54" r:id="rId3"/>
    <p:sldId id="427" r:id="rId4"/>
    <p:sldId id="428" r:id="rId5"/>
    <p:sldId id="422" r:id="rId6"/>
    <p:sldId id="423" r:id="rId7"/>
    <p:sldId id="424" r:id="rId8"/>
    <p:sldId id="425" r:id="rId9"/>
    <p:sldId id="426" r:id="rId10"/>
    <p:sldId id="410" r:id="rId11"/>
    <p:sldId id="412" r:id="rId12"/>
    <p:sldId id="419" r:id="rId13"/>
    <p:sldId id="384" r:id="rId14"/>
    <p:sldId id="385" r:id="rId15"/>
    <p:sldId id="390" r:id="rId16"/>
    <p:sldId id="404" r:id="rId17"/>
    <p:sldId id="413" r:id="rId18"/>
    <p:sldId id="405" r:id="rId19"/>
    <p:sldId id="406" r:id="rId20"/>
    <p:sldId id="407" r:id="rId21"/>
    <p:sldId id="408" r:id="rId22"/>
    <p:sldId id="420" r:id="rId23"/>
    <p:sldId id="414" r:id="rId24"/>
    <p:sldId id="393" r:id="rId25"/>
    <p:sldId id="394" r:id="rId26"/>
    <p:sldId id="395" r:id="rId27"/>
    <p:sldId id="396" r:id="rId28"/>
    <p:sldId id="397" r:id="rId29"/>
    <p:sldId id="398"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9" autoAdjust="0"/>
    <p:restoredTop sz="86389" autoAdjust="0"/>
  </p:normalViewPr>
  <p:slideViewPr>
    <p:cSldViewPr>
      <p:cViewPr varScale="1">
        <p:scale>
          <a:sx n="64" d="100"/>
          <a:sy n="64" d="100"/>
        </p:scale>
        <p:origin x="504" y="67"/>
      </p:cViewPr>
      <p:guideLst>
        <p:guide orient="horz" pos="2160"/>
        <p:guide pos="2880"/>
      </p:guideLst>
    </p:cSldViewPr>
  </p:slideViewPr>
  <p:outlineViewPr>
    <p:cViewPr>
      <p:scale>
        <a:sx n="33" d="100"/>
        <a:sy n="33" d="100"/>
      </p:scale>
      <p:origin x="0" y="-499"/>
    </p:cViewPr>
  </p:outlineViewPr>
  <p:notesTextViewPr>
    <p:cViewPr>
      <p:scale>
        <a:sx n="1" d="1"/>
        <a:sy n="1" d="1"/>
      </p:scale>
      <p:origin x="0" y="0"/>
    </p:cViewPr>
  </p:notesTextViewPr>
  <p:sorterViewPr>
    <p:cViewPr>
      <p:scale>
        <a:sx n="60" d="100"/>
        <a:sy n="60" d="100"/>
      </p:scale>
      <p:origin x="0" y="0"/>
    </p:cViewPr>
  </p:sorterViewPr>
  <p:notesViewPr>
    <p:cSldViewPr>
      <p:cViewPr>
        <p:scale>
          <a:sx n="203" d="100"/>
          <a:sy n="203" d="100"/>
        </p:scale>
        <p:origin x="-3139" y="-1795"/>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1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5" Type="http://schemas.openxmlformats.org/officeDocument/2006/relationships/image" Target="../media/image47.wmf"/><Relationship Id="rId4" Type="http://schemas.openxmlformats.org/officeDocument/2006/relationships/image" Target="../media/image46.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6" Type="http://schemas.openxmlformats.org/officeDocument/2006/relationships/image" Target="../media/image53.wmf"/><Relationship Id="rId5" Type="http://schemas.openxmlformats.org/officeDocument/2006/relationships/image" Target="../media/image52.wmf"/><Relationship Id="rId4" Type="http://schemas.openxmlformats.org/officeDocument/2006/relationships/image" Target="../media/image51.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5" Type="http://schemas.openxmlformats.org/officeDocument/2006/relationships/image" Target="../media/image54.wmf"/><Relationship Id="rId4" Type="http://schemas.openxmlformats.org/officeDocument/2006/relationships/image" Target="../media/image5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3/26/2021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3/26/2021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214624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now,</a:t>
            </a:r>
            <a:r>
              <a:rPr lang="en-US" baseline="0" dirty="0"/>
              <a:t> we have been thinking about sources on the atomic scale.    The analysis also works for macroscopic sources such as antennas.    This example which follows your textbook is called a center fed antenna.</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9695425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the vector</a:t>
            </a:r>
            <a:r>
              <a:rPr lang="en-US" baseline="0" dirty="0"/>
              <a:t> potential in this “Born” approximation, we obtain an analytic result for the radiation distribution.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3985419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radiation</a:t>
            </a:r>
            <a:r>
              <a:rPr lang="en-US" baseline="0" dirty="0"/>
              <a:t> pattern is quite sensitive to the relationship between the antenna length d and the wavelength of the radiation.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371695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polar plots</a:t>
            </a:r>
            <a:r>
              <a:rPr lang="en-US" baseline="0" dirty="0"/>
              <a:t> of the radiation patterns for various cases.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502922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consider another radiation source – scattered light.     We will introduce</a:t>
            </a:r>
            <a:r>
              <a:rPr lang="en-US" baseline="0" dirty="0"/>
              <a:t> the topic (covered in Chapter 10) today, but discuss it more thoroughly on Friday.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8774803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 a plane wave of light incident</a:t>
            </a:r>
            <a:r>
              <a:rPr lang="en-US" baseline="0" dirty="0"/>
              <a:t> on a sphere.    The incident light produces oscillating dipoles within the sphere which in turn produce dipole radiation.</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1532103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radiation depends on the initial polarization of the scattered polarization.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1214608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results from</a:t>
            </a:r>
            <a:r>
              <a:rPr lang="en-US" baseline="0" dirty="0"/>
              <a:t> the electrostatic polarization analysis, we can deduce the polarization amplitude.</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578132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continue this discussion on Friday, considering</a:t>
            </a:r>
            <a:r>
              <a:rPr lang="en-US" baseline="0" dirty="0"/>
              <a:t> the </a:t>
            </a:r>
            <a:r>
              <a:rPr lang="en-US" baseline="0"/>
              <a:t>geometrical effects.</a:t>
            </a:r>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1774293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078101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t>
            </a:r>
            <a:r>
              <a:rPr lang="en-US" baseline="0" dirty="0"/>
              <a:t> example of using the spherical harmonic expansion to analyze “exact” expressions for the scalar and vector potentials.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210118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Comparing the values of the vector potential calculated using the asymptotic expansion (</a:t>
            </a:r>
            <a:r>
              <a:rPr lang="en-US" dirty="0" err="1"/>
              <a:t>r</a:t>
            </a:r>
            <a:r>
              <a:rPr lang="en-US" dirty="0" err="1">
                <a:sym typeface="Wingdings" panose="05000000000000000000" pitchFamily="2" charset="2"/>
              </a:rPr>
              <a:t>infinity</a:t>
            </a:r>
            <a:r>
              <a:rPr lang="en-US" dirty="0">
                <a:sym typeface="Wingdings" panose="05000000000000000000" pitchFamily="2" charset="2"/>
              </a:rPr>
              <a:t>)</a:t>
            </a:r>
            <a:r>
              <a:rPr lang="en-US" baseline="0" dirty="0">
                <a:sym typeface="Wingdings" panose="05000000000000000000" pitchFamily="2" charset="2"/>
              </a:rPr>
              <a:t> with the exact evaluation.   You see that the difference occurs only within the source extent.</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263806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long wavelength limit, the dipole approximation is numerically close to the physical situation.</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8844076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 analysis of vector</a:t>
            </a:r>
            <a:r>
              <a:rPr lang="en-US" baseline="0" dirty="0"/>
              <a:t> and scalar potential fields following Jackson Section 9.2.</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609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Geometric properties of dipolar fields.</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147513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to now, we</a:t>
            </a:r>
            <a:r>
              <a:rPr lang="en-US" baseline="0" dirty="0"/>
              <a:t> have worked with the exact spherical harmonic expansion, evaluating the results in certain limits.    Now consider analyzing the Green’s function integral directly without use of Bessel functions.    You may recognize this treatment as the Born approximation encountered in quantum mechanical scattering theory.</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174049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approach is similar to the Bessel function expansion if more terms were used.</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1527334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03/26/2021</a:t>
            </a:r>
            <a:endParaRPr lang="en-US" dirty="0"/>
          </a:p>
        </p:txBody>
      </p:sp>
      <p:sp>
        <p:nvSpPr>
          <p:cNvPr id="5" name="Footer Placeholder 4"/>
          <p:cNvSpPr>
            <a:spLocks noGrp="1"/>
          </p:cNvSpPr>
          <p:nvPr>
            <p:ph type="ftr" sz="quarter" idx="11"/>
          </p:nvPr>
        </p:nvSpPr>
        <p:spPr/>
        <p:txBody>
          <a:bodyPr/>
          <a:lstStyle/>
          <a:p>
            <a:r>
              <a:rPr lang="en-US"/>
              <a:t>PHY 712  Spring 2021-- Lecture 23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03/26/2021</a:t>
            </a:r>
            <a:endParaRPr lang="en-US" dirty="0"/>
          </a:p>
        </p:txBody>
      </p:sp>
      <p:sp>
        <p:nvSpPr>
          <p:cNvPr id="6" name="Footer Placeholder 5"/>
          <p:cNvSpPr>
            <a:spLocks noGrp="1"/>
          </p:cNvSpPr>
          <p:nvPr>
            <p:ph type="ftr" sz="quarter" idx="11"/>
          </p:nvPr>
        </p:nvSpPr>
        <p:spPr/>
        <p:txBody>
          <a:bodyPr/>
          <a:lstStyle/>
          <a:p>
            <a:r>
              <a:rPr lang="en-US"/>
              <a:t>PHY 712  Spring 2021--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03/26/2021</a:t>
            </a:r>
            <a:endParaRPr lang="en-US" dirty="0"/>
          </a:p>
        </p:txBody>
      </p:sp>
      <p:sp>
        <p:nvSpPr>
          <p:cNvPr id="8" name="Footer Placeholder 7"/>
          <p:cNvSpPr>
            <a:spLocks noGrp="1"/>
          </p:cNvSpPr>
          <p:nvPr>
            <p:ph type="ftr" sz="quarter" idx="11"/>
          </p:nvPr>
        </p:nvSpPr>
        <p:spPr/>
        <p:txBody>
          <a:bodyPr/>
          <a:lstStyle/>
          <a:p>
            <a:r>
              <a:rPr lang="en-US"/>
              <a:t>PHY 712  Spring 2021-- Lecture 23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03/26/2021</a:t>
            </a:r>
            <a:endParaRPr lang="en-US" dirty="0"/>
          </a:p>
        </p:txBody>
      </p:sp>
      <p:sp>
        <p:nvSpPr>
          <p:cNvPr id="4" name="Footer Placeholder 3"/>
          <p:cNvSpPr>
            <a:spLocks noGrp="1"/>
          </p:cNvSpPr>
          <p:nvPr>
            <p:ph type="ftr" sz="quarter" idx="11"/>
          </p:nvPr>
        </p:nvSpPr>
        <p:spPr/>
        <p:txBody>
          <a:bodyPr/>
          <a:lstStyle/>
          <a:p>
            <a:r>
              <a:rPr lang="en-US"/>
              <a:t>PHY 712  Spring 2021-- Lecture 23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03/26/2021</a:t>
            </a:r>
            <a:endParaRPr lang="en-US" dirty="0"/>
          </a:p>
        </p:txBody>
      </p:sp>
      <p:sp>
        <p:nvSpPr>
          <p:cNvPr id="6" name="Footer Placeholder 5"/>
          <p:cNvSpPr>
            <a:spLocks noGrp="1"/>
          </p:cNvSpPr>
          <p:nvPr>
            <p:ph type="ftr" sz="quarter" idx="11"/>
          </p:nvPr>
        </p:nvSpPr>
        <p:spPr/>
        <p:txBody>
          <a:bodyPr/>
          <a:lstStyle/>
          <a:p>
            <a:r>
              <a:rPr lang="en-US"/>
              <a:t>PHY 712  Spring 2021--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03/26/2021</a:t>
            </a:r>
            <a:endParaRPr lang="en-US" dirty="0"/>
          </a:p>
        </p:txBody>
      </p:sp>
      <p:sp>
        <p:nvSpPr>
          <p:cNvPr id="6" name="Footer Placeholder 5"/>
          <p:cNvSpPr>
            <a:spLocks noGrp="1"/>
          </p:cNvSpPr>
          <p:nvPr>
            <p:ph type="ftr" sz="quarter" idx="11"/>
          </p:nvPr>
        </p:nvSpPr>
        <p:spPr/>
        <p:txBody>
          <a:bodyPr/>
          <a:lstStyle/>
          <a:p>
            <a:r>
              <a:rPr lang="en-US"/>
              <a:t>PHY 712  Spring 2021-- Lecture 23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03/26/2021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Lecture 23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3.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5.bin"/><Relationship Id="rId5" Type="http://schemas.openxmlformats.org/officeDocument/2006/relationships/image" Target="../media/image14.wmf"/><Relationship Id="rId4" Type="http://schemas.openxmlformats.org/officeDocument/2006/relationships/oleObject" Target="../embeddings/oleObject14.bin"/><Relationship Id="rId9" Type="http://schemas.openxmlformats.org/officeDocument/2006/relationships/image" Target="../media/image16.wmf"/></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20.wmf"/><Relationship Id="rId4"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21.wmf"/><Relationship Id="rId4"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3.png"/><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8.xml"/><Relationship Id="rId7" Type="http://schemas.openxmlformats.org/officeDocument/2006/relationships/image" Target="../media/image25.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22.bin"/><Relationship Id="rId5" Type="http://schemas.openxmlformats.org/officeDocument/2006/relationships/image" Target="../media/image24.wmf"/><Relationship Id="rId4" Type="http://schemas.openxmlformats.org/officeDocument/2006/relationships/oleObject" Target="../embeddings/oleObject21.bin"/><Relationship Id="rId9" Type="http://schemas.openxmlformats.org/officeDocument/2006/relationships/image" Target="../media/image26.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7.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4.bin"/><Relationship Id="rId5" Type="http://schemas.openxmlformats.org/officeDocument/2006/relationships/image" Target="../media/image14.wmf"/><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8.wmf"/><Relationship Id="rId5" Type="http://schemas.openxmlformats.org/officeDocument/2006/relationships/oleObject" Target="../embeddings/oleObject25.bin"/><Relationship Id="rId4" Type="http://schemas.openxmlformats.org/officeDocument/2006/relationships/image" Target="../media/image29.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7.bin"/><Relationship Id="rId5" Type="http://schemas.openxmlformats.org/officeDocument/2006/relationships/image" Target="../media/image30.wmf"/><Relationship Id="rId4" Type="http://schemas.openxmlformats.org/officeDocument/2006/relationships/oleObject" Target="../embeddings/oleObject26.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33.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29.bin"/><Relationship Id="rId5" Type="http://schemas.openxmlformats.org/officeDocument/2006/relationships/image" Target="../media/image32.wmf"/><Relationship Id="rId4" Type="http://schemas.openxmlformats.org/officeDocument/2006/relationships/oleObject" Target="../embeddings/oleObject28.bin"/></Relationships>
</file>

<file path=ppt/slides/_rels/slide21.xml.rels><?xml version="1.0" encoding="UTF-8" standalone="yes"?>
<Relationships xmlns="http://schemas.openxmlformats.org/package/2006/relationships"><Relationship Id="rId8" Type="http://schemas.openxmlformats.org/officeDocument/2006/relationships/image" Target="../media/image36.png"/><Relationship Id="rId3" Type="http://schemas.openxmlformats.org/officeDocument/2006/relationships/notesSlide" Target="../notesSlides/notesSlide13.xml"/><Relationship Id="rId7" Type="http://schemas.openxmlformats.org/officeDocument/2006/relationships/image" Target="../media/image35.png"/><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4.png"/><Relationship Id="rId5" Type="http://schemas.openxmlformats.org/officeDocument/2006/relationships/image" Target="../media/image32.wmf"/><Relationship Id="rId10" Type="http://schemas.openxmlformats.org/officeDocument/2006/relationships/image" Target="../media/image38.png"/><Relationship Id="rId4" Type="http://schemas.openxmlformats.org/officeDocument/2006/relationships/oleObject" Target="../embeddings/oleObject30.bin"/><Relationship Id="rId9" Type="http://schemas.openxmlformats.org/officeDocument/2006/relationships/image" Target="../media/image37.png"/></Relationships>
</file>

<file path=ppt/slides/_rels/slide2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39.wmf"/><Relationship Id="rId4" Type="http://schemas.openxmlformats.org/officeDocument/2006/relationships/oleObject" Target="../embeddings/oleObject31.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0.wmf"/><Relationship Id="rId4" Type="http://schemas.openxmlformats.org/officeDocument/2006/relationships/oleObject" Target="../embeddings/oleObject3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34.bin"/><Relationship Id="rId5" Type="http://schemas.openxmlformats.org/officeDocument/2006/relationships/image" Target="../media/image41.wmf"/><Relationship Id="rId4" Type="http://schemas.openxmlformats.org/officeDocument/2006/relationships/oleObject" Target="../embeddings/oleObject33.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47.wmf"/><Relationship Id="rId3" Type="http://schemas.openxmlformats.org/officeDocument/2006/relationships/notesSlide" Target="../notesSlides/notesSlide18.xml"/><Relationship Id="rId7" Type="http://schemas.openxmlformats.org/officeDocument/2006/relationships/image" Target="../media/image44.wmf"/><Relationship Id="rId12"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36.bin"/><Relationship Id="rId11" Type="http://schemas.openxmlformats.org/officeDocument/2006/relationships/image" Target="../media/image46.wmf"/><Relationship Id="rId5" Type="http://schemas.openxmlformats.org/officeDocument/2006/relationships/image" Target="../media/image43.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45.wmf"/></Relationships>
</file>

<file path=ppt/slides/_rels/slide28.x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2.bin"/><Relationship Id="rId12" Type="http://schemas.openxmlformats.org/officeDocument/2006/relationships/image" Target="../media/image52.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49.wmf"/><Relationship Id="rId11" Type="http://schemas.openxmlformats.org/officeDocument/2006/relationships/oleObject" Target="../embeddings/oleObject44.bin"/><Relationship Id="rId5" Type="http://schemas.openxmlformats.org/officeDocument/2006/relationships/oleObject" Target="../embeddings/oleObject41.bin"/><Relationship Id="rId10" Type="http://schemas.openxmlformats.org/officeDocument/2006/relationships/image" Target="../media/image51.wmf"/><Relationship Id="rId4" Type="http://schemas.openxmlformats.org/officeDocument/2006/relationships/image" Target="../media/image48.wmf"/><Relationship Id="rId9" Type="http://schemas.openxmlformats.org/officeDocument/2006/relationships/oleObject" Target="../embeddings/oleObject43.bin"/><Relationship Id="rId14" Type="http://schemas.openxmlformats.org/officeDocument/2006/relationships/image" Target="../media/image53.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54.wmf"/><Relationship Id="rId3" Type="http://schemas.openxmlformats.org/officeDocument/2006/relationships/notesSlide" Target="../notesSlides/notesSlide19.xml"/><Relationship Id="rId7" Type="http://schemas.openxmlformats.org/officeDocument/2006/relationships/image" Target="../media/image50.wmf"/><Relationship Id="rId12" Type="http://schemas.openxmlformats.org/officeDocument/2006/relationships/oleObject" Target="../embeddings/oleObject50.bin"/><Relationship Id="rId2" Type="http://schemas.openxmlformats.org/officeDocument/2006/relationships/slideLayout" Target="../slideLayouts/slideLayout7.xml"/><Relationship Id="rId1" Type="http://schemas.openxmlformats.org/officeDocument/2006/relationships/vmlDrawing" Target="../drawings/vmlDrawing22.vml"/><Relationship Id="rId6" Type="http://schemas.openxmlformats.org/officeDocument/2006/relationships/oleObject" Target="../embeddings/oleObject47.bin"/><Relationship Id="rId11" Type="http://schemas.openxmlformats.org/officeDocument/2006/relationships/image" Target="../media/image52.wmf"/><Relationship Id="rId5" Type="http://schemas.openxmlformats.org/officeDocument/2006/relationships/image" Target="../media/image49.wmf"/><Relationship Id="rId10" Type="http://schemas.openxmlformats.org/officeDocument/2006/relationships/oleObject" Target="../embeddings/oleObject49.bin"/><Relationship Id="rId4" Type="http://schemas.openxmlformats.org/officeDocument/2006/relationships/oleObject" Target="../embeddings/oleObject46.bin"/><Relationship Id="rId9" Type="http://schemas.openxmlformats.org/officeDocument/2006/relationships/image" Target="../media/image51.wmf"/><Relationship Id="rId14" Type="http://schemas.openxmlformats.org/officeDocument/2006/relationships/image" Target="../media/image55.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6.emf"/><Relationship Id="rId5" Type="http://schemas.openxmlformats.org/officeDocument/2006/relationships/oleObject" Target="../embeddings/oleObject4.bin"/><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oleObject7.bin"/><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2.emf"/><Relationship Id="rId5" Type="http://schemas.openxmlformats.org/officeDocument/2006/relationships/oleObject" Target="../embeddings/oleObject12.bin"/><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366712" y="609600"/>
            <a:ext cx="8763000" cy="5509200"/>
          </a:xfrm>
          <a:prstGeom prst="rect">
            <a:avLst/>
          </a:prstGeom>
          <a:noFill/>
          <a:ln>
            <a:noFill/>
          </a:ln>
        </p:spPr>
        <p:txBody>
          <a:bodyPr wrap="square" rtlCol="0">
            <a:spAutoFit/>
          </a:bodyPr>
          <a:lstStyle/>
          <a:p>
            <a:pPr algn="ctr"/>
            <a:r>
              <a:rPr lang="en-US" sz="3200" b="1" dirty="0"/>
              <a:t>PHY 712 Electrodynamics</a:t>
            </a:r>
          </a:p>
          <a:p>
            <a:pPr algn="ctr"/>
            <a:r>
              <a:rPr lang="en-US" sz="3200" b="1" dirty="0"/>
              <a:t>10-10:50 AM  MWF  Online</a:t>
            </a:r>
          </a:p>
          <a:p>
            <a:pPr algn="ctr"/>
            <a:endParaRPr lang="en-US" sz="3200" b="1" dirty="0"/>
          </a:p>
          <a:p>
            <a:pPr algn="ctr"/>
            <a:r>
              <a:rPr lang="en-US" sz="3200" b="1" dirty="0"/>
              <a:t>Notes for Lecture 23:</a:t>
            </a:r>
            <a:endParaRPr lang="en-US" sz="3200" b="1" dirty="0">
              <a:solidFill>
                <a:schemeClr val="folHlink"/>
              </a:solidFill>
            </a:endParaRPr>
          </a:p>
          <a:p>
            <a:pPr marL="457200" lvl="2">
              <a:spcBef>
                <a:spcPct val="50000"/>
              </a:spcBef>
            </a:pPr>
            <a:r>
              <a:rPr lang="en-US" sz="3200" b="1" dirty="0">
                <a:solidFill>
                  <a:schemeClr val="folHlink"/>
                </a:solidFill>
              </a:rPr>
              <a:t>Continue reading Chap. 9 &amp; 10</a:t>
            </a:r>
          </a:p>
          <a:p>
            <a:pPr marL="1428750" lvl="3" indent="-514350">
              <a:spcBef>
                <a:spcPct val="50000"/>
              </a:spcBef>
              <a:buFont typeface="+mj-lt"/>
              <a:buAutoNum type="alphaUcPeriod"/>
            </a:pPr>
            <a:r>
              <a:rPr lang="en-US" sz="3200" b="1" dirty="0">
                <a:solidFill>
                  <a:schemeClr val="folHlink"/>
                </a:solidFill>
              </a:rPr>
              <a:t>Electromagnetic waves due to specific sources</a:t>
            </a:r>
          </a:p>
          <a:p>
            <a:pPr marL="1428750" lvl="3" indent="-514350">
              <a:spcBef>
                <a:spcPct val="50000"/>
              </a:spcBef>
              <a:buFont typeface="+mj-lt"/>
              <a:buAutoNum type="alphaUcPeriod"/>
            </a:pPr>
            <a:r>
              <a:rPr lang="en-US" sz="3200" b="1" dirty="0">
                <a:solidFill>
                  <a:schemeClr val="folHlink"/>
                </a:solidFill>
              </a:rPr>
              <a:t>Dipole radiation examples</a:t>
            </a:r>
          </a:p>
          <a:p>
            <a:pPr marL="1428750" lvl="3" indent="-514350">
              <a:spcBef>
                <a:spcPct val="50000"/>
              </a:spcBef>
              <a:buFont typeface="+mj-lt"/>
              <a:buAutoNum type="alphaUcPeriod"/>
            </a:pPr>
            <a:r>
              <a:rPr lang="en-US" sz="3200" b="1" dirty="0">
                <a:solidFill>
                  <a:schemeClr val="folHlink"/>
                </a:solidFill>
              </a:rPr>
              <a:t>Scattered radiation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04800" y="304800"/>
            <a:ext cx="6858000" cy="461665"/>
          </a:xfrm>
          <a:prstGeom prst="rect">
            <a:avLst/>
          </a:prstGeom>
          <a:noFill/>
        </p:spPr>
        <p:txBody>
          <a:bodyPr wrap="square" rtlCol="0">
            <a:spAutoFit/>
          </a:bodyPr>
          <a:lstStyle/>
          <a:p>
            <a:r>
              <a:rPr lang="en-US" sz="2400" dirty="0">
                <a:latin typeface="+mj-lt"/>
              </a:rPr>
              <a:t>More details --</a:t>
            </a:r>
          </a:p>
        </p:txBody>
      </p:sp>
      <p:graphicFrame>
        <p:nvGraphicFramePr>
          <p:cNvPr id="6" name="Object 5"/>
          <p:cNvGraphicFramePr>
            <a:graphicFrameLocks noChangeAspect="1"/>
          </p:cNvGraphicFramePr>
          <p:nvPr>
            <p:extLst>
              <p:ext uri="{D42A27DB-BD31-4B8C-83A1-F6EECF244321}">
                <p14:modId xmlns:p14="http://schemas.microsoft.com/office/powerpoint/2010/main" val="169064792"/>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spid="_x0000_s153789" name="数式" r:id="rId4" imgW="3047760" imgH="393480" progId="Equation.3">
                  <p:embed/>
                </p:oleObj>
              </mc:Choice>
              <mc:Fallback>
                <p:oleObj name="数式" r:id="rId4" imgW="3047760" imgH="393480" progId="Equation.3">
                  <p:embed/>
                  <p:pic>
                    <p:nvPicPr>
                      <p:cNvPr id="6" name="Object 5"/>
                      <p:cNvPicPr>
                        <a:picLocks noChangeAspect="1" noChangeArrowheads="1"/>
                      </p:cNvPicPr>
                      <p:nvPr/>
                    </p:nvPicPr>
                    <p:blipFill>
                      <a:blip r:embed="rId5"/>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836126449"/>
              </p:ext>
            </p:extLst>
          </p:nvPr>
        </p:nvGraphicFramePr>
        <p:xfrm>
          <a:off x="838200" y="1676400"/>
          <a:ext cx="6970712" cy="2081212"/>
        </p:xfrm>
        <a:graphic>
          <a:graphicData uri="http://schemas.openxmlformats.org/presentationml/2006/ole">
            <mc:AlternateContent xmlns:mc="http://schemas.openxmlformats.org/markup-compatibility/2006">
              <mc:Choice xmlns:v="urn:schemas-microsoft-com:vml" Requires="v">
                <p:oleObj spid="_x0000_s153790" name="数式" r:id="rId6" imgW="3238200" imgH="965160" progId="Equation.3">
                  <p:embed/>
                </p:oleObj>
              </mc:Choice>
              <mc:Fallback>
                <p:oleObj name="数式" r:id="rId6" imgW="3238200" imgH="965160" progId="Equation.3">
                  <p:embed/>
                  <p:pic>
                    <p:nvPicPr>
                      <p:cNvPr id="7" name="Object 6"/>
                      <p:cNvPicPr>
                        <a:picLocks noChangeAspect="1" noChangeArrowheads="1"/>
                      </p:cNvPicPr>
                      <p:nvPr/>
                    </p:nvPicPr>
                    <p:blipFill>
                      <a:blip r:embed="rId7"/>
                      <a:srcRect/>
                      <a:stretch>
                        <a:fillRect/>
                      </a:stretch>
                    </p:blipFill>
                    <p:spPr bwMode="auto">
                      <a:xfrm>
                        <a:off x="838200" y="1676400"/>
                        <a:ext cx="6970712" cy="208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97007920"/>
              </p:ext>
            </p:extLst>
          </p:nvPr>
        </p:nvGraphicFramePr>
        <p:xfrm>
          <a:off x="698500" y="3843337"/>
          <a:ext cx="7928518" cy="2057400"/>
        </p:xfrm>
        <a:graphic>
          <a:graphicData uri="http://schemas.openxmlformats.org/presentationml/2006/ole">
            <mc:AlternateContent xmlns:mc="http://schemas.openxmlformats.org/markup-compatibility/2006">
              <mc:Choice xmlns:v="urn:schemas-microsoft-com:vml" Requires="v">
                <p:oleObj spid="_x0000_s153791" name="Equation" r:id="rId8" imgW="4012920" imgH="1041120" progId="Equation.DSMT4">
                  <p:embed/>
                </p:oleObj>
              </mc:Choice>
              <mc:Fallback>
                <p:oleObj name="Equation" r:id="rId8" imgW="4012920" imgH="1041120" progId="Equation.DSMT4">
                  <p:embed/>
                  <p:pic>
                    <p:nvPicPr>
                      <p:cNvPr id="0" name=""/>
                      <p:cNvPicPr/>
                      <p:nvPr/>
                    </p:nvPicPr>
                    <p:blipFill>
                      <a:blip r:embed="rId9"/>
                      <a:stretch>
                        <a:fillRect/>
                      </a:stretch>
                    </p:blipFill>
                    <p:spPr>
                      <a:xfrm>
                        <a:off x="698500" y="3843337"/>
                        <a:ext cx="7928518" cy="2057400"/>
                      </a:xfrm>
                      <a:prstGeom prst="rect">
                        <a:avLst/>
                      </a:prstGeom>
                    </p:spPr>
                  </p:pic>
                </p:oleObj>
              </mc:Fallback>
            </mc:AlternateContent>
          </a:graphicData>
        </a:graphic>
      </p:graphicFrame>
    </p:spTree>
    <p:extLst>
      <p:ext uri="{BB962C8B-B14F-4D97-AF65-F5344CB8AC3E}">
        <p14:creationId xmlns:p14="http://schemas.microsoft.com/office/powerpoint/2010/main" val="2083767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1524000" y="3863975"/>
            <a:ext cx="6019800" cy="2857500"/>
          </a:xfrm>
          <a:prstGeom prst="rect">
            <a:avLst/>
          </a:prstGeom>
        </p:spPr>
      </p:pic>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457200" y="152400"/>
            <a:ext cx="7086600" cy="461665"/>
          </a:xfrm>
          <a:prstGeom prst="rect">
            <a:avLst/>
          </a:prstGeom>
          <a:noFill/>
        </p:spPr>
        <p:txBody>
          <a:bodyPr wrap="square" rtlCol="0">
            <a:spAutoFit/>
          </a:bodyPr>
          <a:lstStyle/>
          <a:p>
            <a:r>
              <a:rPr lang="en-US" sz="2400" dirty="0">
                <a:latin typeface="+mj-lt"/>
              </a:rPr>
              <a:t>Example continued</a:t>
            </a:r>
          </a:p>
        </p:txBody>
      </p:sp>
      <p:pic>
        <p:nvPicPr>
          <p:cNvPr id="6" name="Picture 5"/>
          <p:cNvPicPr>
            <a:picLocks noChangeAspect="1"/>
          </p:cNvPicPr>
          <p:nvPr/>
        </p:nvPicPr>
        <p:blipFill>
          <a:blip r:embed="rId4"/>
          <a:stretch>
            <a:fillRect/>
          </a:stretch>
        </p:blipFill>
        <p:spPr>
          <a:xfrm>
            <a:off x="1605072" y="762000"/>
            <a:ext cx="5938728" cy="3281065"/>
          </a:xfrm>
          <a:prstGeom prst="rect">
            <a:avLst/>
          </a:prstGeom>
        </p:spPr>
      </p:pic>
      <p:sp>
        <p:nvSpPr>
          <p:cNvPr id="7" name="TextBox 6"/>
          <p:cNvSpPr txBox="1"/>
          <p:nvPr/>
        </p:nvSpPr>
        <p:spPr>
          <a:xfrm rot="16200000">
            <a:off x="776869" y="1970088"/>
            <a:ext cx="1656408" cy="459431"/>
          </a:xfrm>
          <a:prstGeom prst="rect">
            <a:avLst/>
          </a:prstGeom>
          <a:noFill/>
        </p:spPr>
        <p:txBody>
          <a:bodyPr wrap="square" rtlCol="0">
            <a:spAutoFit/>
          </a:bodyPr>
          <a:lstStyle/>
          <a:p>
            <a:r>
              <a:rPr lang="en-US" sz="2400" dirty="0">
                <a:latin typeface="+mj-lt"/>
              </a:rPr>
              <a:t>Re(</a:t>
            </a:r>
            <a:r>
              <a:rPr lang="en-US" b="1" dirty="0"/>
              <a:t>Ã</a:t>
            </a:r>
            <a:r>
              <a:rPr lang="en-US" sz="2400" dirty="0">
                <a:latin typeface="+mj-lt"/>
              </a:rPr>
              <a:t>(</a:t>
            </a:r>
            <a:r>
              <a:rPr lang="en-US" sz="2400" dirty="0" err="1">
                <a:latin typeface="+mj-lt"/>
              </a:rPr>
              <a:t>r,</a:t>
            </a:r>
            <a:r>
              <a:rPr lang="en-US" sz="2400" dirty="0" err="1">
                <a:latin typeface="Symbol" panose="05050102010706020507" pitchFamily="18" charset="2"/>
              </a:rPr>
              <a:t>w</a:t>
            </a:r>
            <a:r>
              <a:rPr lang="en-US" sz="2400" dirty="0">
                <a:latin typeface="+mj-lt"/>
              </a:rPr>
              <a:t>))</a:t>
            </a:r>
          </a:p>
        </p:txBody>
      </p:sp>
      <p:sp>
        <p:nvSpPr>
          <p:cNvPr id="9" name="TextBox 8"/>
          <p:cNvSpPr txBox="1"/>
          <p:nvPr/>
        </p:nvSpPr>
        <p:spPr>
          <a:xfrm rot="16200000">
            <a:off x="544512" y="4885680"/>
            <a:ext cx="1656408" cy="459431"/>
          </a:xfrm>
          <a:prstGeom prst="rect">
            <a:avLst/>
          </a:prstGeom>
          <a:noFill/>
        </p:spPr>
        <p:txBody>
          <a:bodyPr wrap="square" rtlCol="0">
            <a:spAutoFit/>
          </a:bodyPr>
          <a:lstStyle/>
          <a:p>
            <a:r>
              <a:rPr lang="en-US" sz="2400" dirty="0" err="1">
                <a:latin typeface="+mj-lt"/>
              </a:rPr>
              <a:t>Im</a:t>
            </a:r>
            <a:r>
              <a:rPr lang="en-US" sz="2400" dirty="0">
                <a:latin typeface="+mj-lt"/>
              </a:rPr>
              <a:t>(</a:t>
            </a:r>
            <a:r>
              <a:rPr lang="en-US" b="1" dirty="0"/>
              <a:t>Ã</a:t>
            </a:r>
            <a:r>
              <a:rPr lang="en-US" sz="2400" dirty="0">
                <a:latin typeface="+mj-lt"/>
              </a:rPr>
              <a:t>(</a:t>
            </a:r>
            <a:r>
              <a:rPr lang="en-US" sz="2400" dirty="0" err="1">
                <a:latin typeface="+mj-lt"/>
              </a:rPr>
              <a:t>r,</a:t>
            </a:r>
            <a:r>
              <a:rPr lang="en-US" sz="2400" dirty="0" err="1">
                <a:latin typeface="Symbol" panose="05050102010706020507" pitchFamily="18" charset="2"/>
              </a:rPr>
              <a:t>w</a:t>
            </a:r>
            <a:r>
              <a:rPr lang="en-US" sz="2400" dirty="0">
                <a:latin typeface="+mj-lt"/>
              </a:rPr>
              <a:t>))</a:t>
            </a:r>
          </a:p>
        </p:txBody>
      </p:sp>
      <p:sp>
        <p:nvSpPr>
          <p:cNvPr id="10" name="Left Arrow 9"/>
          <p:cNvSpPr/>
          <p:nvPr/>
        </p:nvSpPr>
        <p:spPr>
          <a:xfrm>
            <a:off x="2933700" y="3711575"/>
            <a:ext cx="381000" cy="152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581400" y="3505200"/>
            <a:ext cx="1828800" cy="461665"/>
          </a:xfrm>
          <a:prstGeom prst="rect">
            <a:avLst/>
          </a:prstGeom>
          <a:noFill/>
        </p:spPr>
        <p:txBody>
          <a:bodyPr wrap="square" rtlCol="0">
            <a:spAutoFit/>
          </a:bodyPr>
          <a:lstStyle/>
          <a:p>
            <a:r>
              <a:rPr lang="en-US" sz="2400" dirty="0">
                <a:latin typeface="+mj-lt"/>
              </a:rPr>
              <a:t>exact</a:t>
            </a:r>
          </a:p>
        </p:txBody>
      </p:sp>
      <p:sp>
        <p:nvSpPr>
          <p:cNvPr id="12" name="Left Arrow 11"/>
          <p:cNvSpPr/>
          <p:nvPr/>
        </p:nvSpPr>
        <p:spPr>
          <a:xfrm>
            <a:off x="2609850" y="1667345"/>
            <a:ext cx="381000" cy="1524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048000" y="1524000"/>
            <a:ext cx="4343400" cy="461665"/>
          </a:xfrm>
          <a:prstGeom prst="rect">
            <a:avLst/>
          </a:prstGeom>
          <a:noFill/>
        </p:spPr>
        <p:txBody>
          <a:bodyPr wrap="square" rtlCol="0">
            <a:spAutoFit/>
          </a:bodyPr>
          <a:lstStyle/>
          <a:p>
            <a:r>
              <a:rPr lang="en-US" sz="2400" dirty="0">
                <a:latin typeface="+mj-lt"/>
              </a:rPr>
              <a:t>Dipole approximation</a:t>
            </a:r>
          </a:p>
        </p:txBody>
      </p:sp>
    </p:spTree>
    <p:extLst>
      <p:ext uri="{BB962C8B-B14F-4D97-AF65-F5344CB8AC3E}">
        <p14:creationId xmlns:p14="http://schemas.microsoft.com/office/powerpoint/2010/main" val="110986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058E1-19D3-4640-A9D2-88FFA7099D31}"/>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1C192902-7481-4C84-8374-44F859A1ACEC}"/>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DB63D05F-07F8-44D9-AE8D-56198757C0ED}"/>
              </a:ext>
            </a:extLst>
          </p:cNvPr>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a:extLst>
              <a:ext uri="{FF2B5EF4-FFF2-40B4-BE49-F238E27FC236}">
                <a16:creationId xmlns:a16="http://schemas.microsoft.com/office/drawing/2014/main" id="{B973DB47-6EC5-4EDB-855C-F4358765D756}"/>
              </a:ext>
            </a:extLst>
          </p:cNvPr>
          <p:cNvGraphicFramePr>
            <a:graphicFrameLocks noChangeAspect="1"/>
          </p:cNvGraphicFramePr>
          <p:nvPr>
            <p:extLst>
              <p:ext uri="{D42A27DB-BD31-4B8C-83A1-F6EECF244321}">
                <p14:modId xmlns:p14="http://schemas.microsoft.com/office/powerpoint/2010/main" val="3216533955"/>
              </p:ext>
            </p:extLst>
          </p:nvPr>
        </p:nvGraphicFramePr>
        <p:xfrm>
          <a:off x="414972" y="650380"/>
          <a:ext cx="8694738" cy="5679300"/>
        </p:xfrm>
        <a:graphic>
          <a:graphicData uri="http://schemas.openxmlformats.org/presentationml/2006/ole">
            <mc:AlternateContent xmlns:mc="http://schemas.openxmlformats.org/markup-compatibility/2006">
              <mc:Choice xmlns:v="urn:schemas-microsoft-com:vml" Requires="v">
                <p:oleObj spid="_x0000_s158751" name="Equation" r:id="rId3" imgW="4431960" imgH="2895480" progId="Equation.DSMT4">
                  <p:embed/>
                </p:oleObj>
              </mc:Choice>
              <mc:Fallback>
                <p:oleObj name="Equation" r:id="rId3" imgW="4431960" imgH="2895480" progId="Equation.DSMT4">
                  <p:embed/>
                  <p:pic>
                    <p:nvPicPr>
                      <p:cNvPr id="0" name=""/>
                      <p:cNvPicPr/>
                      <p:nvPr/>
                    </p:nvPicPr>
                    <p:blipFill>
                      <a:blip r:embed="rId4"/>
                      <a:stretch>
                        <a:fillRect/>
                      </a:stretch>
                    </p:blipFill>
                    <p:spPr>
                      <a:xfrm>
                        <a:off x="414972" y="650380"/>
                        <a:ext cx="8694738" cy="56793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DD9FC7E0-5849-4C84-9780-EA0609C7131D}"/>
              </a:ext>
            </a:extLst>
          </p:cNvPr>
          <p:cNvSpPr txBox="1"/>
          <p:nvPr/>
        </p:nvSpPr>
        <p:spPr>
          <a:xfrm>
            <a:off x="76200" y="152400"/>
            <a:ext cx="8305800" cy="461665"/>
          </a:xfrm>
          <a:prstGeom prst="rect">
            <a:avLst/>
          </a:prstGeom>
          <a:noFill/>
        </p:spPr>
        <p:txBody>
          <a:bodyPr wrap="square" rtlCol="0">
            <a:spAutoFit/>
          </a:bodyPr>
          <a:lstStyle/>
          <a:p>
            <a:r>
              <a:rPr lang="en-US" sz="2400" dirty="0">
                <a:latin typeface="+mj-lt"/>
              </a:rPr>
              <a:t>Continued review of dipole results --</a:t>
            </a:r>
          </a:p>
        </p:txBody>
      </p:sp>
    </p:spTree>
    <p:extLst>
      <p:ext uri="{BB962C8B-B14F-4D97-AF65-F5344CB8AC3E}">
        <p14:creationId xmlns:p14="http://schemas.microsoft.com/office/powerpoint/2010/main" val="1758501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52400" y="1033363"/>
            <a:ext cx="8153400" cy="830997"/>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4005120902"/>
              </p:ext>
            </p:extLst>
          </p:nvPr>
        </p:nvGraphicFramePr>
        <p:xfrm>
          <a:off x="234950" y="1955796"/>
          <a:ext cx="8674100" cy="4309118"/>
        </p:xfrm>
        <a:graphic>
          <a:graphicData uri="http://schemas.openxmlformats.org/presentationml/2006/ole">
            <mc:AlternateContent xmlns:mc="http://schemas.openxmlformats.org/markup-compatibility/2006">
              <mc:Choice xmlns:v="urn:schemas-microsoft-com:vml" Requires="v">
                <p:oleObj spid="_x0000_s128136" name="Equation" r:id="rId4" imgW="4000320" imgH="1981080" progId="Equation.DSMT4">
                  <p:embed/>
                </p:oleObj>
              </mc:Choice>
              <mc:Fallback>
                <p:oleObj name="Equation" r:id="rId4" imgW="4000320" imgH="1981080" progId="Equation.DSMT4">
                  <p:embed/>
                  <p:pic>
                    <p:nvPicPr>
                      <p:cNvPr id="0" name=""/>
                      <p:cNvPicPr>
                        <a:picLocks noChangeAspect="1" noChangeArrowheads="1"/>
                      </p:cNvPicPr>
                      <p:nvPr/>
                    </p:nvPicPr>
                    <p:blipFill>
                      <a:blip r:embed="rId5"/>
                      <a:srcRect/>
                      <a:stretch>
                        <a:fillRect/>
                      </a:stretch>
                    </p:blipFill>
                    <p:spPr bwMode="auto">
                      <a:xfrm>
                        <a:off x="234950" y="1955796"/>
                        <a:ext cx="8674100" cy="4309118"/>
                      </a:xfrm>
                      <a:prstGeom prst="rect">
                        <a:avLst/>
                      </a:prstGeom>
                      <a:noFill/>
                      <a:ln>
                        <a:noFill/>
                      </a:ln>
                    </p:spPr>
                  </p:pic>
                </p:oleObj>
              </mc:Fallback>
            </mc:AlternateContent>
          </a:graphicData>
        </a:graphic>
      </p:graphicFrame>
      <p:sp>
        <p:nvSpPr>
          <p:cNvPr id="7" name="TextBox 6"/>
          <p:cNvSpPr txBox="1"/>
          <p:nvPr/>
        </p:nvSpPr>
        <p:spPr>
          <a:xfrm>
            <a:off x="152400" y="76200"/>
            <a:ext cx="2819400" cy="461665"/>
          </a:xfrm>
          <a:prstGeom prst="rect">
            <a:avLst/>
          </a:prstGeom>
          <a:noFill/>
        </p:spPr>
        <p:txBody>
          <a:bodyPr wrap="square" rtlCol="0">
            <a:spAutoFit/>
          </a:bodyPr>
          <a:lstStyle/>
          <a:p>
            <a:r>
              <a:rPr lang="en-US" sz="2400" dirty="0">
                <a:latin typeface="+mj-lt"/>
              </a:rPr>
              <a:t>Review:</a:t>
            </a:r>
          </a:p>
        </p:txBody>
      </p:sp>
    </p:spTree>
    <p:extLst>
      <p:ext uri="{BB962C8B-B14F-4D97-AF65-F5344CB8AC3E}">
        <p14:creationId xmlns:p14="http://schemas.microsoft.com/office/powerpoint/2010/main" val="1836095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0321" y="456922"/>
            <a:ext cx="9027317" cy="461665"/>
          </a:xfrm>
          <a:prstGeom prst="rect">
            <a:avLst/>
          </a:prstGeom>
          <a:noFill/>
        </p:spPr>
        <p:txBody>
          <a:bodyPr wrap="square" rtlCol="0">
            <a:spAutoFit/>
          </a:bodyPr>
          <a:lstStyle/>
          <a:p>
            <a:r>
              <a:rPr lang="en-US" sz="2400" dirty="0">
                <a:latin typeface="+mj-lt"/>
              </a:rPr>
              <a:t>Electromagnetic waves from time harmonic sources – continued:</a:t>
            </a:r>
          </a:p>
        </p:txBody>
      </p:sp>
      <p:graphicFrame>
        <p:nvGraphicFramePr>
          <p:cNvPr id="9" name="Object 8"/>
          <p:cNvGraphicFramePr>
            <a:graphicFrameLocks noChangeAspect="1"/>
          </p:cNvGraphicFramePr>
          <p:nvPr>
            <p:extLst>
              <p:ext uri="{D42A27DB-BD31-4B8C-83A1-F6EECF244321}">
                <p14:modId xmlns:p14="http://schemas.microsoft.com/office/powerpoint/2010/main" val="2858916614"/>
              </p:ext>
            </p:extLst>
          </p:nvPr>
        </p:nvGraphicFramePr>
        <p:xfrm>
          <a:off x="228600" y="1015725"/>
          <a:ext cx="8761888" cy="5385075"/>
        </p:xfrm>
        <a:graphic>
          <a:graphicData uri="http://schemas.openxmlformats.org/presentationml/2006/ole">
            <mc:AlternateContent xmlns:mc="http://schemas.openxmlformats.org/markup-compatibility/2006">
              <mc:Choice xmlns:v="urn:schemas-microsoft-com:vml" Requires="v">
                <p:oleObj spid="_x0000_s129161" name="Equation" r:id="rId4" imgW="4495680" imgH="2755800" progId="Equation.DSMT4">
                  <p:embed/>
                </p:oleObj>
              </mc:Choice>
              <mc:Fallback>
                <p:oleObj name="Equation" r:id="rId4" imgW="4495680" imgH="2755800" progId="Equation.DSMT4">
                  <p:embed/>
                  <p:pic>
                    <p:nvPicPr>
                      <p:cNvPr id="0" name=""/>
                      <p:cNvPicPr>
                        <a:picLocks noChangeAspect="1" noChangeArrowheads="1"/>
                      </p:cNvPicPr>
                      <p:nvPr/>
                    </p:nvPicPr>
                    <p:blipFill>
                      <a:blip r:embed="rId5"/>
                      <a:srcRect/>
                      <a:stretch>
                        <a:fillRect/>
                      </a:stretch>
                    </p:blipFill>
                    <p:spPr bwMode="auto">
                      <a:xfrm>
                        <a:off x="228600" y="1015725"/>
                        <a:ext cx="8761888" cy="5385075"/>
                      </a:xfrm>
                      <a:prstGeom prst="rect">
                        <a:avLst/>
                      </a:prstGeom>
                      <a:noFill/>
                      <a:ln>
                        <a:noFill/>
                      </a:ln>
                    </p:spPr>
                  </p:pic>
                </p:oleObj>
              </mc:Fallback>
            </mc:AlternateContent>
          </a:graphicData>
        </a:graphic>
      </p:graphicFrame>
      <p:sp>
        <p:nvSpPr>
          <p:cNvPr id="7" name="TextBox 6"/>
          <p:cNvSpPr txBox="1"/>
          <p:nvPr/>
        </p:nvSpPr>
        <p:spPr>
          <a:xfrm>
            <a:off x="152400" y="76200"/>
            <a:ext cx="2819400" cy="461665"/>
          </a:xfrm>
          <a:prstGeom prst="rect">
            <a:avLst/>
          </a:prstGeom>
          <a:noFill/>
        </p:spPr>
        <p:txBody>
          <a:bodyPr wrap="square" rtlCol="0">
            <a:spAutoFit/>
          </a:bodyPr>
          <a:lstStyle/>
          <a:p>
            <a:r>
              <a:rPr lang="en-US" sz="2400" dirty="0">
                <a:latin typeface="+mj-lt"/>
              </a:rPr>
              <a:t>Review:</a:t>
            </a:r>
          </a:p>
        </p:txBody>
      </p:sp>
    </p:spTree>
    <p:extLst>
      <p:ext uri="{BB962C8B-B14F-4D97-AF65-F5344CB8AC3E}">
        <p14:creationId xmlns:p14="http://schemas.microsoft.com/office/powerpoint/2010/main" val="1940053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320040" y="52030"/>
            <a:ext cx="8153400" cy="461665"/>
          </a:xfrm>
          <a:prstGeom prst="rect">
            <a:avLst/>
          </a:prstGeom>
          <a:noFill/>
        </p:spPr>
        <p:txBody>
          <a:bodyPr wrap="square" rtlCol="0">
            <a:spAutoFit/>
          </a:bodyPr>
          <a:lstStyle/>
          <a:p>
            <a:r>
              <a:rPr lang="en-US" sz="2400" dirty="0">
                <a:latin typeface="+mj-lt"/>
              </a:rPr>
              <a:t>Properties of dipole radiation field for </a:t>
            </a:r>
            <a:r>
              <a:rPr lang="en-US" sz="2400" i="1" dirty="0" err="1">
                <a:latin typeface="+mj-lt"/>
              </a:rPr>
              <a:t>kr</a:t>
            </a:r>
            <a:r>
              <a:rPr lang="en-US" sz="2400" i="1" dirty="0">
                <a:latin typeface="+mj-lt"/>
              </a:rPr>
              <a:t> </a:t>
            </a:r>
            <a:r>
              <a:rPr lang="en-US" sz="2400" dirty="0">
                <a:latin typeface="+mj-lt"/>
              </a:rPr>
              <a:t>&gt;&gt;1:</a:t>
            </a:r>
          </a:p>
        </p:txBody>
      </p:sp>
      <p:graphicFrame>
        <p:nvGraphicFramePr>
          <p:cNvPr id="9" name="Object 8"/>
          <p:cNvGraphicFramePr>
            <a:graphicFrameLocks noChangeAspect="1"/>
          </p:cNvGraphicFramePr>
          <p:nvPr>
            <p:extLst>
              <p:ext uri="{D42A27DB-BD31-4B8C-83A1-F6EECF244321}">
                <p14:modId xmlns:p14="http://schemas.microsoft.com/office/powerpoint/2010/main" val="3153556902"/>
              </p:ext>
            </p:extLst>
          </p:nvPr>
        </p:nvGraphicFramePr>
        <p:xfrm>
          <a:off x="685800" y="685800"/>
          <a:ext cx="5795962" cy="3562350"/>
        </p:xfrm>
        <a:graphic>
          <a:graphicData uri="http://schemas.openxmlformats.org/presentationml/2006/ole">
            <mc:AlternateContent xmlns:mc="http://schemas.openxmlformats.org/markup-compatibility/2006">
              <mc:Choice xmlns:v="urn:schemas-microsoft-com:vml" Requires="v">
                <p:oleObj spid="_x0000_s134264" name="数式" r:id="rId4" imgW="2692080" imgH="1650960" progId="Equation.3">
                  <p:embed/>
                </p:oleObj>
              </mc:Choice>
              <mc:Fallback>
                <p:oleObj name="数式" r:id="rId4" imgW="2692080" imgH="1650960" progId="Equation.3">
                  <p:embed/>
                  <p:pic>
                    <p:nvPicPr>
                      <p:cNvPr id="0" name=""/>
                      <p:cNvPicPr>
                        <a:picLocks noChangeAspect="1" noChangeArrowheads="1"/>
                      </p:cNvPicPr>
                      <p:nvPr/>
                    </p:nvPicPr>
                    <p:blipFill>
                      <a:blip r:embed="rId5"/>
                      <a:srcRect/>
                      <a:stretch>
                        <a:fillRect/>
                      </a:stretch>
                    </p:blipFill>
                    <p:spPr bwMode="auto">
                      <a:xfrm>
                        <a:off x="685800" y="685800"/>
                        <a:ext cx="5795962" cy="3562350"/>
                      </a:xfrm>
                      <a:prstGeom prst="rect">
                        <a:avLst/>
                      </a:prstGeom>
                      <a:noFill/>
                      <a:ln>
                        <a:noFill/>
                      </a:ln>
                    </p:spPr>
                  </p:pic>
                </p:oleObj>
              </mc:Fallback>
            </mc:AlternateContent>
          </a:graphicData>
        </a:graphic>
      </p:graphicFrame>
      <p:cxnSp>
        <p:nvCxnSpPr>
          <p:cNvPr id="8" name="Straight Arrow Connector 7"/>
          <p:cNvCxnSpPr/>
          <p:nvPr/>
        </p:nvCxnSpPr>
        <p:spPr>
          <a:xfrm flipV="1">
            <a:off x="2971800" y="4492450"/>
            <a:ext cx="0" cy="122143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971800" y="5713883"/>
            <a:ext cx="12192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2286000" y="5713883"/>
            <a:ext cx="685800" cy="4583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2240280" y="5156700"/>
            <a:ext cx="731520" cy="558300"/>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169343" y="6356350"/>
            <a:ext cx="723900" cy="461665"/>
          </a:xfrm>
          <a:prstGeom prst="rect">
            <a:avLst/>
          </a:prstGeom>
          <a:noFill/>
        </p:spPr>
        <p:txBody>
          <a:bodyPr wrap="square" rtlCol="0">
            <a:spAutoFit/>
          </a:bodyPr>
          <a:lstStyle/>
          <a:p>
            <a:r>
              <a:rPr lang="en-US" sz="2400" b="1" dirty="0">
                <a:solidFill>
                  <a:srgbClr val="00B050"/>
                </a:solidFill>
                <a:latin typeface="+mj-lt"/>
              </a:rPr>
              <a:t>B</a:t>
            </a:r>
          </a:p>
        </p:txBody>
      </p:sp>
      <p:sp>
        <p:nvSpPr>
          <p:cNvPr id="15" name="TextBox 14"/>
          <p:cNvSpPr txBox="1"/>
          <p:nvPr/>
        </p:nvSpPr>
        <p:spPr>
          <a:xfrm>
            <a:off x="1878330" y="5943041"/>
            <a:ext cx="723900" cy="461665"/>
          </a:xfrm>
          <a:prstGeom prst="rect">
            <a:avLst/>
          </a:prstGeom>
          <a:noFill/>
        </p:spPr>
        <p:txBody>
          <a:bodyPr wrap="square" rtlCol="0">
            <a:spAutoFit/>
          </a:bodyPr>
          <a:lstStyle/>
          <a:p>
            <a:r>
              <a:rPr lang="en-US" sz="2400" b="1" dirty="0">
                <a:latin typeface="+mj-lt"/>
              </a:rPr>
              <a:t>x</a:t>
            </a:r>
          </a:p>
        </p:txBody>
      </p:sp>
      <p:sp>
        <p:nvSpPr>
          <p:cNvPr id="16" name="TextBox 15"/>
          <p:cNvSpPr txBox="1"/>
          <p:nvPr/>
        </p:nvSpPr>
        <p:spPr>
          <a:xfrm>
            <a:off x="4229100" y="5405735"/>
            <a:ext cx="723900" cy="461665"/>
          </a:xfrm>
          <a:prstGeom prst="rect">
            <a:avLst/>
          </a:prstGeom>
          <a:noFill/>
        </p:spPr>
        <p:txBody>
          <a:bodyPr wrap="square" rtlCol="0">
            <a:spAutoFit/>
          </a:bodyPr>
          <a:lstStyle/>
          <a:p>
            <a:r>
              <a:rPr lang="en-US" sz="2400" b="1" dirty="0">
                <a:latin typeface="+mj-lt"/>
              </a:rPr>
              <a:t>y</a:t>
            </a:r>
          </a:p>
        </p:txBody>
      </p:sp>
      <p:sp>
        <p:nvSpPr>
          <p:cNvPr id="18" name="Right Arrow 17"/>
          <p:cNvSpPr/>
          <p:nvPr/>
        </p:nvSpPr>
        <p:spPr>
          <a:xfrm rot="20342207">
            <a:off x="3101584" y="5374589"/>
            <a:ext cx="762000" cy="381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rot="5924556">
            <a:off x="2527483" y="5951588"/>
            <a:ext cx="762000" cy="381000"/>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609600" y="4385770"/>
            <a:ext cx="4953000" cy="1024430"/>
            <a:chOff x="609600" y="4385770"/>
            <a:chExt cx="4953000" cy="1024430"/>
          </a:xfrm>
        </p:grpSpPr>
        <p:sp>
          <p:nvSpPr>
            <p:cNvPr id="6" name="TextBox 5"/>
            <p:cNvSpPr txBox="1"/>
            <p:nvPr/>
          </p:nvSpPr>
          <p:spPr>
            <a:xfrm>
              <a:off x="609600" y="4415135"/>
              <a:ext cx="4953000" cy="461665"/>
            </a:xfrm>
            <a:prstGeom prst="rect">
              <a:avLst/>
            </a:prstGeom>
            <a:noFill/>
          </p:spPr>
          <p:txBody>
            <a:bodyPr wrap="square" rtlCol="0">
              <a:spAutoFit/>
            </a:bodyPr>
            <a:lstStyle/>
            <a:p>
              <a:r>
                <a:rPr lang="en-US" sz="2400" dirty="0">
                  <a:latin typeface="+mj-lt"/>
                </a:rPr>
                <a:t>Example:</a:t>
              </a:r>
            </a:p>
          </p:txBody>
        </p:sp>
        <p:sp>
          <p:nvSpPr>
            <p:cNvPr id="14" name="TextBox 13"/>
            <p:cNvSpPr txBox="1"/>
            <p:nvPr/>
          </p:nvSpPr>
          <p:spPr>
            <a:xfrm>
              <a:off x="2979420" y="4385770"/>
              <a:ext cx="723900" cy="461665"/>
            </a:xfrm>
            <a:prstGeom prst="rect">
              <a:avLst/>
            </a:prstGeom>
            <a:noFill/>
          </p:spPr>
          <p:txBody>
            <a:bodyPr wrap="square" rtlCol="0">
              <a:spAutoFit/>
            </a:bodyPr>
            <a:lstStyle/>
            <a:p>
              <a:r>
                <a:rPr lang="en-US" sz="2400" b="1" dirty="0">
                  <a:latin typeface="+mj-lt"/>
                </a:rPr>
                <a:t>z</a:t>
              </a:r>
            </a:p>
          </p:txBody>
        </p:sp>
        <p:sp>
          <p:nvSpPr>
            <p:cNvPr id="23" name="TextBox 22"/>
            <p:cNvSpPr txBox="1"/>
            <p:nvPr/>
          </p:nvSpPr>
          <p:spPr>
            <a:xfrm>
              <a:off x="1943100" y="4876800"/>
              <a:ext cx="723900" cy="461665"/>
            </a:xfrm>
            <a:prstGeom prst="rect">
              <a:avLst/>
            </a:prstGeom>
            <a:noFill/>
          </p:spPr>
          <p:txBody>
            <a:bodyPr wrap="square" rtlCol="0">
              <a:spAutoFit/>
            </a:bodyPr>
            <a:lstStyle/>
            <a:p>
              <a:r>
                <a:rPr lang="en-US" sz="2400" b="1" dirty="0">
                  <a:latin typeface="+mj-lt"/>
                </a:rPr>
                <a:t>r</a:t>
              </a:r>
            </a:p>
          </p:txBody>
        </p:sp>
        <p:sp>
          <p:nvSpPr>
            <p:cNvPr id="24" name="TextBox 23"/>
            <p:cNvSpPr txBox="1"/>
            <p:nvPr/>
          </p:nvSpPr>
          <p:spPr>
            <a:xfrm>
              <a:off x="2438400" y="4876800"/>
              <a:ext cx="723900" cy="461665"/>
            </a:xfrm>
            <a:prstGeom prst="rect">
              <a:avLst/>
            </a:prstGeom>
            <a:noFill/>
          </p:spPr>
          <p:txBody>
            <a:bodyPr wrap="square" rtlCol="0">
              <a:spAutoFit/>
            </a:bodyPr>
            <a:lstStyle/>
            <a:p>
              <a:r>
                <a:rPr lang="en-US" sz="2400" dirty="0">
                  <a:latin typeface="Symbol" pitchFamily="18" charset="2"/>
                </a:rPr>
                <a:t>q</a:t>
              </a:r>
            </a:p>
          </p:txBody>
        </p:sp>
        <p:sp>
          <p:nvSpPr>
            <p:cNvPr id="25" name="TextBox 24"/>
            <p:cNvSpPr txBox="1"/>
            <p:nvPr/>
          </p:nvSpPr>
          <p:spPr>
            <a:xfrm>
              <a:off x="3124200" y="4948535"/>
              <a:ext cx="723900" cy="461665"/>
            </a:xfrm>
            <a:prstGeom prst="rect">
              <a:avLst/>
            </a:prstGeom>
            <a:noFill/>
          </p:spPr>
          <p:txBody>
            <a:bodyPr wrap="square" rtlCol="0">
              <a:spAutoFit/>
            </a:bodyPr>
            <a:lstStyle/>
            <a:p>
              <a:r>
                <a:rPr lang="en-US" sz="2400" b="1" dirty="0">
                  <a:solidFill>
                    <a:srgbClr val="FF0000"/>
                  </a:solidFill>
                  <a:latin typeface="+mj-lt"/>
                </a:rPr>
                <a:t>p</a:t>
              </a:r>
            </a:p>
          </p:txBody>
        </p:sp>
      </p:grpSp>
      <p:sp>
        <p:nvSpPr>
          <p:cNvPr id="27" name="TextBox 26"/>
          <p:cNvSpPr txBox="1"/>
          <p:nvPr/>
        </p:nvSpPr>
        <p:spPr>
          <a:xfrm>
            <a:off x="3808729" y="5154909"/>
            <a:ext cx="723900" cy="461665"/>
          </a:xfrm>
          <a:prstGeom prst="rect">
            <a:avLst/>
          </a:prstGeom>
          <a:noFill/>
        </p:spPr>
        <p:txBody>
          <a:bodyPr wrap="square" rtlCol="0">
            <a:spAutoFit/>
          </a:bodyPr>
          <a:lstStyle/>
          <a:p>
            <a:r>
              <a:rPr lang="en-US" sz="2400" b="1" dirty="0">
                <a:solidFill>
                  <a:srgbClr val="00B0F0"/>
                </a:solidFill>
                <a:latin typeface="+mj-lt"/>
              </a:rPr>
              <a:t>E</a:t>
            </a:r>
          </a:p>
        </p:txBody>
      </p:sp>
      <p:sp>
        <p:nvSpPr>
          <p:cNvPr id="17" name="Right Arrow 16"/>
          <p:cNvSpPr/>
          <p:nvPr/>
        </p:nvSpPr>
        <p:spPr>
          <a:xfrm rot="16200000">
            <a:off x="2613660" y="5219700"/>
            <a:ext cx="762000" cy="3810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6"/>
          <a:srcRect t="1392" b="6362"/>
          <a:stretch/>
        </p:blipFill>
        <p:spPr>
          <a:xfrm>
            <a:off x="6805096" y="2300257"/>
            <a:ext cx="2338904" cy="2209800"/>
          </a:xfrm>
          <a:prstGeom prst="rect">
            <a:avLst/>
          </a:prstGeom>
        </p:spPr>
      </p:pic>
      <p:sp>
        <p:nvSpPr>
          <p:cNvPr id="10" name="TextBox 9"/>
          <p:cNvSpPr txBox="1"/>
          <p:nvPr/>
        </p:nvSpPr>
        <p:spPr>
          <a:xfrm>
            <a:off x="4824729" y="5187695"/>
            <a:ext cx="3581400" cy="830997"/>
          </a:xfrm>
          <a:prstGeom prst="rect">
            <a:avLst/>
          </a:prstGeom>
          <a:noFill/>
        </p:spPr>
        <p:txBody>
          <a:bodyPr wrap="square" rtlCol="0">
            <a:spAutoFit/>
          </a:bodyPr>
          <a:lstStyle/>
          <a:p>
            <a:r>
              <a:rPr lang="en-US" sz="2400" dirty="0">
                <a:latin typeface="+mj-lt"/>
              </a:rPr>
              <a:t>Note that vectors </a:t>
            </a:r>
            <a:r>
              <a:rPr lang="en-US" sz="2400" b="1" dirty="0">
                <a:latin typeface="+mj-lt"/>
              </a:rPr>
              <a:t>r, E, B </a:t>
            </a:r>
            <a:r>
              <a:rPr lang="en-US" sz="2400" dirty="0">
                <a:latin typeface="+mj-lt"/>
              </a:rPr>
              <a:t>are mutually orthogonal</a:t>
            </a:r>
          </a:p>
        </p:txBody>
      </p:sp>
    </p:spTree>
    <p:extLst>
      <p:ext uri="{BB962C8B-B14F-4D97-AF65-F5344CB8AC3E}">
        <p14:creationId xmlns:p14="http://schemas.microsoft.com/office/powerpoint/2010/main" val="158620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304800" y="457200"/>
            <a:ext cx="7467600" cy="461665"/>
          </a:xfrm>
          <a:prstGeom prst="rect">
            <a:avLst/>
          </a:prstGeom>
          <a:noFill/>
        </p:spPr>
        <p:txBody>
          <a:bodyPr wrap="square" rtlCol="0">
            <a:spAutoFit/>
          </a:bodyPr>
          <a:lstStyle/>
          <a:p>
            <a:r>
              <a:rPr lang="en-US" sz="2400" dirty="0">
                <a:latin typeface="+mj-lt"/>
              </a:rPr>
              <a:t>Alternative approach</a:t>
            </a:r>
          </a:p>
        </p:txBody>
      </p:sp>
      <p:graphicFrame>
        <p:nvGraphicFramePr>
          <p:cNvPr id="6" name="Object 5"/>
          <p:cNvGraphicFramePr>
            <a:graphicFrameLocks noChangeAspect="1"/>
          </p:cNvGraphicFramePr>
          <p:nvPr>
            <p:extLst>
              <p:ext uri="{D42A27DB-BD31-4B8C-83A1-F6EECF244321}">
                <p14:modId xmlns:p14="http://schemas.microsoft.com/office/powerpoint/2010/main" val="3356194744"/>
              </p:ext>
            </p:extLst>
          </p:nvPr>
        </p:nvGraphicFramePr>
        <p:xfrm>
          <a:off x="1219200" y="2321521"/>
          <a:ext cx="4921250" cy="1566863"/>
        </p:xfrm>
        <a:graphic>
          <a:graphicData uri="http://schemas.openxmlformats.org/presentationml/2006/ole">
            <mc:AlternateContent xmlns:mc="http://schemas.openxmlformats.org/markup-compatibility/2006">
              <mc:Choice xmlns:v="urn:schemas-microsoft-com:vml" Requires="v">
                <p:oleObj spid="_x0000_s148692" name="Equation" r:id="rId4" imgW="2158920" imgH="685800" progId="Equation.DSMT4">
                  <p:embed/>
                </p:oleObj>
              </mc:Choice>
              <mc:Fallback>
                <p:oleObj name="Equation" r:id="rId4" imgW="2158920" imgH="685800" progId="Equation.DSMT4">
                  <p:embed/>
                  <p:pic>
                    <p:nvPicPr>
                      <p:cNvPr id="0" name=""/>
                      <p:cNvPicPr>
                        <a:picLocks noChangeAspect="1" noChangeArrowheads="1"/>
                      </p:cNvPicPr>
                      <p:nvPr/>
                    </p:nvPicPr>
                    <p:blipFill>
                      <a:blip r:embed="rId5"/>
                      <a:srcRect/>
                      <a:stretch>
                        <a:fillRect/>
                      </a:stretch>
                    </p:blipFill>
                    <p:spPr bwMode="auto">
                      <a:xfrm>
                        <a:off x="1219200" y="2321521"/>
                        <a:ext cx="4921250"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5749933"/>
              </p:ext>
            </p:extLst>
          </p:nvPr>
        </p:nvGraphicFramePr>
        <p:xfrm>
          <a:off x="1219200" y="918865"/>
          <a:ext cx="5210175" cy="2030412"/>
        </p:xfrm>
        <a:graphic>
          <a:graphicData uri="http://schemas.openxmlformats.org/presentationml/2006/ole">
            <mc:AlternateContent xmlns:mc="http://schemas.openxmlformats.org/markup-compatibility/2006">
              <mc:Choice xmlns:v="urn:schemas-microsoft-com:vml" Requires="v">
                <p:oleObj spid="_x0000_s148693" name="Equation" r:id="rId6" imgW="2286000" imgH="888840" progId="Equation.DSMT4">
                  <p:embed/>
                </p:oleObj>
              </mc:Choice>
              <mc:Fallback>
                <p:oleObj name="Equation" r:id="rId6" imgW="2286000" imgH="888840" progId="Equation.DSMT4">
                  <p:embed/>
                  <p:pic>
                    <p:nvPicPr>
                      <p:cNvPr id="0" name=""/>
                      <p:cNvPicPr>
                        <a:picLocks noChangeAspect="1" noChangeArrowheads="1"/>
                      </p:cNvPicPr>
                      <p:nvPr/>
                    </p:nvPicPr>
                    <p:blipFill>
                      <a:blip r:embed="rId7"/>
                      <a:srcRect/>
                      <a:stretch>
                        <a:fillRect/>
                      </a:stretch>
                    </p:blipFill>
                    <p:spPr bwMode="auto">
                      <a:xfrm>
                        <a:off x="1219200" y="918865"/>
                        <a:ext cx="5210175" cy="203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429017932"/>
              </p:ext>
            </p:extLst>
          </p:nvPr>
        </p:nvGraphicFramePr>
        <p:xfrm>
          <a:off x="1019175" y="3736975"/>
          <a:ext cx="8655050" cy="2554288"/>
        </p:xfrm>
        <a:graphic>
          <a:graphicData uri="http://schemas.openxmlformats.org/presentationml/2006/ole">
            <mc:AlternateContent xmlns:mc="http://schemas.openxmlformats.org/markup-compatibility/2006">
              <mc:Choice xmlns:v="urn:schemas-microsoft-com:vml" Requires="v">
                <p:oleObj spid="_x0000_s148694" name="Equation" r:id="rId8" imgW="3797280" imgH="1117440" progId="Equation.DSMT4">
                  <p:embed/>
                </p:oleObj>
              </mc:Choice>
              <mc:Fallback>
                <p:oleObj name="Equation" r:id="rId8" imgW="3797280" imgH="1117440" progId="Equation.DSMT4">
                  <p:embed/>
                  <p:pic>
                    <p:nvPicPr>
                      <p:cNvPr id="0" name=""/>
                      <p:cNvPicPr>
                        <a:picLocks noChangeAspect="1" noChangeArrowheads="1"/>
                      </p:cNvPicPr>
                      <p:nvPr/>
                    </p:nvPicPr>
                    <p:blipFill>
                      <a:blip r:embed="rId9"/>
                      <a:srcRect/>
                      <a:stretch>
                        <a:fillRect/>
                      </a:stretch>
                    </p:blipFill>
                    <p:spPr bwMode="auto">
                      <a:xfrm>
                        <a:off x="1019175" y="3736975"/>
                        <a:ext cx="865505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14760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18929570"/>
              </p:ext>
            </p:extLst>
          </p:nvPr>
        </p:nvGraphicFramePr>
        <p:xfrm>
          <a:off x="698500" y="766763"/>
          <a:ext cx="6561138" cy="849312"/>
        </p:xfrm>
        <a:graphic>
          <a:graphicData uri="http://schemas.openxmlformats.org/presentationml/2006/ole">
            <mc:AlternateContent xmlns:mc="http://schemas.openxmlformats.org/markup-compatibility/2006">
              <mc:Choice xmlns:v="urn:schemas-microsoft-com:vml" Requires="v">
                <p:oleObj spid="_x0000_s155766" name="数式" r:id="rId4" imgW="3047760" imgH="393480" progId="Equation.3">
                  <p:embed/>
                </p:oleObj>
              </mc:Choice>
              <mc:Fallback>
                <p:oleObj name="数式" r:id="rId4" imgW="3047760" imgH="393480" progId="Equation.3">
                  <p:embed/>
                  <p:pic>
                    <p:nvPicPr>
                      <p:cNvPr id="6" name="Object 5"/>
                      <p:cNvPicPr>
                        <a:picLocks noChangeAspect="1" noChangeArrowheads="1"/>
                      </p:cNvPicPr>
                      <p:nvPr/>
                    </p:nvPicPr>
                    <p:blipFill>
                      <a:blip r:embed="rId5"/>
                      <a:srcRect/>
                      <a:stretch>
                        <a:fillRect/>
                      </a:stretch>
                    </p:blipFill>
                    <p:spPr bwMode="auto">
                      <a:xfrm>
                        <a:off x="698500" y="766763"/>
                        <a:ext cx="6561138"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76200" y="304800"/>
            <a:ext cx="8305800" cy="461665"/>
          </a:xfrm>
          <a:prstGeom prst="rect">
            <a:avLst/>
          </a:prstGeom>
          <a:noFill/>
        </p:spPr>
        <p:txBody>
          <a:bodyPr wrap="square" rtlCol="0">
            <a:spAutoFit/>
          </a:bodyPr>
          <a:lstStyle/>
          <a:p>
            <a:r>
              <a:rPr lang="en-US" sz="2400" dirty="0">
                <a:latin typeface="+mj-lt"/>
              </a:rPr>
              <a:t>For our example:</a:t>
            </a:r>
          </a:p>
        </p:txBody>
      </p:sp>
      <p:graphicFrame>
        <p:nvGraphicFramePr>
          <p:cNvPr id="7" name="Object 6"/>
          <p:cNvGraphicFramePr>
            <a:graphicFrameLocks noChangeAspect="1"/>
          </p:cNvGraphicFramePr>
          <p:nvPr>
            <p:extLst>
              <p:ext uri="{D42A27DB-BD31-4B8C-83A1-F6EECF244321}">
                <p14:modId xmlns:p14="http://schemas.microsoft.com/office/powerpoint/2010/main" val="1906545628"/>
              </p:ext>
            </p:extLst>
          </p:nvPr>
        </p:nvGraphicFramePr>
        <p:xfrm>
          <a:off x="790575" y="1846263"/>
          <a:ext cx="8655050" cy="2552700"/>
        </p:xfrm>
        <a:graphic>
          <a:graphicData uri="http://schemas.openxmlformats.org/presentationml/2006/ole">
            <mc:AlternateContent xmlns:mc="http://schemas.openxmlformats.org/markup-compatibility/2006">
              <mc:Choice xmlns:v="urn:schemas-microsoft-com:vml" Requires="v">
                <p:oleObj spid="_x0000_s155767" name="Equation" r:id="rId6" imgW="3797280" imgH="1117440" progId="Equation.DSMT4">
                  <p:embed/>
                </p:oleObj>
              </mc:Choice>
              <mc:Fallback>
                <p:oleObj name="Equation" r:id="rId6" imgW="3797280" imgH="1117440" progId="Equation.DSMT4">
                  <p:embed/>
                  <p:pic>
                    <p:nvPicPr>
                      <p:cNvPr id="8" name="Object 7"/>
                      <p:cNvPicPr>
                        <a:picLocks noChangeAspect="1" noChangeArrowheads="1"/>
                      </p:cNvPicPr>
                      <p:nvPr/>
                    </p:nvPicPr>
                    <p:blipFill>
                      <a:blip r:embed="rId7"/>
                      <a:srcRect/>
                      <a:stretch>
                        <a:fillRect/>
                      </a:stretch>
                    </p:blipFill>
                    <p:spPr bwMode="auto">
                      <a:xfrm>
                        <a:off x="790575" y="1846263"/>
                        <a:ext cx="8655050"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914400" y="4953000"/>
            <a:ext cx="7162800" cy="954107"/>
          </a:xfrm>
          <a:prstGeom prst="rect">
            <a:avLst/>
          </a:prstGeom>
          <a:noFill/>
        </p:spPr>
        <p:txBody>
          <a:bodyPr wrap="square" rtlCol="0">
            <a:spAutoFit/>
          </a:bodyPr>
          <a:lstStyle/>
          <a:p>
            <a:r>
              <a:rPr lang="en-US" sz="2400" dirty="0">
                <a:latin typeface="+mj-lt"/>
                <a:sym typeface="Wingdings" panose="05000000000000000000" pitchFamily="2" charset="2"/>
              </a:rPr>
              <a:t>Results equivalent to Bessel function expansion in the limit </a:t>
            </a:r>
            <a:r>
              <a:rPr lang="en-US" sz="2400" i="1" dirty="0" err="1">
                <a:latin typeface="+mj-lt"/>
                <a:sym typeface="Wingdings" panose="05000000000000000000" pitchFamily="2" charset="2"/>
              </a:rPr>
              <a:t>kr</a:t>
            </a:r>
            <a:r>
              <a:rPr lang="en-US" sz="2400" i="1" dirty="0">
                <a:latin typeface="+mj-lt"/>
                <a:sym typeface="Wingdings" panose="05000000000000000000" pitchFamily="2" charset="2"/>
              </a:rPr>
              <a:t>  </a:t>
            </a:r>
            <a:r>
              <a:rPr lang="en-US" sz="32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254832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304800" y="457200"/>
            <a:ext cx="7467600" cy="830997"/>
          </a:xfrm>
          <a:prstGeom prst="rect">
            <a:avLst/>
          </a:prstGeom>
          <a:noFill/>
        </p:spPr>
        <p:txBody>
          <a:bodyPr wrap="square" rtlCol="0">
            <a:spAutoFit/>
          </a:bodyPr>
          <a:lstStyle/>
          <a:p>
            <a:r>
              <a:rPr lang="en-US" sz="2400" dirty="0">
                <a:latin typeface="+mj-lt"/>
              </a:rPr>
              <a:t>Other radiation sources using </a:t>
            </a:r>
          </a:p>
          <a:p>
            <a:r>
              <a:rPr lang="en-US" sz="2400" dirty="0">
                <a:latin typeface="+mj-lt"/>
              </a:rPr>
              <a:t>``alternative approach’’</a:t>
            </a:r>
          </a:p>
        </p:txBody>
      </p:sp>
      <p:pic>
        <p:nvPicPr>
          <p:cNvPr id="144386" name="Picture 2" descr="https://encrypted-tbn0.gstatic.com/shopping?q=tbn:ANd9GcRw8IND7kmpQiPNtsKs1DQ-iS3sGwAsxtWDpGXwnISCtjZ1QaWk-S8CUEUy5z3GJi0Xe59GLM-y&amp;usqp=CA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3475" y="914400"/>
            <a:ext cx="3667125" cy="3657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33400" y="1524000"/>
            <a:ext cx="3810000" cy="461665"/>
          </a:xfrm>
          <a:prstGeom prst="rect">
            <a:avLst/>
          </a:prstGeom>
          <a:noFill/>
        </p:spPr>
        <p:txBody>
          <a:bodyPr wrap="square" rtlCol="0">
            <a:spAutoFit/>
          </a:bodyPr>
          <a:lstStyle/>
          <a:p>
            <a:r>
              <a:rPr lang="en-US" sz="2400" dirty="0">
                <a:latin typeface="+mj-lt"/>
              </a:rPr>
              <a:t>Linear center-fed antenna</a:t>
            </a:r>
          </a:p>
        </p:txBody>
      </p:sp>
      <p:cxnSp>
        <p:nvCxnSpPr>
          <p:cNvPr id="8" name="Straight Arrow Connector 7"/>
          <p:cNvCxnSpPr/>
          <p:nvPr/>
        </p:nvCxnSpPr>
        <p:spPr>
          <a:xfrm flipH="1" flipV="1">
            <a:off x="4419600" y="1447800"/>
            <a:ext cx="609600" cy="30703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038600" y="1143000"/>
            <a:ext cx="304800" cy="461665"/>
          </a:xfrm>
          <a:prstGeom prst="rect">
            <a:avLst/>
          </a:prstGeom>
          <a:noFill/>
        </p:spPr>
        <p:txBody>
          <a:bodyPr wrap="square" rtlCol="0">
            <a:spAutoFit/>
          </a:bodyPr>
          <a:lstStyle/>
          <a:p>
            <a:r>
              <a:rPr lang="en-US" sz="2400" b="1" dirty="0">
                <a:latin typeface="+mj-lt"/>
              </a:rPr>
              <a:t>z</a:t>
            </a:r>
          </a:p>
        </p:txBody>
      </p:sp>
      <p:cxnSp>
        <p:nvCxnSpPr>
          <p:cNvPr id="11" name="Straight Arrow Connector 10"/>
          <p:cNvCxnSpPr/>
          <p:nvPr/>
        </p:nvCxnSpPr>
        <p:spPr>
          <a:xfrm flipH="1" flipV="1">
            <a:off x="5715000" y="152400"/>
            <a:ext cx="685800" cy="2133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867400" y="152400"/>
            <a:ext cx="457200" cy="461665"/>
          </a:xfrm>
          <a:prstGeom prst="rect">
            <a:avLst/>
          </a:prstGeom>
          <a:noFill/>
        </p:spPr>
        <p:txBody>
          <a:bodyPr wrap="square" rtlCol="0">
            <a:spAutoFit/>
          </a:bodyPr>
          <a:lstStyle/>
          <a:p>
            <a:r>
              <a:rPr lang="en-US" sz="2400" b="1" i="1" dirty="0">
                <a:latin typeface="+mj-lt"/>
              </a:rPr>
              <a:t>r</a:t>
            </a:r>
          </a:p>
        </p:txBody>
      </p:sp>
      <p:sp>
        <p:nvSpPr>
          <p:cNvPr id="13" name="TextBox 12"/>
          <p:cNvSpPr txBox="1"/>
          <p:nvPr/>
        </p:nvSpPr>
        <p:spPr>
          <a:xfrm>
            <a:off x="5753100" y="1443335"/>
            <a:ext cx="342900" cy="461665"/>
          </a:xfrm>
          <a:prstGeom prst="rect">
            <a:avLst/>
          </a:prstGeom>
          <a:noFill/>
        </p:spPr>
        <p:txBody>
          <a:bodyPr wrap="square" rtlCol="0">
            <a:spAutoFit/>
          </a:bodyPr>
          <a:lstStyle/>
          <a:p>
            <a:r>
              <a:rPr lang="en-US" sz="2400" dirty="0">
                <a:latin typeface="Symbol" pitchFamily="18" charset="2"/>
              </a:rPr>
              <a:t>q</a:t>
            </a:r>
          </a:p>
        </p:txBody>
      </p:sp>
      <p:sp>
        <p:nvSpPr>
          <p:cNvPr id="14" name="Right Brace 13"/>
          <p:cNvSpPr/>
          <p:nvPr/>
        </p:nvSpPr>
        <p:spPr>
          <a:xfrm rot="17780629">
            <a:off x="7595798" y="1375658"/>
            <a:ext cx="381000" cy="205315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7620000" y="1824335"/>
            <a:ext cx="609600" cy="461665"/>
          </a:xfrm>
          <a:prstGeom prst="rect">
            <a:avLst/>
          </a:prstGeom>
          <a:noFill/>
        </p:spPr>
        <p:txBody>
          <a:bodyPr wrap="square" rtlCol="0">
            <a:spAutoFit/>
          </a:bodyPr>
          <a:lstStyle/>
          <a:p>
            <a:r>
              <a:rPr lang="en-US" sz="2400" i="1" dirty="0">
                <a:latin typeface="+mj-lt"/>
              </a:rPr>
              <a:t>d/2</a:t>
            </a:r>
          </a:p>
        </p:txBody>
      </p:sp>
      <p:graphicFrame>
        <p:nvGraphicFramePr>
          <p:cNvPr id="16" name="Object 15"/>
          <p:cNvGraphicFramePr>
            <a:graphicFrameLocks noChangeAspect="1"/>
          </p:cNvGraphicFramePr>
          <p:nvPr>
            <p:extLst>
              <p:ext uri="{D42A27DB-BD31-4B8C-83A1-F6EECF244321}">
                <p14:modId xmlns:p14="http://schemas.microsoft.com/office/powerpoint/2010/main" val="2306617845"/>
              </p:ext>
            </p:extLst>
          </p:nvPr>
        </p:nvGraphicFramePr>
        <p:xfrm>
          <a:off x="736600" y="2925763"/>
          <a:ext cx="5588000" cy="3017837"/>
        </p:xfrm>
        <a:graphic>
          <a:graphicData uri="http://schemas.openxmlformats.org/presentationml/2006/ole">
            <mc:AlternateContent xmlns:mc="http://schemas.openxmlformats.org/markup-compatibility/2006">
              <mc:Choice xmlns:v="urn:schemas-microsoft-com:vml" Requires="v">
                <p:oleObj spid="_x0000_s149575" name="Equation" r:id="rId5" imgW="2450880" imgH="1320480" progId="Equation.DSMT4">
                  <p:embed/>
                </p:oleObj>
              </mc:Choice>
              <mc:Fallback>
                <p:oleObj name="Equation" r:id="rId5" imgW="2450880" imgH="1320480" progId="Equation.DSMT4">
                  <p:embed/>
                  <p:pic>
                    <p:nvPicPr>
                      <p:cNvPr id="0" name=""/>
                      <p:cNvPicPr>
                        <a:picLocks noChangeAspect="1" noChangeArrowheads="1"/>
                      </p:cNvPicPr>
                      <p:nvPr/>
                    </p:nvPicPr>
                    <p:blipFill>
                      <a:blip r:embed="rId6"/>
                      <a:srcRect/>
                      <a:stretch>
                        <a:fillRect/>
                      </a:stretch>
                    </p:blipFill>
                    <p:spPr bwMode="auto">
                      <a:xfrm>
                        <a:off x="736600" y="2925763"/>
                        <a:ext cx="5588000"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35351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304800" y="457200"/>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67609740"/>
              </p:ext>
            </p:extLst>
          </p:nvPr>
        </p:nvGraphicFramePr>
        <p:xfrm>
          <a:off x="785812" y="990600"/>
          <a:ext cx="7672388" cy="3511550"/>
        </p:xfrm>
        <a:graphic>
          <a:graphicData uri="http://schemas.openxmlformats.org/presentationml/2006/ole">
            <mc:AlternateContent xmlns:mc="http://schemas.openxmlformats.org/markup-compatibility/2006">
              <mc:Choice xmlns:v="urn:schemas-microsoft-com:vml" Requires="v">
                <p:oleObj spid="_x0000_s150668" name="Equation" r:id="rId4" imgW="3365280" imgH="1536480" progId="Equation.DSMT4">
                  <p:embed/>
                </p:oleObj>
              </mc:Choice>
              <mc:Fallback>
                <p:oleObj name="Equation" r:id="rId4" imgW="3365280" imgH="1536480" progId="Equation.DSMT4">
                  <p:embed/>
                  <p:pic>
                    <p:nvPicPr>
                      <p:cNvPr id="0" name=""/>
                      <p:cNvPicPr>
                        <a:picLocks noChangeAspect="1" noChangeArrowheads="1"/>
                      </p:cNvPicPr>
                      <p:nvPr/>
                    </p:nvPicPr>
                    <p:blipFill>
                      <a:blip r:embed="rId5"/>
                      <a:srcRect/>
                      <a:stretch>
                        <a:fillRect/>
                      </a:stretch>
                    </p:blipFill>
                    <p:spPr bwMode="auto">
                      <a:xfrm>
                        <a:off x="785812" y="990600"/>
                        <a:ext cx="7672388" cy="351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91025550"/>
              </p:ext>
            </p:extLst>
          </p:nvPr>
        </p:nvGraphicFramePr>
        <p:xfrm>
          <a:off x="595313" y="3846513"/>
          <a:ext cx="9958387" cy="2554287"/>
        </p:xfrm>
        <a:graphic>
          <a:graphicData uri="http://schemas.openxmlformats.org/presentationml/2006/ole">
            <mc:AlternateContent xmlns:mc="http://schemas.openxmlformats.org/markup-compatibility/2006">
              <mc:Choice xmlns:v="urn:schemas-microsoft-com:vml" Requires="v">
                <p:oleObj spid="_x0000_s150669" name="Equation" r:id="rId6" imgW="4368600" imgH="1117440" progId="Equation.DSMT4">
                  <p:embed/>
                </p:oleObj>
              </mc:Choice>
              <mc:Fallback>
                <p:oleObj name="Equation" r:id="rId6" imgW="4368600" imgH="1117440" progId="Equation.DSMT4">
                  <p:embed/>
                  <p:pic>
                    <p:nvPicPr>
                      <p:cNvPr id="0" name=""/>
                      <p:cNvPicPr>
                        <a:picLocks noChangeAspect="1" noChangeArrowheads="1"/>
                      </p:cNvPicPr>
                      <p:nvPr/>
                    </p:nvPicPr>
                    <p:blipFill>
                      <a:blip r:embed="rId7"/>
                      <a:srcRect/>
                      <a:stretch>
                        <a:fillRect/>
                      </a:stretch>
                    </p:blipFill>
                    <p:spPr bwMode="auto">
                      <a:xfrm>
                        <a:off x="595313" y="3846513"/>
                        <a:ext cx="9958387"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8450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8559DB1-5CB8-4ADE-AAD0-0BAE222C4E18}"/>
              </a:ext>
            </a:extLst>
          </p:cNvPr>
          <p:cNvPicPr>
            <a:picLocks noChangeAspect="1"/>
          </p:cNvPicPr>
          <p:nvPr/>
        </p:nvPicPr>
        <p:blipFill>
          <a:blip r:embed="rId3"/>
          <a:stretch>
            <a:fillRect/>
          </a:stretch>
        </p:blipFill>
        <p:spPr>
          <a:xfrm>
            <a:off x="4762" y="1828800"/>
            <a:ext cx="9144000" cy="2317090"/>
          </a:xfrm>
          <a:prstGeom prst="rect">
            <a:avLst/>
          </a:prstGeom>
        </p:spPr>
      </p:pic>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0" y="3015920"/>
            <a:ext cx="8915400" cy="304800"/>
          </a:xfrm>
          <a:prstGeom prst="rect">
            <a:avLst/>
          </a:prstGeom>
          <a:solidFill>
            <a:srgbClr val="DA32AA">
              <a:alpha val="1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274320" y="226367"/>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192861663"/>
              </p:ext>
            </p:extLst>
          </p:nvPr>
        </p:nvGraphicFramePr>
        <p:xfrm>
          <a:off x="466725" y="798513"/>
          <a:ext cx="6716713" cy="2554287"/>
        </p:xfrm>
        <a:graphic>
          <a:graphicData uri="http://schemas.openxmlformats.org/presentationml/2006/ole">
            <mc:AlternateContent xmlns:mc="http://schemas.openxmlformats.org/markup-compatibility/2006">
              <mc:Choice xmlns:v="urn:schemas-microsoft-com:vml" Requires="v">
                <p:oleObj spid="_x0000_s151692" name="Equation" r:id="rId4" imgW="2946240" imgH="1117440" progId="Equation.DSMT4">
                  <p:embed/>
                </p:oleObj>
              </mc:Choice>
              <mc:Fallback>
                <p:oleObj name="Equation" r:id="rId4" imgW="2946240" imgH="1117440" progId="Equation.DSMT4">
                  <p:embed/>
                  <p:pic>
                    <p:nvPicPr>
                      <p:cNvPr id="0" name=""/>
                      <p:cNvPicPr>
                        <a:picLocks noChangeAspect="1" noChangeArrowheads="1"/>
                      </p:cNvPicPr>
                      <p:nvPr/>
                    </p:nvPicPr>
                    <p:blipFill>
                      <a:blip r:embed="rId5"/>
                      <a:srcRect/>
                      <a:stretch>
                        <a:fillRect/>
                      </a:stretch>
                    </p:blipFill>
                    <p:spPr bwMode="auto">
                      <a:xfrm>
                        <a:off x="466725" y="798513"/>
                        <a:ext cx="6716713"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23712633"/>
              </p:ext>
            </p:extLst>
          </p:nvPr>
        </p:nvGraphicFramePr>
        <p:xfrm>
          <a:off x="327025" y="3319463"/>
          <a:ext cx="7150100" cy="3078162"/>
        </p:xfrm>
        <a:graphic>
          <a:graphicData uri="http://schemas.openxmlformats.org/presentationml/2006/ole">
            <mc:AlternateContent xmlns:mc="http://schemas.openxmlformats.org/markup-compatibility/2006">
              <mc:Choice xmlns:v="urn:schemas-microsoft-com:vml" Requires="v">
                <p:oleObj spid="_x0000_s151693" name="Equation" r:id="rId6" imgW="3136680" imgH="1346040" progId="Equation.DSMT4">
                  <p:embed/>
                </p:oleObj>
              </mc:Choice>
              <mc:Fallback>
                <p:oleObj name="Equation" r:id="rId6" imgW="3136680" imgH="1346040" progId="Equation.DSMT4">
                  <p:embed/>
                  <p:pic>
                    <p:nvPicPr>
                      <p:cNvPr id="0" name=""/>
                      <p:cNvPicPr>
                        <a:picLocks noChangeAspect="1" noChangeArrowheads="1"/>
                      </p:cNvPicPr>
                      <p:nvPr/>
                    </p:nvPicPr>
                    <p:blipFill>
                      <a:blip r:embed="rId7"/>
                      <a:srcRect/>
                      <a:stretch>
                        <a:fillRect/>
                      </a:stretch>
                    </p:blipFill>
                    <p:spPr bwMode="auto">
                      <a:xfrm>
                        <a:off x="327025" y="3319463"/>
                        <a:ext cx="7150100" cy="307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966901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7" name="TextBox 6"/>
          <p:cNvSpPr txBox="1"/>
          <p:nvPr/>
        </p:nvSpPr>
        <p:spPr>
          <a:xfrm>
            <a:off x="228600" y="76200"/>
            <a:ext cx="8686800" cy="461665"/>
          </a:xfrm>
          <a:prstGeom prst="rect">
            <a:avLst/>
          </a:prstGeom>
          <a:noFill/>
        </p:spPr>
        <p:txBody>
          <a:bodyPr wrap="square" rtlCol="0">
            <a:spAutoFit/>
          </a:bodyPr>
          <a:lstStyle/>
          <a:p>
            <a:r>
              <a:rPr lang="en-US" sz="2400" dirty="0">
                <a:latin typeface="+mj-lt"/>
              </a:rPr>
              <a:t>Alternative approach – linear center-fed antenna continued</a:t>
            </a:r>
          </a:p>
        </p:txBody>
      </p:sp>
      <p:graphicFrame>
        <p:nvGraphicFramePr>
          <p:cNvPr id="8" name="Object 7"/>
          <p:cNvGraphicFramePr>
            <a:graphicFrameLocks noChangeAspect="1"/>
          </p:cNvGraphicFramePr>
          <p:nvPr>
            <p:extLst>
              <p:ext uri="{D42A27DB-BD31-4B8C-83A1-F6EECF244321}">
                <p14:modId xmlns:p14="http://schemas.microsoft.com/office/powerpoint/2010/main" val="3094796561"/>
              </p:ext>
            </p:extLst>
          </p:nvPr>
        </p:nvGraphicFramePr>
        <p:xfrm>
          <a:off x="421005" y="648346"/>
          <a:ext cx="6716713" cy="2554287"/>
        </p:xfrm>
        <a:graphic>
          <a:graphicData uri="http://schemas.openxmlformats.org/presentationml/2006/ole">
            <mc:AlternateContent xmlns:mc="http://schemas.openxmlformats.org/markup-compatibility/2006">
              <mc:Choice xmlns:v="urn:schemas-microsoft-com:vml" Requires="v">
                <p:oleObj spid="_x0000_s152647" name="Equation" r:id="rId4" imgW="2946240" imgH="1117440" progId="Equation.DSMT4">
                  <p:embed/>
                </p:oleObj>
              </mc:Choice>
              <mc:Fallback>
                <p:oleObj name="Equation" r:id="rId4" imgW="2946240" imgH="1117440" progId="Equation.DSMT4">
                  <p:embed/>
                  <p:pic>
                    <p:nvPicPr>
                      <p:cNvPr id="0" name=""/>
                      <p:cNvPicPr>
                        <a:picLocks noChangeAspect="1" noChangeArrowheads="1"/>
                      </p:cNvPicPr>
                      <p:nvPr/>
                    </p:nvPicPr>
                    <p:blipFill>
                      <a:blip r:embed="rId5"/>
                      <a:srcRect/>
                      <a:stretch>
                        <a:fillRect/>
                      </a:stretch>
                    </p:blipFill>
                    <p:spPr bwMode="auto">
                      <a:xfrm>
                        <a:off x="421005" y="648346"/>
                        <a:ext cx="6716713"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2" name="Picture 11"/>
          <p:cNvPicPr>
            <a:picLocks noChangeAspect="1"/>
          </p:cNvPicPr>
          <p:nvPr/>
        </p:nvPicPr>
        <p:blipFill>
          <a:blip r:embed="rId6"/>
          <a:stretch>
            <a:fillRect/>
          </a:stretch>
        </p:blipFill>
        <p:spPr>
          <a:xfrm>
            <a:off x="1691639" y="3445508"/>
            <a:ext cx="1822297" cy="1822297"/>
          </a:xfrm>
          <a:prstGeom prst="rect">
            <a:avLst/>
          </a:prstGeom>
        </p:spPr>
      </p:pic>
      <p:pic>
        <p:nvPicPr>
          <p:cNvPr id="13" name="Picture 12"/>
          <p:cNvPicPr>
            <a:picLocks noChangeAspect="1"/>
          </p:cNvPicPr>
          <p:nvPr/>
        </p:nvPicPr>
        <p:blipFill>
          <a:blip r:embed="rId7"/>
          <a:stretch>
            <a:fillRect/>
          </a:stretch>
        </p:blipFill>
        <p:spPr>
          <a:xfrm>
            <a:off x="3446222" y="3454400"/>
            <a:ext cx="1728317" cy="1728317"/>
          </a:xfrm>
          <a:prstGeom prst="rect">
            <a:avLst/>
          </a:prstGeom>
        </p:spPr>
      </p:pic>
      <p:pic>
        <p:nvPicPr>
          <p:cNvPr id="14" name="Picture 13"/>
          <p:cNvPicPr>
            <a:picLocks noChangeAspect="1"/>
          </p:cNvPicPr>
          <p:nvPr/>
        </p:nvPicPr>
        <p:blipFill>
          <a:blip r:embed="rId8"/>
          <a:stretch>
            <a:fillRect/>
          </a:stretch>
        </p:blipFill>
        <p:spPr>
          <a:xfrm>
            <a:off x="5135321" y="3374392"/>
            <a:ext cx="1728317" cy="1728317"/>
          </a:xfrm>
          <a:prstGeom prst="rect">
            <a:avLst/>
          </a:prstGeom>
        </p:spPr>
      </p:pic>
      <p:pic>
        <p:nvPicPr>
          <p:cNvPr id="11" name="Picture 10"/>
          <p:cNvPicPr>
            <a:picLocks noChangeAspect="1"/>
          </p:cNvPicPr>
          <p:nvPr/>
        </p:nvPicPr>
        <p:blipFill>
          <a:blip r:embed="rId9"/>
          <a:stretch>
            <a:fillRect/>
          </a:stretch>
        </p:blipFill>
        <p:spPr>
          <a:xfrm>
            <a:off x="-50800" y="3428999"/>
            <a:ext cx="1855317" cy="1855317"/>
          </a:xfrm>
          <a:prstGeom prst="rect">
            <a:avLst/>
          </a:prstGeom>
        </p:spPr>
      </p:pic>
      <p:pic>
        <p:nvPicPr>
          <p:cNvPr id="15" name="Picture 14"/>
          <p:cNvPicPr>
            <a:picLocks noChangeAspect="1"/>
          </p:cNvPicPr>
          <p:nvPr/>
        </p:nvPicPr>
        <p:blipFill>
          <a:blip r:embed="rId10"/>
          <a:stretch>
            <a:fillRect/>
          </a:stretch>
        </p:blipFill>
        <p:spPr>
          <a:xfrm>
            <a:off x="6755284" y="3313113"/>
            <a:ext cx="1869603" cy="1869603"/>
          </a:xfrm>
          <a:prstGeom prst="rect">
            <a:avLst/>
          </a:prstGeom>
        </p:spPr>
      </p:pic>
      <p:sp>
        <p:nvSpPr>
          <p:cNvPr id="16" name="TextBox 15"/>
          <p:cNvSpPr txBox="1"/>
          <p:nvPr/>
        </p:nvSpPr>
        <p:spPr>
          <a:xfrm>
            <a:off x="228600" y="5334000"/>
            <a:ext cx="8686800" cy="461665"/>
          </a:xfrm>
          <a:prstGeom prst="rect">
            <a:avLst/>
          </a:prstGeom>
          <a:noFill/>
        </p:spPr>
        <p:txBody>
          <a:bodyPr wrap="square" rtlCol="0">
            <a:spAutoFit/>
          </a:bodyPr>
          <a:lstStyle/>
          <a:p>
            <a:r>
              <a:rPr lang="en-US" sz="2400" i="1" dirty="0" err="1">
                <a:latin typeface="+mj-lt"/>
              </a:rPr>
              <a:t>kd</a:t>
            </a:r>
            <a:r>
              <a:rPr lang="en-US" sz="2400" i="1" dirty="0">
                <a:latin typeface="+mj-lt"/>
              </a:rPr>
              <a:t>=</a:t>
            </a:r>
            <a:r>
              <a:rPr lang="en-US" sz="2400" i="1" dirty="0">
                <a:latin typeface="Symbol" panose="05050102010706020507" pitchFamily="18" charset="2"/>
              </a:rPr>
              <a:t>p                  2p                   3p                   4p                 5p</a:t>
            </a:r>
            <a:endParaRPr lang="en-US" sz="2400" i="1" dirty="0">
              <a:latin typeface="+mj-lt"/>
            </a:endParaRPr>
          </a:p>
        </p:txBody>
      </p:sp>
    </p:spTree>
    <p:extLst>
      <p:ext uri="{BB962C8B-B14F-4D97-AF65-F5344CB8AC3E}">
        <p14:creationId xmlns:p14="http://schemas.microsoft.com/office/powerpoint/2010/main" val="1868118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4172B649-ED07-4043-8BBC-DD92528A4811}"/>
              </a:ext>
            </a:extLst>
          </p:cNvPr>
          <p:cNvPicPr>
            <a:picLocks noChangeAspect="1"/>
          </p:cNvPicPr>
          <p:nvPr/>
        </p:nvPicPr>
        <p:blipFill>
          <a:blip r:embed="rId2"/>
          <a:stretch>
            <a:fillRect/>
          </a:stretch>
        </p:blipFill>
        <p:spPr>
          <a:xfrm>
            <a:off x="2388158" y="3185291"/>
            <a:ext cx="3611321" cy="3611321"/>
          </a:xfrm>
          <a:prstGeom prst="rect">
            <a:avLst/>
          </a:prstGeom>
        </p:spPr>
      </p:pic>
      <p:sp>
        <p:nvSpPr>
          <p:cNvPr id="2" name="Date Placeholder 1">
            <a:extLst>
              <a:ext uri="{FF2B5EF4-FFF2-40B4-BE49-F238E27FC236}">
                <a16:creationId xmlns:a16="http://schemas.microsoft.com/office/drawing/2014/main" id="{07B53C77-4E61-4F7A-B83F-1271AD2DE5BA}"/>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F469CEDD-986E-478D-B4BA-6EC69136E879}"/>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DB42CADD-A3CA-43E6-B895-16158C773DCB}"/>
              </a:ext>
            </a:extLst>
          </p:cNvPr>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a:extLst>
              <a:ext uri="{FF2B5EF4-FFF2-40B4-BE49-F238E27FC236}">
                <a16:creationId xmlns:a16="http://schemas.microsoft.com/office/drawing/2014/main" id="{82ECA8E5-1D3E-4E68-8200-AED85516459D}"/>
              </a:ext>
            </a:extLst>
          </p:cNvPr>
          <p:cNvSpPr txBox="1"/>
          <p:nvPr/>
        </p:nvSpPr>
        <p:spPr>
          <a:xfrm>
            <a:off x="457200" y="304800"/>
            <a:ext cx="8229600" cy="461665"/>
          </a:xfrm>
          <a:prstGeom prst="rect">
            <a:avLst/>
          </a:prstGeom>
          <a:noFill/>
        </p:spPr>
        <p:txBody>
          <a:bodyPr wrap="square" rtlCol="0">
            <a:spAutoFit/>
          </a:bodyPr>
          <a:lstStyle/>
          <a:p>
            <a:r>
              <a:rPr lang="en-US" sz="2400" dirty="0">
                <a:latin typeface="+mj-lt"/>
              </a:rPr>
              <a:t>Some details --</a:t>
            </a:r>
            <a:endParaRPr lang="en-US" sz="2400" dirty="0"/>
          </a:p>
        </p:txBody>
      </p:sp>
      <p:pic>
        <p:nvPicPr>
          <p:cNvPr id="6" name="Picture 5">
            <a:extLst>
              <a:ext uri="{FF2B5EF4-FFF2-40B4-BE49-F238E27FC236}">
                <a16:creationId xmlns:a16="http://schemas.microsoft.com/office/drawing/2014/main" id="{2D85A668-9AC5-4ED2-A758-C3FD226E95EA}"/>
              </a:ext>
            </a:extLst>
          </p:cNvPr>
          <p:cNvPicPr>
            <a:picLocks noChangeAspect="1"/>
          </p:cNvPicPr>
          <p:nvPr/>
        </p:nvPicPr>
        <p:blipFill>
          <a:blip r:embed="rId3"/>
          <a:stretch>
            <a:fillRect/>
          </a:stretch>
        </p:blipFill>
        <p:spPr>
          <a:xfrm>
            <a:off x="1691639" y="1275395"/>
            <a:ext cx="1822297" cy="1822297"/>
          </a:xfrm>
          <a:prstGeom prst="rect">
            <a:avLst/>
          </a:prstGeom>
        </p:spPr>
      </p:pic>
      <p:pic>
        <p:nvPicPr>
          <p:cNvPr id="7" name="Picture 6">
            <a:extLst>
              <a:ext uri="{FF2B5EF4-FFF2-40B4-BE49-F238E27FC236}">
                <a16:creationId xmlns:a16="http://schemas.microsoft.com/office/drawing/2014/main" id="{456F3DDB-4987-48FB-88B8-FB3021F4869D}"/>
              </a:ext>
            </a:extLst>
          </p:cNvPr>
          <p:cNvPicPr>
            <a:picLocks noChangeAspect="1"/>
          </p:cNvPicPr>
          <p:nvPr/>
        </p:nvPicPr>
        <p:blipFill>
          <a:blip r:embed="rId2"/>
          <a:stretch>
            <a:fillRect/>
          </a:stretch>
        </p:blipFill>
        <p:spPr>
          <a:xfrm>
            <a:off x="3446222" y="1284287"/>
            <a:ext cx="1728317" cy="1728317"/>
          </a:xfrm>
          <a:prstGeom prst="rect">
            <a:avLst/>
          </a:prstGeom>
        </p:spPr>
      </p:pic>
      <p:pic>
        <p:nvPicPr>
          <p:cNvPr id="8" name="Picture 7">
            <a:extLst>
              <a:ext uri="{FF2B5EF4-FFF2-40B4-BE49-F238E27FC236}">
                <a16:creationId xmlns:a16="http://schemas.microsoft.com/office/drawing/2014/main" id="{53CA4BF2-B7C4-4A51-8D9C-1C158481E1B5}"/>
              </a:ext>
            </a:extLst>
          </p:cNvPr>
          <p:cNvPicPr>
            <a:picLocks noChangeAspect="1"/>
          </p:cNvPicPr>
          <p:nvPr/>
        </p:nvPicPr>
        <p:blipFill>
          <a:blip r:embed="rId4"/>
          <a:stretch>
            <a:fillRect/>
          </a:stretch>
        </p:blipFill>
        <p:spPr>
          <a:xfrm>
            <a:off x="5135321" y="1204279"/>
            <a:ext cx="1728317" cy="1728317"/>
          </a:xfrm>
          <a:prstGeom prst="rect">
            <a:avLst/>
          </a:prstGeom>
        </p:spPr>
      </p:pic>
      <p:pic>
        <p:nvPicPr>
          <p:cNvPr id="9" name="Picture 8">
            <a:extLst>
              <a:ext uri="{FF2B5EF4-FFF2-40B4-BE49-F238E27FC236}">
                <a16:creationId xmlns:a16="http://schemas.microsoft.com/office/drawing/2014/main" id="{5FEEAD41-B5A1-4F97-A212-0E89E04ED431}"/>
              </a:ext>
            </a:extLst>
          </p:cNvPr>
          <p:cNvPicPr>
            <a:picLocks noChangeAspect="1"/>
          </p:cNvPicPr>
          <p:nvPr/>
        </p:nvPicPr>
        <p:blipFill>
          <a:blip r:embed="rId5"/>
          <a:stretch>
            <a:fillRect/>
          </a:stretch>
        </p:blipFill>
        <p:spPr>
          <a:xfrm>
            <a:off x="-50800" y="1258886"/>
            <a:ext cx="1855317" cy="1855317"/>
          </a:xfrm>
          <a:prstGeom prst="rect">
            <a:avLst/>
          </a:prstGeom>
        </p:spPr>
      </p:pic>
      <p:pic>
        <p:nvPicPr>
          <p:cNvPr id="10" name="Picture 9">
            <a:extLst>
              <a:ext uri="{FF2B5EF4-FFF2-40B4-BE49-F238E27FC236}">
                <a16:creationId xmlns:a16="http://schemas.microsoft.com/office/drawing/2014/main" id="{1083198E-B677-4106-8056-D186A1505CBA}"/>
              </a:ext>
            </a:extLst>
          </p:cNvPr>
          <p:cNvPicPr>
            <a:picLocks noChangeAspect="1"/>
          </p:cNvPicPr>
          <p:nvPr/>
        </p:nvPicPr>
        <p:blipFill>
          <a:blip r:embed="rId6"/>
          <a:stretch>
            <a:fillRect/>
          </a:stretch>
        </p:blipFill>
        <p:spPr>
          <a:xfrm>
            <a:off x="6755284" y="1143000"/>
            <a:ext cx="1869603" cy="1869603"/>
          </a:xfrm>
          <a:prstGeom prst="rect">
            <a:avLst/>
          </a:prstGeom>
        </p:spPr>
      </p:pic>
      <p:sp>
        <p:nvSpPr>
          <p:cNvPr id="11" name="TextBox 10">
            <a:extLst>
              <a:ext uri="{FF2B5EF4-FFF2-40B4-BE49-F238E27FC236}">
                <a16:creationId xmlns:a16="http://schemas.microsoft.com/office/drawing/2014/main" id="{9F318134-D9EF-4662-8448-4E82534A797C}"/>
              </a:ext>
            </a:extLst>
          </p:cNvPr>
          <p:cNvSpPr txBox="1"/>
          <p:nvPr/>
        </p:nvSpPr>
        <p:spPr>
          <a:xfrm>
            <a:off x="228600" y="3163887"/>
            <a:ext cx="8686800" cy="461665"/>
          </a:xfrm>
          <a:prstGeom prst="rect">
            <a:avLst/>
          </a:prstGeom>
          <a:noFill/>
        </p:spPr>
        <p:txBody>
          <a:bodyPr wrap="square" rtlCol="0">
            <a:spAutoFit/>
          </a:bodyPr>
          <a:lstStyle/>
          <a:p>
            <a:r>
              <a:rPr lang="en-US" sz="2400" i="1" dirty="0" err="1">
                <a:latin typeface="+mj-lt"/>
              </a:rPr>
              <a:t>kd</a:t>
            </a:r>
            <a:r>
              <a:rPr lang="en-US" sz="2400" i="1" dirty="0">
                <a:latin typeface="+mj-lt"/>
              </a:rPr>
              <a:t>=</a:t>
            </a:r>
            <a:r>
              <a:rPr lang="en-US" sz="2400" i="1" dirty="0">
                <a:latin typeface="Symbol" panose="05050102010706020507" pitchFamily="18" charset="2"/>
              </a:rPr>
              <a:t>p                  2p                   3p                   4p                 5p</a:t>
            </a:r>
            <a:endParaRPr lang="en-US" sz="2400" i="1" dirty="0">
              <a:latin typeface="+mj-lt"/>
            </a:endParaRPr>
          </a:p>
        </p:txBody>
      </p:sp>
      <p:sp>
        <p:nvSpPr>
          <p:cNvPr id="13" name="TextBox 12">
            <a:extLst>
              <a:ext uri="{FF2B5EF4-FFF2-40B4-BE49-F238E27FC236}">
                <a16:creationId xmlns:a16="http://schemas.microsoft.com/office/drawing/2014/main" id="{09B5842C-1740-432F-890A-90AF254FBEAB}"/>
              </a:ext>
            </a:extLst>
          </p:cNvPr>
          <p:cNvSpPr txBox="1"/>
          <p:nvPr/>
        </p:nvSpPr>
        <p:spPr>
          <a:xfrm>
            <a:off x="25614" y="3921857"/>
            <a:ext cx="2590800" cy="2308324"/>
          </a:xfrm>
          <a:prstGeom prst="rect">
            <a:avLst/>
          </a:prstGeom>
          <a:noFill/>
        </p:spPr>
        <p:txBody>
          <a:bodyPr wrap="square" rtlCol="0">
            <a:spAutoFit/>
          </a:bodyPr>
          <a:lstStyle/>
          <a:p>
            <a:r>
              <a:rPr lang="en-US" sz="2400" dirty="0">
                <a:latin typeface="+mj-lt"/>
              </a:rPr>
              <a:t>Polar plot:</a:t>
            </a:r>
          </a:p>
          <a:p>
            <a:r>
              <a:rPr lang="en-US" sz="2400" dirty="0">
                <a:latin typeface="+mj-lt"/>
              </a:rPr>
              <a:t>Angle indicates values of theta</a:t>
            </a:r>
          </a:p>
          <a:p>
            <a:endParaRPr lang="en-US" sz="2400" dirty="0">
              <a:latin typeface="+mj-lt"/>
            </a:endParaRPr>
          </a:p>
          <a:p>
            <a:r>
              <a:rPr lang="en-US" sz="2400" dirty="0">
                <a:latin typeface="+mj-lt"/>
              </a:rPr>
              <a:t>Radius indicates value scaled to 1.</a:t>
            </a:r>
          </a:p>
        </p:txBody>
      </p:sp>
      <p:sp>
        <p:nvSpPr>
          <p:cNvPr id="14" name="Arc 13">
            <a:extLst>
              <a:ext uri="{FF2B5EF4-FFF2-40B4-BE49-F238E27FC236}">
                <a16:creationId xmlns:a16="http://schemas.microsoft.com/office/drawing/2014/main" id="{1A9B656B-C411-40CE-96B7-6FE3CF6B083A}"/>
              </a:ext>
            </a:extLst>
          </p:cNvPr>
          <p:cNvSpPr/>
          <p:nvPr/>
        </p:nvSpPr>
        <p:spPr>
          <a:xfrm rot="427668">
            <a:off x="5331181" y="4371548"/>
            <a:ext cx="615237" cy="1238805"/>
          </a:xfrm>
          <a:prstGeom prst="arc">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2A347766-B547-4278-B963-FA4B7E161CF2}"/>
              </a:ext>
            </a:extLst>
          </p:cNvPr>
          <p:cNvSpPr txBox="1"/>
          <p:nvPr/>
        </p:nvSpPr>
        <p:spPr>
          <a:xfrm>
            <a:off x="5977427" y="4421832"/>
            <a:ext cx="533400" cy="584775"/>
          </a:xfrm>
          <a:prstGeom prst="rect">
            <a:avLst/>
          </a:prstGeom>
          <a:noFill/>
        </p:spPr>
        <p:txBody>
          <a:bodyPr wrap="square" rtlCol="0">
            <a:spAutoFit/>
          </a:bodyPr>
          <a:lstStyle/>
          <a:p>
            <a:r>
              <a:rPr lang="en-US" sz="3200" b="1" dirty="0">
                <a:latin typeface="Symbol" panose="05050102010706020507" pitchFamily="18" charset="2"/>
              </a:rPr>
              <a:t>q</a:t>
            </a:r>
          </a:p>
        </p:txBody>
      </p:sp>
    </p:spTree>
    <p:extLst>
      <p:ext uri="{BB962C8B-B14F-4D97-AF65-F5344CB8AC3E}">
        <p14:creationId xmlns:p14="http://schemas.microsoft.com/office/powerpoint/2010/main" val="341565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43CDE5-63AC-47DB-B505-C87CD84AC093}"/>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41CF9D98-973C-4230-A383-A4081A5C478C}"/>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24E5053D-5673-4CDA-B2CE-E0BB3A0460DF}"/>
              </a:ext>
            </a:extLst>
          </p:cNvPr>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a:extLst>
              <a:ext uri="{FF2B5EF4-FFF2-40B4-BE49-F238E27FC236}">
                <a16:creationId xmlns:a16="http://schemas.microsoft.com/office/drawing/2014/main" id="{BEA5E155-881F-47E7-9971-F153FFF277F8}"/>
              </a:ext>
            </a:extLst>
          </p:cNvPr>
          <p:cNvSpPr txBox="1"/>
          <p:nvPr/>
        </p:nvSpPr>
        <p:spPr>
          <a:xfrm>
            <a:off x="304800" y="838200"/>
            <a:ext cx="7010400" cy="1569660"/>
          </a:xfrm>
          <a:prstGeom prst="rect">
            <a:avLst/>
          </a:prstGeom>
          <a:noFill/>
        </p:spPr>
        <p:txBody>
          <a:bodyPr wrap="square" rtlCol="0">
            <a:spAutoFit/>
          </a:bodyPr>
          <a:lstStyle/>
          <a:p>
            <a:r>
              <a:rPr lang="en-US" sz="2400" dirty="0">
                <a:latin typeface="+mj-lt"/>
              </a:rPr>
              <a:t>Another source of radiation –</a:t>
            </a:r>
          </a:p>
          <a:p>
            <a:pPr lvl="1"/>
            <a:r>
              <a:rPr lang="en-US" sz="2400" dirty="0">
                <a:latin typeface="+mj-lt"/>
              </a:rPr>
              <a:t>Radiation due  particles reacting to incident electromagnetic waves – scattering processes  Chapter 10 in </a:t>
            </a:r>
            <a:r>
              <a:rPr lang="en-US" sz="2400" b="1" dirty="0">
                <a:latin typeface="+mj-lt"/>
              </a:rPr>
              <a:t>Jackson</a:t>
            </a:r>
          </a:p>
        </p:txBody>
      </p:sp>
    </p:spTree>
    <p:extLst>
      <p:ext uri="{BB962C8B-B14F-4D97-AF65-F5344CB8AC3E}">
        <p14:creationId xmlns:p14="http://schemas.microsoft.com/office/powerpoint/2010/main" val="3080979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381000" y="457199"/>
            <a:ext cx="8763000" cy="461665"/>
          </a:xfrm>
          <a:prstGeom prst="rect">
            <a:avLst/>
          </a:prstGeom>
          <a:noFill/>
        </p:spPr>
        <p:txBody>
          <a:bodyPr wrap="square" rtlCol="0">
            <a:spAutoFit/>
          </a:bodyPr>
          <a:lstStyle/>
          <a:p>
            <a:r>
              <a:rPr lang="en-US" sz="2400" dirty="0">
                <a:latin typeface="+mj-lt"/>
              </a:rPr>
              <a:t>Dipole radiation in light scattering by small (dielectric) particles</a:t>
            </a:r>
          </a:p>
        </p:txBody>
      </p:sp>
      <p:sp>
        <p:nvSpPr>
          <p:cNvPr id="6" name="Oval 5"/>
          <p:cNvSpPr/>
          <p:nvPr/>
        </p:nvSpPr>
        <p:spPr>
          <a:xfrm>
            <a:off x="2362200" y="144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533400" y="1371600"/>
            <a:ext cx="1143000" cy="457200"/>
            <a:chOff x="533400" y="1676400"/>
            <a:chExt cx="1143000" cy="457200"/>
          </a:xfrm>
        </p:grpSpPr>
        <p:cxnSp>
          <p:nvCxnSpPr>
            <p:cNvPr id="8" name="Straight Arrow Connector 7"/>
            <p:cNvCxnSpPr/>
            <p:nvPr/>
          </p:nvCxnSpPr>
          <p:spPr>
            <a:xfrm>
              <a:off x="533400" y="16764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3400" y="18288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3400" y="19812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3400" y="21336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2895600" y="838200"/>
            <a:ext cx="152400" cy="4527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971800" y="1371600"/>
            <a:ext cx="5334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895600" y="1828800"/>
            <a:ext cx="4572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667000" y="1981200"/>
            <a:ext cx="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85800" y="2209800"/>
            <a:ext cx="990600" cy="461665"/>
          </a:xfrm>
          <a:prstGeom prst="rect">
            <a:avLst/>
          </a:prstGeom>
          <a:noFill/>
        </p:spPr>
        <p:txBody>
          <a:bodyPr wrap="square" rtlCol="0">
            <a:spAutoFit/>
          </a:bodyPr>
          <a:lstStyle/>
          <a:p>
            <a:r>
              <a:rPr lang="en-US" sz="2400" b="1" dirty="0" err="1">
                <a:latin typeface="+mj-lt"/>
              </a:rPr>
              <a:t>E</a:t>
            </a:r>
            <a:r>
              <a:rPr lang="en-US" sz="2400" b="1" baseline="-25000" dirty="0" err="1">
                <a:latin typeface="+mj-lt"/>
              </a:rPr>
              <a:t>inc</a:t>
            </a:r>
            <a:endParaRPr lang="en-US" sz="2400" b="1" dirty="0">
              <a:latin typeface="+mj-lt"/>
            </a:endParaRPr>
          </a:p>
        </p:txBody>
      </p:sp>
      <p:sp>
        <p:nvSpPr>
          <p:cNvPr id="26" name="TextBox 25"/>
          <p:cNvSpPr txBox="1"/>
          <p:nvPr/>
        </p:nvSpPr>
        <p:spPr>
          <a:xfrm>
            <a:off x="685800" y="25863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inc</a:t>
            </a:r>
            <a:endParaRPr lang="en-US" sz="2400" b="1" dirty="0">
              <a:latin typeface="+mj-lt"/>
            </a:endParaRPr>
          </a:p>
        </p:txBody>
      </p:sp>
      <p:sp>
        <p:nvSpPr>
          <p:cNvPr id="27" name="TextBox 26"/>
          <p:cNvSpPr txBox="1"/>
          <p:nvPr/>
        </p:nvSpPr>
        <p:spPr>
          <a:xfrm>
            <a:off x="3528060" y="17481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sc</a:t>
            </a:r>
            <a:endParaRPr lang="en-US" sz="2400" b="1" dirty="0">
              <a:latin typeface="+mj-lt"/>
            </a:endParaRPr>
          </a:p>
        </p:txBody>
      </p:sp>
      <p:sp>
        <p:nvSpPr>
          <p:cNvPr id="28" name="TextBox 27"/>
          <p:cNvSpPr txBox="1"/>
          <p:nvPr/>
        </p:nvSpPr>
        <p:spPr>
          <a:xfrm>
            <a:off x="3505200" y="1290935"/>
            <a:ext cx="990600" cy="461665"/>
          </a:xfrm>
          <a:prstGeom prst="rect">
            <a:avLst/>
          </a:prstGeom>
          <a:noFill/>
        </p:spPr>
        <p:txBody>
          <a:bodyPr wrap="square" rtlCol="0">
            <a:spAutoFit/>
          </a:bodyPr>
          <a:lstStyle/>
          <a:p>
            <a:r>
              <a:rPr lang="en-US" sz="2400" b="1" dirty="0">
                <a:latin typeface="+mj-lt"/>
              </a:rPr>
              <a:t>E</a:t>
            </a:r>
            <a:r>
              <a:rPr lang="en-US" sz="2400" b="1" baseline="-25000" dirty="0">
                <a:latin typeface="+mj-lt"/>
              </a:rPr>
              <a:t>sc</a:t>
            </a:r>
            <a:endParaRPr lang="en-US" sz="2400" b="1" dirty="0">
              <a:latin typeface="+mj-lt"/>
            </a:endParaRPr>
          </a:p>
        </p:txBody>
      </p:sp>
      <p:graphicFrame>
        <p:nvGraphicFramePr>
          <p:cNvPr id="29" name="Object 28"/>
          <p:cNvGraphicFramePr>
            <a:graphicFrameLocks noChangeAspect="1"/>
          </p:cNvGraphicFramePr>
          <p:nvPr>
            <p:extLst>
              <p:ext uri="{D42A27DB-BD31-4B8C-83A1-F6EECF244321}">
                <p14:modId xmlns:p14="http://schemas.microsoft.com/office/powerpoint/2010/main" val="4135827600"/>
              </p:ext>
            </p:extLst>
          </p:nvPr>
        </p:nvGraphicFramePr>
        <p:xfrm>
          <a:off x="1233488" y="3417888"/>
          <a:ext cx="6745287" cy="2584450"/>
        </p:xfrm>
        <a:graphic>
          <a:graphicData uri="http://schemas.openxmlformats.org/presentationml/2006/ole">
            <mc:AlternateContent xmlns:mc="http://schemas.openxmlformats.org/markup-compatibility/2006">
              <mc:Choice xmlns:v="urn:schemas-microsoft-com:vml" Requires="v">
                <p:oleObj spid="_x0000_s137326" name="数式" r:id="rId4" imgW="2958840" imgH="1130040" progId="Equation.3">
                  <p:embed/>
                </p:oleObj>
              </mc:Choice>
              <mc:Fallback>
                <p:oleObj name="数式" r:id="rId4" imgW="2958840" imgH="1130040" progId="Equation.3">
                  <p:embed/>
                  <p:pic>
                    <p:nvPicPr>
                      <p:cNvPr id="0" name="Object 9"/>
                      <p:cNvPicPr>
                        <a:picLocks noChangeAspect="1" noChangeArrowheads="1"/>
                      </p:cNvPicPr>
                      <p:nvPr/>
                    </p:nvPicPr>
                    <p:blipFill>
                      <a:blip r:embed="rId5"/>
                      <a:srcRect/>
                      <a:stretch>
                        <a:fillRect/>
                      </a:stretch>
                    </p:blipFill>
                    <p:spPr bwMode="auto">
                      <a:xfrm>
                        <a:off x="1233488" y="3417888"/>
                        <a:ext cx="6745287"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13057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381000" y="457199"/>
            <a:ext cx="8763000" cy="461665"/>
          </a:xfrm>
          <a:prstGeom prst="rect">
            <a:avLst/>
          </a:prstGeom>
          <a:noFill/>
        </p:spPr>
        <p:txBody>
          <a:bodyPr wrap="square" rtlCol="0">
            <a:spAutoFit/>
          </a:bodyPr>
          <a:lstStyle/>
          <a:p>
            <a:r>
              <a:rPr lang="en-US" sz="2400" dirty="0">
                <a:latin typeface="+mj-lt"/>
              </a:rPr>
              <a:t>Dipole radiation in light scattering by small (dielectric) particles</a:t>
            </a:r>
          </a:p>
        </p:txBody>
      </p:sp>
      <p:sp>
        <p:nvSpPr>
          <p:cNvPr id="6" name="Oval 5"/>
          <p:cNvSpPr/>
          <p:nvPr/>
        </p:nvSpPr>
        <p:spPr>
          <a:xfrm>
            <a:off x="2362200" y="1447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533400" y="1371600"/>
            <a:ext cx="1143000" cy="457200"/>
            <a:chOff x="533400" y="1676400"/>
            <a:chExt cx="1143000" cy="457200"/>
          </a:xfrm>
        </p:grpSpPr>
        <p:cxnSp>
          <p:nvCxnSpPr>
            <p:cNvPr id="8" name="Straight Arrow Connector 7"/>
            <p:cNvCxnSpPr/>
            <p:nvPr/>
          </p:nvCxnSpPr>
          <p:spPr>
            <a:xfrm>
              <a:off x="533400" y="16764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3400" y="18288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33400" y="19812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533400" y="2133600"/>
              <a:ext cx="1143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4" name="Straight Arrow Connector 13"/>
          <p:cNvCxnSpPr/>
          <p:nvPr/>
        </p:nvCxnSpPr>
        <p:spPr>
          <a:xfrm flipV="1">
            <a:off x="2895600" y="838200"/>
            <a:ext cx="152400" cy="45273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971800" y="1371600"/>
            <a:ext cx="5334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895600" y="1828800"/>
            <a:ext cx="457200" cy="152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667000" y="1981200"/>
            <a:ext cx="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85800" y="2209800"/>
            <a:ext cx="990600" cy="461665"/>
          </a:xfrm>
          <a:prstGeom prst="rect">
            <a:avLst/>
          </a:prstGeom>
          <a:noFill/>
        </p:spPr>
        <p:txBody>
          <a:bodyPr wrap="square" rtlCol="0">
            <a:spAutoFit/>
          </a:bodyPr>
          <a:lstStyle/>
          <a:p>
            <a:r>
              <a:rPr lang="en-US" sz="2400" b="1" dirty="0" err="1">
                <a:latin typeface="+mj-lt"/>
              </a:rPr>
              <a:t>E</a:t>
            </a:r>
            <a:r>
              <a:rPr lang="en-US" sz="2400" b="1" baseline="-25000" dirty="0" err="1">
                <a:latin typeface="+mj-lt"/>
              </a:rPr>
              <a:t>inc</a:t>
            </a:r>
            <a:endParaRPr lang="en-US" sz="2400" b="1" dirty="0">
              <a:latin typeface="+mj-lt"/>
            </a:endParaRPr>
          </a:p>
        </p:txBody>
      </p:sp>
      <p:sp>
        <p:nvSpPr>
          <p:cNvPr id="26" name="TextBox 25"/>
          <p:cNvSpPr txBox="1"/>
          <p:nvPr/>
        </p:nvSpPr>
        <p:spPr>
          <a:xfrm>
            <a:off x="685800" y="25863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inc</a:t>
            </a:r>
            <a:endParaRPr lang="en-US" sz="2400" b="1" dirty="0">
              <a:latin typeface="+mj-lt"/>
            </a:endParaRPr>
          </a:p>
        </p:txBody>
      </p:sp>
      <p:sp>
        <p:nvSpPr>
          <p:cNvPr id="27" name="TextBox 26"/>
          <p:cNvSpPr txBox="1"/>
          <p:nvPr/>
        </p:nvSpPr>
        <p:spPr>
          <a:xfrm>
            <a:off x="3528060" y="1748135"/>
            <a:ext cx="990600" cy="461665"/>
          </a:xfrm>
          <a:prstGeom prst="rect">
            <a:avLst/>
          </a:prstGeom>
          <a:noFill/>
        </p:spPr>
        <p:txBody>
          <a:bodyPr wrap="square" rtlCol="0">
            <a:spAutoFit/>
          </a:bodyPr>
          <a:lstStyle/>
          <a:p>
            <a:r>
              <a:rPr lang="en-US" sz="2400" b="1" dirty="0" err="1">
                <a:latin typeface="+mj-lt"/>
              </a:rPr>
              <a:t>H</a:t>
            </a:r>
            <a:r>
              <a:rPr lang="en-US" sz="2400" b="1" baseline="-25000" dirty="0" err="1">
                <a:latin typeface="+mj-lt"/>
              </a:rPr>
              <a:t>sc</a:t>
            </a:r>
            <a:endParaRPr lang="en-US" sz="2400" b="1" dirty="0">
              <a:latin typeface="+mj-lt"/>
            </a:endParaRPr>
          </a:p>
        </p:txBody>
      </p:sp>
      <p:sp>
        <p:nvSpPr>
          <p:cNvPr id="28" name="TextBox 27"/>
          <p:cNvSpPr txBox="1"/>
          <p:nvPr/>
        </p:nvSpPr>
        <p:spPr>
          <a:xfrm>
            <a:off x="3505200" y="1290935"/>
            <a:ext cx="990600" cy="461665"/>
          </a:xfrm>
          <a:prstGeom prst="rect">
            <a:avLst/>
          </a:prstGeom>
          <a:noFill/>
        </p:spPr>
        <p:txBody>
          <a:bodyPr wrap="square" rtlCol="0">
            <a:spAutoFit/>
          </a:bodyPr>
          <a:lstStyle/>
          <a:p>
            <a:r>
              <a:rPr lang="en-US" sz="2400" b="1" dirty="0">
                <a:latin typeface="+mj-lt"/>
              </a:rPr>
              <a:t>E</a:t>
            </a:r>
            <a:r>
              <a:rPr lang="en-US" sz="2400" b="1" baseline="-25000" dirty="0">
                <a:latin typeface="+mj-lt"/>
              </a:rPr>
              <a:t>sc</a:t>
            </a:r>
            <a:endParaRPr lang="en-US" sz="2400" b="1" dirty="0">
              <a:latin typeface="+mj-lt"/>
            </a:endParaRPr>
          </a:p>
        </p:txBody>
      </p:sp>
      <p:graphicFrame>
        <p:nvGraphicFramePr>
          <p:cNvPr id="29" name="Object 28"/>
          <p:cNvGraphicFramePr>
            <a:graphicFrameLocks noChangeAspect="1"/>
          </p:cNvGraphicFramePr>
          <p:nvPr>
            <p:extLst>
              <p:ext uri="{D42A27DB-BD31-4B8C-83A1-F6EECF244321}">
                <p14:modId xmlns:p14="http://schemas.microsoft.com/office/powerpoint/2010/main" val="1339681301"/>
              </p:ext>
            </p:extLst>
          </p:nvPr>
        </p:nvGraphicFramePr>
        <p:xfrm>
          <a:off x="1981200" y="3200400"/>
          <a:ext cx="6484937" cy="2962275"/>
        </p:xfrm>
        <a:graphic>
          <a:graphicData uri="http://schemas.openxmlformats.org/presentationml/2006/ole">
            <mc:AlternateContent xmlns:mc="http://schemas.openxmlformats.org/markup-compatibility/2006">
              <mc:Choice xmlns:v="urn:schemas-microsoft-com:vml" Requires="v">
                <p:oleObj spid="_x0000_s138349" name="数式" r:id="rId4" imgW="2844720" imgH="1295280" progId="Equation.3">
                  <p:embed/>
                </p:oleObj>
              </mc:Choice>
              <mc:Fallback>
                <p:oleObj name="数式" r:id="rId4" imgW="2844720" imgH="1295280" progId="Equation.3">
                  <p:embed/>
                  <p:pic>
                    <p:nvPicPr>
                      <p:cNvPr id="0" name=""/>
                      <p:cNvPicPr>
                        <a:picLocks noChangeAspect="1" noChangeArrowheads="1"/>
                      </p:cNvPicPr>
                      <p:nvPr/>
                    </p:nvPicPr>
                    <p:blipFill>
                      <a:blip r:embed="rId5"/>
                      <a:srcRect/>
                      <a:stretch>
                        <a:fillRect/>
                      </a:stretch>
                    </p:blipFill>
                    <p:spPr bwMode="auto">
                      <a:xfrm>
                        <a:off x="1981200" y="3200400"/>
                        <a:ext cx="6484937" cy="296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69580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609600" y="457200"/>
            <a:ext cx="7848600" cy="1200329"/>
          </a:xfrm>
          <a:prstGeom prst="rect">
            <a:avLst/>
          </a:prstGeom>
          <a:noFill/>
        </p:spPr>
        <p:txBody>
          <a:bodyPr wrap="square" rtlCol="0">
            <a:spAutoFit/>
          </a:bodyPr>
          <a:lstStyle/>
          <a:p>
            <a:r>
              <a:rPr lang="en-US" sz="2400" dirty="0">
                <a:latin typeface="+mj-lt"/>
              </a:rPr>
              <a:t>Estimation of scattering dipole moment:</a:t>
            </a:r>
          </a:p>
          <a:p>
            <a:pPr lvl="1"/>
            <a:r>
              <a:rPr lang="en-US" sz="2400" dirty="0">
                <a:latin typeface="+mj-lt"/>
              </a:rPr>
              <a:t>Suppose the scattering particle is a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25041827"/>
              </p:ext>
            </p:extLst>
          </p:nvPr>
        </p:nvGraphicFramePr>
        <p:xfrm>
          <a:off x="1066800" y="2362200"/>
          <a:ext cx="6456362" cy="4065587"/>
        </p:xfrm>
        <a:graphic>
          <a:graphicData uri="http://schemas.openxmlformats.org/presentationml/2006/ole">
            <mc:AlternateContent xmlns:mc="http://schemas.openxmlformats.org/markup-compatibility/2006">
              <mc:Choice xmlns:v="urn:schemas-microsoft-com:vml" Requires="v">
                <p:oleObj spid="_x0000_s139446" name="数式" r:id="rId4" imgW="2831760" imgH="1777680" progId="Equation.3">
                  <p:embed/>
                </p:oleObj>
              </mc:Choice>
              <mc:Fallback>
                <p:oleObj name="数式" r:id="rId4" imgW="2831760" imgH="1777680" progId="Equation.3">
                  <p:embed/>
                  <p:pic>
                    <p:nvPicPr>
                      <p:cNvPr id="0" name="Object 28"/>
                      <p:cNvPicPr>
                        <a:picLocks noChangeAspect="1" noChangeArrowheads="1"/>
                      </p:cNvPicPr>
                      <p:nvPr/>
                    </p:nvPicPr>
                    <p:blipFill>
                      <a:blip r:embed="rId5"/>
                      <a:srcRect/>
                      <a:stretch>
                        <a:fillRect/>
                      </a:stretch>
                    </p:blipFill>
                    <p:spPr bwMode="auto">
                      <a:xfrm>
                        <a:off x="1066800" y="2362200"/>
                        <a:ext cx="6456362" cy="406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152002425"/>
              </p:ext>
            </p:extLst>
          </p:nvPr>
        </p:nvGraphicFramePr>
        <p:xfrm>
          <a:off x="5715000" y="2514600"/>
          <a:ext cx="2646362" cy="604074"/>
        </p:xfrm>
        <a:graphic>
          <a:graphicData uri="http://schemas.openxmlformats.org/presentationml/2006/ole">
            <mc:AlternateContent xmlns:mc="http://schemas.openxmlformats.org/markup-compatibility/2006">
              <mc:Choice xmlns:v="urn:schemas-microsoft-com:vml" Requires="v">
                <p:oleObj spid="_x0000_s139447" name="Equation" r:id="rId6" imgW="1562040" imgH="355320" progId="Equation.DSMT4">
                  <p:embed/>
                </p:oleObj>
              </mc:Choice>
              <mc:Fallback>
                <p:oleObj name="Equation" r:id="rId6" imgW="1562040" imgH="355320" progId="Equation.DSMT4">
                  <p:embed/>
                  <p:pic>
                    <p:nvPicPr>
                      <p:cNvPr id="0" name=""/>
                      <p:cNvPicPr>
                        <a:picLocks noChangeAspect="1" noChangeArrowheads="1"/>
                      </p:cNvPicPr>
                      <p:nvPr/>
                    </p:nvPicPr>
                    <p:blipFill>
                      <a:blip r:embed="rId7"/>
                      <a:srcRect/>
                      <a:stretch>
                        <a:fillRect/>
                      </a:stretch>
                    </p:blipFill>
                    <p:spPr bwMode="auto">
                      <a:xfrm>
                        <a:off x="5715000" y="2514600"/>
                        <a:ext cx="2646362" cy="60407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0269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sp>
        <p:nvSpPr>
          <p:cNvPr id="5" name="TextBox 4"/>
          <p:cNvSpPr txBox="1"/>
          <p:nvPr/>
        </p:nvSpPr>
        <p:spPr>
          <a:xfrm>
            <a:off x="68580" y="211127"/>
            <a:ext cx="8839200" cy="461665"/>
          </a:xfrm>
          <a:prstGeom prst="rect">
            <a:avLst/>
          </a:prstGeom>
          <a:noFill/>
        </p:spPr>
        <p:txBody>
          <a:bodyPr wrap="square" rtlCol="0">
            <a:spAutoFit/>
          </a:bodyPr>
          <a:lstStyle/>
          <a:p>
            <a:r>
              <a:rPr lang="en-US" sz="2400" dirty="0">
                <a:latin typeface="+mj-lt"/>
              </a:rPr>
              <a:t>Scattering by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950915358"/>
              </p:ext>
            </p:extLst>
          </p:nvPr>
        </p:nvGraphicFramePr>
        <p:xfrm>
          <a:off x="2590800" y="2178050"/>
          <a:ext cx="6430773" cy="2698750"/>
        </p:xfrm>
        <a:graphic>
          <a:graphicData uri="http://schemas.openxmlformats.org/presentationml/2006/ole">
            <mc:AlternateContent xmlns:mc="http://schemas.openxmlformats.org/markup-compatibility/2006">
              <mc:Choice xmlns:v="urn:schemas-microsoft-com:vml" Requires="v">
                <p:oleObj spid="_x0000_s140814" name="数式" r:id="rId4" imgW="2489040" imgH="1041120" progId="Equation.3">
                  <p:embed/>
                </p:oleObj>
              </mc:Choice>
              <mc:Fallback>
                <p:oleObj name="数式" r:id="rId4" imgW="2489040" imgH="1041120" progId="Equation.3">
                  <p:embed/>
                  <p:pic>
                    <p:nvPicPr>
                      <p:cNvPr id="0" name=""/>
                      <p:cNvPicPr>
                        <a:picLocks noChangeAspect="1" noChangeArrowheads="1"/>
                      </p:cNvPicPr>
                      <p:nvPr/>
                    </p:nvPicPr>
                    <p:blipFill>
                      <a:blip r:embed="rId5"/>
                      <a:srcRect/>
                      <a:stretch>
                        <a:fillRect/>
                      </a:stretch>
                    </p:blipFill>
                    <p:spPr bwMode="auto">
                      <a:xfrm>
                        <a:off x="2590800" y="2178050"/>
                        <a:ext cx="6430773" cy="2698750"/>
                      </a:xfrm>
                      <a:prstGeom prst="rect">
                        <a:avLst/>
                      </a:prstGeom>
                      <a:noFill/>
                      <a:ln>
                        <a:noFill/>
                      </a:ln>
                    </p:spPr>
                  </p:pic>
                </p:oleObj>
              </mc:Fallback>
            </mc:AlternateContent>
          </a:graphicData>
        </a:graphic>
      </p:graphicFrame>
      <p:grpSp>
        <p:nvGrpSpPr>
          <p:cNvPr id="13" name="Group 12"/>
          <p:cNvGrpSpPr/>
          <p:nvPr/>
        </p:nvGrpSpPr>
        <p:grpSpPr>
          <a:xfrm>
            <a:off x="152400" y="1143000"/>
            <a:ext cx="2362200" cy="2590800"/>
            <a:chOff x="152400" y="1143000"/>
            <a:chExt cx="2362200" cy="2590800"/>
          </a:xfrm>
        </p:grpSpPr>
        <p:cxnSp>
          <p:nvCxnSpPr>
            <p:cNvPr id="8" name="Straight Arrow Connector 7"/>
            <p:cNvCxnSpPr/>
            <p:nvPr/>
          </p:nvCxnSpPr>
          <p:spPr>
            <a:xfrm flipV="1">
              <a:off x="1143000" y="1143000"/>
              <a:ext cx="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52400" y="2971800"/>
              <a:ext cx="9906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143000" y="2971800"/>
              <a:ext cx="1371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5" name="Object 14"/>
          <p:cNvGraphicFramePr>
            <a:graphicFrameLocks noChangeAspect="1"/>
          </p:cNvGraphicFramePr>
          <p:nvPr>
            <p:extLst>
              <p:ext uri="{D42A27DB-BD31-4B8C-83A1-F6EECF244321}">
                <p14:modId xmlns:p14="http://schemas.microsoft.com/office/powerpoint/2010/main" val="1449538685"/>
              </p:ext>
            </p:extLst>
          </p:nvPr>
        </p:nvGraphicFramePr>
        <p:xfrm>
          <a:off x="1251744" y="3122613"/>
          <a:ext cx="392112" cy="611187"/>
        </p:xfrm>
        <a:graphic>
          <a:graphicData uri="http://schemas.openxmlformats.org/presentationml/2006/ole">
            <mc:AlternateContent xmlns:mc="http://schemas.openxmlformats.org/markup-compatibility/2006">
              <mc:Choice xmlns:v="urn:schemas-microsoft-com:vml" Requires="v">
                <p:oleObj spid="_x0000_s140815" name="数式" r:id="rId6" imgW="114120" imgH="177480" progId="Equation.3">
                  <p:embed/>
                </p:oleObj>
              </mc:Choice>
              <mc:Fallback>
                <p:oleObj name="数式" r:id="rId6" imgW="114120" imgH="177480" progId="Equation.3">
                  <p:embed/>
                  <p:pic>
                    <p:nvPicPr>
                      <p:cNvPr id="0" name="Object 13"/>
                      <p:cNvPicPr>
                        <a:picLocks noChangeAspect="1" noChangeArrowheads="1"/>
                      </p:cNvPicPr>
                      <p:nvPr/>
                    </p:nvPicPr>
                    <p:blipFill>
                      <a:blip r:embed="rId7"/>
                      <a:srcRect/>
                      <a:stretch>
                        <a:fillRect/>
                      </a:stretch>
                    </p:blipFill>
                    <p:spPr bwMode="auto">
                      <a:xfrm>
                        <a:off x="1251744" y="3122613"/>
                        <a:ext cx="39211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167025639"/>
              </p:ext>
            </p:extLst>
          </p:nvPr>
        </p:nvGraphicFramePr>
        <p:xfrm>
          <a:off x="423863" y="3405188"/>
          <a:ext cx="566737" cy="785812"/>
        </p:xfrm>
        <a:graphic>
          <a:graphicData uri="http://schemas.openxmlformats.org/presentationml/2006/ole">
            <mc:AlternateContent xmlns:mc="http://schemas.openxmlformats.org/markup-compatibility/2006">
              <mc:Choice xmlns:v="urn:schemas-microsoft-com:vml" Requires="v">
                <p:oleObj spid="_x0000_s140816" name="数式" r:id="rId8" imgW="164880" imgH="228600" progId="Equation.3">
                  <p:embed/>
                </p:oleObj>
              </mc:Choice>
              <mc:Fallback>
                <p:oleObj name="数式" r:id="rId8" imgW="164880" imgH="228600" progId="Equation.3">
                  <p:embed/>
                  <p:pic>
                    <p:nvPicPr>
                      <p:cNvPr id="0" name="Object 13"/>
                      <p:cNvPicPr>
                        <a:picLocks noChangeAspect="1" noChangeArrowheads="1"/>
                      </p:cNvPicPr>
                      <p:nvPr/>
                    </p:nvPicPr>
                    <p:blipFill>
                      <a:blip r:embed="rId9"/>
                      <a:srcRect/>
                      <a:stretch>
                        <a:fillRect/>
                      </a:stretch>
                    </p:blipFill>
                    <p:spPr bwMode="auto">
                      <a:xfrm>
                        <a:off x="423863" y="3405188"/>
                        <a:ext cx="5667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706519948"/>
              </p:ext>
            </p:extLst>
          </p:nvPr>
        </p:nvGraphicFramePr>
        <p:xfrm>
          <a:off x="533400" y="2133600"/>
          <a:ext cx="392112" cy="611188"/>
        </p:xfrm>
        <a:graphic>
          <a:graphicData uri="http://schemas.openxmlformats.org/presentationml/2006/ole">
            <mc:AlternateContent xmlns:mc="http://schemas.openxmlformats.org/markup-compatibility/2006">
              <mc:Choice xmlns:v="urn:schemas-microsoft-com:vml" Requires="v">
                <p:oleObj spid="_x0000_s140817" name="数式" r:id="rId10" imgW="114120" imgH="177480" progId="Equation.3">
                  <p:embed/>
                </p:oleObj>
              </mc:Choice>
              <mc:Fallback>
                <p:oleObj name="数式" r:id="rId10" imgW="114120" imgH="177480" progId="Equation.3">
                  <p:embed/>
                  <p:pic>
                    <p:nvPicPr>
                      <p:cNvPr id="0" name="Object 13"/>
                      <p:cNvPicPr>
                        <a:picLocks noChangeAspect="1" noChangeArrowheads="1"/>
                      </p:cNvPicPr>
                      <p:nvPr/>
                    </p:nvPicPr>
                    <p:blipFill>
                      <a:blip r:embed="rId11"/>
                      <a:srcRect/>
                      <a:stretch>
                        <a:fillRect/>
                      </a:stretch>
                    </p:blipFill>
                    <p:spPr bwMode="auto">
                      <a:xfrm>
                        <a:off x="533400" y="2133600"/>
                        <a:ext cx="39211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183810346"/>
              </p:ext>
            </p:extLst>
          </p:nvPr>
        </p:nvGraphicFramePr>
        <p:xfrm>
          <a:off x="1220470" y="990600"/>
          <a:ext cx="654050" cy="873125"/>
        </p:xfrm>
        <a:graphic>
          <a:graphicData uri="http://schemas.openxmlformats.org/presentationml/2006/ole">
            <mc:AlternateContent xmlns:mc="http://schemas.openxmlformats.org/markup-compatibility/2006">
              <mc:Choice xmlns:v="urn:schemas-microsoft-com:vml" Requires="v">
                <p:oleObj spid="_x0000_s140818" name="数式" r:id="rId12" imgW="190440" imgH="253800" progId="Equation.3">
                  <p:embed/>
                </p:oleObj>
              </mc:Choice>
              <mc:Fallback>
                <p:oleObj name="数式" r:id="rId12" imgW="190440" imgH="253800" progId="Equation.3">
                  <p:embed/>
                  <p:pic>
                    <p:nvPicPr>
                      <p:cNvPr id="0" name="Object 13"/>
                      <p:cNvPicPr>
                        <a:picLocks noChangeAspect="1" noChangeArrowheads="1"/>
                      </p:cNvPicPr>
                      <p:nvPr/>
                    </p:nvPicPr>
                    <p:blipFill>
                      <a:blip r:embed="rId13"/>
                      <a:srcRect/>
                      <a:stretch>
                        <a:fillRect/>
                      </a:stretch>
                    </p:blipFill>
                    <p:spPr bwMode="auto">
                      <a:xfrm>
                        <a:off x="1220470" y="990600"/>
                        <a:ext cx="6540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Arrow Connector 19"/>
          <p:cNvCxnSpPr/>
          <p:nvPr/>
        </p:nvCxnSpPr>
        <p:spPr>
          <a:xfrm flipH="1" flipV="1">
            <a:off x="647700" y="1752600"/>
            <a:ext cx="4953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1828800"/>
            <a:ext cx="609600" cy="457200"/>
          </a:xfrm>
          <a:prstGeom prst="rect">
            <a:avLst/>
          </a:prstGeom>
          <a:noFill/>
        </p:spPr>
        <p:txBody>
          <a:bodyPr wrap="square" rtlCol="0">
            <a:spAutoFit/>
          </a:bodyPr>
          <a:lstStyle/>
          <a:p>
            <a:r>
              <a:rPr lang="en-US" sz="2400" dirty="0">
                <a:latin typeface="Symbol" pitchFamily="18" charset="2"/>
              </a:rPr>
              <a:t>q</a:t>
            </a:r>
          </a:p>
        </p:txBody>
      </p:sp>
      <p:sp>
        <p:nvSpPr>
          <p:cNvPr id="22" name="TextBox 21"/>
          <p:cNvSpPr txBox="1"/>
          <p:nvPr/>
        </p:nvSpPr>
        <p:spPr>
          <a:xfrm>
            <a:off x="2819400" y="838200"/>
            <a:ext cx="5715000" cy="461665"/>
          </a:xfrm>
          <a:prstGeom prst="rect">
            <a:avLst/>
          </a:prstGeom>
          <a:noFill/>
        </p:spPr>
        <p:txBody>
          <a:bodyPr wrap="square" rtlCol="0">
            <a:spAutoFit/>
          </a:bodyPr>
          <a:lstStyle/>
          <a:p>
            <a:r>
              <a:rPr lang="en-US" sz="2400" dirty="0">
                <a:latin typeface="+mj-lt"/>
              </a:rPr>
              <a:t>For </a:t>
            </a:r>
            <a:r>
              <a:rPr lang="en-US" sz="2400" b="1" dirty="0" err="1">
                <a:latin typeface="+mj-lt"/>
              </a:rPr>
              <a:t>E</a:t>
            </a:r>
            <a:r>
              <a:rPr lang="en-US" sz="2400" b="1" baseline="-25000" dirty="0" err="1">
                <a:latin typeface="+mj-lt"/>
              </a:rPr>
              <a:t>inc</a:t>
            </a:r>
            <a:r>
              <a:rPr lang="en-US" sz="2400" dirty="0">
                <a:latin typeface="+mj-lt"/>
              </a:rPr>
              <a:t> polarized in scattering plane:</a:t>
            </a:r>
          </a:p>
        </p:txBody>
      </p:sp>
      <p:cxnSp>
        <p:nvCxnSpPr>
          <p:cNvPr id="24" name="Straight Arrow Connector 23"/>
          <p:cNvCxnSpPr/>
          <p:nvPr/>
        </p:nvCxnSpPr>
        <p:spPr>
          <a:xfrm>
            <a:off x="1143000" y="2971800"/>
            <a:ext cx="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38200" y="3124200"/>
            <a:ext cx="609600" cy="457200"/>
          </a:xfrm>
          <a:prstGeom prst="rect">
            <a:avLst/>
          </a:prstGeom>
          <a:noFill/>
        </p:spPr>
        <p:txBody>
          <a:bodyPr wrap="square" rtlCol="0">
            <a:spAutoFit/>
          </a:bodyPr>
          <a:lstStyle/>
          <a:p>
            <a:r>
              <a:rPr lang="en-US" sz="2400" dirty="0">
                <a:latin typeface="Symbol" pitchFamily="18" charset="2"/>
              </a:rPr>
              <a:t>q</a:t>
            </a:r>
          </a:p>
        </p:txBody>
      </p:sp>
    </p:spTree>
    <p:extLst>
      <p:ext uri="{BB962C8B-B14F-4D97-AF65-F5344CB8AC3E}">
        <p14:creationId xmlns:p14="http://schemas.microsoft.com/office/powerpoint/2010/main" val="1393478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
        <p:nvSpPr>
          <p:cNvPr id="5" name="TextBox 4"/>
          <p:cNvSpPr txBox="1"/>
          <p:nvPr/>
        </p:nvSpPr>
        <p:spPr>
          <a:xfrm>
            <a:off x="68580" y="211127"/>
            <a:ext cx="8839200" cy="461665"/>
          </a:xfrm>
          <a:prstGeom prst="rect">
            <a:avLst/>
          </a:prstGeom>
          <a:noFill/>
        </p:spPr>
        <p:txBody>
          <a:bodyPr wrap="square" rtlCol="0">
            <a:spAutoFit/>
          </a:bodyPr>
          <a:lstStyle/>
          <a:p>
            <a:r>
              <a:rPr lang="en-US" sz="2400" dirty="0">
                <a:latin typeface="+mj-lt"/>
              </a:rPr>
              <a:t>Scattering by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434404923"/>
              </p:ext>
            </p:extLst>
          </p:nvPr>
        </p:nvGraphicFramePr>
        <p:xfrm>
          <a:off x="2804160" y="1188720"/>
          <a:ext cx="6202363" cy="2698750"/>
        </p:xfrm>
        <a:graphic>
          <a:graphicData uri="http://schemas.openxmlformats.org/presentationml/2006/ole">
            <mc:AlternateContent xmlns:mc="http://schemas.openxmlformats.org/markup-compatibility/2006">
              <mc:Choice xmlns:v="urn:schemas-microsoft-com:vml" Requires="v">
                <p:oleObj spid="_x0000_s141922" name="数式" r:id="rId3" imgW="2400120" imgH="1041120" progId="Equation.3">
                  <p:embed/>
                </p:oleObj>
              </mc:Choice>
              <mc:Fallback>
                <p:oleObj name="数式" r:id="rId3" imgW="2400120" imgH="1041120" progId="Equation.3">
                  <p:embed/>
                  <p:pic>
                    <p:nvPicPr>
                      <p:cNvPr id="0" name=""/>
                      <p:cNvPicPr>
                        <a:picLocks noChangeAspect="1" noChangeArrowheads="1"/>
                      </p:cNvPicPr>
                      <p:nvPr/>
                    </p:nvPicPr>
                    <p:blipFill>
                      <a:blip r:embed="rId4"/>
                      <a:srcRect/>
                      <a:stretch>
                        <a:fillRect/>
                      </a:stretch>
                    </p:blipFill>
                    <p:spPr bwMode="auto">
                      <a:xfrm>
                        <a:off x="2804160" y="1188720"/>
                        <a:ext cx="6202363" cy="2698750"/>
                      </a:xfrm>
                      <a:prstGeom prst="rect">
                        <a:avLst/>
                      </a:prstGeom>
                      <a:noFill/>
                      <a:ln>
                        <a:noFill/>
                      </a:ln>
                    </p:spPr>
                  </p:pic>
                </p:oleObj>
              </mc:Fallback>
            </mc:AlternateContent>
          </a:graphicData>
        </a:graphic>
      </p:graphicFrame>
      <p:grpSp>
        <p:nvGrpSpPr>
          <p:cNvPr id="13" name="Group 12"/>
          <p:cNvGrpSpPr/>
          <p:nvPr/>
        </p:nvGrpSpPr>
        <p:grpSpPr>
          <a:xfrm>
            <a:off x="152400" y="1143000"/>
            <a:ext cx="2362200" cy="2590800"/>
            <a:chOff x="152400" y="1143000"/>
            <a:chExt cx="2362200" cy="2590800"/>
          </a:xfrm>
        </p:grpSpPr>
        <p:cxnSp>
          <p:nvCxnSpPr>
            <p:cNvPr id="8" name="Straight Arrow Connector 7"/>
            <p:cNvCxnSpPr/>
            <p:nvPr/>
          </p:nvCxnSpPr>
          <p:spPr>
            <a:xfrm flipV="1">
              <a:off x="1143000" y="1143000"/>
              <a:ext cx="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52400" y="2971800"/>
              <a:ext cx="9906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143000" y="2971800"/>
              <a:ext cx="1371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5" name="Object 14"/>
          <p:cNvGraphicFramePr>
            <a:graphicFrameLocks noChangeAspect="1"/>
          </p:cNvGraphicFramePr>
          <p:nvPr>
            <p:extLst>
              <p:ext uri="{D42A27DB-BD31-4B8C-83A1-F6EECF244321}">
                <p14:modId xmlns:p14="http://schemas.microsoft.com/office/powerpoint/2010/main" val="3822342433"/>
              </p:ext>
            </p:extLst>
          </p:nvPr>
        </p:nvGraphicFramePr>
        <p:xfrm>
          <a:off x="2107248" y="2393474"/>
          <a:ext cx="392112" cy="533400"/>
        </p:xfrm>
        <a:graphic>
          <a:graphicData uri="http://schemas.openxmlformats.org/presentationml/2006/ole">
            <mc:AlternateContent xmlns:mc="http://schemas.openxmlformats.org/markup-compatibility/2006">
              <mc:Choice xmlns:v="urn:schemas-microsoft-com:vml" Requires="v">
                <p:oleObj spid="_x0000_s141923" name="数式" r:id="rId5" imgW="114120" imgH="177480" progId="Equation.3">
                  <p:embed/>
                </p:oleObj>
              </mc:Choice>
              <mc:Fallback>
                <p:oleObj name="数式" r:id="rId5" imgW="114120" imgH="177480" progId="Equation.3">
                  <p:embed/>
                  <p:pic>
                    <p:nvPicPr>
                      <p:cNvPr id="0" name=""/>
                      <p:cNvPicPr>
                        <a:picLocks noChangeAspect="1" noChangeArrowheads="1"/>
                      </p:cNvPicPr>
                      <p:nvPr/>
                    </p:nvPicPr>
                    <p:blipFill>
                      <a:blip r:embed="rId6"/>
                      <a:srcRect/>
                      <a:stretch>
                        <a:fillRect/>
                      </a:stretch>
                    </p:blipFill>
                    <p:spPr bwMode="auto">
                      <a:xfrm>
                        <a:off x="2107248" y="2393474"/>
                        <a:ext cx="392112" cy="533400"/>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226043434"/>
              </p:ext>
            </p:extLst>
          </p:nvPr>
        </p:nvGraphicFramePr>
        <p:xfrm>
          <a:off x="1545431" y="2316480"/>
          <a:ext cx="566737" cy="785812"/>
        </p:xfrm>
        <a:graphic>
          <a:graphicData uri="http://schemas.openxmlformats.org/presentationml/2006/ole">
            <mc:AlternateContent xmlns:mc="http://schemas.openxmlformats.org/markup-compatibility/2006">
              <mc:Choice xmlns:v="urn:schemas-microsoft-com:vml" Requires="v">
                <p:oleObj spid="_x0000_s141924" name="数式" r:id="rId7" imgW="164880" imgH="228600" progId="Equation.3">
                  <p:embed/>
                </p:oleObj>
              </mc:Choice>
              <mc:Fallback>
                <p:oleObj name="数式" r:id="rId7" imgW="164880" imgH="228600" progId="Equation.3">
                  <p:embed/>
                  <p:pic>
                    <p:nvPicPr>
                      <p:cNvPr id="0" name=""/>
                      <p:cNvPicPr>
                        <a:picLocks noChangeAspect="1" noChangeArrowheads="1"/>
                      </p:cNvPicPr>
                      <p:nvPr/>
                    </p:nvPicPr>
                    <p:blipFill>
                      <a:blip r:embed="rId8"/>
                      <a:srcRect/>
                      <a:stretch>
                        <a:fillRect/>
                      </a:stretch>
                    </p:blipFill>
                    <p:spPr bwMode="auto">
                      <a:xfrm>
                        <a:off x="1545431" y="2316480"/>
                        <a:ext cx="5667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928676279"/>
              </p:ext>
            </p:extLst>
          </p:nvPr>
        </p:nvGraphicFramePr>
        <p:xfrm>
          <a:off x="533400" y="2133600"/>
          <a:ext cx="392112" cy="611188"/>
        </p:xfrm>
        <a:graphic>
          <a:graphicData uri="http://schemas.openxmlformats.org/presentationml/2006/ole">
            <mc:AlternateContent xmlns:mc="http://schemas.openxmlformats.org/markup-compatibility/2006">
              <mc:Choice xmlns:v="urn:schemas-microsoft-com:vml" Requires="v">
                <p:oleObj spid="_x0000_s141925" name="数式" r:id="rId9" imgW="114120" imgH="177480" progId="Equation.3">
                  <p:embed/>
                </p:oleObj>
              </mc:Choice>
              <mc:Fallback>
                <p:oleObj name="数式" r:id="rId9" imgW="114120" imgH="177480" progId="Equation.3">
                  <p:embed/>
                  <p:pic>
                    <p:nvPicPr>
                      <p:cNvPr id="0" name=""/>
                      <p:cNvPicPr>
                        <a:picLocks noChangeAspect="1" noChangeArrowheads="1"/>
                      </p:cNvPicPr>
                      <p:nvPr/>
                    </p:nvPicPr>
                    <p:blipFill>
                      <a:blip r:embed="rId10"/>
                      <a:srcRect/>
                      <a:stretch>
                        <a:fillRect/>
                      </a:stretch>
                    </p:blipFill>
                    <p:spPr bwMode="auto">
                      <a:xfrm>
                        <a:off x="533400" y="2133600"/>
                        <a:ext cx="39211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671088483"/>
              </p:ext>
            </p:extLst>
          </p:nvPr>
        </p:nvGraphicFramePr>
        <p:xfrm>
          <a:off x="1220470" y="990600"/>
          <a:ext cx="654050" cy="873125"/>
        </p:xfrm>
        <a:graphic>
          <a:graphicData uri="http://schemas.openxmlformats.org/presentationml/2006/ole">
            <mc:AlternateContent xmlns:mc="http://schemas.openxmlformats.org/markup-compatibility/2006">
              <mc:Choice xmlns:v="urn:schemas-microsoft-com:vml" Requires="v">
                <p:oleObj spid="_x0000_s141926" name="数式" r:id="rId11" imgW="190440" imgH="253800" progId="Equation.3">
                  <p:embed/>
                </p:oleObj>
              </mc:Choice>
              <mc:Fallback>
                <p:oleObj name="数式" r:id="rId11" imgW="190440" imgH="253800" progId="Equation.3">
                  <p:embed/>
                  <p:pic>
                    <p:nvPicPr>
                      <p:cNvPr id="0" name=""/>
                      <p:cNvPicPr>
                        <a:picLocks noChangeAspect="1" noChangeArrowheads="1"/>
                      </p:cNvPicPr>
                      <p:nvPr/>
                    </p:nvPicPr>
                    <p:blipFill>
                      <a:blip r:embed="rId12"/>
                      <a:srcRect/>
                      <a:stretch>
                        <a:fillRect/>
                      </a:stretch>
                    </p:blipFill>
                    <p:spPr bwMode="auto">
                      <a:xfrm>
                        <a:off x="1220470" y="990600"/>
                        <a:ext cx="6540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Arrow Connector 19"/>
          <p:cNvCxnSpPr/>
          <p:nvPr/>
        </p:nvCxnSpPr>
        <p:spPr>
          <a:xfrm flipH="1" flipV="1">
            <a:off x="647700" y="1752600"/>
            <a:ext cx="4953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1828800"/>
            <a:ext cx="609600" cy="457200"/>
          </a:xfrm>
          <a:prstGeom prst="rect">
            <a:avLst/>
          </a:prstGeom>
          <a:noFill/>
        </p:spPr>
        <p:txBody>
          <a:bodyPr wrap="square" rtlCol="0">
            <a:spAutoFit/>
          </a:bodyPr>
          <a:lstStyle/>
          <a:p>
            <a:r>
              <a:rPr lang="en-US" sz="2400" dirty="0">
                <a:latin typeface="Symbol" pitchFamily="18" charset="2"/>
              </a:rPr>
              <a:t>q</a:t>
            </a:r>
          </a:p>
        </p:txBody>
      </p:sp>
      <p:sp>
        <p:nvSpPr>
          <p:cNvPr id="22" name="TextBox 21"/>
          <p:cNvSpPr txBox="1"/>
          <p:nvPr/>
        </p:nvSpPr>
        <p:spPr>
          <a:xfrm>
            <a:off x="2819400" y="657552"/>
            <a:ext cx="5715000" cy="830997"/>
          </a:xfrm>
          <a:prstGeom prst="rect">
            <a:avLst/>
          </a:prstGeom>
          <a:noFill/>
        </p:spPr>
        <p:txBody>
          <a:bodyPr wrap="square" rtlCol="0">
            <a:spAutoFit/>
          </a:bodyPr>
          <a:lstStyle/>
          <a:p>
            <a:r>
              <a:rPr lang="en-US" sz="2400" dirty="0">
                <a:latin typeface="+mj-lt"/>
              </a:rPr>
              <a:t>For </a:t>
            </a:r>
            <a:r>
              <a:rPr lang="en-US" sz="2400" b="1" dirty="0" err="1">
                <a:latin typeface="+mj-lt"/>
              </a:rPr>
              <a:t>E</a:t>
            </a:r>
            <a:r>
              <a:rPr lang="en-US" sz="2400" b="1" baseline="-25000" dirty="0" err="1">
                <a:latin typeface="+mj-lt"/>
              </a:rPr>
              <a:t>inc</a:t>
            </a:r>
            <a:r>
              <a:rPr lang="en-US" sz="2400" dirty="0">
                <a:latin typeface="+mj-lt"/>
              </a:rPr>
              <a:t> polarized perpendicular to scattering plane:</a:t>
            </a:r>
          </a:p>
        </p:txBody>
      </p:sp>
      <p:graphicFrame>
        <p:nvGraphicFramePr>
          <p:cNvPr id="7" name="Object 6"/>
          <p:cNvGraphicFramePr>
            <a:graphicFrameLocks noChangeAspect="1"/>
          </p:cNvGraphicFramePr>
          <p:nvPr>
            <p:extLst>
              <p:ext uri="{D42A27DB-BD31-4B8C-83A1-F6EECF244321}">
                <p14:modId xmlns:p14="http://schemas.microsoft.com/office/powerpoint/2010/main" val="618488627"/>
              </p:ext>
            </p:extLst>
          </p:nvPr>
        </p:nvGraphicFramePr>
        <p:xfrm>
          <a:off x="304800" y="4038600"/>
          <a:ext cx="8696325" cy="2500312"/>
        </p:xfrm>
        <a:graphic>
          <a:graphicData uri="http://schemas.openxmlformats.org/presentationml/2006/ole">
            <mc:AlternateContent xmlns:mc="http://schemas.openxmlformats.org/markup-compatibility/2006">
              <mc:Choice xmlns:v="urn:schemas-microsoft-com:vml" Requires="v">
                <p:oleObj spid="_x0000_s141927" name="数式" r:id="rId13" imgW="3365280" imgH="965160" progId="Equation.3">
                  <p:embed/>
                </p:oleObj>
              </mc:Choice>
              <mc:Fallback>
                <p:oleObj name="数式" r:id="rId13" imgW="3365280" imgH="965160" progId="Equation.3">
                  <p:embed/>
                  <p:pic>
                    <p:nvPicPr>
                      <p:cNvPr id="0" name="Object 5"/>
                      <p:cNvPicPr>
                        <a:picLocks noChangeAspect="1" noChangeArrowheads="1"/>
                      </p:cNvPicPr>
                      <p:nvPr/>
                    </p:nvPicPr>
                    <p:blipFill>
                      <a:blip r:embed="rId14"/>
                      <a:srcRect/>
                      <a:stretch>
                        <a:fillRect/>
                      </a:stretch>
                    </p:blipFill>
                    <p:spPr bwMode="auto">
                      <a:xfrm>
                        <a:off x="304800" y="4038600"/>
                        <a:ext cx="8696325"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915183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03/26/2021</a:t>
            </a:r>
            <a:endParaRPr lang="en-US" dirty="0"/>
          </a:p>
        </p:txBody>
      </p:sp>
      <p:sp>
        <p:nvSpPr>
          <p:cNvPr id="3" name="Footer Placeholder 2"/>
          <p:cNvSpPr>
            <a:spLocks noGrp="1"/>
          </p:cNvSpPr>
          <p:nvPr>
            <p:ph type="ftr" sz="quarter" idx="11"/>
          </p:nvPr>
        </p:nvSpPr>
        <p:spPr/>
        <p:txBody>
          <a:bodyPr/>
          <a:lstStyle/>
          <a:p>
            <a:r>
              <a:rPr lang="en-US"/>
              <a:t>PHY 712  Spring 2021-- Lecture 23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sp>
        <p:nvSpPr>
          <p:cNvPr id="5" name="TextBox 4"/>
          <p:cNvSpPr txBox="1"/>
          <p:nvPr/>
        </p:nvSpPr>
        <p:spPr>
          <a:xfrm>
            <a:off x="68580" y="211127"/>
            <a:ext cx="8839200" cy="461665"/>
          </a:xfrm>
          <a:prstGeom prst="rect">
            <a:avLst/>
          </a:prstGeom>
          <a:noFill/>
        </p:spPr>
        <p:txBody>
          <a:bodyPr wrap="square" rtlCol="0">
            <a:spAutoFit/>
          </a:bodyPr>
          <a:lstStyle/>
          <a:p>
            <a:r>
              <a:rPr lang="en-US" sz="2400" dirty="0">
                <a:latin typeface="+mj-lt"/>
              </a:rPr>
              <a:t>Scattering by dielectric sphere with permittivity </a:t>
            </a:r>
            <a:r>
              <a:rPr lang="en-US" sz="2400" dirty="0">
                <a:latin typeface="Symbol" pitchFamily="18" charset="2"/>
              </a:rPr>
              <a:t>e </a:t>
            </a:r>
            <a:r>
              <a:rPr lang="en-US" sz="2400" dirty="0">
                <a:latin typeface="+mj-lt"/>
              </a:rPr>
              <a:t>and radius </a:t>
            </a:r>
            <a:r>
              <a:rPr lang="en-US" sz="2400" i="1" dirty="0">
                <a:latin typeface="+mj-lt"/>
              </a:rPr>
              <a:t>a</a:t>
            </a:r>
            <a:r>
              <a:rPr lang="en-US" sz="2400" dirty="0">
                <a:latin typeface="+mj-lt"/>
              </a:rPr>
              <a:t>:</a:t>
            </a:r>
            <a:endParaRPr lang="en-US" sz="2400" dirty="0">
              <a:latin typeface="Symbol" pitchFamily="18" charset="2"/>
            </a:endParaRPr>
          </a:p>
        </p:txBody>
      </p:sp>
      <p:grpSp>
        <p:nvGrpSpPr>
          <p:cNvPr id="13" name="Group 12"/>
          <p:cNvGrpSpPr/>
          <p:nvPr/>
        </p:nvGrpSpPr>
        <p:grpSpPr>
          <a:xfrm>
            <a:off x="152400" y="1143000"/>
            <a:ext cx="2362200" cy="2590800"/>
            <a:chOff x="152400" y="1143000"/>
            <a:chExt cx="2362200" cy="2590800"/>
          </a:xfrm>
        </p:grpSpPr>
        <p:cxnSp>
          <p:nvCxnSpPr>
            <p:cNvPr id="8" name="Straight Arrow Connector 7"/>
            <p:cNvCxnSpPr/>
            <p:nvPr/>
          </p:nvCxnSpPr>
          <p:spPr>
            <a:xfrm flipV="1">
              <a:off x="1143000" y="1143000"/>
              <a:ext cx="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52400" y="2971800"/>
              <a:ext cx="990600" cy="7620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143000" y="2971800"/>
              <a:ext cx="1371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15" name="Object 14"/>
          <p:cNvGraphicFramePr>
            <a:graphicFrameLocks noChangeAspect="1"/>
          </p:cNvGraphicFramePr>
          <p:nvPr>
            <p:extLst>
              <p:ext uri="{D42A27DB-BD31-4B8C-83A1-F6EECF244321}">
                <p14:modId xmlns:p14="http://schemas.microsoft.com/office/powerpoint/2010/main" val="1956948844"/>
              </p:ext>
            </p:extLst>
          </p:nvPr>
        </p:nvGraphicFramePr>
        <p:xfrm>
          <a:off x="1893888" y="2971800"/>
          <a:ext cx="392112" cy="533400"/>
        </p:xfrm>
        <a:graphic>
          <a:graphicData uri="http://schemas.openxmlformats.org/presentationml/2006/ole">
            <mc:AlternateContent xmlns:mc="http://schemas.openxmlformats.org/markup-compatibility/2006">
              <mc:Choice xmlns:v="urn:schemas-microsoft-com:vml" Requires="v">
                <p:oleObj spid="_x0000_s142824" name="数式" r:id="rId4" imgW="114120" imgH="177480" progId="Equation.3">
                  <p:embed/>
                </p:oleObj>
              </mc:Choice>
              <mc:Fallback>
                <p:oleObj name="数式" r:id="rId4" imgW="114120" imgH="177480" progId="Equation.3">
                  <p:embed/>
                  <p:pic>
                    <p:nvPicPr>
                      <p:cNvPr id="0" name=""/>
                      <p:cNvPicPr>
                        <a:picLocks noChangeAspect="1" noChangeArrowheads="1"/>
                      </p:cNvPicPr>
                      <p:nvPr/>
                    </p:nvPicPr>
                    <p:blipFill>
                      <a:blip r:embed="rId5"/>
                      <a:srcRect/>
                      <a:stretch>
                        <a:fillRect/>
                      </a:stretch>
                    </p:blipFill>
                    <p:spPr bwMode="auto">
                      <a:xfrm>
                        <a:off x="1893888" y="2971800"/>
                        <a:ext cx="392112" cy="533400"/>
                      </a:xfrm>
                      <a:prstGeom prst="rect">
                        <a:avLst/>
                      </a:prstGeom>
                      <a:noFill/>
                      <a:ln>
                        <a:noFill/>
                      </a:ln>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512082881"/>
              </p:ext>
            </p:extLst>
          </p:nvPr>
        </p:nvGraphicFramePr>
        <p:xfrm>
          <a:off x="1545431" y="2316480"/>
          <a:ext cx="566737" cy="785812"/>
        </p:xfrm>
        <a:graphic>
          <a:graphicData uri="http://schemas.openxmlformats.org/presentationml/2006/ole">
            <mc:AlternateContent xmlns:mc="http://schemas.openxmlformats.org/markup-compatibility/2006">
              <mc:Choice xmlns:v="urn:schemas-microsoft-com:vml" Requires="v">
                <p:oleObj spid="_x0000_s142825" name="数式" r:id="rId6" imgW="164880" imgH="228600" progId="Equation.3">
                  <p:embed/>
                </p:oleObj>
              </mc:Choice>
              <mc:Fallback>
                <p:oleObj name="数式" r:id="rId6" imgW="164880" imgH="228600" progId="Equation.3">
                  <p:embed/>
                  <p:pic>
                    <p:nvPicPr>
                      <p:cNvPr id="0" name=""/>
                      <p:cNvPicPr>
                        <a:picLocks noChangeAspect="1" noChangeArrowheads="1"/>
                      </p:cNvPicPr>
                      <p:nvPr/>
                    </p:nvPicPr>
                    <p:blipFill>
                      <a:blip r:embed="rId7"/>
                      <a:srcRect/>
                      <a:stretch>
                        <a:fillRect/>
                      </a:stretch>
                    </p:blipFill>
                    <p:spPr bwMode="auto">
                      <a:xfrm>
                        <a:off x="1545431" y="2316480"/>
                        <a:ext cx="566737"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946627337"/>
              </p:ext>
            </p:extLst>
          </p:nvPr>
        </p:nvGraphicFramePr>
        <p:xfrm>
          <a:off x="533400" y="2133600"/>
          <a:ext cx="392112" cy="611188"/>
        </p:xfrm>
        <a:graphic>
          <a:graphicData uri="http://schemas.openxmlformats.org/presentationml/2006/ole">
            <mc:AlternateContent xmlns:mc="http://schemas.openxmlformats.org/markup-compatibility/2006">
              <mc:Choice xmlns:v="urn:schemas-microsoft-com:vml" Requires="v">
                <p:oleObj spid="_x0000_s142826" name="数式" r:id="rId8" imgW="114120" imgH="177480" progId="Equation.3">
                  <p:embed/>
                </p:oleObj>
              </mc:Choice>
              <mc:Fallback>
                <p:oleObj name="数式" r:id="rId8" imgW="114120" imgH="177480" progId="Equation.3">
                  <p:embed/>
                  <p:pic>
                    <p:nvPicPr>
                      <p:cNvPr id="0" name=""/>
                      <p:cNvPicPr>
                        <a:picLocks noChangeAspect="1" noChangeArrowheads="1"/>
                      </p:cNvPicPr>
                      <p:nvPr/>
                    </p:nvPicPr>
                    <p:blipFill>
                      <a:blip r:embed="rId9"/>
                      <a:srcRect/>
                      <a:stretch>
                        <a:fillRect/>
                      </a:stretch>
                    </p:blipFill>
                    <p:spPr bwMode="auto">
                      <a:xfrm>
                        <a:off x="533400" y="2133600"/>
                        <a:ext cx="392112"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697395676"/>
              </p:ext>
            </p:extLst>
          </p:nvPr>
        </p:nvGraphicFramePr>
        <p:xfrm>
          <a:off x="1220470" y="990600"/>
          <a:ext cx="654050" cy="873125"/>
        </p:xfrm>
        <a:graphic>
          <a:graphicData uri="http://schemas.openxmlformats.org/presentationml/2006/ole">
            <mc:AlternateContent xmlns:mc="http://schemas.openxmlformats.org/markup-compatibility/2006">
              <mc:Choice xmlns:v="urn:schemas-microsoft-com:vml" Requires="v">
                <p:oleObj spid="_x0000_s142827" name="数式" r:id="rId10" imgW="190440" imgH="253800" progId="Equation.3">
                  <p:embed/>
                </p:oleObj>
              </mc:Choice>
              <mc:Fallback>
                <p:oleObj name="数式" r:id="rId10" imgW="190440" imgH="253800" progId="Equation.3">
                  <p:embed/>
                  <p:pic>
                    <p:nvPicPr>
                      <p:cNvPr id="0" name=""/>
                      <p:cNvPicPr>
                        <a:picLocks noChangeAspect="1" noChangeArrowheads="1"/>
                      </p:cNvPicPr>
                      <p:nvPr/>
                    </p:nvPicPr>
                    <p:blipFill>
                      <a:blip r:embed="rId11"/>
                      <a:srcRect/>
                      <a:stretch>
                        <a:fillRect/>
                      </a:stretch>
                    </p:blipFill>
                    <p:spPr bwMode="auto">
                      <a:xfrm>
                        <a:off x="1220470" y="990600"/>
                        <a:ext cx="654050"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0" name="Straight Arrow Connector 19"/>
          <p:cNvCxnSpPr/>
          <p:nvPr/>
        </p:nvCxnSpPr>
        <p:spPr>
          <a:xfrm flipH="1" flipV="1">
            <a:off x="647700" y="1752600"/>
            <a:ext cx="495300" cy="1219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838200" y="1828800"/>
            <a:ext cx="609600" cy="457200"/>
          </a:xfrm>
          <a:prstGeom prst="rect">
            <a:avLst/>
          </a:prstGeom>
          <a:noFill/>
        </p:spPr>
        <p:txBody>
          <a:bodyPr wrap="square" rtlCol="0">
            <a:spAutoFit/>
          </a:bodyPr>
          <a:lstStyle/>
          <a:p>
            <a:r>
              <a:rPr lang="en-US" sz="2400" dirty="0">
                <a:latin typeface="Symbol" pitchFamily="18" charset="2"/>
              </a:rPr>
              <a:t>q</a:t>
            </a:r>
          </a:p>
        </p:txBody>
      </p:sp>
      <p:graphicFrame>
        <p:nvGraphicFramePr>
          <p:cNvPr id="7" name="Object 6"/>
          <p:cNvGraphicFramePr>
            <a:graphicFrameLocks noChangeAspect="1"/>
          </p:cNvGraphicFramePr>
          <p:nvPr>
            <p:extLst>
              <p:ext uri="{D42A27DB-BD31-4B8C-83A1-F6EECF244321}">
                <p14:modId xmlns:p14="http://schemas.microsoft.com/office/powerpoint/2010/main" val="1798525455"/>
              </p:ext>
            </p:extLst>
          </p:nvPr>
        </p:nvGraphicFramePr>
        <p:xfrm>
          <a:off x="2636947" y="1338263"/>
          <a:ext cx="5821253" cy="1023937"/>
        </p:xfrm>
        <a:graphic>
          <a:graphicData uri="http://schemas.openxmlformats.org/presentationml/2006/ole">
            <mc:AlternateContent xmlns:mc="http://schemas.openxmlformats.org/markup-compatibility/2006">
              <mc:Choice xmlns:v="urn:schemas-microsoft-com:vml" Requires="v">
                <p:oleObj spid="_x0000_s142828" name="Equation" r:id="rId12" imgW="2895480" imgH="507960" progId="Equation.DSMT4">
                  <p:embed/>
                </p:oleObj>
              </mc:Choice>
              <mc:Fallback>
                <p:oleObj name="Equation" r:id="rId12" imgW="2895480" imgH="507960" progId="Equation.DSMT4">
                  <p:embed/>
                  <p:pic>
                    <p:nvPicPr>
                      <p:cNvPr id="0" name=""/>
                      <p:cNvPicPr>
                        <a:picLocks noChangeAspect="1" noChangeArrowheads="1"/>
                      </p:cNvPicPr>
                      <p:nvPr/>
                    </p:nvPicPr>
                    <p:blipFill>
                      <a:blip r:embed="rId13"/>
                      <a:srcRect/>
                      <a:stretch>
                        <a:fillRect/>
                      </a:stretch>
                    </p:blipFill>
                    <p:spPr bwMode="auto">
                      <a:xfrm>
                        <a:off x="2636947" y="1338263"/>
                        <a:ext cx="5821253" cy="1023937"/>
                      </a:xfrm>
                      <a:prstGeom prst="rect">
                        <a:avLst/>
                      </a:prstGeom>
                      <a:noFill/>
                      <a:ln>
                        <a:noFill/>
                      </a:ln>
                    </p:spPr>
                  </p:pic>
                </p:oleObj>
              </mc:Fallback>
            </mc:AlternateContent>
          </a:graphicData>
        </a:graphic>
      </p:graphicFrame>
      <p:pic>
        <p:nvPicPr>
          <p:cNvPr id="142338"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745105" y="2614612"/>
            <a:ext cx="6017895" cy="355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p:cNvSpPr txBox="1"/>
          <p:nvPr/>
        </p:nvSpPr>
        <p:spPr>
          <a:xfrm>
            <a:off x="5754052" y="6019800"/>
            <a:ext cx="399574" cy="457200"/>
          </a:xfrm>
          <a:prstGeom prst="rect">
            <a:avLst/>
          </a:prstGeom>
          <a:solidFill>
            <a:schemeClr val="bg1"/>
          </a:solidFill>
        </p:spPr>
        <p:txBody>
          <a:bodyPr wrap="square" rtlCol="0">
            <a:spAutoFit/>
          </a:bodyPr>
          <a:lstStyle/>
          <a:p>
            <a:r>
              <a:rPr lang="en-US" sz="2400" dirty="0">
                <a:latin typeface="Symbol" pitchFamily="18" charset="2"/>
              </a:rPr>
              <a:t>q</a:t>
            </a:r>
          </a:p>
        </p:txBody>
      </p:sp>
    </p:spTree>
    <p:extLst>
      <p:ext uri="{BB962C8B-B14F-4D97-AF65-F5344CB8AC3E}">
        <p14:creationId xmlns:p14="http://schemas.microsoft.com/office/powerpoint/2010/main" val="1003627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82193F-DA9B-4384-9741-77D5FC1DD7F1}"/>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A91C9D42-4C1F-4304-A560-98CBEF472FBB}"/>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42032133-0952-4C0F-A51E-EC57E9306C29}"/>
              </a:ext>
            </a:extLst>
          </p:cNvPr>
          <p:cNvSpPr>
            <a:spLocks noGrp="1"/>
          </p:cNvSpPr>
          <p:nvPr>
            <p:ph type="sldNum" sz="quarter" idx="12"/>
          </p:nvPr>
        </p:nvSpPr>
        <p:spPr/>
        <p:txBody>
          <a:bodyPr/>
          <a:lstStyle/>
          <a:p>
            <a:fld id="{CE368B07-CEBF-4C80-90AF-53B34FA04CF3}" type="slidenum">
              <a:rPr lang="en-US" smtClean="0"/>
              <a:t>3</a:t>
            </a:fld>
            <a:endParaRPr lang="en-US" dirty="0"/>
          </a:p>
        </p:txBody>
      </p:sp>
      <p:pic>
        <p:nvPicPr>
          <p:cNvPr id="5" name="Picture 4">
            <a:extLst>
              <a:ext uri="{FF2B5EF4-FFF2-40B4-BE49-F238E27FC236}">
                <a16:creationId xmlns:a16="http://schemas.microsoft.com/office/drawing/2014/main" id="{1C439F2B-3881-43A6-9DD1-CD89B6466D07}"/>
              </a:ext>
            </a:extLst>
          </p:cNvPr>
          <p:cNvPicPr>
            <a:picLocks noChangeAspect="1"/>
          </p:cNvPicPr>
          <p:nvPr/>
        </p:nvPicPr>
        <p:blipFill>
          <a:blip r:embed="rId2"/>
          <a:stretch>
            <a:fillRect/>
          </a:stretch>
        </p:blipFill>
        <p:spPr>
          <a:xfrm>
            <a:off x="0" y="552236"/>
            <a:ext cx="9144000" cy="5753528"/>
          </a:xfrm>
          <a:prstGeom prst="rect">
            <a:avLst/>
          </a:prstGeom>
        </p:spPr>
      </p:pic>
    </p:spTree>
    <p:extLst>
      <p:ext uri="{BB962C8B-B14F-4D97-AF65-F5344CB8AC3E}">
        <p14:creationId xmlns:p14="http://schemas.microsoft.com/office/powerpoint/2010/main" val="2695025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E66AC8-CE79-46D5-8F74-8C7E662C16EE}"/>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4B01A921-A812-4498-8EBB-E247C7628C11}"/>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A36A4A7D-0FB9-45F8-8FFA-FECE27F0826E}"/>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8981C92E-344E-4744-9881-8F251E403EF6}"/>
              </a:ext>
            </a:extLst>
          </p:cNvPr>
          <p:cNvSpPr txBox="1"/>
          <p:nvPr/>
        </p:nvSpPr>
        <p:spPr>
          <a:xfrm>
            <a:off x="228600" y="381000"/>
            <a:ext cx="8153400" cy="1384995"/>
          </a:xfrm>
          <a:prstGeom prst="rect">
            <a:avLst/>
          </a:prstGeom>
          <a:noFill/>
        </p:spPr>
        <p:txBody>
          <a:bodyPr wrap="square" rtlCol="0">
            <a:spAutoFit/>
          </a:bodyPr>
          <a:lstStyle/>
          <a:p>
            <a:r>
              <a:rPr lang="en-US" sz="2400" dirty="0">
                <a:latin typeface="+mj-lt"/>
              </a:rPr>
              <a:t>Your questions –</a:t>
            </a:r>
          </a:p>
          <a:p>
            <a:r>
              <a:rPr lang="en-US" sz="2400" dirty="0">
                <a:latin typeface="+mj-lt"/>
              </a:rPr>
              <a:t>From Gao -- </a:t>
            </a:r>
            <a:r>
              <a:rPr lang="en-US" dirty="0"/>
              <a:t>How to generate two situations: 1 </a:t>
            </a:r>
            <a:r>
              <a:rPr lang="en-US" dirty="0" err="1"/>
              <a:t>Einc</a:t>
            </a:r>
            <a:r>
              <a:rPr lang="en-US" dirty="0"/>
              <a:t> polarized perpendicular to scattering plane and 2 </a:t>
            </a:r>
            <a:r>
              <a:rPr lang="en-US" dirty="0" err="1"/>
              <a:t>Einc</a:t>
            </a:r>
            <a:r>
              <a:rPr lang="en-US" dirty="0"/>
              <a:t> polarized in scattering plane? What physical mechanism leads to two different results?</a:t>
            </a:r>
            <a:endParaRPr lang="en-US" sz="2400" dirty="0">
              <a:latin typeface="+mj-lt"/>
            </a:endParaRPr>
          </a:p>
        </p:txBody>
      </p:sp>
    </p:spTree>
    <p:extLst>
      <p:ext uri="{BB962C8B-B14F-4D97-AF65-F5344CB8AC3E}">
        <p14:creationId xmlns:p14="http://schemas.microsoft.com/office/powerpoint/2010/main" val="481158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2B02C7-6EFD-4138-B975-1D4BE0951BF4}"/>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40BCE145-8EA3-4F0C-983D-E0D26E4F81FE}"/>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1CDD1682-1BA5-424B-9C4C-9ED867740DA1}"/>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D903223C-0274-4C50-B5DE-E4A7AE57836D}"/>
              </a:ext>
            </a:extLst>
          </p:cNvPr>
          <p:cNvSpPr txBox="1"/>
          <p:nvPr/>
        </p:nvSpPr>
        <p:spPr>
          <a:xfrm>
            <a:off x="152400" y="96901"/>
            <a:ext cx="8382000" cy="830997"/>
          </a:xfrm>
          <a:prstGeom prst="rect">
            <a:avLst/>
          </a:prstGeom>
          <a:noFill/>
        </p:spPr>
        <p:txBody>
          <a:bodyPr wrap="square" rtlCol="0">
            <a:spAutoFit/>
          </a:bodyPr>
          <a:lstStyle/>
          <a:p>
            <a:r>
              <a:rPr lang="en-US" sz="2400" dirty="0">
                <a:latin typeface="+mj-lt"/>
              </a:rPr>
              <a:t>Important results from last time – EM waves from time harmonic sources – open isotropic boundaries</a:t>
            </a:r>
          </a:p>
        </p:txBody>
      </p:sp>
      <p:graphicFrame>
        <p:nvGraphicFramePr>
          <p:cNvPr id="6" name="Object 5">
            <a:extLst>
              <a:ext uri="{FF2B5EF4-FFF2-40B4-BE49-F238E27FC236}">
                <a16:creationId xmlns:a16="http://schemas.microsoft.com/office/drawing/2014/main" id="{4D2DC459-E1E2-45D4-8CB1-311C96EBDDB8}"/>
              </a:ext>
            </a:extLst>
          </p:cNvPr>
          <p:cNvGraphicFramePr>
            <a:graphicFrameLocks noChangeAspect="1"/>
          </p:cNvGraphicFramePr>
          <p:nvPr>
            <p:extLst>
              <p:ext uri="{D42A27DB-BD31-4B8C-83A1-F6EECF244321}">
                <p14:modId xmlns:p14="http://schemas.microsoft.com/office/powerpoint/2010/main" val="3161763135"/>
              </p:ext>
            </p:extLst>
          </p:nvPr>
        </p:nvGraphicFramePr>
        <p:xfrm>
          <a:off x="388601" y="919498"/>
          <a:ext cx="5471197" cy="2870998"/>
        </p:xfrm>
        <a:graphic>
          <a:graphicData uri="http://schemas.openxmlformats.org/presentationml/2006/ole">
            <mc:AlternateContent xmlns:mc="http://schemas.openxmlformats.org/markup-compatibility/2006">
              <mc:Choice xmlns:v="urn:schemas-microsoft-com:vml" Requires="v">
                <p:oleObj spid="_x0000_s159776" name="Equation" r:id="rId3" imgW="6606571" imgH="3466906" progId="Equation.DSMT4">
                  <p:embed/>
                </p:oleObj>
              </mc:Choice>
              <mc:Fallback>
                <p:oleObj name="Equation" r:id="rId3" imgW="6606571" imgH="3466906" progId="Equation.DSMT4">
                  <p:embed/>
                  <p:pic>
                    <p:nvPicPr>
                      <p:cNvPr id="0" name=""/>
                      <p:cNvPicPr/>
                      <p:nvPr/>
                    </p:nvPicPr>
                    <p:blipFill>
                      <a:blip r:embed="rId4"/>
                      <a:stretch>
                        <a:fillRect/>
                      </a:stretch>
                    </p:blipFill>
                    <p:spPr>
                      <a:xfrm>
                        <a:off x="388601" y="919498"/>
                        <a:ext cx="5471197" cy="287099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8DD328B-464B-41B6-AE04-7EC6B0B6C3E0}"/>
              </a:ext>
            </a:extLst>
          </p:cNvPr>
          <p:cNvGraphicFramePr>
            <a:graphicFrameLocks noChangeAspect="1"/>
          </p:cNvGraphicFramePr>
          <p:nvPr>
            <p:extLst>
              <p:ext uri="{D42A27DB-BD31-4B8C-83A1-F6EECF244321}">
                <p14:modId xmlns:p14="http://schemas.microsoft.com/office/powerpoint/2010/main" val="74843883"/>
              </p:ext>
            </p:extLst>
          </p:nvPr>
        </p:nvGraphicFramePr>
        <p:xfrm>
          <a:off x="388601" y="3281145"/>
          <a:ext cx="5859799" cy="3227287"/>
        </p:xfrm>
        <a:graphic>
          <a:graphicData uri="http://schemas.openxmlformats.org/presentationml/2006/ole">
            <mc:AlternateContent xmlns:mc="http://schemas.openxmlformats.org/markup-compatibility/2006">
              <mc:Choice xmlns:v="urn:schemas-microsoft-com:vml" Requires="v">
                <p:oleObj spid="_x0000_s159777" name="Equation" r:id="rId5" imgW="6240811" imgH="3436481" progId="Equation.DSMT4">
                  <p:embed/>
                </p:oleObj>
              </mc:Choice>
              <mc:Fallback>
                <p:oleObj name="Equation" r:id="rId5" imgW="6240811" imgH="3436481" progId="Equation.DSMT4">
                  <p:embed/>
                  <p:pic>
                    <p:nvPicPr>
                      <p:cNvPr id="0" name=""/>
                      <p:cNvPicPr/>
                      <p:nvPr/>
                    </p:nvPicPr>
                    <p:blipFill>
                      <a:blip r:embed="rId6"/>
                      <a:stretch>
                        <a:fillRect/>
                      </a:stretch>
                    </p:blipFill>
                    <p:spPr>
                      <a:xfrm>
                        <a:off x="388601" y="3281145"/>
                        <a:ext cx="5859799" cy="3227287"/>
                      </a:xfrm>
                      <a:prstGeom prst="rect">
                        <a:avLst/>
                      </a:prstGeom>
                    </p:spPr>
                  </p:pic>
                </p:oleObj>
              </mc:Fallback>
            </mc:AlternateContent>
          </a:graphicData>
        </a:graphic>
      </p:graphicFrame>
    </p:spTree>
    <p:extLst>
      <p:ext uri="{BB962C8B-B14F-4D97-AF65-F5344CB8AC3E}">
        <p14:creationId xmlns:p14="http://schemas.microsoft.com/office/powerpoint/2010/main" val="2381003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862C5B-E800-44A3-8006-C16895C68521}"/>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78FB7000-B781-4522-BD9F-3C5022029331}"/>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3375450E-3E6E-4187-94F0-7E91BAD66B77}"/>
              </a:ext>
            </a:extLst>
          </p:cNvPr>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6" name="Object 5">
            <a:extLst>
              <a:ext uri="{FF2B5EF4-FFF2-40B4-BE49-F238E27FC236}">
                <a16:creationId xmlns:a16="http://schemas.microsoft.com/office/drawing/2014/main" id="{520CE99F-ED68-40EA-B840-360D103650F3}"/>
              </a:ext>
            </a:extLst>
          </p:cNvPr>
          <p:cNvGraphicFramePr>
            <a:graphicFrameLocks noChangeAspect="1"/>
          </p:cNvGraphicFramePr>
          <p:nvPr>
            <p:extLst>
              <p:ext uri="{D42A27DB-BD31-4B8C-83A1-F6EECF244321}">
                <p14:modId xmlns:p14="http://schemas.microsoft.com/office/powerpoint/2010/main" val="2042519885"/>
              </p:ext>
            </p:extLst>
          </p:nvPr>
        </p:nvGraphicFramePr>
        <p:xfrm>
          <a:off x="152400" y="334963"/>
          <a:ext cx="8039100" cy="3094037"/>
        </p:xfrm>
        <a:graphic>
          <a:graphicData uri="http://schemas.openxmlformats.org/presentationml/2006/ole">
            <mc:AlternateContent xmlns:mc="http://schemas.openxmlformats.org/markup-compatibility/2006">
              <mc:Choice xmlns:v="urn:schemas-microsoft-com:vml" Requires="v">
                <p:oleObj spid="_x0000_s160815" name="Equation" r:id="rId3" imgW="8039256" imgH="3093831" progId="Equation.DSMT4">
                  <p:embed/>
                </p:oleObj>
              </mc:Choice>
              <mc:Fallback>
                <p:oleObj name="Equation" r:id="rId3" imgW="8039256" imgH="3093831" progId="Equation.DSMT4">
                  <p:embed/>
                  <p:pic>
                    <p:nvPicPr>
                      <p:cNvPr id="0" name=""/>
                      <p:cNvPicPr/>
                      <p:nvPr/>
                    </p:nvPicPr>
                    <p:blipFill>
                      <a:blip r:embed="rId4"/>
                      <a:stretch>
                        <a:fillRect/>
                      </a:stretch>
                    </p:blipFill>
                    <p:spPr>
                      <a:xfrm>
                        <a:off x="152400" y="334963"/>
                        <a:ext cx="8039100" cy="30940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0618CFB-73CE-4F5F-8A29-492210FC5A51}"/>
              </a:ext>
            </a:extLst>
          </p:cNvPr>
          <p:cNvGraphicFramePr>
            <a:graphicFrameLocks noChangeAspect="1"/>
          </p:cNvGraphicFramePr>
          <p:nvPr>
            <p:extLst>
              <p:ext uri="{D42A27DB-BD31-4B8C-83A1-F6EECF244321}">
                <p14:modId xmlns:p14="http://schemas.microsoft.com/office/powerpoint/2010/main" val="2675134043"/>
              </p:ext>
            </p:extLst>
          </p:nvPr>
        </p:nvGraphicFramePr>
        <p:xfrm>
          <a:off x="2047050" y="3048000"/>
          <a:ext cx="6621462" cy="2255837"/>
        </p:xfrm>
        <a:graphic>
          <a:graphicData uri="http://schemas.openxmlformats.org/presentationml/2006/ole">
            <mc:AlternateContent xmlns:mc="http://schemas.openxmlformats.org/markup-compatibility/2006">
              <mc:Choice xmlns:v="urn:schemas-microsoft-com:vml" Requires="v">
                <p:oleObj spid="_x0000_s160816" name="Equation" r:id="rId5" imgW="6621998" imgH="2255409" progId="Equation.DSMT4">
                  <p:embed/>
                </p:oleObj>
              </mc:Choice>
              <mc:Fallback>
                <p:oleObj name="Equation" r:id="rId5" imgW="6621998" imgH="2255409" progId="Equation.DSMT4">
                  <p:embed/>
                  <p:pic>
                    <p:nvPicPr>
                      <p:cNvPr id="0" name=""/>
                      <p:cNvPicPr/>
                      <p:nvPr/>
                    </p:nvPicPr>
                    <p:blipFill>
                      <a:blip r:embed="rId6"/>
                      <a:stretch>
                        <a:fillRect/>
                      </a:stretch>
                    </p:blipFill>
                    <p:spPr>
                      <a:xfrm>
                        <a:off x="2047050" y="3048000"/>
                        <a:ext cx="6621462" cy="22558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80AB3F14-513A-4387-8350-2A75672FD020}"/>
              </a:ext>
            </a:extLst>
          </p:cNvPr>
          <p:cNvGraphicFramePr>
            <a:graphicFrameLocks noChangeAspect="1"/>
          </p:cNvGraphicFramePr>
          <p:nvPr>
            <p:extLst>
              <p:ext uri="{D42A27DB-BD31-4B8C-83A1-F6EECF244321}">
                <p14:modId xmlns:p14="http://schemas.microsoft.com/office/powerpoint/2010/main" val="288753198"/>
              </p:ext>
            </p:extLst>
          </p:nvPr>
        </p:nvGraphicFramePr>
        <p:xfrm>
          <a:off x="1958943" y="4886261"/>
          <a:ext cx="6797675" cy="1935163"/>
        </p:xfrm>
        <a:graphic>
          <a:graphicData uri="http://schemas.openxmlformats.org/presentationml/2006/ole">
            <mc:AlternateContent xmlns:mc="http://schemas.openxmlformats.org/markup-compatibility/2006">
              <mc:Choice xmlns:v="urn:schemas-microsoft-com:vml" Requires="v">
                <p:oleObj spid="_x0000_s160817" name="Equation" r:id="rId7" imgW="6797164" imgH="1935702" progId="Equation.DSMT4">
                  <p:embed/>
                </p:oleObj>
              </mc:Choice>
              <mc:Fallback>
                <p:oleObj name="Equation" r:id="rId7" imgW="6797164" imgH="1935702" progId="Equation.DSMT4">
                  <p:embed/>
                  <p:pic>
                    <p:nvPicPr>
                      <p:cNvPr id="0" name=""/>
                      <p:cNvPicPr/>
                      <p:nvPr/>
                    </p:nvPicPr>
                    <p:blipFill>
                      <a:blip r:embed="rId8"/>
                      <a:stretch>
                        <a:fillRect/>
                      </a:stretch>
                    </p:blipFill>
                    <p:spPr>
                      <a:xfrm>
                        <a:off x="1958943" y="4886261"/>
                        <a:ext cx="6797675" cy="1935163"/>
                      </a:xfrm>
                      <a:prstGeom prst="rect">
                        <a:avLst/>
                      </a:prstGeom>
                    </p:spPr>
                  </p:pic>
                </p:oleObj>
              </mc:Fallback>
            </mc:AlternateContent>
          </a:graphicData>
        </a:graphic>
      </p:graphicFrame>
      <p:sp>
        <p:nvSpPr>
          <p:cNvPr id="9" name="Arrow: Right 8">
            <a:extLst>
              <a:ext uri="{FF2B5EF4-FFF2-40B4-BE49-F238E27FC236}">
                <a16:creationId xmlns:a16="http://schemas.microsoft.com/office/drawing/2014/main" id="{03AD6AAE-7271-40A4-ADDC-B7A2E967883F}"/>
              </a:ext>
            </a:extLst>
          </p:cNvPr>
          <p:cNvSpPr/>
          <p:nvPr/>
        </p:nvSpPr>
        <p:spPr>
          <a:xfrm>
            <a:off x="609600" y="3398837"/>
            <a:ext cx="960438" cy="639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CCBAD6AE-BA38-4054-90A8-E9D113394F89}"/>
              </a:ext>
            </a:extLst>
          </p:cNvPr>
          <p:cNvSpPr/>
          <p:nvPr/>
        </p:nvSpPr>
        <p:spPr>
          <a:xfrm>
            <a:off x="609600" y="5151437"/>
            <a:ext cx="960438" cy="6397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09056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9F1879-6519-44BA-80CB-0AEC3770249B}"/>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7F013026-AFFB-466C-9AB8-E3006FAE556B}"/>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EBEFB78D-5750-4A2E-A58A-06620E1ED5DF}"/>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17E9F294-C38B-4D2E-9BDE-B16EF2950AED}"/>
              </a:ext>
            </a:extLst>
          </p:cNvPr>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dipole radiation source</a:t>
            </a:r>
          </a:p>
        </p:txBody>
      </p:sp>
      <p:graphicFrame>
        <p:nvGraphicFramePr>
          <p:cNvPr id="6" name="Object 5">
            <a:extLst>
              <a:ext uri="{FF2B5EF4-FFF2-40B4-BE49-F238E27FC236}">
                <a16:creationId xmlns:a16="http://schemas.microsoft.com/office/drawing/2014/main" id="{9360E58A-31B7-46F2-9EE4-BF5EC041882A}"/>
              </a:ext>
            </a:extLst>
          </p:cNvPr>
          <p:cNvGraphicFramePr>
            <a:graphicFrameLocks noChangeAspect="1"/>
          </p:cNvGraphicFramePr>
          <p:nvPr>
            <p:extLst>
              <p:ext uri="{D42A27DB-BD31-4B8C-83A1-F6EECF244321}">
                <p14:modId xmlns:p14="http://schemas.microsoft.com/office/powerpoint/2010/main" val="2526949550"/>
              </p:ext>
            </p:extLst>
          </p:nvPr>
        </p:nvGraphicFramePr>
        <p:xfrm>
          <a:off x="838200" y="766465"/>
          <a:ext cx="6553200" cy="846137"/>
        </p:xfrm>
        <a:graphic>
          <a:graphicData uri="http://schemas.openxmlformats.org/presentationml/2006/ole">
            <mc:AlternateContent xmlns:mc="http://schemas.openxmlformats.org/markup-compatibility/2006">
              <mc:Choice xmlns:v="urn:schemas-microsoft-com:vml" Requires="v">
                <p:oleObj spid="_x0000_s161822" name="Equation" r:id="rId3" imgW="6553324" imgH="845903" progId="Equation.DSMT4">
                  <p:embed/>
                </p:oleObj>
              </mc:Choice>
              <mc:Fallback>
                <p:oleObj name="Equation" r:id="rId3" imgW="6553324" imgH="845903" progId="Equation.DSMT4">
                  <p:embed/>
                  <p:pic>
                    <p:nvPicPr>
                      <p:cNvPr id="0" name=""/>
                      <p:cNvPicPr/>
                      <p:nvPr/>
                    </p:nvPicPr>
                    <p:blipFill>
                      <a:blip r:embed="rId4"/>
                      <a:stretch>
                        <a:fillRect/>
                      </a:stretch>
                    </p:blipFill>
                    <p:spPr>
                      <a:xfrm>
                        <a:off x="838200" y="766465"/>
                        <a:ext cx="6553200" cy="8461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CF234B4-8EBE-481A-B77D-9E4283DDFB4B}"/>
              </a:ext>
            </a:extLst>
          </p:cNvPr>
          <p:cNvGraphicFramePr>
            <a:graphicFrameLocks noChangeAspect="1"/>
          </p:cNvGraphicFramePr>
          <p:nvPr>
            <p:extLst>
              <p:ext uri="{D42A27DB-BD31-4B8C-83A1-F6EECF244321}">
                <p14:modId xmlns:p14="http://schemas.microsoft.com/office/powerpoint/2010/main" val="2058013535"/>
              </p:ext>
            </p:extLst>
          </p:nvPr>
        </p:nvGraphicFramePr>
        <p:xfrm>
          <a:off x="457200" y="2721190"/>
          <a:ext cx="7633810" cy="2777612"/>
        </p:xfrm>
        <a:graphic>
          <a:graphicData uri="http://schemas.openxmlformats.org/presentationml/2006/ole">
            <mc:AlternateContent xmlns:mc="http://schemas.openxmlformats.org/markup-compatibility/2006">
              <mc:Choice xmlns:v="urn:schemas-microsoft-com:vml" Requires="v">
                <p:oleObj spid="_x0000_s161823" name="Equation" r:id="rId5" imgW="6553324" imgH="2385088" progId="Equation.DSMT4">
                  <p:embed/>
                </p:oleObj>
              </mc:Choice>
              <mc:Fallback>
                <p:oleObj name="Equation" r:id="rId5" imgW="6553324" imgH="2385088" progId="Equation.DSMT4">
                  <p:embed/>
                  <p:pic>
                    <p:nvPicPr>
                      <p:cNvPr id="0" name=""/>
                      <p:cNvPicPr/>
                      <p:nvPr/>
                    </p:nvPicPr>
                    <p:blipFill>
                      <a:blip r:embed="rId6"/>
                      <a:stretch>
                        <a:fillRect/>
                      </a:stretch>
                    </p:blipFill>
                    <p:spPr>
                      <a:xfrm>
                        <a:off x="457200" y="2721190"/>
                        <a:ext cx="7633810" cy="2777612"/>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0E07EB14-5346-4E52-BCD0-8C954EFE4FC3}"/>
              </a:ext>
            </a:extLst>
          </p:cNvPr>
          <p:cNvSpPr txBox="1"/>
          <p:nvPr/>
        </p:nvSpPr>
        <p:spPr>
          <a:xfrm>
            <a:off x="332232" y="1520861"/>
            <a:ext cx="8077200" cy="1200329"/>
          </a:xfrm>
          <a:prstGeom prst="rect">
            <a:avLst/>
          </a:prstGeom>
          <a:noFill/>
        </p:spPr>
        <p:txBody>
          <a:bodyPr wrap="square" rtlCol="0">
            <a:spAutoFit/>
          </a:bodyPr>
          <a:lstStyle/>
          <a:p>
            <a:r>
              <a:rPr lang="en-US" sz="2400" dirty="0">
                <a:latin typeface="+mj-lt"/>
              </a:rPr>
              <a:t>Note that the continuity of charge and current must be  satisfied.     For the Fourier amplitudes, the relations are as bellow:</a:t>
            </a:r>
          </a:p>
        </p:txBody>
      </p:sp>
      <p:sp>
        <p:nvSpPr>
          <p:cNvPr id="11" name="TextBox 10">
            <a:extLst>
              <a:ext uri="{FF2B5EF4-FFF2-40B4-BE49-F238E27FC236}">
                <a16:creationId xmlns:a16="http://schemas.microsoft.com/office/drawing/2014/main" id="{B97EF5C8-34BB-47BA-A2A5-D65105031903}"/>
              </a:ext>
            </a:extLst>
          </p:cNvPr>
          <p:cNvSpPr txBox="1"/>
          <p:nvPr/>
        </p:nvSpPr>
        <p:spPr>
          <a:xfrm>
            <a:off x="5105400" y="3457572"/>
            <a:ext cx="5638800" cy="461665"/>
          </a:xfrm>
          <a:prstGeom prst="rect">
            <a:avLst/>
          </a:prstGeom>
          <a:noFill/>
        </p:spPr>
        <p:txBody>
          <a:bodyPr wrap="square" rtlCol="0">
            <a:spAutoFit/>
          </a:bodyPr>
          <a:lstStyle/>
          <a:p>
            <a:r>
              <a:rPr lang="en-US" sz="2400" dirty="0">
                <a:latin typeface="+mj-lt"/>
              </a:rPr>
              <a:t>Jackson’s clever trick!</a:t>
            </a:r>
          </a:p>
        </p:txBody>
      </p:sp>
    </p:spTree>
    <p:extLst>
      <p:ext uri="{BB962C8B-B14F-4D97-AF65-F5344CB8AC3E}">
        <p14:creationId xmlns:p14="http://schemas.microsoft.com/office/powerpoint/2010/main" val="3895493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C9C5-3752-4968-B1C3-2D7F8CDB2616}"/>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F45FA6E9-F618-4270-8BF3-15F97D434D86}"/>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E6FC2D11-ACFC-4DDF-854B-954C1AA2E979}"/>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2EFFDB9E-5FFE-4651-8DB6-63A87FFCA96A}"/>
              </a:ext>
            </a:extLst>
          </p:cNvPr>
          <p:cNvSpPr txBox="1"/>
          <p:nvPr/>
        </p:nvSpPr>
        <p:spPr>
          <a:xfrm>
            <a:off x="304800" y="304800"/>
            <a:ext cx="6858000" cy="461665"/>
          </a:xfrm>
          <a:prstGeom prst="rect">
            <a:avLst/>
          </a:prstGeom>
          <a:noFill/>
        </p:spPr>
        <p:txBody>
          <a:bodyPr wrap="square" rtlCol="0">
            <a:spAutoFit/>
          </a:bodyPr>
          <a:lstStyle/>
          <a:p>
            <a:r>
              <a:rPr lang="en-US" sz="2400" dirty="0">
                <a:latin typeface="+mj-lt"/>
              </a:rPr>
              <a:t>Example of dipole radiation source</a:t>
            </a:r>
          </a:p>
        </p:txBody>
      </p:sp>
      <p:graphicFrame>
        <p:nvGraphicFramePr>
          <p:cNvPr id="6" name="Object 5">
            <a:extLst>
              <a:ext uri="{FF2B5EF4-FFF2-40B4-BE49-F238E27FC236}">
                <a16:creationId xmlns:a16="http://schemas.microsoft.com/office/drawing/2014/main" id="{2B28A96D-7983-40A6-BA03-9D7F87415CAB}"/>
              </a:ext>
            </a:extLst>
          </p:cNvPr>
          <p:cNvGraphicFramePr>
            <a:graphicFrameLocks noChangeAspect="1"/>
          </p:cNvGraphicFramePr>
          <p:nvPr>
            <p:extLst>
              <p:ext uri="{D42A27DB-BD31-4B8C-83A1-F6EECF244321}">
                <p14:modId xmlns:p14="http://schemas.microsoft.com/office/powerpoint/2010/main" val="2857274931"/>
              </p:ext>
            </p:extLst>
          </p:nvPr>
        </p:nvGraphicFramePr>
        <p:xfrm>
          <a:off x="908050" y="684064"/>
          <a:ext cx="6553200" cy="846137"/>
        </p:xfrm>
        <a:graphic>
          <a:graphicData uri="http://schemas.openxmlformats.org/presentationml/2006/ole">
            <mc:AlternateContent xmlns:mc="http://schemas.openxmlformats.org/markup-compatibility/2006">
              <mc:Choice xmlns:v="urn:schemas-microsoft-com:vml" Requires="v">
                <p:oleObj spid="_x0000_s162860" name="Equation" r:id="rId3" imgW="6553324" imgH="845903" progId="Equation.DSMT4">
                  <p:embed/>
                </p:oleObj>
              </mc:Choice>
              <mc:Fallback>
                <p:oleObj name="Equation" r:id="rId3" imgW="6553324" imgH="845903" progId="Equation.DSMT4">
                  <p:embed/>
                  <p:pic>
                    <p:nvPicPr>
                      <p:cNvPr id="6" name="Object 5">
                        <a:extLst>
                          <a:ext uri="{FF2B5EF4-FFF2-40B4-BE49-F238E27FC236}">
                            <a16:creationId xmlns:a16="http://schemas.microsoft.com/office/drawing/2014/main" id="{9360E58A-31B7-46F2-9EE4-BF5EC041882A}"/>
                          </a:ext>
                        </a:extLst>
                      </p:cNvPr>
                      <p:cNvPicPr/>
                      <p:nvPr/>
                    </p:nvPicPr>
                    <p:blipFill>
                      <a:blip r:embed="rId4"/>
                      <a:stretch>
                        <a:fillRect/>
                      </a:stretch>
                    </p:blipFill>
                    <p:spPr>
                      <a:xfrm>
                        <a:off x="908050" y="684064"/>
                        <a:ext cx="6553200" cy="846137"/>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79D1A503-E86C-4C0E-84DC-A34E906B17CE}"/>
              </a:ext>
            </a:extLst>
          </p:cNvPr>
          <p:cNvGraphicFramePr>
            <a:graphicFrameLocks noChangeAspect="1"/>
          </p:cNvGraphicFramePr>
          <p:nvPr>
            <p:extLst>
              <p:ext uri="{D42A27DB-BD31-4B8C-83A1-F6EECF244321}">
                <p14:modId xmlns:p14="http://schemas.microsoft.com/office/powerpoint/2010/main" val="1963000919"/>
              </p:ext>
            </p:extLst>
          </p:nvPr>
        </p:nvGraphicFramePr>
        <p:xfrm>
          <a:off x="911225" y="1371600"/>
          <a:ext cx="5645150" cy="2809875"/>
        </p:xfrm>
        <a:graphic>
          <a:graphicData uri="http://schemas.openxmlformats.org/presentationml/2006/ole">
            <mc:AlternateContent xmlns:mc="http://schemas.openxmlformats.org/markup-compatibility/2006">
              <mc:Choice xmlns:v="urn:schemas-microsoft-com:vml" Requires="v">
                <p:oleObj spid="_x0000_s162861" name="Equation" r:id="rId5" imgW="2603160" imgH="1295280" progId="Equation.DSMT4">
                  <p:embed/>
                </p:oleObj>
              </mc:Choice>
              <mc:Fallback>
                <p:oleObj name="Equation" r:id="rId5" imgW="2603160" imgH="1295280" progId="Equation.DSMT4">
                  <p:embed/>
                  <p:pic>
                    <p:nvPicPr>
                      <p:cNvPr id="0" name=""/>
                      <p:cNvPicPr/>
                      <p:nvPr/>
                    </p:nvPicPr>
                    <p:blipFill>
                      <a:blip r:embed="rId6"/>
                      <a:stretch>
                        <a:fillRect/>
                      </a:stretch>
                    </p:blipFill>
                    <p:spPr>
                      <a:xfrm>
                        <a:off x="911225" y="1371600"/>
                        <a:ext cx="5645150" cy="2809875"/>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F3CDA92A-1C00-42B6-B124-02CE055961EC}"/>
              </a:ext>
            </a:extLst>
          </p:cNvPr>
          <p:cNvSpPr txBox="1"/>
          <p:nvPr/>
        </p:nvSpPr>
        <p:spPr>
          <a:xfrm>
            <a:off x="898906" y="4206875"/>
            <a:ext cx="7626350" cy="461665"/>
          </a:xfrm>
          <a:prstGeom prst="rect">
            <a:avLst/>
          </a:prstGeom>
          <a:noFill/>
        </p:spPr>
        <p:txBody>
          <a:bodyPr wrap="square" rtlCol="0">
            <a:spAutoFit/>
          </a:bodyPr>
          <a:lstStyle/>
          <a:p>
            <a:r>
              <a:rPr lang="en-US" sz="2400" dirty="0">
                <a:latin typeface="+mj-lt"/>
              </a:rPr>
              <a:t>From the analysis valid for  </a:t>
            </a:r>
            <a:r>
              <a:rPr lang="en-US" sz="2400" i="1" dirty="0" err="1">
                <a:latin typeface="+mj-lt"/>
              </a:rPr>
              <a:t>kr</a:t>
            </a:r>
            <a:r>
              <a:rPr lang="en-US" sz="2400" i="1" dirty="0">
                <a:latin typeface="+mj-lt"/>
              </a:rPr>
              <a:t>&gt;&gt;1 </a:t>
            </a:r>
            <a:r>
              <a:rPr lang="en-US" sz="2400" dirty="0">
                <a:latin typeface="+mj-lt"/>
              </a:rPr>
              <a:t>and </a:t>
            </a:r>
            <a:r>
              <a:rPr lang="en-US" sz="2400" i="1" dirty="0" err="1">
                <a:latin typeface="+mj-lt"/>
              </a:rPr>
              <a:t>kR</a:t>
            </a:r>
            <a:r>
              <a:rPr lang="en-US" sz="2400" i="1" dirty="0">
                <a:latin typeface="+mj-lt"/>
              </a:rPr>
              <a:t>&lt;&lt;1</a:t>
            </a:r>
            <a:r>
              <a:rPr lang="en-US" sz="2400" dirty="0">
                <a:latin typeface="+mj-lt"/>
              </a:rPr>
              <a:t>:</a:t>
            </a:r>
          </a:p>
        </p:txBody>
      </p:sp>
      <p:graphicFrame>
        <p:nvGraphicFramePr>
          <p:cNvPr id="9" name="Object 8">
            <a:extLst>
              <a:ext uri="{FF2B5EF4-FFF2-40B4-BE49-F238E27FC236}">
                <a16:creationId xmlns:a16="http://schemas.microsoft.com/office/drawing/2014/main" id="{1B16ADDA-6615-4022-AF26-8E037DD50147}"/>
              </a:ext>
            </a:extLst>
          </p:cNvPr>
          <p:cNvGraphicFramePr>
            <a:graphicFrameLocks noChangeAspect="1"/>
          </p:cNvGraphicFramePr>
          <p:nvPr>
            <p:extLst>
              <p:ext uri="{D42A27DB-BD31-4B8C-83A1-F6EECF244321}">
                <p14:modId xmlns:p14="http://schemas.microsoft.com/office/powerpoint/2010/main" val="163764118"/>
              </p:ext>
            </p:extLst>
          </p:nvPr>
        </p:nvGraphicFramePr>
        <p:xfrm>
          <a:off x="914146" y="4832350"/>
          <a:ext cx="6821010" cy="1524000"/>
        </p:xfrm>
        <a:graphic>
          <a:graphicData uri="http://schemas.openxmlformats.org/presentationml/2006/ole">
            <mc:AlternateContent xmlns:mc="http://schemas.openxmlformats.org/markup-compatibility/2006">
              <mc:Choice xmlns:v="urn:schemas-microsoft-com:vml" Requires="v">
                <p:oleObj spid="_x0000_s162862" name="Equation" r:id="rId7" imgW="5854680" imgH="1307880" progId="Equation.DSMT4">
                  <p:embed/>
                </p:oleObj>
              </mc:Choice>
              <mc:Fallback>
                <p:oleObj name="Equation" r:id="rId7" imgW="5854680" imgH="1307880" progId="Equation.DSMT4">
                  <p:embed/>
                  <p:pic>
                    <p:nvPicPr>
                      <p:cNvPr id="0" name=""/>
                      <p:cNvPicPr/>
                      <p:nvPr/>
                    </p:nvPicPr>
                    <p:blipFill>
                      <a:blip r:embed="rId8"/>
                      <a:stretch>
                        <a:fillRect/>
                      </a:stretch>
                    </p:blipFill>
                    <p:spPr>
                      <a:xfrm>
                        <a:off x="914146" y="4832350"/>
                        <a:ext cx="6821010" cy="1524000"/>
                      </a:xfrm>
                      <a:prstGeom prst="rect">
                        <a:avLst/>
                      </a:prstGeom>
                    </p:spPr>
                  </p:pic>
                </p:oleObj>
              </mc:Fallback>
            </mc:AlternateContent>
          </a:graphicData>
        </a:graphic>
      </p:graphicFrame>
    </p:spTree>
    <p:extLst>
      <p:ext uri="{BB962C8B-B14F-4D97-AF65-F5344CB8AC3E}">
        <p14:creationId xmlns:p14="http://schemas.microsoft.com/office/powerpoint/2010/main" val="593533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BEC9C5-3752-4968-B1C3-2D7F8CDB2616}"/>
              </a:ext>
            </a:extLst>
          </p:cNvPr>
          <p:cNvSpPr>
            <a:spLocks noGrp="1"/>
          </p:cNvSpPr>
          <p:nvPr>
            <p:ph type="dt" sz="half" idx="10"/>
          </p:nvPr>
        </p:nvSpPr>
        <p:spPr/>
        <p:txBody>
          <a:bodyPr/>
          <a:lstStyle/>
          <a:p>
            <a:r>
              <a:rPr lang="en-US"/>
              <a:t>03/26/2021</a:t>
            </a:r>
            <a:endParaRPr lang="en-US" dirty="0"/>
          </a:p>
        </p:txBody>
      </p:sp>
      <p:sp>
        <p:nvSpPr>
          <p:cNvPr id="3" name="Footer Placeholder 2">
            <a:extLst>
              <a:ext uri="{FF2B5EF4-FFF2-40B4-BE49-F238E27FC236}">
                <a16:creationId xmlns:a16="http://schemas.microsoft.com/office/drawing/2014/main" id="{F45FA6E9-F618-4270-8BF3-15F97D434D86}"/>
              </a:ext>
            </a:extLst>
          </p:cNvPr>
          <p:cNvSpPr>
            <a:spLocks noGrp="1"/>
          </p:cNvSpPr>
          <p:nvPr>
            <p:ph type="ftr" sz="quarter" idx="11"/>
          </p:nvPr>
        </p:nvSpPr>
        <p:spPr/>
        <p:txBody>
          <a:bodyPr/>
          <a:lstStyle/>
          <a:p>
            <a:r>
              <a:rPr lang="en-US"/>
              <a:t>PHY 712  Spring 2021-- Lecture 23</a:t>
            </a:r>
            <a:endParaRPr lang="en-US" dirty="0"/>
          </a:p>
        </p:txBody>
      </p:sp>
      <p:sp>
        <p:nvSpPr>
          <p:cNvPr id="4" name="Slide Number Placeholder 3">
            <a:extLst>
              <a:ext uri="{FF2B5EF4-FFF2-40B4-BE49-F238E27FC236}">
                <a16:creationId xmlns:a16="http://schemas.microsoft.com/office/drawing/2014/main" id="{E6FC2D11-ACFC-4DDF-854B-954C1AA2E979}"/>
              </a:ext>
            </a:extLst>
          </p:cNvPr>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a:extLst>
              <a:ext uri="{FF2B5EF4-FFF2-40B4-BE49-F238E27FC236}">
                <a16:creationId xmlns:a16="http://schemas.microsoft.com/office/drawing/2014/main" id="{2EFFDB9E-5FFE-4651-8DB6-63A87FFCA96A}"/>
              </a:ext>
            </a:extLst>
          </p:cNvPr>
          <p:cNvSpPr txBox="1"/>
          <p:nvPr/>
        </p:nvSpPr>
        <p:spPr>
          <a:xfrm>
            <a:off x="161544" y="203581"/>
            <a:ext cx="8382000" cy="461665"/>
          </a:xfrm>
          <a:prstGeom prst="rect">
            <a:avLst/>
          </a:prstGeom>
          <a:noFill/>
        </p:spPr>
        <p:txBody>
          <a:bodyPr wrap="square" rtlCol="0">
            <a:spAutoFit/>
          </a:bodyPr>
          <a:lstStyle/>
          <a:p>
            <a:r>
              <a:rPr lang="en-US" sz="2400" dirty="0">
                <a:latin typeface="+mj-lt"/>
              </a:rPr>
              <a:t>Example of dipole radiation source  -- exact results for r&gt;&gt;R:</a:t>
            </a:r>
          </a:p>
        </p:txBody>
      </p:sp>
      <p:graphicFrame>
        <p:nvGraphicFramePr>
          <p:cNvPr id="6" name="Object 5">
            <a:extLst>
              <a:ext uri="{FF2B5EF4-FFF2-40B4-BE49-F238E27FC236}">
                <a16:creationId xmlns:a16="http://schemas.microsoft.com/office/drawing/2014/main" id="{2B28A96D-7983-40A6-BA03-9D7F87415CAB}"/>
              </a:ext>
            </a:extLst>
          </p:cNvPr>
          <p:cNvGraphicFramePr>
            <a:graphicFrameLocks noChangeAspect="1"/>
          </p:cNvGraphicFramePr>
          <p:nvPr/>
        </p:nvGraphicFramePr>
        <p:xfrm>
          <a:off x="908050" y="684064"/>
          <a:ext cx="6553200" cy="846137"/>
        </p:xfrm>
        <a:graphic>
          <a:graphicData uri="http://schemas.openxmlformats.org/presentationml/2006/ole">
            <mc:AlternateContent xmlns:mc="http://schemas.openxmlformats.org/markup-compatibility/2006">
              <mc:Choice xmlns:v="urn:schemas-microsoft-com:vml" Requires="v">
                <p:oleObj spid="_x0000_s163875" name="Equation" r:id="rId3" imgW="6553324" imgH="845903" progId="Equation.DSMT4">
                  <p:embed/>
                </p:oleObj>
              </mc:Choice>
              <mc:Fallback>
                <p:oleObj name="Equation" r:id="rId3" imgW="6553324" imgH="845903" progId="Equation.DSMT4">
                  <p:embed/>
                  <p:pic>
                    <p:nvPicPr>
                      <p:cNvPr id="6" name="Object 5">
                        <a:extLst>
                          <a:ext uri="{FF2B5EF4-FFF2-40B4-BE49-F238E27FC236}">
                            <a16:creationId xmlns:a16="http://schemas.microsoft.com/office/drawing/2014/main" id="{2B28A96D-7983-40A6-BA03-9D7F87415CAB}"/>
                          </a:ext>
                        </a:extLst>
                      </p:cNvPr>
                      <p:cNvPicPr/>
                      <p:nvPr/>
                    </p:nvPicPr>
                    <p:blipFill>
                      <a:blip r:embed="rId4"/>
                      <a:stretch>
                        <a:fillRect/>
                      </a:stretch>
                    </p:blipFill>
                    <p:spPr>
                      <a:xfrm>
                        <a:off x="908050" y="684064"/>
                        <a:ext cx="6553200" cy="8461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2DD936A6-BA78-4F46-AB3A-25561CC1CF8B}"/>
              </a:ext>
            </a:extLst>
          </p:cNvPr>
          <p:cNvGraphicFramePr>
            <a:graphicFrameLocks noChangeAspect="1"/>
          </p:cNvGraphicFramePr>
          <p:nvPr>
            <p:extLst>
              <p:ext uri="{D42A27DB-BD31-4B8C-83A1-F6EECF244321}">
                <p14:modId xmlns:p14="http://schemas.microsoft.com/office/powerpoint/2010/main" val="1364987040"/>
              </p:ext>
            </p:extLst>
          </p:nvPr>
        </p:nvGraphicFramePr>
        <p:xfrm>
          <a:off x="892810" y="3598693"/>
          <a:ext cx="6278562" cy="2544763"/>
        </p:xfrm>
        <a:graphic>
          <a:graphicData uri="http://schemas.openxmlformats.org/presentationml/2006/ole">
            <mc:AlternateContent xmlns:mc="http://schemas.openxmlformats.org/markup-compatibility/2006">
              <mc:Choice xmlns:v="urn:schemas-microsoft-com:vml" Requires="v">
                <p:oleObj spid="_x0000_s163876" name="Equation" r:id="rId5" imgW="6279129" imgH="2545191" progId="Equation.DSMT4">
                  <p:embed/>
                </p:oleObj>
              </mc:Choice>
              <mc:Fallback>
                <p:oleObj name="Equation" r:id="rId5" imgW="6279129" imgH="2545191" progId="Equation.DSMT4">
                  <p:embed/>
                  <p:pic>
                    <p:nvPicPr>
                      <p:cNvPr id="0" name=""/>
                      <p:cNvPicPr/>
                      <p:nvPr/>
                    </p:nvPicPr>
                    <p:blipFill>
                      <a:blip r:embed="rId6"/>
                      <a:stretch>
                        <a:fillRect/>
                      </a:stretch>
                    </p:blipFill>
                    <p:spPr>
                      <a:xfrm>
                        <a:off x="892810" y="3598693"/>
                        <a:ext cx="6278562" cy="2544763"/>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2D5FE93-A726-442E-90D4-09721F09E486}"/>
              </a:ext>
            </a:extLst>
          </p:cNvPr>
          <p:cNvGraphicFramePr>
            <a:graphicFrameLocks noChangeAspect="1"/>
          </p:cNvGraphicFramePr>
          <p:nvPr>
            <p:extLst>
              <p:ext uri="{D42A27DB-BD31-4B8C-83A1-F6EECF244321}">
                <p14:modId xmlns:p14="http://schemas.microsoft.com/office/powerpoint/2010/main" val="125331736"/>
              </p:ext>
            </p:extLst>
          </p:nvPr>
        </p:nvGraphicFramePr>
        <p:xfrm>
          <a:off x="914146" y="1437522"/>
          <a:ext cx="6964362" cy="2073275"/>
        </p:xfrm>
        <a:graphic>
          <a:graphicData uri="http://schemas.openxmlformats.org/presentationml/2006/ole">
            <mc:AlternateContent xmlns:mc="http://schemas.openxmlformats.org/markup-compatibility/2006">
              <mc:Choice xmlns:v="urn:schemas-microsoft-com:vml" Requires="v">
                <p:oleObj spid="_x0000_s163877" name="Equation" r:id="rId7" imgW="6964867" imgH="2072862" progId="Equation.DSMT4">
                  <p:embed/>
                </p:oleObj>
              </mc:Choice>
              <mc:Fallback>
                <p:oleObj name="Equation" r:id="rId7" imgW="6964867" imgH="2072862" progId="Equation.DSMT4">
                  <p:embed/>
                  <p:pic>
                    <p:nvPicPr>
                      <p:cNvPr id="0" name=""/>
                      <p:cNvPicPr/>
                      <p:nvPr/>
                    </p:nvPicPr>
                    <p:blipFill>
                      <a:blip r:embed="rId8"/>
                      <a:stretch>
                        <a:fillRect/>
                      </a:stretch>
                    </p:blipFill>
                    <p:spPr>
                      <a:xfrm>
                        <a:off x="914146" y="1437522"/>
                        <a:ext cx="6964362" cy="2073275"/>
                      </a:xfrm>
                      <a:prstGeom prst="rect">
                        <a:avLst/>
                      </a:prstGeom>
                    </p:spPr>
                  </p:pic>
                </p:oleObj>
              </mc:Fallback>
            </mc:AlternateContent>
          </a:graphicData>
        </a:graphic>
      </p:graphicFrame>
      <p:sp>
        <p:nvSpPr>
          <p:cNvPr id="12" name="TextBox 11">
            <a:extLst>
              <a:ext uri="{FF2B5EF4-FFF2-40B4-BE49-F238E27FC236}">
                <a16:creationId xmlns:a16="http://schemas.microsoft.com/office/drawing/2014/main" id="{F6A8BF2E-58F9-41FE-B74D-E0A8BB7FC73C}"/>
              </a:ext>
            </a:extLst>
          </p:cNvPr>
          <p:cNvSpPr txBox="1"/>
          <p:nvPr/>
        </p:nvSpPr>
        <p:spPr>
          <a:xfrm>
            <a:off x="5715000" y="3598693"/>
            <a:ext cx="3200400" cy="1200329"/>
          </a:xfrm>
          <a:prstGeom prst="rect">
            <a:avLst/>
          </a:prstGeom>
          <a:noFill/>
        </p:spPr>
        <p:txBody>
          <a:bodyPr wrap="square" rtlCol="0">
            <a:spAutoFit/>
          </a:bodyPr>
          <a:lstStyle/>
          <a:p>
            <a:r>
              <a:rPr lang="en-US" sz="2400" dirty="0">
                <a:latin typeface="+mj-lt"/>
              </a:rPr>
              <a:t>Agrees with dipole approximation for </a:t>
            </a:r>
            <a:r>
              <a:rPr lang="en-US" sz="2400" i="1" dirty="0" err="1">
                <a:latin typeface="+mj-lt"/>
              </a:rPr>
              <a:t>kR</a:t>
            </a:r>
            <a:r>
              <a:rPr lang="en-US" sz="2400" i="1" dirty="0">
                <a:latin typeface="+mj-lt"/>
              </a:rPr>
              <a:t>&lt;&lt;1</a:t>
            </a:r>
            <a:r>
              <a:rPr lang="en-US" sz="2400" dirty="0">
                <a:latin typeface="+mj-lt"/>
              </a:rPr>
              <a:t>.</a:t>
            </a:r>
          </a:p>
        </p:txBody>
      </p:sp>
    </p:spTree>
    <p:extLst>
      <p:ext uri="{BB962C8B-B14F-4D97-AF65-F5344CB8AC3E}">
        <p14:creationId xmlns:p14="http://schemas.microsoft.com/office/powerpoint/2010/main" val="2386278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20292</TotalTime>
  <Words>1080</Words>
  <Application>Microsoft Office PowerPoint</Application>
  <PresentationFormat>On-screen Show (4:3)</PresentationFormat>
  <Paragraphs>207</Paragraphs>
  <Slides>29</Slides>
  <Notes>19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5" baseType="lpstr">
      <vt:lpstr>Arial</vt:lpstr>
      <vt:lpstr>Calibri</vt:lpstr>
      <vt:lpstr>Symbol</vt:lpstr>
      <vt:lpstr>Office Theme</vt:lpstr>
      <vt:lpstr>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1147</cp:revision>
  <cp:lastPrinted>2019-03-20T02:44:31Z</cp:lastPrinted>
  <dcterms:created xsi:type="dcterms:W3CDTF">2012-01-10T18:32:24Z</dcterms:created>
  <dcterms:modified xsi:type="dcterms:W3CDTF">2021-03-26T15:05:16Z</dcterms:modified>
</cp:coreProperties>
</file>