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6" r:id="rId2"/>
    <p:sldId id="382" r:id="rId3"/>
    <p:sldId id="356" r:id="rId4"/>
    <p:sldId id="358" r:id="rId5"/>
    <p:sldId id="359" r:id="rId6"/>
    <p:sldId id="360" r:id="rId7"/>
    <p:sldId id="371" r:id="rId8"/>
    <p:sldId id="372" r:id="rId9"/>
    <p:sldId id="373" r:id="rId10"/>
    <p:sldId id="374" r:id="rId11"/>
    <p:sldId id="375" r:id="rId12"/>
    <p:sldId id="376" r:id="rId13"/>
    <p:sldId id="377" r:id="rId14"/>
    <p:sldId id="380"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3300"/>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79728" autoAdjust="0"/>
  </p:normalViewPr>
  <p:slideViewPr>
    <p:cSldViewPr>
      <p:cViewPr>
        <p:scale>
          <a:sx n="47" d="100"/>
          <a:sy n="47" d="100"/>
        </p:scale>
        <p:origin x="874" y="398"/>
      </p:cViewPr>
      <p:guideLst>
        <p:guide orient="horz" pos="2160"/>
        <p:guide pos="2880"/>
      </p:guideLst>
    </p:cSldViewPr>
  </p:slideViewPr>
  <p:notesTextViewPr>
    <p:cViewPr>
      <p:scale>
        <a:sx n="1" d="1"/>
        <a:sy n="1" d="1"/>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4/11/2021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4/11/2021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discussing the material presented in Chap. 14 of Jackson’s textbook on the subject of radiation from moving charged particles.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9100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analyze the power amplitude in order to take its Fourier transform.      Apparently, if we can evaluate this integral, we can determine the intensity spectrum. </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6913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integral must be performed over the field time, but the argument of the integral is expressed in terms of the retarded time.    Fortunately, we can use the relationship between the two in order to perform the actual integral in terms of the retarded time.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69863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make use of some approximations valid far from the source.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25251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Summarizing the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75447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evaluate this expression for synchrotron radiation.</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446968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the approximate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973180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tope identity, the intensity expression can be further simplified.</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10651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206181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equations that need to be </a:t>
            </a:r>
            <a:r>
              <a:rPr lang="en-US" dirty="0" err="1"/>
              <a:t>avaluated</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983336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to evaluate the expressions,    we will first consider some the large synchrotron radiation installations currently available today.   (Actually some of these facilities have shutdown due to the pandemic unless they are being used for studying certain viruses.    This is an </a:t>
            </a:r>
            <a:r>
              <a:rPr lang="en-US" dirty="0" err="1"/>
              <a:t>arial</a:t>
            </a:r>
            <a:r>
              <a:rPr lang="en-US" dirty="0"/>
              <a:t> photo of the facility on Long Island, NY.</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24075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85837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showing the positioning of the experimental ports in red where the radiation from the circulating electrons is used.</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667260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with indications of particular experiments.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496499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Arial photo of the facility of Argonne National Laboratory</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838541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Jackson’s derivations, we arrive at the expression given on the slide that is equivalent to Jackson’s Eq. 14.79.    The two terms represent the two different polarization contributions.    Both terms are expressed in terms of Bessel function of the third kind of order 1/3  or 2/3.</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530779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details.    It is assumed that the integrands are dominated by contributions for tr near 0, theta near 0 and speeds v close to the speed of light.</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959233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expression, we can plot the intensity as a function of the scaled frequency scaled by the critical frequency defined on the previous slide for various angles theta.</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577653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general diagram we have been using to denote the field point r and the trajectory </a:t>
            </a:r>
            <a:r>
              <a:rPr lang="en-US" dirty="0" err="1"/>
              <a:t>R_q</a:t>
            </a:r>
            <a:r>
              <a:rPr lang="en-US" dirty="0"/>
              <a:t>(t).</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818681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1621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Specializing the equations to fields in the radiation zone.</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422754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Poynting vector for the radiation zone.</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1116978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expression for the power per unit solid angle.    </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29859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return to the power measured with respect to the field time (as opposed to the retarded time).     In this way will be able to use the beautiful mathematics of Fourier transforms to analyze the spectral properties of the radiation.     Here we imagine that the radiation is measured  at a given location for a long period of time so that we will want to evaluate the time integrated power W.</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77382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make use of the Parseval’s theorem which allows us to relate the time integral of the power to the frequency integral of its Fourier transform.</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99781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Mathematically,  the theorem involves integrals over all frequencies, while physically negative frequencies are not measured.     By using the fact that the power amplitude must be real (mathematically),   we can then derive a formula for the intensity I as a function of frequency and solid angle.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416917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04/12/2021</a:t>
            </a:r>
            <a:endParaRPr lang="en-US" dirty="0"/>
          </a:p>
        </p:txBody>
      </p:sp>
      <p:sp>
        <p:nvSpPr>
          <p:cNvPr id="5" name="Footer Placeholder 4"/>
          <p:cNvSpPr>
            <a:spLocks noGrp="1"/>
          </p:cNvSpPr>
          <p:nvPr>
            <p:ph type="ftr" sz="quarter" idx="11"/>
          </p:nvPr>
        </p:nvSpPr>
        <p:spPr/>
        <p:txBody>
          <a:bodyPr/>
          <a:lstStyle/>
          <a:p>
            <a:r>
              <a:rPr lang="en-US"/>
              <a:t>PHY 712  Spring 2021 --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04/12/2021</a:t>
            </a:r>
            <a:endParaRPr lang="en-US" dirty="0"/>
          </a:p>
        </p:txBody>
      </p:sp>
      <p:sp>
        <p:nvSpPr>
          <p:cNvPr id="5" name="Footer Placeholder 4"/>
          <p:cNvSpPr>
            <a:spLocks noGrp="1"/>
          </p:cNvSpPr>
          <p:nvPr>
            <p:ph type="ftr" sz="quarter" idx="11"/>
          </p:nvPr>
        </p:nvSpPr>
        <p:spPr/>
        <p:txBody>
          <a:bodyPr/>
          <a:lstStyle/>
          <a:p>
            <a:r>
              <a:rPr lang="en-US"/>
              <a:t>PHY 712  Spring 2021 --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04/12/2021</a:t>
            </a:r>
            <a:endParaRPr lang="en-US" dirty="0"/>
          </a:p>
        </p:txBody>
      </p:sp>
      <p:sp>
        <p:nvSpPr>
          <p:cNvPr id="5" name="Footer Placeholder 4"/>
          <p:cNvSpPr>
            <a:spLocks noGrp="1"/>
          </p:cNvSpPr>
          <p:nvPr>
            <p:ph type="ftr" sz="quarter" idx="11"/>
          </p:nvPr>
        </p:nvSpPr>
        <p:spPr/>
        <p:txBody>
          <a:bodyPr/>
          <a:lstStyle/>
          <a:p>
            <a:r>
              <a:rPr lang="en-US"/>
              <a:t>PHY 712  Spring 2021 --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04/12/2021</a:t>
            </a:r>
            <a:endParaRPr lang="en-US" dirty="0"/>
          </a:p>
        </p:txBody>
      </p:sp>
      <p:sp>
        <p:nvSpPr>
          <p:cNvPr id="5" name="Footer Placeholder 4"/>
          <p:cNvSpPr>
            <a:spLocks noGrp="1"/>
          </p:cNvSpPr>
          <p:nvPr>
            <p:ph type="ftr" sz="quarter" idx="11"/>
          </p:nvPr>
        </p:nvSpPr>
        <p:spPr/>
        <p:txBody>
          <a:bodyPr/>
          <a:lstStyle/>
          <a:p>
            <a:r>
              <a:rPr lang="en-US"/>
              <a:t>PHY 712  Spring 2021 --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04/12/2021</a:t>
            </a:r>
            <a:endParaRPr lang="en-US" dirty="0"/>
          </a:p>
        </p:txBody>
      </p:sp>
      <p:sp>
        <p:nvSpPr>
          <p:cNvPr id="5" name="Footer Placeholder 4"/>
          <p:cNvSpPr>
            <a:spLocks noGrp="1"/>
          </p:cNvSpPr>
          <p:nvPr>
            <p:ph type="ftr" sz="quarter" idx="11"/>
          </p:nvPr>
        </p:nvSpPr>
        <p:spPr/>
        <p:txBody>
          <a:bodyPr/>
          <a:lstStyle/>
          <a:p>
            <a:r>
              <a:rPr lang="en-US"/>
              <a:t>PHY 712  Spring 2021 --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04/12/2021</a:t>
            </a:r>
            <a:endParaRPr lang="en-US" dirty="0"/>
          </a:p>
        </p:txBody>
      </p:sp>
      <p:sp>
        <p:nvSpPr>
          <p:cNvPr id="6" name="Footer Placeholder 5"/>
          <p:cNvSpPr>
            <a:spLocks noGrp="1"/>
          </p:cNvSpPr>
          <p:nvPr>
            <p:ph type="ftr" sz="quarter" idx="11"/>
          </p:nvPr>
        </p:nvSpPr>
        <p:spPr/>
        <p:txBody>
          <a:bodyPr/>
          <a:lstStyle/>
          <a:p>
            <a:r>
              <a:rPr lang="en-US"/>
              <a:t>PHY 712  Spring 2021 --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04/12/2021</a:t>
            </a:r>
            <a:endParaRPr lang="en-US" dirty="0"/>
          </a:p>
        </p:txBody>
      </p:sp>
      <p:sp>
        <p:nvSpPr>
          <p:cNvPr id="8" name="Footer Placeholder 7"/>
          <p:cNvSpPr>
            <a:spLocks noGrp="1"/>
          </p:cNvSpPr>
          <p:nvPr>
            <p:ph type="ftr" sz="quarter" idx="11"/>
          </p:nvPr>
        </p:nvSpPr>
        <p:spPr/>
        <p:txBody>
          <a:bodyPr/>
          <a:lstStyle/>
          <a:p>
            <a:r>
              <a:rPr lang="en-US"/>
              <a:t>PHY 712  Spring 2021 -- Lecture 29</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04/12/2021</a:t>
            </a:r>
            <a:endParaRPr lang="en-US" dirty="0"/>
          </a:p>
        </p:txBody>
      </p:sp>
      <p:sp>
        <p:nvSpPr>
          <p:cNvPr id="4" name="Footer Placeholder 3"/>
          <p:cNvSpPr>
            <a:spLocks noGrp="1"/>
          </p:cNvSpPr>
          <p:nvPr>
            <p:ph type="ftr" sz="quarter" idx="11"/>
          </p:nvPr>
        </p:nvSpPr>
        <p:spPr/>
        <p:txBody>
          <a:bodyPr/>
          <a:lstStyle/>
          <a:p>
            <a:r>
              <a:rPr lang="en-US"/>
              <a:t>PHY 712  Spring 2021 -- Lecture 29</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04/12/2021</a:t>
            </a:r>
            <a:endParaRPr lang="en-US" dirty="0"/>
          </a:p>
        </p:txBody>
      </p:sp>
      <p:sp>
        <p:nvSpPr>
          <p:cNvPr id="6" name="Footer Placeholder 5"/>
          <p:cNvSpPr>
            <a:spLocks noGrp="1"/>
          </p:cNvSpPr>
          <p:nvPr>
            <p:ph type="ftr" sz="quarter" idx="11"/>
          </p:nvPr>
        </p:nvSpPr>
        <p:spPr/>
        <p:txBody>
          <a:bodyPr/>
          <a:lstStyle/>
          <a:p>
            <a:r>
              <a:rPr lang="en-US"/>
              <a:t>PHY 712  Spring 2021 --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04/12/2021</a:t>
            </a:r>
            <a:endParaRPr lang="en-US" dirty="0"/>
          </a:p>
        </p:txBody>
      </p:sp>
      <p:sp>
        <p:nvSpPr>
          <p:cNvPr id="6" name="Footer Placeholder 5"/>
          <p:cNvSpPr>
            <a:spLocks noGrp="1"/>
          </p:cNvSpPr>
          <p:nvPr>
            <p:ph type="ftr" sz="quarter" idx="11"/>
          </p:nvPr>
        </p:nvSpPr>
        <p:spPr/>
        <p:txBody>
          <a:bodyPr/>
          <a:lstStyle/>
          <a:p>
            <a:r>
              <a:rPr lang="en-US"/>
              <a:t>PHY 712  Spring 2021 --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04/12/2021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2021 -- Lecture 29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5.bin"/><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7.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3.bin"/><Relationship Id="rId5" Type="http://schemas.openxmlformats.org/officeDocument/2006/relationships/image" Target="../media/image23.wmf"/><Relationship Id="rId4" Type="http://schemas.openxmlformats.org/officeDocument/2006/relationships/oleObject" Target="../embeddings/oleObject22.bin"/><Relationship Id="rId9"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6.bin"/><Relationship Id="rId5" Type="http://schemas.openxmlformats.org/officeDocument/2006/relationships/image" Target="../media/image26.wmf"/><Relationship Id="rId4"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bnl.gov/p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8.bin"/><Relationship Id="rId5" Type="http://schemas.openxmlformats.org/officeDocument/2006/relationships/image" Target="../media/image32.wmf"/><Relationship Id="rId4" Type="http://schemas.openxmlformats.org/officeDocument/2006/relationships/oleObject" Target="../embeddings/oleObject2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0.bin"/><Relationship Id="rId5" Type="http://schemas.openxmlformats.org/officeDocument/2006/relationships/image" Target="../media/image34.wmf"/><Relationship Id="rId4" Type="http://schemas.openxmlformats.org/officeDocument/2006/relationships/oleObject" Target="../embeddings/oleObject29.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25.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2.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38.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6.bin"/><Relationship Id="rId5" Type="http://schemas.openxmlformats.org/officeDocument/2006/relationships/image" Target="../media/image40.wmf"/><Relationship Id="rId4"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38.bin"/><Relationship Id="rId5" Type="http://schemas.openxmlformats.org/officeDocument/2006/relationships/image" Target="../media/image42.wmf"/><Relationship Id="rId4" Type="http://schemas.openxmlformats.org/officeDocument/2006/relationships/oleObject" Target="../embeddings/oleObject37.bin"/></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oleObject" Target="../embeddings/oleObject43.bin"/><Relationship Id="rId18" Type="http://schemas.openxmlformats.org/officeDocument/2006/relationships/image" Target="../media/image50.wmf"/><Relationship Id="rId3" Type="http://schemas.openxmlformats.org/officeDocument/2006/relationships/notesSlide" Target="../notesSlides/notesSlide28.xml"/><Relationship Id="rId7" Type="http://schemas.openxmlformats.org/officeDocument/2006/relationships/image" Target="../media/image45.wmf"/><Relationship Id="rId12" Type="http://schemas.openxmlformats.org/officeDocument/2006/relationships/image" Target="../media/image47.wmf"/><Relationship Id="rId17" Type="http://schemas.openxmlformats.org/officeDocument/2006/relationships/oleObject" Target="../embeddings/oleObject45.bin"/><Relationship Id="rId2" Type="http://schemas.openxmlformats.org/officeDocument/2006/relationships/slideLayout" Target="../slideLayouts/slideLayout7.xml"/><Relationship Id="rId16" Type="http://schemas.openxmlformats.org/officeDocument/2006/relationships/image" Target="../media/image49.wmf"/><Relationship Id="rId1" Type="http://schemas.openxmlformats.org/officeDocument/2006/relationships/vmlDrawing" Target="../drawings/vmlDrawing22.vml"/><Relationship Id="rId6" Type="http://schemas.openxmlformats.org/officeDocument/2006/relationships/oleObject" Target="../embeddings/oleObject40.bin"/><Relationship Id="rId11" Type="http://schemas.openxmlformats.org/officeDocument/2006/relationships/oleObject" Target="../embeddings/oleObject42.bin"/><Relationship Id="rId5" Type="http://schemas.openxmlformats.org/officeDocument/2006/relationships/image" Target="../media/image44.wmf"/><Relationship Id="rId15" Type="http://schemas.openxmlformats.org/officeDocument/2006/relationships/oleObject" Target="../embeddings/oleObject44.bin"/><Relationship Id="rId10" Type="http://schemas.openxmlformats.org/officeDocument/2006/relationships/image" Target="../media/image46.wmf"/><Relationship Id="rId4" Type="http://schemas.openxmlformats.org/officeDocument/2006/relationships/oleObject" Target="../embeddings/oleObject39.bin"/><Relationship Id="rId9" Type="http://schemas.openxmlformats.org/officeDocument/2006/relationships/oleObject" Target="../embeddings/oleObject41.bin"/><Relationship Id="rId14" Type="http://schemas.openxmlformats.org/officeDocument/2006/relationships/image" Target="../media/image48.wmf"/></Relationships>
</file>

<file path=ppt/slides/_rels/slide29.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50.bin"/><Relationship Id="rId3" Type="http://schemas.openxmlformats.org/officeDocument/2006/relationships/notesSlide" Target="../notesSlides/notesSlide29.xml"/><Relationship Id="rId7" Type="http://schemas.openxmlformats.org/officeDocument/2006/relationships/oleObject" Target="../embeddings/oleObject47.bin"/><Relationship Id="rId12"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57.png"/><Relationship Id="rId11" Type="http://schemas.openxmlformats.org/officeDocument/2006/relationships/oleObject" Target="../embeddings/oleObject49.bin"/><Relationship Id="rId5" Type="http://schemas.openxmlformats.org/officeDocument/2006/relationships/image" Target="../media/image52.wmf"/><Relationship Id="rId10" Type="http://schemas.openxmlformats.org/officeDocument/2006/relationships/image" Target="../media/image54.wmf"/><Relationship Id="rId4" Type="http://schemas.openxmlformats.org/officeDocument/2006/relationships/oleObject" Target="../embeddings/oleObject46.bin"/><Relationship Id="rId9" Type="http://schemas.openxmlformats.org/officeDocument/2006/relationships/oleObject" Target="../embeddings/oleObject48.bin"/><Relationship Id="rId14" Type="http://schemas.openxmlformats.org/officeDocument/2006/relationships/image" Target="../media/image56.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http://www.als.lbl.gov/als/synchrotron_sources.html"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hyperlink" Target="http://www-history.mcs.st-andrews.ac.uk/Biographies/Parseval.html" TargetMode="External"/><Relationship Id="rId5" Type="http://schemas.openxmlformats.org/officeDocument/2006/relationships/image" Target="../media/image9.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28600" y="220444"/>
            <a:ext cx="9144000" cy="5570756"/>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Online</a:t>
            </a:r>
          </a:p>
          <a:p>
            <a:pPr algn="ctr"/>
            <a:endParaRPr lang="en-US" sz="3200" b="1" dirty="0"/>
          </a:p>
          <a:p>
            <a:pPr algn="ctr"/>
            <a:r>
              <a:rPr lang="en-US" sz="3200" b="1" dirty="0"/>
              <a:t>Plan for Lecture 29:</a:t>
            </a:r>
            <a:endParaRPr lang="en-US" sz="3200" b="1" dirty="0">
              <a:solidFill>
                <a:schemeClr val="folHlink"/>
              </a:solidFill>
            </a:endParaRPr>
          </a:p>
          <a:p>
            <a:pPr marL="457200" lvl="2" algn="ctr">
              <a:spcBef>
                <a:spcPct val="50000"/>
              </a:spcBef>
            </a:pPr>
            <a:r>
              <a:rPr lang="en-US" sz="3200" b="1" dirty="0">
                <a:solidFill>
                  <a:schemeClr val="folHlink"/>
                </a:solidFill>
              </a:rPr>
              <a:t>Continue reading Chap. 14 – </a:t>
            </a:r>
          </a:p>
          <a:p>
            <a:pPr marL="457200" lvl="2" algn="ctr">
              <a:spcBef>
                <a:spcPct val="50000"/>
              </a:spcBef>
            </a:pPr>
            <a:r>
              <a:rPr lang="en-US" sz="3200" b="1" dirty="0">
                <a:solidFill>
                  <a:schemeClr val="folHlink"/>
                </a:solidFill>
              </a:rPr>
              <a:t>Radiation by moving charges</a:t>
            </a:r>
          </a:p>
          <a:p>
            <a:pPr marL="2343150" lvl="5" indent="-514350">
              <a:spcBef>
                <a:spcPct val="50000"/>
              </a:spcBef>
              <a:buFont typeface="+mj-lt"/>
              <a:buAutoNum type="arabicPeriod"/>
            </a:pPr>
            <a:r>
              <a:rPr lang="en-US" sz="2400" b="1" dirty="0">
                <a:solidFill>
                  <a:schemeClr val="folHlink"/>
                </a:solidFill>
              </a:rPr>
              <a:t>Angular dependence of radiation from an accelerating particle</a:t>
            </a:r>
          </a:p>
          <a:p>
            <a:pPr marL="2343150" lvl="5" indent="-514350">
              <a:spcBef>
                <a:spcPct val="50000"/>
              </a:spcBef>
              <a:buFont typeface="+mj-lt"/>
              <a:buAutoNum type="arabicPeriod"/>
            </a:pPr>
            <a:r>
              <a:rPr lang="en-US" sz="2400" b="1" dirty="0">
                <a:solidFill>
                  <a:schemeClr val="folHlink"/>
                </a:solidFill>
              </a:rPr>
              <a:t>Spectral analysis of radiation</a:t>
            </a:r>
          </a:p>
          <a:p>
            <a:pPr marL="2343150" lvl="5" indent="-514350">
              <a:spcBef>
                <a:spcPct val="50000"/>
              </a:spcBef>
              <a:buAutoNum type="arabicPeriod" startAt="3"/>
            </a:pPr>
            <a:r>
              <a:rPr lang="en-US" sz="2400" b="1" dirty="0">
                <a:solidFill>
                  <a:schemeClr val="folHlink"/>
                </a:solidFill>
              </a:rPr>
              <a:t>Detailed analysis of synchrotron radiation</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12748737"/>
              </p:ext>
            </p:extLst>
          </p:nvPr>
        </p:nvGraphicFramePr>
        <p:xfrm>
          <a:off x="285750" y="461963"/>
          <a:ext cx="6819900" cy="1827212"/>
        </p:xfrm>
        <a:graphic>
          <a:graphicData uri="http://schemas.openxmlformats.org/presentationml/2006/ole">
            <mc:AlternateContent xmlns:mc="http://schemas.openxmlformats.org/markup-compatibility/2006">
              <mc:Choice xmlns:v="urn:schemas-microsoft-com:vml" Requires="v">
                <p:oleObj spid="_x0000_s18574" name="Equation" r:id="rId4" imgW="3504960" imgH="939600" progId="Equation.DSMT4">
                  <p:embed/>
                </p:oleObj>
              </mc:Choice>
              <mc:Fallback>
                <p:oleObj name="Equation" r:id="rId4" imgW="3504960" imgH="939600" progId="Equation.DSMT4">
                  <p:embed/>
                  <p:pic>
                    <p:nvPicPr>
                      <p:cNvPr id="0" name=""/>
                      <p:cNvPicPr>
                        <a:picLocks noChangeAspect="1" noChangeArrowheads="1"/>
                      </p:cNvPicPr>
                      <p:nvPr/>
                    </p:nvPicPr>
                    <p:blipFill>
                      <a:blip r:embed="rId5"/>
                      <a:srcRect/>
                      <a:stretch>
                        <a:fillRect/>
                      </a:stretch>
                    </p:blipFill>
                    <p:spPr bwMode="auto">
                      <a:xfrm>
                        <a:off x="285750" y="461963"/>
                        <a:ext cx="6819900" cy="182721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00034633"/>
              </p:ext>
            </p:extLst>
          </p:nvPr>
        </p:nvGraphicFramePr>
        <p:xfrm>
          <a:off x="598488" y="2165350"/>
          <a:ext cx="7404100" cy="3441700"/>
        </p:xfrm>
        <a:graphic>
          <a:graphicData uri="http://schemas.openxmlformats.org/presentationml/2006/ole">
            <mc:AlternateContent xmlns:mc="http://schemas.openxmlformats.org/markup-compatibility/2006">
              <mc:Choice xmlns:v="urn:schemas-microsoft-com:vml" Requires="v">
                <p:oleObj spid="_x0000_s18575" name="Equation" r:id="rId6" imgW="3111480" imgH="1447560" progId="Equation.DSMT4">
                  <p:embed/>
                </p:oleObj>
              </mc:Choice>
              <mc:Fallback>
                <p:oleObj name="Equation" r:id="rId6" imgW="3111480" imgH="1447560" progId="Equation.DSMT4">
                  <p:embed/>
                  <p:pic>
                    <p:nvPicPr>
                      <p:cNvPr id="0" name=""/>
                      <p:cNvPicPr>
                        <a:picLocks noChangeAspect="1" noChangeArrowheads="1"/>
                      </p:cNvPicPr>
                      <p:nvPr/>
                    </p:nvPicPr>
                    <p:blipFill>
                      <a:blip r:embed="rId7"/>
                      <a:srcRect/>
                      <a:stretch>
                        <a:fillRect/>
                      </a:stretch>
                    </p:blipFill>
                    <p:spPr bwMode="auto">
                      <a:xfrm>
                        <a:off x="598488" y="2165350"/>
                        <a:ext cx="7404100" cy="34417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29100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627826160"/>
              </p:ext>
            </p:extLst>
          </p:nvPr>
        </p:nvGraphicFramePr>
        <p:xfrm>
          <a:off x="822325" y="838200"/>
          <a:ext cx="7346950" cy="5545138"/>
        </p:xfrm>
        <a:graphic>
          <a:graphicData uri="http://schemas.openxmlformats.org/presentationml/2006/ole">
            <mc:AlternateContent xmlns:mc="http://schemas.openxmlformats.org/markup-compatibility/2006">
              <mc:Choice xmlns:v="urn:schemas-microsoft-com:vml" Requires="v">
                <p:oleObj spid="_x0000_s19528" name="数式" r:id="rId4" imgW="3530520" imgH="2666880" progId="Equation.3">
                  <p:embed/>
                </p:oleObj>
              </mc:Choice>
              <mc:Fallback>
                <p:oleObj name="数式" r:id="rId4" imgW="3530520" imgH="2666880" progId="Equation.3">
                  <p:embed/>
                  <p:pic>
                    <p:nvPicPr>
                      <p:cNvPr id="0" name=""/>
                      <p:cNvPicPr>
                        <a:picLocks noChangeAspect="1" noChangeArrowheads="1"/>
                      </p:cNvPicPr>
                      <p:nvPr/>
                    </p:nvPicPr>
                    <p:blipFill>
                      <a:blip r:embed="rId5"/>
                      <a:srcRect/>
                      <a:stretch>
                        <a:fillRect/>
                      </a:stretch>
                    </p:blipFill>
                    <p:spPr bwMode="auto">
                      <a:xfrm>
                        <a:off x="822325" y="838200"/>
                        <a:ext cx="7346950" cy="55451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26546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561749951"/>
              </p:ext>
            </p:extLst>
          </p:nvPr>
        </p:nvGraphicFramePr>
        <p:xfrm>
          <a:off x="898525" y="990600"/>
          <a:ext cx="6794500" cy="1795463"/>
        </p:xfrm>
        <a:graphic>
          <a:graphicData uri="http://schemas.openxmlformats.org/presentationml/2006/ole">
            <mc:AlternateContent xmlns:mc="http://schemas.openxmlformats.org/markup-compatibility/2006">
              <mc:Choice xmlns:v="urn:schemas-microsoft-com:vml" Requires="v">
                <p:oleObj spid="_x0000_s20622" name="数式" r:id="rId4" imgW="3263760" imgH="863280" progId="Equation.3">
                  <p:embed/>
                </p:oleObj>
              </mc:Choice>
              <mc:Fallback>
                <p:oleObj name="数式" r:id="rId4" imgW="3263760" imgH="863280" progId="Equation.3">
                  <p:embed/>
                  <p:pic>
                    <p:nvPicPr>
                      <p:cNvPr id="0" name=""/>
                      <p:cNvPicPr>
                        <a:picLocks noChangeAspect="1" noChangeArrowheads="1"/>
                      </p:cNvPicPr>
                      <p:nvPr/>
                    </p:nvPicPr>
                    <p:blipFill>
                      <a:blip r:embed="rId5"/>
                      <a:srcRect/>
                      <a:stretch>
                        <a:fillRect/>
                      </a:stretch>
                    </p:blipFill>
                    <p:spPr bwMode="auto">
                      <a:xfrm>
                        <a:off x="898525" y="990600"/>
                        <a:ext cx="6794500" cy="17954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52313795"/>
              </p:ext>
            </p:extLst>
          </p:nvPr>
        </p:nvGraphicFramePr>
        <p:xfrm>
          <a:off x="222250" y="2898775"/>
          <a:ext cx="8699500" cy="2555875"/>
        </p:xfrm>
        <a:graphic>
          <a:graphicData uri="http://schemas.openxmlformats.org/presentationml/2006/ole">
            <mc:AlternateContent xmlns:mc="http://schemas.openxmlformats.org/markup-compatibility/2006">
              <mc:Choice xmlns:v="urn:schemas-microsoft-com:vml" Requires="v">
                <p:oleObj spid="_x0000_s20623" name="Equation" r:id="rId6" imgW="3848040" imgH="1130040" progId="Equation.DSMT4">
                  <p:embed/>
                </p:oleObj>
              </mc:Choice>
              <mc:Fallback>
                <p:oleObj name="Equation" r:id="rId6" imgW="3848040" imgH="1130040" progId="Equation.DSMT4">
                  <p:embed/>
                  <p:pic>
                    <p:nvPicPr>
                      <p:cNvPr id="0" name=""/>
                      <p:cNvPicPr>
                        <a:picLocks noChangeAspect="1" noChangeArrowheads="1"/>
                      </p:cNvPicPr>
                      <p:nvPr/>
                    </p:nvPicPr>
                    <p:blipFill>
                      <a:blip r:embed="rId7"/>
                      <a:srcRect/>
                      <a:stretch>
                        <a:fillRect/>
                      </a:stretch>
                    </p:blipFill>
                    <p:spPr bwMode="auto">
                      <a:xfrm>
                        <a:off x="222250" y="2898775"/>
                        <a:ext cx="86995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140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754927585"/>
              </p:ext>
            </p:extLst>
          </p:nvPr>
        </p:nvGraphicFramePr>
        <p:xfrm>
          <a:off x="236538" y="603250"/>
          <a:ext cx="7931150" cy="3854450"/>
        </p:xfrm>
        <a:graphic>
          <a:graphicData uri="http://schemas.openxmlformats.org/presentationml/2006/ole">
            <mc:AlternateContent xmlns:mc="http://schemas.openxmlformats.org/markup-compatibility/2006">
              <mc:Choice xmlns:v="urn:schemas-microsoft-com:vml" Requires="v">
                <p:oleObj spid="_x0000_s21646" name="Equation" r:id="rId4" imgW="3809880" imgH="1854000" progId="Equation.DSMT4">
                  <p:embed/>
                </p:oleObj>
              </mc:Choice>
              <mc:Fallback>
                <p:oleObj name="Equation" r:id="rId4" imgW="3809880" imgH="1854000" progId="Equation.DSMT4">
                  <p:embed/>
                  <p:pic>
                    <p:nvPicPr>
                      <p:cNvPr id="0" name=""/>
                      <p:cNvPicPr>
                        <a:picLocks noChangeAspect="1" noChangeArrowheads="1"/>
                      </p:cNvPicPr>
                      <p:nvPr/>
                    </p:nvPicPr>
                    <p:blipFill>
                      <a:blip r:embed="rId5"/>
                      <a:srcRect/>
                      <a:stretch>
                        <a:fillRect/>
                      </a:stretch>
                    </p:blipFill>
                    <p:spPr bwMode="auto">
                      <a:xfrm>
                        <a:off x="236538" y="603250"/>
                        <a:ext cx="7931150" cy="38544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32619780"/>
              </p:ext>
            </p:extLst>
          </p:nvPr>
        </p:nvGraphicFramePr>
        <p:xfrm>
          <a:off x="473075" y="4392612"/>
          <a:ext cx="8442325" cy="2312988"/>
        </p:xfrm>
        <a:graphic>
          <a:graphicData uri="http://schemas.openxmlformats.org/presentationml/2006/ole">
            <mc:AlternateContent xmlns:mc="http://schemas.openxmlformats.org/markup-compatibility/2006">
              <mc:Choice xmlns:v="urn:schemas-microsoft-com:vml" Requires="v">
                <p:oleObj spid="_x0000_s21647" name="Equation" r:id="rId6" imgW="3517560" imgH="965160" progId="Equation.DSMT4">
                  <p:embed/>
                </p:oleObj>
              </mc:Choice>
              <mc:Fallback>
                <p:oleObj name="Equation" r:id="rId6" imgW="3517560" imgH="965160" progId="Equation.DSMT4">
                  <p:embed/>
                  <p:pic>
                    <p:nvPicPr>
                      <p:cNvPr id="0" name=""/>
                      <p:cNvPicPr>
                        <a:picLocks noChangeAspect="1" noChangeArrowheads="1"/>
                      </p:cNvPicPr>
                      <p:nvPr/>
                    </p:nvPicPr>
                    <p:blipFill>
                      <a:blip r:embed="rId7"/>
                      <a:srcRect/>
                      <a:stretch>
                        <a:fillRect/>
                      </a:stretch>
                    </p:blipFill>
                    <p:spPr bwMode="auto">
                      <a:xfrm>
                        <a:off x="473075" y="4392612"/>
                        <a:ext cx="844232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1483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4279158914"/>
              </p:ext>
            </p:extLst>
          </p:nvPr>
        </p:nvGraphicFramePr>
        <p:xfrm>
          <a:off x="122238" y="3505200"/>
          <a:ext cx="8899525" cy="2860675"/>
        </p:xfrm>
        <a:graphic>
          <a:graphicData uri="http://schemas.openxmlformats.org/presentationml/2006/ole">
            <mc:AlternateContent xmlns:mc="http://schemas.openxmlformats.org/markup-compatibility/2006">
              <mc:Choice xmlns:v="urn:schemas-microsoft-com:vml" Requires="v">
                <p:oleObj spid="_x0000_s24716" name="Equation" r:id="rId4" imgW="3708360" imgH="1193760" progId="Equation.DSMT4">
                  <p:embed/>
                </p:oleObj>
              </mc:Choice>
              <mc:Fallback>
                <p:oleObj name="Equation" r:id="rId4" imgW="3708360" imgH="1193760" progId="Equation.DSMT4">
                  <p:embed/>
                  <p:pic>
                    <p:nvPicPr>
                      <p:cNvPr id="0" name=""/>
                      <p:cNvPicPr>
                        <a:picLocks noChangeAspect="1" noChangeArrowheads="1"/>
                      </p:cNvPicPr>
                      <p:nvPr/>
                    </p:nvPicPr>
                    <p:blipFill>
                      <a:blip r:embed="rId5"/>
                      <a:srcRect/>
                      <a:stretch>
                        <a:fillRect/>
                      </a:stretch>
                    </p:blipFill>
                    <p:spPr bwMode="auto">
                      <a:xfrm>
                        <a:off x="122238" y="3505200"/>
                        <a:ext cx="8899525" cy="28606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8985652"/>
              </p:ext>
            </p:extLst>
          </p:nvPr>
        </p:nvGraphicFramePr>
        <p:xfrm>
          <a:off x="325438" y="1243013"/>
          <a:ext cx="4389437" cy="2032000"/>
        </p:xfrm>
        <a:graphic>
          <a:graphicData uri="http://schemas.openxmlformats.org/presentationml/2006/ole">
            <mc:AlternateContent xmlns:mc="http://schemas.openxmlformats.org/markup-compatibility/2006">
              <mc:Choice xmlns:v="urn:schemas-microsoft-com:vml" Requires="v">
                <p:oleObj spid="_x0000_s24717" name="Equation" r:id="rId6" imgW="2108160" imgH="977760" progId="Equation.DSMT4">
                  <p:embed/>
                </p:oleObj>
              </mc:Choice>
              <mc:Fallback>
                <p:oleObj name="Equation" r:id="rId6" imgW="2108160" imgH="977760" progId="Equation.DSMT4">
                  <p:embed/>
                  <p:pic>
                    <p:nvPicPr>
                      <p:cNvPr id="0" name=""/>
                      <p:cNvPicPr>
                        <a:picLocks noChangeAspect="1" noChangeArrowheads="1"/>
                      </p:cNvPicPr>
                      <p:nvPr/>
                    </p:nvPicPr>
                    <p:blipFill>
                      <a:blip r:embed="rId7"/>
                      <a:srcRect/>
                      <a:stretch>
                        <a:fillRect/>
                      </a:stretch>
                    </p:blipFill>
                    <p:spPr bwMode="auto">
                      <a:xfrm>
                        <a:off x="325438" y="1243013"/>
                        <a:ext cx="43894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879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756265819"/>
              </p:ext>
            </p:extLst>
          </p:nvPr>
        </p:nvGraphicFramePr>
        <p:xfrm>
          <a:off x="144463" y="603250"/>
          <a:ext cx="8116887" cy="3854450"/>
        </p:xfrm>
        <a:graphic>
          <a:graphicData uri="http://schemas.openxmlformats.org/presentationml/2006/ole">
            <mc:AlternateContent xmlns:mc="http://schemas.openxmlformats.org/markup-compatibility/2006">
              <mc:Choice xmlns:v="urn:schemas-microsoft-com:vml" Requires="v">
                <p:oleObj spid="_x0000_s1030" name="Equation" r:id="rId4" imgW="3898800" imgH="1854000" progId="Equation.DSMT4">
                  <p:embed/>
                </p:oleObj>
              </mc:Choice>
              <mc:Fallback>
                <p:oleObj name="Equation" r:id="rId4" imgW="3898800" imgH="1854000" progId="Equation.DSMT4">
                  <p:embed/>
                  <p:pic>
                    <p:nvPicPr>
                      <p:cNvPr id="7" name="Object 6"/>
                      <p:cNvPicPr>
                        <a:picLocks noChangeAspect="1" noChangeArrowheads="1"/>
                      </p:cNvPicPr>
                      <p:nvPr/>
                    </p:nvPicPr>
                    <p:blipFill>
                      <a:blip r:embed="rId5"/>
                      <a:srcRect/>
                      <a:stretch>
                        <a:fillRect/>
                      </a:stretch>
                    </p:blipFill>
                    <p:spPr bwMode="auto">
                      <a:xfrm>
                        <a:off x="144463" y="603250"/>
                        <a:ext cx="8116887" cy="38544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36775658"/>
              </p:ext>
            </p:extLst>
          </p:nvPr>
        </p:nvGraphicFramePr>
        <p:xfrm>
          <a:off x="336550" y="4392613"/>
          <a:ext cx="8715375" cy="2312987"/>
        </p:xfrm>
        <a:graphic>
          <a:graphicData uri="http://schemas.openxmlformats.org/presentationml/2006/ole">
            <mc:AlternateContent xmlns:mc="http://schemas.openxmlformats.org/markup-compatibility/2006">
              <mc:Choice xmlns:v="urn:schemas-microsoft-com:vml" Requires="v">
                <p:oleObj spid="_x0000_s1031" name="Equation" r:id="rId6" imgW="3632040" imgH="965160" progId="Equation.DSMT4">
                  <p:embed/>
                </p:oleObj>
              </mc:Choice>
              <mc:Fallback>
                <p:oleObj name="Equation" r:id="rId6" imgW="3632040" imgH="965160" progId="Equation.DSMT4">
                  <p:embed/>
                  <p:pic>
                    <p:nvPicPr>
                      <p:cNvPr id="6" name="Object 5"/>
                      <p:cNvPicPr>
                        <a:picLocks noChangeAspect="1" noChangeArrowheads="1"/>
                      </p:cNvPicPr>
                      <p:nvPr/>
                    </p:nvPicPr>
                    <p:blipFill>
                      <a:blip r:embed="rId7"/>
                      <a:srcRect/>
                      <a:stretch>
                        <a:fillRect/>
                      </a:stretch>
                    </p:blipFill>
                    <p:spPr bwMode="auto">
                      <a:xfrm>
                        <a:off x="336550" y="4392613"/>
                        <a:ext cx="8715375"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61184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942675603"/>
              </p:ext>
            </p:extLst>
          </p:nvPr>
        </p:nvGraphicFramePr>
        <p:xfrm>
          <a:off x="60325" y="3106738"/>
          <a:ext cx="9144000" cy="2860675"/>
        </p:xfrm>
        <a:graphic>
          <a:graphicData uri="http://schemas.openxmlformats.org/presentationml/2006/ole">
            <mc:AlternateContent xmlns:mc="http://schemas.openxmlformats.org/markup-compatibility/2006">
              <mc:Choice xmlns:v="urn:schemas-microsoft-com:vml" Requires="v">
                <p:oleObj spid="_x0000_s34821" name="Equation" r:id="rId4" imgW="3809880" imgH="1193760" progId="Equation.DSMT4">
                  <p:embed/>
                </p:oleObj>
              </mc:Choice>
              <mc:Fallback>
                <p:oleObj name="Equation" r:id="rId4" imgW="3809880" imgH="1193760" progId="Equation.DSMT4">
                  <p:embed/>
                  <p:pic>
                    <p:nvPicPr>
                      <p:cNvPr id="7" name="Object 6"/>
                      <p:cNvPicPr>
                        <a:picLocks noChangeAspect="1" noChangeArrowheads="1"/>
                      </p:cNvPicPr>
                      <p:nvPr/>
                    </p:nvPicPr>
                    <p:blipFill>
                      <a:blip r:embed="rId5"/>
                      <a:srcRect/>
                      <a:stretch>
                        <a:fillRect/>
                      </a:stretch>
                    </p:blipFill>
                    <p:spPr bwMode="auto">
                      <a:xfrm>
                        <a:off x="60325" y="3106738"/>
                        <a:ext cx="9144000" cy="28606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71862365"/>
              </p:ext>
            </p:extLst>
          </p:nvPr>
        </p:nvGraphicFramePr>
        <p:xfrm>
          <a:off x="182563" y="685800"/>
          <a:ext cx="4389437" cy="2032000"/>
        </p:xfrm>
        <a:graphic>
          <a:graphicData uri="http://schemas.openxmlformats.org/presentationml/2006/ole">
            <mc:AlternateContent xmlns:mc="http://schemas.openxmlformats.org/markup-compatibility/2006">
              <mc:Choice xmlns:v="urn:schemas-microsoft-com:vml" Requires="v">
                <p:oleObj spid="_x0000_s34822" name="Equation" r:id="rId6" imgW="2108160" imgH="977760" progId="Equation.DSMT4">
                  <p:embed/>
                </p:oleObj>
              </mc:Choice>
              <mc:Fallback>
                <p:oleObj name="Equation" r:id="rId6" imgW="2108160" imgH="977760" progId="Equation.DSMT4">
                  <p:embed/>
                  <p:pic>
                    <p:nvPicPr>
                      <p:cNvPr id="6" name="Object 5"/>
                      <p:cNvPicPr>
                        <a:picLocks noChangeAspect="1" noChangeArrowheads="1"/>
                      </p:cNvPicPr>
                      <p:nvPr/>
                    </p:nvPicPr>
                    <p:blipFill>
                      <a:blip r:embed="rId7"/>
                      <a:srcRect/>
                      <a:stretch>
                        <a:fillRect/>
                      </a:stretch>
                    </p:blipFill>
                    <p:spPr bwMode="auto">
                      <a:xfrm>
                        <a:off x="182563" y="685800"/>
                        <a:ext cx="43894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27935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71584-F562-4A0B-ADDD-A979823146DE}"/>
              </a:ext>
            </a:extLst>
          </p:cNvPr>
          <p:cNvSpPr>
            <a:spLocks noGrp="1"/>
          </p:cNvSpPr>
          <p:nvPr>
            <p:ph type="dt" sz="half" idx="10"/>
          </p:nvPr>
        </p:nvSpPr>
        <p:spPr/>
        <p:txBody>
          <a:bodyPr/>
          <a:lstStyle/>
          <a:p>
            <a:r>
              <a:rPr lang="en-US"/>
              <a:t>04/12/2021</a:t>
            </a:r>
            <a:endParaRPr lang="en-US" dirty="0"/>
          </a:p>
        </p:txBody>
      </p:sp>
      <p:sp>
        <p:nvSpPr>
          <p:cNvPr id="3" name="Footer Placeholder 2">
            <a:extLst>
              <a:ext uri="{FF2B5EF4-FFF2-40B4-BE49-F238E27FC236}">
                <a16:creationId xmlns:a16="http://schemas.microsoft.com/office/drawing/2014/main" id="{26637913-13C3-40BF-9BD4-3078CA798881}"/>
              </a:ext>
            </a:extLst>
          </p:cNvPr>
          <p:cNvSpPr>
            <a:spLocks noGrp="1"/>
          </p:cNvSpPr>
          <p:nvPr>
            <p:ph type="ftr" sz="quarter" idx="11"/>
          </p:nvPr>
        </p:nvSpPr>
        <p:spPr/>
        <p:txBody>
          <a:bodyPr/>
          <a:lstStyle/>
          <a:p>
            <a:r>
              <a:rPr lang="en-US"/>
              <a:t>PHY 712  Spring 2021 -- Lecture 29</a:t>
            </a:r>
            <a:endParaRPr lang="en-US" dirty="0"/>
          </a:p>
        </p:txBody>
      </p:sp>
      <p:sp>
        <p:nvSpPr>
          <p:cNvPr id="4" name="Slide Number Placeholder 3">
            <a:extLst>
              <a:ext uri="{FF2B5EF4-FFF2-40B4-BE49-F238E27FC236}">
                <a16:creationId xmlns:a16="http://schemas.microsoft.com/office/drawing/2014/main" id="{F4329935-15E5-49B4-9116-8EFE7BE0C1EA}"/>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69E579A0-B33D-4413-A705-2B177647D410}"/>
              </a:ext>
            </a:extLst>
          </p:cNvPr>
          <p:cNvSpPr txBox="1"/>
          <p:nvPr/>
        </p:nvSpPr>
        <p:spPr>
          <a:xfrm>
            <a:off x="147577" y="24775"/>
            <a:ext cx="8534400" cy="461665"/>
          </a:xfrm>
          <a:prstGeom prst="rect">
            <a:avLst/>
          </a:prstGeom>
          <a:noFill/>
        </p:spPr>
        <p:txBody>
          <a:bodyPr wrap="square" rtlCol="0">
            <a:spAutoFit/>
          </a:bodyPr>
          <a:lstStyle/>
          <a:p>
            <a:r>
              <a:rPr lang="en-US" sz="2400" dirty="0">
                <a:latin typeface="+mj-lt"/>
              </a:rPr>
              <a:t>Some details --</a:t>
            </a:r>
          </a:p>
        </p:txBody>
      </p:sp>
      <p:graphicFrame>
        <p:nvGraphicFramePr>
          <p:cNvPr id="6" name="Object 5">
            <a:extLst>
              <a:ext uri="{FF2B5EF4-FFF2-40B4-BE49-F238E27FC236}">
                <a16:creationId xmlns:a16="http://schemas.microsoft.com/office/drawing/2014/main" id="{8629172B-6666-4041-9AC2-B59CA456081F}"/>
              </a:ext>
            </a:extLst>
          </p:cNvPr>
          <p:cNvGraphicFramePr>
            <a:graphicFrameLocks noChangeAspect="1"/>
          </p:cNvGraphicFramePr>
          <p:nvPr>
            <p:extLst>
              <p:ext uri="{D42A27DB-BD31-4B8C-83A1-F6EECF244321}">
                <p14:modId xmlns:p14="http://schemas.microsoft.com/office/powerpoint/2010/main" val="1571915224"/>
              </p:ext>
            </p:extLst>
          </p:nvPr>
        </p:nvGraphicFramePr>
        <p:xfrm>
          <a:off x="569138" y="499995"/>
          <a:ext cx="7726363" cy="2061622"/>
        </p:xfrm>
        <a:graphic>
          <a:graphicData uri="http://schemas.openxmlformats.org/presentationml/2006/ole">
            <mc:AlternateContent xmlns:mc="http://schemas.openxmlformats.org/markup-compatibility/2006">
              <mc:Choice xmlns:v="urn:schemas-microsoft-com:vml" Requires="v">
                <p:oleObj spid="_x0000_s35847" name="Equation" r:id="rId4" imgW="3517560" imgH="939600" progId="Equation.DSMT4">
                  <p:embed/>
                </p:oleObj>
              </mc:Choice>
              <mc:Fallback>
                <p:oleObj name="Equation" r:id="rId4" imgW="3517560" imgH="939600" progId="Equation.DSMT4">
                  <p:embed/>
                  <p:pic>
                    <p:nvPicPr>
                      <p:cNvPr id="6" name="Object 5">
                        <a:extLst>
                          <a:ext uri="{FF2B5EF4-FFF2-40B4-BE49-F238E27FC236}">
                            <a16:creationId xmlns:a16="http://schemas.microsoft.com/office/drawing/2014/main" id="{8629172B-6666-4041-9AC2-B59CA456081F}"/>
                          </a:ext>
                        </a:extLst>
                      </p:cNvPr>
                      <p:cNvPicPr>
                        <a:picLocks noChangeAspect="1" noChangeArrowheads="1"/>
                      </p:cNvPicPr>
                      <p:nvPr/>
                    </p:nvPicPr>
                    <p:blipFill>
                      <a:blip r:embed="rId5"/>
                      <a:srcRect/>
                      <a:stretch>
                        <a:fillRect/>
                      </a:stretch>
                    </p:blipFill>
                    <p:spPr bwMode="auto">
                      <a:xfrm>
                        <a:off x="569138" y="499995"/>
                        <a:ext cx="7726363" cy="2061622"/>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C1A7BC78-EF5F-4E77-B225-F724E949A09D}"/>
              </a:ext>
            </a:extLst>
          </p:cNvPr>
          <p:cNvGraphicFramePr>
            <a:graphicFrameLocks noChangeAspect="1"/>
          </p:cNvGraphicFramePr>
          <p:nvPr>
            <p:extLst>
              <p:ext uri="{D42A27DB-BD31-4B8C-83A1-F6EECF244321}">
                <p14:modId xmlns:p14="http://schemas.microsoft.com/office/powerpoint/2010/main" val="2454976796"/>
              </p:ext>
            </p:extLst>
          </p:nvPr>
        </p:nvGraphicFramePr>
        <p:xfrm>
          <a:off x="569138" y="2457556"/>
          <a:ext cx="7503239" cy="1094956"/>
        </p:xfrm>
        <a:graphic>
          <a:graphicData uri="http://schemas.openxmlformats.org/presentationml/2006/ole">
            <mc:AlternateContent xmlns:mc="http://schemas.openxmlformats.org/markup-compatibility/2006">
              <mc:Choice xmlns:v="urn:schemas-microsoft-com:vml" Requires="v">
                <p:oleObj spid="_x0000_s35848" name="Equation" r:id="rId6" imgW="3568680" imgH="520560" progId="Equation.DSMT4">
                  <p:embed/>
                </p:oleObj>
              </mc:Choice>
              <mc:Fallback>
                <p:oleObj name="Equation" r:id="rId6" imgW="3568680" imgH="520560" progId="Equation.DSMT4">
                  <p:embed/>
                  <p:pic>
                    <p:nvPicPr>
                      <p:cNvPr id="7" name="Object 6">
                        <a:extLst>
                          <a:ext uri="{FF2B5EF4-FFF2-40B4-BE49-F238E27FC236}">
                            <a16:creationId xmlns:a16="http://schemas.microsoft.com/office/drawing/2014/main" id="{C1A7BC78-EF5F-4E77-B225-F724E949A09D}"/>
                          </a:ext>
                        </a:extLst>
                      </p:cNvPr>
                      <p:cNvPicPr/>
                      <p:nvPr/>
                    </p:nvPicPr>
                    <p:blipFill>
                      <a:blip r:embed="rId7"/>
                      <a:stretch>
                        <a:fillRect/>
                      </a:stretch>
                    </p:blipFill>
                    <p:spPr>
                      <a:xfrm>
                        <a:off x="569138" y="2457556"/>
                        <a:ext cx="7503239" cy="109495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E485860-5141-4402-8AAB-8DEA950A408B}"/>
              </a:ext>
            </a:extLst>
          </p:cNvPr>
          <p:cNvGraphicFramePr>
            <a:graphicFrameLocks noChangeAspect="1"/>
          </p:cNvGraphicFramePr>
          <p:nvPr>
            <p:extLst>
              <p:ext uri="{D42A27DB-BD31-4B8C-83A1-F6EECF244321}">
                <p14:modId xmlns:p14="http://schemas.microsoft.com/office/powerpoint/2010/main" val="2504515559"/>
              </p:ext>
            </p:extLst>
          </p:nvPr>
        </p:nvGraphicFramePr>
        <p:xfrm>
          <a:off x="156368" y="3552512"/>
          <a:ext cx="8831263" cy="2101850"/>
        </p:xfrm>
        <a:graphic>
          <a:graphicData uri="http://schemas.openxmlformats.org/presentationml/2006/ole">
            <mc:AlternateContent xmlns:mc="http://schemas.openxmlformats.org/markup-compatibility/2006">
              <mc:Choice xmlns:v="urn:schemas-microsoft-com:vml" Requires="v">
                <p:oleObj spid="_x0000_s35849" name="Equation" r:id="rId8" imgW="5016240" imgH="1193760" progId="Equation.DSMT4">
                  <p:embed/>
                </p:oleObj>
              </mc:Choice>
              <mc:Fallback>
                <p:oleObj name="Equation" r:id="rId8" imgW="5016240" imgH="1193760" progId="Equation.DSMT4">
                  <p:embed/>
                  <p:pic>
                    <p:nvPicPr>
                      <p:cNvPr id="8" name="Object 7">
                        <a:extLst>
                          <a:ext uri="{FF2B5EF4-FFF2-40B4-BE49-F238E27FC236}">
                            <a16:creationId xmlns:a16="http://schemas.microsoft.com/office/drawing/2014/main" id="{EE485860-5141-4402-8AAB-8DEA950A408B}"/>
                          </a:ext>
                        </a:extLst>
                      </p:cNvPr>
                      <p:cNvPicPr/>
                      <p:nvPr/>
                    </p:nvPicPr>
                    <p:blipFill>
                      <a:blip r:embed="rId9"/>
                      <a:stretch>
                        <a:fillRect/>
                      </a:stretch>
                    </p:blipFill>
                    <p:spPr>
                      <a:xfrm>
                        <a:off x="156368" y="3552512"/>
                        <a:ext cx="8831263" cy="2101850"/>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1CCA1595-ED5C-4E07-9E0E-DC2D0335CF8E}"/>
              </a:ext>
            </a:extLst>
          </p:cNvPr>
          <p:cNvSpPr/>
          <p:nvPr/>
        </p:nvSpPr>
        <p:spPr>
          <a:xfrm rot="18848233">
            <a:off x="2395503" y="4468784"/>
            <a:ext cx="609600" cy="1837172"/>
          </a:xfrm>
          <a:prstGeom prst="downArrow">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8AE695C-A01D-4317-8E48-849FFA4FFD3C}"/>
              </a:ext>
            </a:extLst>
          </p:cNvPr>
          <p:cNvSpPr txBox="1"/>
          <p:nvPr/>
        </p:nvSpPr>
        <p:spPr>
          <a:xfrm>
            <a:off x="3379808" y="5835879"/>
            <a:ext cx="762000" cy="461665"/>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224769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131688973"/>
              </p:ext>
            </p:extLst>
          </p:nvPr>
        </p:nvGraphicFramePr>
        <p:xfrm>
          <a:off x="187325" y="557824"/>
          <a:ext cx="8728075" cy="2641600"/>
        </p:xfrm>
        <a:graphic>
          <a:graphicData uri="http://schemas.openxmlformats.org/presentationml/2006/ole">
            <mc:AlternateContent xmlns:mc="http://schemas.openxmlformats.org/markup-compatibility/2006">
              <mc:Choice xmlns:v="urn:schemas-microsoft-com:vml" Requires="v">
                <p:oleObj spid="_x0000_s36869" name="Equation" r:id="rId4" imgW="3225600" imgH="977760" progId="Equation.DSMT4">
                  <p:embed/>
                </p:oleObj>
              </mc:Choice>
              <mc:Fallback>
                <p:oleObj name="Equation" r:id="rId4" imgW="3225600" imgH="977760" progId="Equation.DSMT4">
                  <p:embed/>
                  <p:pic>
                    <p:nvPicPr>
                      <p:cNvPr id="7" name="Object 6"/>
                      <p:cNvPicPr>
                        <a:picLocks noChangeAspect="1" noChangeArrowheads="1"/>
                      </p:cNvPicPr>
                      <p:nvPr/>
                    </p:nvPicPr>
                    <p:blipFill>
                      <a:blip r:embed="rId5"/>
                      <a:srcRect/>
                      <a:stretch>
                        <a:fillRect/>
                      </a:stretch>
                    </p:blipFill>
                    <p:spPr bwMode="auto">
                      <a:xfrm>
                        <a:off x="187325" y="557824"/>
                        <a:ext cx="8728075" cy="26416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36133871"/>
              </p:ext>
            </p:extLst>
          </p:nvPr>
        </p:nvGraphicFramePr>
        <p:xfrm>
          <a:off x="473242" y="3692558"/>
          <a:ext cx="6674099" cy="2305050"/>
        </p:xfrm>
        <a:graphic>
          <a:graphicData uri="http://schemas.openxmlformats.org/presentationml/2006/ole">
            <mc:AlternateContent xmlns:mc="http://schemas.openxmlformats.org/markup-compatibility/2006">
              <mc:Choice xmlns:v="urn:schemas-microsoft-com:vml" Requires="v">
                <p:oleObj spid="_x0000_s36870" name="Equation" r:id="rId6" imgW="3898800" imgH="1346040" progId="Equation.DSMT4">
                  <p:embed/>
                </p:oleObj>
              </mc:Choice>
              <mc:Fallback>
                <p:oleObj name="Equation" r:id="rId6" imgW="3898800" imgH="1346040" progId="Equation.DSMT4">
                  <p:embed/>
                  <p:pic>
                    <p:nvPicPr>
                      <p:cNvPr id="6" name="Object 5"/>
                      <p:cNvPicPr/>
                      <p:nvPr/>
                    </p:nvPicPr>
                    <p:blipFill>
                      <a:blip r:embed="rId7"/>
                      <a:stretch>
                        <a:fillRect/>
                      </a:stretch>
                    </p:blipFill>
                    <p:spPr>
                      <a:xfrm>
                        <a:off x="473242" y="3692558"/>
                        <a:ext cx="6674099" cy="2305050"/>
                      </a:xfrm>
                      <a:prstGeom prst="rect">
                        <a:avLst/>
                      </a:prstGeom>
                    </p:spPr>
                  </p:pic>
                </p:oleObj>
              </mc:Fallback>
            </mc:AlternateContent>
          </a:graphicData>
        </a:graphic>
      </p:graphicFrame>
    </p:spTree>
    <p:extLst>
      <p:ext uri="{BB962C8B-B14F-4D97-AF65-F5344CB8AC3E}">
        <p14:creationId xmlns:p14="http://schemas.microsoft.com/office/powerpoint/2010/main" val="4251905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Synchrotron radiation light source installations</a:t>
            </a:r>
          </a:p>
        </p:txBody>
      </p:sp>
      <p:sp>
        <p:nvSpPr>
          <p:cNvPr id="6" name="TextBox 5"/>
          <p:cNvSpPr txBox="1"/>
          <p:nvPr/>
        </p:nvSpPr>
        <p:spPr>
          <a:xfrm>
            <a:off x="1524000" y="992976"/>
            <a:ext cx="7620000" cy="461665"/>
          </a:xfrm>
          <a:prstGeom prst="rect">
            <a:avLst/>
          </a:prstGeom>
          <a:noFill/>
        </p:spPr>
        <p:txBody>
          <a:bodyPr wrap="square" rtlCol="0">
            <a:spAutoFit/>
          </a:bodyPr>
          <a:lstStyle/>
          <a:p>
            <a:r>
              <a:rPr lang="en-US" sz="2400" dirty="0">
                <a:latin typeface="+mj-lt"/>
              </a:rPr>
              <a:t>Synchrotron at Brookhaven National Lab, NY</a:t>
            </a:r>
          </a:p>
        </p:txBody>
      </p:sp>
      <p:sp>
        <p:nvSpPr>
          <p:cNvPr id="7" name="TextBox 6"/>
          <p:cNvSpPr txBox="1"/>
          <p:nvPr/>
        </p:nvSpPr>
        <p:spPr>
          <a:xfrm>
            <a:off x="990600" y="4514390"/>
            <a:ext cx="7315200" cy="461665"/>
          </a:xfrm>
          <a:prstGeom prst="rect">
            <a:avLst/>
          </a:prstGeom>
          <a:noFill/>
        </p:spPr>
        <p:txBody>
          <a:bodyPr wrap="square" rtlCol="0">
            <a:spAutoFit/>
          </a:bodyPr>
          <a:lstStyle/>
          <a:p>
            <a:r>
              <a:rPr lang="en-US" sz="2400" dirty="0" err="1">
                <a:latin typeface="+mj-lt"/>
              </a:rPr>
              <a:t>E</a:t>
            </a:r>
            <a:r>
              <a:rPr lang="en-US" sz="2400" baseline="-25000" dirty="0" err="1">
                <a:latin typeface="+mj-lt"/>
              </a:rPr>
              <a:t>c</a:t>
            </a:r>
            <a:r>
              <a:rPr lang="en-US" sz="2400" dirty="0">
                <a:latin typeface="+mj-lt"/>
              </a:rPr>
              <a:t>= 3 GeV     X-ray radiation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04952"/>
            <a:ext cx="8686800" cy="2612827"/>
          </a:xfrm>
          <a:prstGeom prst="rect">
            <a:avLst/>
          </a:prstGeom>
        </p:spPr>
      </p:pic>
      <p:sp>
        <p:nvSpPr>
          <p:cNvPr id="10" name="TextBox 9"/>
          <p:cNvSpPr txBox="1"/>
          <p:nvPr/>
        </p:nvSpPr>
        <p:spPr>
          <a:xfrm>
            <a:off x="762000" y="5091117"/>
            <a:ext cx="6629400" cy="461665"/>
          </a:xfrm>
          <a:prstGeom prst="rect">
            <a:avLst/>
          </a:prstGeom>
          <a:noFill/>
        </p:spPr>
        <p:txBody>
          <a:bodyPr wrap="square" rtlCol="0">
            <a:spAutoFit/>
          </a:bodyPr>
          <a:lstStyle/>
          <a:p>
            <a:r>
              <a:rPr lang="en-US" sz="2400" dirty="0">
                <a:latin typeface="+mj-lt"/>
                <a:hlinkClick r:id="rId4"/>
              </a:rPr>
              <a:t>https://www.bnl.gov/ps/</a:t>
            </a:r>
            <a:endParaRPr lang="en-US" sz="2400" dirty="0">
              <a:latin typeface="+mj-lt"/>
            </a:endParaRPr>
          </a:p>
        </p:txBody>
      </p:sp>
    </p:spTree>
    <p:extLst>
      <p:ext uri="{BB962C8B-B14F-4D97-AF65-F5344CB8AC3E}">
        <p14:creationId xmlns:p14="http://schemas.microsoft.com/office/powerpoint/2010/main" val="80865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951F95-7B49-4989-AF0F-EC04D7D47A59}"/>
              </a:ext>
            </a:extLst>
          </p:cNvPr>
          <p:cNvPicPr>
            <a:picLocks noChangeAspect="1"/>
          </p:cNvPicPr>
          <p:nvPr/>
        </p:nvPicPr>
        <p:blipFill>
          <a:blip r:embed="rId3"/>
          <a:stretch>
            <a:fillRect/>
          </a:stretch>
        </p:blipFill>
        <p:spPr>
          <a:xfrm>
            <a:off x="13138" y="3870031"/>
            <a:ext cx="9144000" cy="2843561"/>
          </a:xfrm>
          <a:prstGeom prst="rect">
            <a:avLst/>
          </a:prstGeom>
        </p:spPr>
      </p:pic>
      <p:pic>
        <p:nvPicPr>
          <p:cNvPr id="5" name="Picture 4">
            <a:extLst>
              <a:ext uri="{FF2B5EF4-FFF2-40B4-BE49-F238E27FC236}">
                <a16:creationId xmlns:a16="http://schemas.microsoft.com/office/drawing/2014/main" id="{4784A295-59B8-4D96-AF27-B068AEE7D02D}"/>
              </a:ext>
            </a:extLst>
          </p:cNvPr>
          <p:cNvPicPr>
            <a:picLocks noChangeAspect="1"/>
          </p:cNvPicPr>
          <p:nvPr/>
        </p:nvPicPr>
        <p:blipFill>
          <a:blip r:embed="rId4"/>
          <a:stretch>
            <a:fillRect/>
          </a:stretch>
        </p:blipFill>
        <p:spPr>
          <a:xfrm>
            <a:off x="0" y="144408"/>
            <a:ext cx="9144000" cy="3575426"/>
          </a:xfrm>
          <a:prstGeom prst="rect">
            <a:avLst/>
          </a:prstGeom>
        </p:spPr>
      </p:pic>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ectangle 5"/>
          <p:cNvSpPr/>
          <p:nvPr/>
        </p:nvSpPr>
        <p:spPr>
          <a:xfrm>
            <a:off x="76200" y="457200"/>
            <a:ext cx="8991600" cy="228600"/>
          </a:xfrm>
          <a:prstGeom prst="rect">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04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76312" y="-19050"/>
            <a:ext cx="7191375" cy="6896100"/>
          </a:xfrm>
          <a:prstGeom prst="rect">
            <a:avLst/>
          </a:prstGeom>
        </p:spPr>
      </p:pic>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6" name="Right Arrow 5"/>
          <p:cNvSpPr/>
          <p:nvPr/>
        </p:nvSpPr>
        <p:spPr>
          <a:xfrm>
            <a:off x="6876298" y="7620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10400" y="464403"/>
            <a:ext cx="2133600" cy="830997"/>
          </a:xfrm>
          <a:prstGeom prst="rect">
            <a:avLst/>
          </a:prstGeom>
          <a:noFill/>
        </p:spPr>
        <p:txBody>
          <a:bodyPr wrap="square" rtlCol="0">
            <a:spAutoFit/>
          </a:bodyPr>
          <a:lstStyle/>
          <a:p>
            <a:r>
              <a:rPr lang="en-US" sz="2400" dirty="0">
                <a:latin typeface="+mj-lt"/>
              </a:rPr>
              <a:t>Spectrometer and sample</a:t>
            </a:r>
          </a:p>
        </p:txBody>
      </p:sp>
    </p:spTree>
    <p:extLst>
      <p:ext uri="{BB962C8B-B14F-4D97-AF65-F5344CB8AC3E}">
        <p14:creationId xmlns:p14="http://schemas.microsoft.com/office/powerpoint/2010/main" val="322458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99937" y="76200"/>
            <a:ext cx="7162800" cy="6404178"/>
          </a:xfrm>
          <a:prstGeom prst="rect">
            <a:avLst/>
          </a:prstGeom>
        </p:spPr>
      </p:pic>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6" name="TextBox 5"/>
          <p:cNvSpPr txBox="1"/>
          <p:nvPr/>
        </p:nvSpPr>
        <p:spPr>
          <a:xfrm>
            <a:off x="152400" y="304800"/>
            <a:ext cx="3962400" cy="830997"/>
          </a:xfrm>
          <a:prstGeom prst="rect">
            <a:avLst/>
          </a:prstGeom>
          <a:noFill/>
        </p:spPr>
        <p:txBody>
          <a:bodyPr wrap="square" rtlCol="0">
            <a:spAutoFit/>
          </a:bodyPr>
          <a:lstStyle/>
          <a:p>
            <a:r>
              <a:rPr lang="en-US" sz="2400" dirty="0">
                <a:latin typeface="+mj-lt"/>
              </a:rPr>
              <a:t>Overview of developed beamlines.</a:t>
            </a:r>
          </a:p>
        </p:txBody>
      </p:sp>
    </p:spTree>
    <p:extLst>
      <p:ext uri="{BB962C8B-B14F-4D97-AF65-F5344CB8AC3E}">
        <p14:creationId xmlns:p14="http://schemas.microsoft.com/office/powerpoint/2010/main" val="500938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032" y="638128"/>
            <a:ext cx="6324600" cy="5186172"/>
          </a:xfrm>
          <a:prstGeom prst="rect">
            <a:avLst/>
          </a:prstGeom>
        </p:spPr>
      </p:pic>
      <p:sp>
        <p:nvSpPr>
          <p:cNvPr id="10" name="TextBox 9"/>
          <p:cNvSpPr txBox="1"/>
          <p:nvPr/>
        </p:nvSpPr>
        <p:spPr>
          <a:xfrm>
            <a:off x="228600" y="152400"/>
            <a:ext cx="8458200" cy="461665"/>
          </a:xfrm>
          <a:prstGeom prst="rect">
            <a:avLst/>
          </a:prstGeom>
          <a:noFill/>
        </p:spPr>
        <p:txBody>
          <a:bodyPr wrap="square" rtlCol="0">
            <a:spAutoFit/>
          </a:bodyPr>
          <a:lstStyle/>
          <a:p>
            <a:r>
              <a:rPr lang="en-US" sz="2400" dirty="0">
                <a:latin typeface="+mj-lt"/>
              </a:rPr>
              <a:t>Advanced photon source, Argonne National Laboratory</a:t>
            </a:r>
          </a:p>
        </p:txBody>
      </p:sp>
      <p:sp>
        <p:nvSpPr>
          <p:cNvPr id="11" name="TextBox 10"/>
          <p:cNvSpPr txBox="1"/>
          <p:nvPr/>
        </p:nvSpPr>
        <p:spPr>
          <a:xfrm>
            <a:off x="2743200" y="5856384"/>
            <a:ext cx="6553200" cy="461665"/>
          </a:xfrm>
          <a:prstGeom prst="rect">
            <a:avLst/>
          </a:prstGeom>
          <a:noFill/>
        </p:spPr>
        <p:txBody>
          <a:bodyPr wrap="square" rtlCol="0">
            <a:spAutoFit/>
          </a:bodyPr>
          <a:lstStyle/>
          <a:p>
            <a:r>
              <a:rPr lang="en-US" sz="2400" dirty="0">
                <a:latin typeface="+mj-lt"/>
              </a:rPr>
              <a:t>https://www.aps.anl.gov/</a:t>
            </a:r>
          </a:p>
        </p:txBody>
      </p:sp>
    </p:spTree>
    <p:extLst>
      <p:ext uri="{BB962C8B-B14F-4D97-AF65-F5344CB8AC3E}">
        <p14:creationId xmlns:p14="http://schemas.microsoft.com/office/powerpoint/2010/main" val="831917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spid="_x0000_s37893" name="Equation" r:id="rId4" imgW="3200400" imgH="736560" progId="Equation.DSMT4">
                  <p:embed/>
                </p:oleObj>
              </mc:Choice>
              <mc:Fallback>
                <p:oleObj name="Equation" r:id="rId4" imgW="3200400" imgH="736560" progId="Equation.DSMT4">
                  <p:embed/>
                  <p:pic>
                    <p:nvPicPr>
                      <p:cNvPr id="22" name="Object 21"/>
                      <p:cNvPicPr>
                        <a:picLocks noChangeAspect="1" noChangeArrowheads="1"/>
                      </p:cNvPicPr>
                      <p:nvPr/>
                    </p:nvPicPr>
                    <p:blipFill>
                      <a:blip r:embed="rId5"/>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spid="_x0000_s37894" name="Equation" r:id="rId6" imgW="2489040" imgH="1231560" progId="Equation.DSMT4">
                  <p:embed/>
                </p:oleObj>
              </mc:Choice>
              <mc:Fallback>
                <p:oleObj name="Equation" r:id="rId6" imgW="2489040" imgH="1231560" progId="Equation.DSMT4">
                  <p:embed/>
                  <p:pic>
                    <p:nvPicPr>
                      <p:cNvPr id="33" name="Object 32"/>
                      <p:cNvPicPr>
                        <a:picLocks noChangeAspect="1" noChangeArrowheads="1"/>
                      </p:cNvPicPr>
                      <p:nvPr/>
                    </p:nvPicPr>
                    <p:blipFill>
                      <a:blip r:embed="rId7"/>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spid="_x0000_s38917" name="Equation" r:id="rId4" imgW="2489040" imgH="1231560" progId="Equation.DSMT4">
                  <p:embed/>
                </p:oleObj>
              </mc:Choice>
              <mc:Fallback>
                <p:oleObj name="Equation" r:id="rId4" imgW="2489040" imgH="1231560" progId="Equation.DSMT4">
                  <p:embed/>
                  <p:pic>
                    <p:nvPicPr>
                      <p:cNvPr id="22" name="Object 21"/>
                      <p:cNvPicPr>
                        <a:picLocks noChangeAspect="1" noChangeArrowheads="1"/>
                      </p:cNvPicPr>
                      <p:nvPr/>
                    </p:nvPicPr>
                    <p:blipFill>
                      <a:blip r:embed="rId5"/>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spid="_x0000_s38918" name="Equation" r:id="rId6" imgW="5816520" imgH="1777680" progId="Equation.DSMT4">
                  <p:embed/>
                </p:oleObj>
              </mc:Choice>
              <mc:Fallback>
                <p:oleObj name="Equation" r:id="rId6" imgW="5816520" imgH="1777680" progId="Equation.DSMT4">
                  <p:embed/>
                  <p:pic>
                    <p:nvPicPr>
                      <p:cNvPr id="23" name="Object 22"/>
                      <p:cNvPicPr>
                        <a:picLocks noChangeAspect="1" noChangeArrowheads="1"/>
                      </p:cNvPicPr>
                      <p:nvPr/>
                    </p:nvPicPr>
                    <p:blipFill>
                      <a:blip r:embed="rId7"/>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spid="_x0000_s39945" name="Equation" r:id="rId4" imgW="2577960" imgH="774360" progId="Equation.DSMT4">
                  <p:embed/>
                </p:oleObj>
              </mc:Choice>
              <mc:Fallback>
                <p:oleObj name="Equation" r:id="rId4" imgW="2577960" imgH="774360" progId="Equation.DSMT4">
                  <p:embed/>
                  <p:pic>
                    <p:nvPicPr>
                      <p:cNvPr id="39" name="Object 38"/>
                      <p:cNvPicPr>
                        <a:picLocks noChangeAspect="1" noChangeArrowheads="1"/>
                      </p:cNvPicPr>
                      <p:nvPr/>
                    </p:nvPicPr>
                    <p:blipFill>
                      <a:blip r:embed="rId5"/>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spid="_x0000_s39946" name="Equation" r:id="rId6" imgW="139680" imgH="241200" progId="Equation.DSMT4">
                    <p:embed/>
                  </p:oleObj>
                </mc:Choice>
                <mc:Fallback>
                  <p:oleObj name="Equation" r:id="rId6" imgW="139680" imgH="241200" progId="Equation.DSMT4">
                    <p:embed/>
                    <p:pic>
                      <p:nvPicPr>
                        <p:cNvPr id="42" name="Object 41"/>
                        <p:cNvPicPr>
                          <a:picLocks noChangeAspect="1" noChangeArrowheads="1"/>
                        </p:cNvPicPr>
                        <p:nvPr/>
                      </p:nvPicPr>
                      <p:blipFill>
                        <a:blip r:embed="rId7"/>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spid="_x0000_s39947" name="Equation" r:id="rId8" imgW="177480" imgH="228600" progId="Equation.DSMT4">
                    <p:embed/>
                  </p:oleObj>
                </mc:Choice>
                <mc:Fallback>
                  <p:oleObj name="Equation" r:id="rId8" imgW="177480" imgH="228600" progId="Equation.DSMT4">
                    <p:embed/>
                    <p:pic>
                      <p:nvPicPr>
                        <p:cNvPr id="43" name="Object 42"/>
                        <p:cNvPicPr>
                          <a:picLocks noChangeAspect="1" noChangeArrowheads="1"/>
                        </p:cNvPicPr>
                        <p:nvPr/>
                      </p:nvPicPr>
                      <p:blipFill>
                        <a:blip r:embed="rId9"/>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spid="_x0000_s39948" name="Equation" r:id="rId10" imgW="2781000" imgH="1650960" progId="Equation.DSMT4">
                  <p:embed/>
                </p:oleObj>
              </mc:Choice>
              <mc:Fallback>
                <p:oleObj name="Equation" r:id="rId10" imgW="2781000" imgH="1650960" progId="Equation.DSMT4">
                  <p:embed/>
                  <p:pic>
                    <p:nvPicPr>
                      <p:cNvPr id="44" name="Object 43"/>
                      <p:cNvPicPr>
                        <a:picLocks noChangeAspect="1" noChangeArrowheads="1"/>
                      </p:cNvPicPr>
                      <p:nvPr/>
                    </p:nvPicPr>
                    <p:blipFill>
                      <a:blip r:embed="rId11"/>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637286"/>
              </p:ext>
            </p:extLst>
          </p:nvPr>
        </p:nvGraphicFramePr>
        <p:xfrm>
          <a:off x="381000" y="392113"/>
          <a:ext cx="8343900" cy="3781425"/>
        </p:xfrm>
        <a:graphic>
          <a:graphicData uri="http://schemas.openxmlformats.org/presentationml/2006/ole">
            <mc:AlternateContent xmlns:mc="http://schemas.openxmlformats.org/markup-compatibility/2006">
              <mc:Choice xmlns:v="urn:schemas-microsoft-com:vml" Requires="v">
                <p:oleObj spid="_x0000_s40965" name="Equation" r:id="rId4" imgW="4597200" imgH="2234880" progId="Equation.DSMT4">
                  <p:embed/>
                </p:oleObj>
              </mc:Choice>
              <mc:Fallback>
                <p:oleObj name="Equation" r:id="rId4" imgW="4597200" imgH="2234880" progId="Equation.DSMT4">
                  <p:embed/>
                  <p:pic>
                    <p:nvPicPr>
                      <p:cNvPr id="5" name="Object 4"/>
                      <p:cNvPicPr>
                        <a:picLocks noChangeAspect="1" noChangeArrowheads="1"/>
                      </p:cNvPicPr>
                      <p:nvPr/>
                    </p:nvPicPr>
                    <p:blipFill>
                      <a:blip r:embed="rId5"/>
                      <a:srcRect/>
                      <a:stretch>
                        <a:fillRect/>
                      </a:stretch>
                    </p:blipFill>
                    <p:spPr bwMode="auto">
                      <a:xfrm>
                        <a:off x="381000" y="392113"/>
                        <a:ext cx="8343900" cy="37814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1604748"/>
              </p:ext>
            </p:extLst>
          </p:nvPr>
        </p:nvGraphicFramePr>
        <p:xfrm>
          <a:off x="555625" y="3919538"/>
          <a:ext cx="6707188" cy="2019300"/>
        </p:xfrm>
        <a:graphic>
          <a:graphicData uri="http://schemas.openxmlformats.org/presentationml/2006/ole">
            <mc:AlternateContent xmlns:mc="http://schemas.openxmlformats.org/markup-compatibility/2006">
              <mc:Choice xmlns:v="urn:schemas-microsoft-com:vml" Requires="v">
                <p:oleObj spid="_x0000_s40966" name="Equation" r:id="rId6" imgW="3695400" imgH="1193760" progId="Equation.DSMT4">
                  <p:embed/>
                </p:oleObj>
              </mc:Choice>
              <mc:Fallback>
                <p:oleObj name="Equation" r:id="rId6" imgW="3695400" imgH="1193760" progId="Equation.DSMT4">
                  <p:embed/>
                  <p:pic>
                    <p:nvPicPr>
                      <p:cNvPr id="6" name="Object 5"/>
                      <p:cNvPicPr>
                        <a:picLocks noChangeAspect="1" noChangeArrowheads="1"/>
                      </p:cNvPicPr>
                      <p:nvPr/>
                    </p:nvPicPr>
                    <p:blipFill>
                      <a:blip r:embed="rId7"/>
                      <a:srcRect/>
                      <a:stretch>
                        <a:fillRect/>
                      </a:stretch>
                    </p:blipFill>
                    <p:spPr bwMode="auto">
                      <a:xfrm>
                        <a:off x="555625" y="3919538"/>
                        <a:ext cx="67071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626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457200" y="609600"/>
            <a:ext cx="7010400" cy="461665"/>
          </a:xfrm>
          <a:prstGeom prst="rect">
            <a:avLst/>
          </a:prstGeom>
          <a:noFill/>
        </p:spPr>
        <p:txBody>
          <a:bodyPr wrap="square" rtlCol="0">
            <a:spAutoFit/>
          </a:bodyPr>
          <a:lstStyle/>
          <a:p>
            <a:r>
              <a:rPr lang="en-US" sz="2400" dirty="0">
                <a:latin typeface="+mj-lt"/>
              </a:rPr>
              <a:t>Modified Bessel functions</a:t>
            </a:r>
          </a:p>
        </p:txBody>
      </p:sp>
      <p:graphicFrame>
        <p:nvGraphicFramePr>
          <p:cNvPr id="6" name="Object 5"/>
          <p:cNvGraphicFramePr>
            <a:graphicFrameLocks noChangeAspect="1"/>
          </p:cNvGraphicFramePr>
          <p:nvPr>
            <p:extLst>
              <p:ext uri="{D42A27DB-BD31-4B8C-83A1-F6EECF244321}">
                <p14:modId xmlns:p14="http://schemas.microsoft.com/office/powerpoint/2010/main" val="423063081"/>
              </p:ext>
            </p:extLst>
          </p:nvPr>
        </p:nvGraphicFramePr>
        <p:xfrm>
          <a:off x="228600" y="1006642"/>
          <a:ext cx="8689975" cy="990600"/>
        </p:xfrm>
        <a:graphic>
          <a:graphicData uri="http://schemas.openxmlformats.org/presentationml/2006/ole">
            <mc:AlternateContent xmlns:mc="http://schemas.openxmlformats.org/markup-compatibility/2006">
              <mc:Choice xmlns:v="urn:schemas-microsoft-com:vml" Requires="v">
                <p:oleObj spid="_x0000_s41989" name="数式" r:id="rId4" imgW="4356000" imgH="482400" progId="Equation.3">
                  <p:embed/>
                </p:oleObj>
              </mc:Choice>
              <mc:Fallback>
                <p:oleObj name="数式" r:id="rId4" imgW="4356000" imgH="482400" progId="Equation.3">
                  <p:embed/>
                  <p:pic>
                    <p:nvPicPr>
                      <p:cNvPr id="6" name="Object 5"/>
                      <p:cNvPicPr>
                        <a:picLocks noChangeAspect="1" noChangeArrowheads="1"/>
                      </p:cNvPicPr>
                      <p:nvPr/>
                    </p:nvPicPr>
                    <p:blipFill>
                      <a:blip r:embed="rId5"/>
                      <a:srcRect/>
                      <a:stretch>
                        <a:fillRect/>
                      </a:stretch>
                    </p:blipFill>
                    <p:spPr bwMode="auto">
                      <a:xfrm>
                        <a:off x="228600" y="1006642"/>
                        <a:ext cx="8689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9554277"/>
              </p:ext>
            </p:extLst>
          </p:nvPr>
        </p:nvGraphicFramePr>
        <p:xfrm>
          <a:off x="685800" y="2394284"/>
          <a:ext cx="7936295" cy="4087813"/>
        </p:xfrm>
        <a:graphic>
          <a:graphicData uri="http://schemas.openxmlformats.org/presentationml/2006/ole">
            <mc:AlternateContent xmlns:mc="http://schemas.openxmlformats.org/markup-compatibility/2006">
              <mc:Choice xmlns:v="urn:schemas-microsoft-com:vml" Requires="v">
                <p:oleObj spid="_x0000_s41990" name="Equation" r:id="rId6" imgW="5600520" imgH="2806560" progId="Equation.DSMT4">
                  <p:embed/>
                </p:oleObj>
              </mc:Choice>
              <mc:Fallback>
                <p:oleObj name="Equation" r:id="rId6" imgW="5600520" imgH="2806560" progId="Equation.DSMT4">
                  <p:embed/>
                  <p:pic>
                    <p:nvPicPr>
                      <p:cNvPr id="7" name="Object 6"/>
                      <p:cNvPicPr>
                        <a:picLocks noChangeAspect="1" noChangeArrowheads="1"/>
                      </p:cNvPicPr>
                      <p:nvPr/>
                    </p:nvPicPr>
                    <p:blipFill>
                      <a:blip r:embed="rId7"/>
                      <a:srcRect/>
                      <a:stretch>
                        <a:fillRect/>
                      </a:stretch>
                    </p:blipFill>
                    <p:spPr bwMode="auto">
                      <a:xfrm>
                        <a:off x="685800" y="2394284"/>
                        <a:ext cx="7936295" cy="4087813"/>
                      </a:xfrm>
                      <a:prstGeom prst="rect">
                        <a:avLst/>
                      </a:prstGeom>
                      <a:noFill/>
                      <a:ln>
                        <a:noFill/>
                      </a:ln>
                    </p:spPr>
                  </p:pic>
                </p:oleObj>
              </mc:Fallback>
            </mc:AlternateContent>
          </a:graphicData>
        </a:graphic>
      </p:graphicFrame>
      <p:sp>
        <p:nvSpPr>
          <p:cNvPr id="8" name="TextBox 7"/>
          <p:cNvSpPr txBox="1"/>
          <p:nvPr/>
        </p:nvSpPr>
        <p:spPr>
          <a:xfrm>
            <a:off x="457200" y="1981200"/>
            <a:ext cx="4648200" cy="461665"/>
          </a:xfrm>
          <a:prstGeom prst="rect">
            <a:avLst/>
          </a:prstGeom>
          <a:noFill/>
        </p:spPr>
        <p:txBody>
          <a:bodyPr wrap="square" rtlCol="0">
            <a:spAutoFit/>
          </a:bodyPr>
          <a:lstStyle/>
          <a:p>
            <a:r>
              <a:rPr lang="en-US" sz="2400" dirty="0">
                <a:latin typeface="+mj-lt"/>
              </a:rPr>
              <a:t>Exponential factor</a:t>
            </a:r>
          </a:p>
        </p:txBody>
      </p:sp>
      <p:sp>
        <p:nvSpPr>
          <p:cNvPr id="9" name="TextBox 8"/>
          <p:cNvSpPr txBox="1"/>
          <p:nvPr/>
        </p:nvSpPr>
        <p:spPr>
          <a:xfrm>
            <a:off x="304800" y="71735"/>
            <a:ext cx="7010400" cy="461665"/>
          </a:xfrm>
          <a:prstGeom prst="rect">
            <a:avLst/>
          </a:prstGeom>
          <a:noFill/>
        </p:spPr>
        <p:txBody>
          <a:bodyPr wrap="square" rtlCol="0">
            <a:spAutoFit/>
          </a:bodyPr>
          <a:lstStyle/>
          <a:p>
            <a:r>
              <a:rPr lang="en-US" sz="2400" dirty="0">
                <a:latin typeface="+mj-lt"/>
              </a:rPr>
              <a:t>Some details:</a:t>
            </a:r>
          </a:p>
        </p:txBody>
      </p:sp>
    </p:spTree>
    <p:extLst>
      <p:ext uri="{BB962C8B-B14F-4D97-AF65-F5344CB8AC3E}">
        <p14:creationId xmlns:p14="http://schemas.microsoft.com/office/powerpoint/2010/main" val="1665522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spid="_x0000_s43023" name="Equation" r:id="rId4" imgW="3619440" imgH="672840" progId="Equation.DSMT4">
                  <p:embed/>
                </p:oleObj>
              </mc:Choice>
              <mc:Fallback>
                <p:oleObj name="Equation" r:id="rId4" imgW="3619440" imgH="672840" progId="Equation.DSMT4">
                  <p:embed/>
                  <p:pic>
                    <p:nvPicPr>
                      <p:cNvPr id="5" name="Object 4"/>
                      <p:cNvPicPr>
                        <a:picLocks noChangeAspect="1" noChangeArrowheads="1"/>
                      </p:cNvPicPr>
                      <p:nvPr/>
                    </p:nvPicPr>
                    <p:blipFill>
                      <a:blip r:embed="rId5"/>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spid="_x0000_s43024" name="Equation" r:id="rId6" imgW="469800" imgH="419040" progId="Equation.DSMT4">
                  <p:embed/>
                </p:oleObj>
              </mc:Choice>
              <mc:Fallback>
                <p:oleObj name="Equation" r:id="rId6" imgW="469800" imgH="419040" progId="Equation.DSMT4">
                  <p:embed/>
                  <p:pic>
                    <p:nvPicPr>
                      <p:cNvPr id="6" name="Object 5"/>
                      <p:cNvPicPr>
                        <a:picLocks noChangeAspect="1" noChangeArrowheads="1"/>
                      </p:cNvPicPr>
                      <p:nvPr/>
                    </p:nvPicPr>
                    <p:blipFill>
                      <a:blip r:embed="rId7"/>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spid="_x0000_s43025" name="Equation" r:id="rId9" imgW="444240" imgH="228600" progId="Equation.DSMT4">
                  <p:embed/>
                </p:oleObj>
              </mc:Choice>
              <mc:Fallback>
                <p:oleObj name="Equation" r:id="rId9" imgW="444240" imgH="228600" progId="Equation.DSMT4">
                  <p:embed/>
                  <p:pic>
                    <p:nvPicPr>
                      <p:cNvPr id="7" name="Object 6"/>
                      <p:cNvPicPr>
                        <a:picLocks noChangeAspect="1" noChangeArrowheads="1"/>
                      </p:cNvPicPr>
                      <p:nvPr/>
                    </p:nvPicPr>
                    <p:blipFill>
                      <a:blip r:embed="rId10"/>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spid="_x0000_s43026" name="Equation" r:id="rId11" imgW="3720960" imgH="1193760" progId="Equation.DSMT4">
                  <p:embed/>
                </p:oleObj>
              </mc:Choice>
              <mc:Fallback>
                <p:oleObj name="Equation" r:id="rId11" imgW="3720960" imgH="1193760" progId="Equation.DSMT4">
                  <p:embed/>
                  <p:pic>
                    <p:nvPicPr>
                      <p:cNvPr id="8" name="Object 7"/>
                      <p:cNvPicPr>
                        <a:picLocks noChangeAspect="1" noChangeArrowheads="1"/>
                      </p:cNvPicPr>
                      <p:nvPr/>
                    </p:nvPicPr>
                    <p:blipFill>
                      <a:blip r:embed="rId12"/>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spid="_x0000_s43027" name="Equation" r:id="rId13" imgW="393480" imgH="203040" progId="Equation.DSMT4">
                  <p:embed/>
                </p:oleObj>
              </mc:Choice>
              <mc:Fallback>
                <p:oleObj name="Equation" r:id="rId13" imgW="393480" imgH="203040" progId="Equation.DSMT4">
                  <p:embed/>
                  <p:pic>
                    <p:nvPicPr>
                      <p:cNvPr id="9" name="Object 8"/>
                      <p:cNvPicPr>
                        <a:picLocks noChangeAspect="1" noChangeArrowheads="1"/>
                      </p:cNvPicPr>
                      <p:nvPr/>
                    </p:nvPicPr>
                    <p:blipFill>
                      <a:blip r:embed="rId14"/>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spid="_x0000_s43028" name="Equation" r:id="rId15" imgW="507960" imgH="203040" progId="Equation.DSMT4">
                  <p:embed/>
                </p:oleObj>
              </mc:Choice>
              <mc:Fallback>
                <p:oleObj name="Equation" r:id="rId15" imgW="507960" imgH="203040" progId="Equation.DSMT4">
                  <p:embed/>
                  <p:pic>
                    <p:nvPicPr>
                      <p:cNvPr id="10" name="Object 9"/>
                      <p:cNvPicPr>
                        <a:picLocks noChangeAspect="1" noChangeArrowheads="1"/>
                      </p:cNvPicPr>
                      <p:nvPr/>
                    </p:nvPicPr>
                    <p:blipFill>
                      <a:blip r:embed="rId16"/>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spid="_x0000_s43029" name="Equation" r:id="rId17" imgW="393480" imgH="203040" progId="Equation.DSMT4">
                  <p:embed/>
                </p:oleObj>
              </mc:Choice>
              <mc:Fallback>
                <p:oleObj name="Equation" r:id="rId17" imgW="393480" imgH="203040" progId="Equation.DSMT4">
                  <p:embed/>
                  <p:pic>
                    <p:nvPicPr>
                      <p:cNvPr id="11" name="Object 10"/>
                      <p:cNvPicPr>
                        <a:picLocks noChangeAspect="1" noChangeArrowheads="1"/>
                      </p:cNvPicPr>
                      <p:nvPr/>
                    </p:nvPicPr>
                    <p:blipFill>
                      <a:blip r:embed="rId18"/>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380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4866013"/>
              </p:ext>
            </p:extLst>
          </p:nvPr>
        </p:nvGraphicFramePr>
        <p:xfrm>
          <a:off x="836454" y="683546"/>
          <a:ext cx="7491412" cy="2578100"/>
        </p:xfrm>
        <a:graphic>
          <a:graphicData uri="http://schemas.openxmlformats.org/presentationml/2006/ole">
            <mc:AlternateContent xmlns:mc="http://schemas.openxmlformats.org/markup-compatibility/2006">
              <mc:Choice xmlns:v="urn:schemas-microsoft-com:vml" Requires="v">
                <p:oleObj spid="_x0000_s44043" name="Equation" r:id="rId4" imgW="4127400" imgH="1523880" progId="Equation.DSMT4">
                  <p:embed/>
                </p:oleObj>
              </mc:Choice>
              <mc:Fallback>
                <p:oleObj name="Equation" r:id="rId4" imgW="4127400" imgH="1523880" progId="Equation.DSMT4">
                  <p:embed/>
                  <p:pic>
                    <p:nvPicPr>
                      <p:cNvPr id="5" name="Object 4"/>
                      <p:cNvPicPr>
                        <a:picLocks noChangeAspect="1" noChangeArrowheads="1"/>
                      </p:cNvPicPr>
                      <p:nvPr/>
                    </p:nvPicPr>
                    <p:blipFill>
                      <a:blip r:embed="rId5"/>
                      <a:srcRect/>
                      <a:stretch>
                        <a:fillRect/>
                      </a:stretch>
                    </p:blipFill>
                    <p:spPr bwMode="auto">
                      <a:xfrm>
                        <a:off x="836454" y="683546"/>
                        <a:ext cx="74914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More details</a:t>
            </a:r>
          </a:p>
        </p:txBody>
      </p:sp>
      <p:pic>
        <p:nvPicPr>
          <p:cNvPr id="7" name="Picture 6"/>
          <p:cNvPicPr>
            <a:picLocks noChangeAspect="1"/>
          </p:cNvPicPr>
          <p:nvPr/>
        </p:nvPicPr>
        <p:blipFill>
          <a:blip r:embed="rId6"/>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spid="_x0000_s44044" name="Equation" r:id="rId7" imgW="558720" imgH="291960" progId="Equation.DSMT4">
                  <p:embed/>
                </p:oleObj>
              </mc:Choice>
              <mc:Fallback>
                <p:oleObj name="Equation" r:id="rId7" imgW="558720" imgH="291960" progId="Equation.DSMT4">
                  <p:embed/>
                  <p:pic>
                    <p:nvPicPr>
                      <p:cNvPr id="8" name="Object 7"/>
                      <p:cNvPicPr/>
                      <p:nvPr/>
                    </p:nvPicPr>
                    <p:blipFill>
                      <a:blip r:embed="rId8"/>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spid="_x0000_s44045" name="Equation" r:id="rId9" imgW="1625400" imgH="622080" progId="Equation.DSMT4">
                  <p:embed/>
                </p:oleObj>
              </mc:Choice>
              <mc:Fallback>
                <p:oleObj name="Equation" r:id="rId9" imgW="1625400" imgH="622080" progId="Equation.DSMT4">
                  <p:embed/>
                  <p:pic>
                    <p:nvPicPr>
                      <p:cNvPr id="9" name="Object 8"/>
                      <p:cNvPicPr/>
                      <p:nvPr/>
                    </p:nvPicPr>
                    <p:blipFill>
                      <a:blip r:embed="rId10"/>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spid="_x0000_s44046" name="Equation" r:id="rId11" imgW="1587240" imgH="622080" progId="Equation.DSMT4">
                  <p:embed/>
                </p:oleObj>
              </mc:Choice>
              <mc:Fallback>
                <p:oleObj name="Equation" r:id="rId11" imgW="1587240" imgH="622080" progId="Equation.DSMT4">
                  <p:embed/>
                  <p:pic>
                    <p:nvPicPr>
                      <p:cNvPr id="10" name="Object 9"/>
                      <p:cNvPicPr/>
                      <p:nvPr/>
                    </p:nvPicPr>
                    <p:blipFill>
                      <a:blip r:embed="rId12"/>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spid="_x0000_s44047" name="Equation" r:id="rId13" imgW="1587240" imgH="596880" progId="Equation.DSMT4">
                  <p:embed/>
                </p:oleObj>
              </mc:Choice>
              <mc:Fallback>
                <p:oleObj name="Equation" r:id="rId13" imgW="1587240" imgH="596880" progId="Equation.DSMT4">
                  <p:embed/>
                  <p:pic>
                    <p:nvPicPr>
                      <p:cNvPr id="11" name="Object 10"/>
                      <p:cNvPicPr/>
                      <p:nvPr/>
                    </p:nvPicPr>
                    <p:blipFill>
                      <a:blip r:embed="rId14"/>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8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0" y="73967"/>
            <a:ext cx="8382000" cy="830997"/>
          </a:xfrm>
          <a:prstGeom prst="rect">
            <a:avLst/>
          </a:prstGeom>
          <a:noFill/>
        </p:spPr>
        <p:txBody>
          <a:bodyPr wrap="square" rtlCol="0">
            <a:spAutoFit/>
          </a:bodyPr>
          <a:lstStyle/>
          <a:p>
            <a:r>
              <a:rPr lang="en-US" sz="2400" dirty="0">
                <a:latin typeface="+mj-lt"/>
              </a:rPr>
              <a:t>Radiation from a moving </a:t>
            </a:r>
          </a:p>
          <a:p>
            <a:r>
              <a:rPr lang="en-US" sz="2400" dirty="0">
                <a:latin typeface="+mj-lt"/>
              </a:rPr>
              <a:t>charged particle</a:t>
            </a:r>
          </a:p>
        </p:txBody>
      </p:sp>
      <p:cxnSp>
        <p:nvCxnSpPr>
          <p:cNvPr id="7" name="Straight Arrow Connector 6"/>
          <p:cNvCxnSpPr/>
          <p:nvPr/>
        </p:nvCxnSpPr>
        <p:spPr>
          <a:xfrm flipV="1">
            <a:off x="1752600" y="1600200"/>
            <a:ext cx="76200" cy="3657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5257800"/>
            <a:ext cx="449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81000" y="5257800"/>
            <a:ext cx="13716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767840" y="3063240"/>
            <a:ext cx="1341120" cy="2209800"/>
          </a:xfrm>
          <a:custGeom>
            <a:avLst/>
            <a:gdLst>
              <a:gd name="connsiteX0" fmla="*/ 0 w 1341120"/>
              <a:gd name="connsiteY0" fmla="*/ 2209800 h 2209800"/>
              <a:gd name="connsiteX1" fmla="*/ 76200 w 1341120"/>
              <a:gd name="connsiteY1" fmla="*/ 2179320 h 2209800"/>
              <a:gd name="connsiteX2" fmla="*/ 121920 w 1341120"/>
              <a:gd name="connsiteY2" fmla="*/ 2164080 h 2209800"/>
              <a:gd name="connsiteX3" fmla="*/ 167640 w 1341120"/>
              <a:gd name="connsiteY3" fmla="*/ 2133600 h 2209800"/>
              <a:gd name="connsiteX4" fmla="*/ 228600 w 1341120"/>
              <a:gd name="connsiteY4" fmla="*/ 2057400 h 2209800"/>
              <a:gd name="connsiteX5" fmla="*/ 259080 w 1341120"/>
              <a:gd name="connsiteY5" fmla="*/ 2011680 h 2209800"/>
              <a:gd name="connsiteX6" fmla="*/ 304800 w 1341120"/>
              <a:gd name="connsiteY6" fmla="*/ 1965960 h 2209800"/>
              <a:gd name="connsiteX7" fmla="*/ 350520 w 1341120"/>
              <a:gd name="connsiteY7" fmla="*/ 1905000 h 2209800"/>
              <a:gd name="connsiteX8" fmla="*/ 365760 w 1341120"/>
              <a:gd name="connsiteY8" fmla="*/ 1859280 h 2209800"/>
              <a:gd name="connsiteX9" fmla="*/ 426720 w 1341120"/>
              <a:gd name="connsiteY9" fmla="*/ 1737360 h 2209800"/>
              <a:gd name="connsiteX10" fmla="*/ 457200 w 1341120"/>
              <a:gd name="connsiteY10" fmla="*/ 1645920 h 2209800"/>
              <a:gd name="connsiteX11" fmla="*/ 472440 w 1341120"/>
              <a:gd name="connsiteY11" fmla="*/ 1600200 h 2209800"/>
              <a:gd name="connsiteX12" fmla="*/ 487680 w 1341120"/>
              <a:gd name="connsiteY12" fmla="*/ 1508760 h 2209800"/>
              <a:gd name="connsiteX13" fmla="*/ 502920 w 1341120"/>
              <a:gd name="connsiteY13" fmla="*/ 1432560 h 2209800"/>
              <a:gd name="connsiteX14" fmla="*/ 533400 w 1341120"/>
              <a:gd name="connsiteY14" fmla="*/ 1219200 h 2209800"/>
              <a:gd name="connsiteX15" fmla="*/ 502920 w 1341120"/>
              <a:gd name="connsiteY15" fmla="*/ 960120 h 2209800"/>
              <a:gd name="connsiteX16" fmla="*/ 487680 w 1341120"/>
              <a:gd name="connsiteY16" fmla="*/ 899160 h 2209800"/>
              <a:gd name="connsiteX17" fmla="*/ 457200 w 1341120"/>
              <a:gd name="connsiteY17" fmla="*/ 853440 h 2209800"/>
              <a:gd name="connsiteX18" fmla="*/ 441960 w 1341120"/>
              <a:gd name="connsiteY18" fmla="*/ 792480 h 2209800"/>
              <a:gd name="connsiteX19" fmla="*/ 411480 w 1341120"/>
              <a:gd name="connsiteY19" fmla="*/ 746760 h 2209800"/>
              <a:gd name="connsiteX20" fmla="*/ 381000 w 1341120"/>
              <a:gd name="connsiteY20" fmla="*/ 685800 h 2209800"/>
              <a:gd name="connsiteX21" fmla="*/ 320040 w 1341120"/>
              <a:gd name="connsiteY21" fmla="*/ 548640 h 2209800"/>
              <a:gd name="connsiteX22" fmla="*/ 304800 w 1341120"/>
              <a:gd name="connsiteY22" fmla="*/ 487680 h 2209800"/>
              <a:gd name="connsiteX23" fmla="*/ 289560 w 1341120"/>
              <a:gd name="connsiteY23" fmla="*/ 441960 h 2209800"/>
              <a:gd name="connsiteX24" fmla="*/ 335280 w 1341120"/>
              <a:gd name="connsiteY24" fmla="*/ 228600 h 2209800"/>
              <a:gd name="connsiteX25" fmla="*/ 365760 w 1341120"/>
              <a:gd name="connsiteY25" fmla="*/ 167640 h 2209800"/>
              <a:gd name="connsiteX26" fmla="*/ 411480 w 1341120"/>
              <a:gd name="connsiteY26" fmla="*/ 106680 h 2209800"/>
              <a:gd name="connsiteX27" fmla="*/ 441960 w 1341120"/>
              <a:gd name="connsiteY27" fmla="*/ 60960 h 2209800"/>
              <a:gd name="connsiteX28" fmla="*/ 533400 w 1341120"/>
              <a:gd name="connsiteY28" fmla="*/ 76200 h 2209800"/>
              <a:gd name="connsiteX29" fmla="*/ 655320 w 1341120"/>
              <a:gd name="connsiteY29" fmla="*/ 106680 h 2209800"/>
              <a:gd name="connsiteX30" fmla="*/ 731520 w 1341120"/>
              <a:gd name="connsiteY30" fmla="*/ 152400 h 2209800"/>
              <a:gd name="connsiteX31" fmla="*/ 838200 w 1341120"/>
              <a:gd name="connsiteY31" fmla="*/ 182880 h 2209800"/>
              <a:gd name="connsiteX32" fmla="*/ 883920 w 1341120"/>
              <a:gd name="connsiteY32" fmla="*/ 213360 h 2209800"/>
              <a:gd name="connsiteX33" fmla="*/ 975360 w 1341120"/>
              <a:gd name="connsiteY33" fmla="*/ 243840 h 2209800"/>
              <a:gd name="connsiteX34" fmla="*/ 1097280 w 1341120"/>
              <a:gd name="connsiteY34" fmla="*/ 228600 h 2209800"/>
              <a:gd name="connsiteX35" fmla="*/ 1143000 w 1341120"/>
              <a:gd name="connsiteY35" fmla="*/ 213360 h 2209800"/>
              <a:gd name="connsiteX36" fmla="*/ 1188720 w 1341120"/>
              <a:gd name="connsiteY36" fmla="*/ 152400 h 2209800"/>
              <a:gd name="connsiteX37" fmla="*/ 1234440 w 1341120"/>
              <a:gd name="connsiteY37" fmla="*/ 121920 h 2209800"/>
              <a:gd name="connsiteX38" fmla="*/ 1280160 w 1341120"/>
              <a:gd name="connsiteY38" fmla="*/ 76200 h 2209800"/>
              <a:gd name="connsiteX39" fmla="*/ 1295400 w 1341120"/>
              <a:gd name="connsiteY39" fmla="*/ 30480 h 2209800"/>
              <a:gd name="connsiteX40" fmla="*/ 1341120 w 1341120"/>
              <a:gd name="connsiteY40"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41120" h="2209800">
                <a:moveTo>
                  <a:pt x="0" y="2209800"/>
                </a:moveTo>
                <a:cubicBezTo>
                  <a:pt x="25400" y="2199640"/>
                  <a:pt x="50585" y="2188926"/>
                  <a:pt x="76200" y="2179320"/>
                </a:cubicBezTo>
                <a:cubicBezTo>
                  <a:pt x="91242" y="2173679"/>
                  <a:pt x="107552" y="2171264"/>
                  <a:pt x="121920" y="2164080"/>
                </a:cubicBezTo>
                <a:cubicBezTo>
                  <a:pt x="138303" y="2155889"/>
                  <a:pt x="152400" y="2143760"/>
                  <a:pt x="167640" y="2133600"/>
                </a:cubicBezTo>
                <a:cubicBezTo>
                  <a:pt x="197309" y="2044593"/>
                  <a:pt x="159666" y="2126334"/>
                  <a:pt x="228600" y="2057400"/>
                </a:cubicBezTo>
                <a:cubicBezTo>
                  <a:pt x="241552" y="2044448"/>
                  <a:pt x="247354" y="2025751"/>
                  <a:pt x="259080" y="2011680"/>
                </a:cubicBezTo>
                <a:cubicBezTo>
                  <a:pt x="272878" y="1995123"/>
                  <a:pt x="290774" y="1982324"/>
                  <a:pt x="304800" y="1965960"/>
                </a:cubicBezTo>
                <a:cubicBezTo>
                  <a:pt x="321330" y="1946675"/>
                  <a:pt x="335280" y="1925320"/>
                  <a:pt x="350520" y="1905000"/>
                </a:cubicBezTo>
                <a:cubicBezTo>
                  <a:pt x="355600" y="1889760"/>
                  <a:pt x="359113" y="1873904"/>
                  <a:pt x="365760" y="1859280"/>
                </a:cubicBezTo>
                <a:cubicBezTo>
                  <a:pt x="384562" y="1817916"/>
                  <a:pt x="412352" y="1780465"/>
                  <a:pt x="426720" y="1737360"/>
                </a:cubicBezTo>
                <a:lnTo>
                  <a:pt x="457200" y="1645920"/>
                </a:lnTo>
                <a:cubicBezTo>
                  <a:pt x="462280" y="1630680"/>
                  <a:pt x="469799" y="1616046"/>
                  <a:pt x="472440" y="1600200"/>
                </a:cubicBezTo>
                <a:cubicBezTo>
                  <a:pt x="477520" y="1569720"/>
                  <a:pt x="482152" y="1539162"/>
                  <a:pt x="487680" y="1508760"/>
                </a:cubicBezTo>
                <a:cubicBezTo>
                  <a:pt x="492314" y="1483275"/>
                  <a:pt x="499257" y="1458203"/>
                  <a:pt x="502920" y="1432560"/>
                </a:cubicBezTo>
                <a:cubicBezTo>
                  <a:pt x="539121" y="1179153"/>
                  <a:pt x="498946" y="1391469"/>
                  <a:pt x="533400" y="1219200"/>
                </a:cubicBezTo>
                <a:cubicBezTo>
                  <a:pt x="509029" y="878004"/>
                  <a:pt x="542507" y="1098674"/>
                  <a:pt x="502920" y="960120"/>
                </a:cubicBezTo>
                <a:cubicBezTo>
                  <a:pt x="497166" y="939981"/>
                  <a:pt x="495931" y="918412"/>
                  <a:pt x="487680" y="899160"/>
                </a:cubicBezTo>
                <a:cubicBezTo>
                  <a:pt x="480465" y="882325"/>
                  <a:pt x="467360" y="868680"/>
                  <a:pt x="457200" y="853440"/>
                </a:cubicBezTo>
                <a:cubicBezTo>
                  <a:pt x="452120" y="833120"/>
                  <a:pt x="450211" y="811732"/>
                  <a:pt x="441960" y="792480"/>
                </a:cubicBezTo>
                <a:cubicBezTo>
                  <a:pt x="434745" y="775645"/>
                  <a:pt x="420567" y="762663"/>
                  <a:pt x="411480" y="746760"/>
                </a:cubicBezTo>
                <a:cubicBezTo>
                  <a:pt x="400208" y="727035"/>
                  <a:pt x="388977" y="707072"/>
                  <a:pt x="381000" y="685800"/>
                </a:cubicBezTo>
                <a:cubicBezTo>
                  <a:pt x="328677" y="546272"/>
                  <a:pt x="418820" y="713273"/>
                  <a:pt x="320040" y="548640"/>
                </a:cubicBezTo>
                <a:cubicBezTo>
                  <a:pt x="314960" y="528320"/>
                  <a:pt x="310554" y="507819"/>
                  <a:pt x="304800" y="487680"/>
                </a:cubicBezTo>
                <a:cubicBezTo>
                  <a:pt x="300387" y="472234"/>
                  <a:pt x="289560" y="458024"/>
                  <a:pt x="289560" y="441960"/>
                </a:cubicBezTo>
                <a:cubicBezTo>
                  <a:pt x="289560" y="381974"/>
                  <a:pt x="306930" y="285300"/>
                  <a:pt x="335280" y="228600"/>
                </a:cubicBezTo>
                <a:cubicBezTo>
                  <a:pt x="345440" y="208280"/>
                  <a:pt x="353719" y="186905"/>
                  <a:pt x="365760" y="167640"/>
                </a:cubicBezTo>
                <a:cubicBezTo>
                  <a:pt x="379222" y="146101"/>
                  <a:pt x="396717" y="127349"/>
                  <a:pt x="411480" y="106680"/>
                </a:cubicBezTo>
                <a:cubicBezTo>
                  <a:pt x="422126" y="91775"/>
                  <a:pt x="431800" y="76200"/>
                  <a:pt x="441960" y="60960"/>
                </a:cubicBezTo>
                <a:cubicBezTo>
                  <a:pt x="472440" y="66040"/>
                  <a:pt x="503185" y="69725"/>
                  <a:pt x="533400" y="76200"/>
                </a:cubicBezTo>
                <a:cubicBezTo>
                  <a:pt x="574361" y="84977"/>
                  <a:pt x="655320" y="106680"/>
                  <a:pt x="655320" y="106680"/>
                </a:cubicBezTo>
                <a:cubicBezTo>
                  <a:pt x="680720" y="121920"/>
                  <a:pt x="704452" y="140370"/>
                  <a:pt x="731520" y="152400"/>
                </a:cubicBezTo>
                <a:cubicBezTo>
                  <a:pt x="819413" y="191463"/>
                  <a:pt x="763906" y="145733"/>
                  <a:pt x="838200" y="182880"/>
                </a:cubicBezTo>
                <a:cubicBezTo>
                  <a:pt x="854583" y="191071"/>
                  <a:pt x="867182" y="205921"/>
                  <a:pt x="883920" y="213360"/>
                </a:cubicBezTo>
                <a:cubicBezTo>
                  <a:pt x="913280" y="226409"/>
                  <a:pt x="975360" y="243840"/>
                  <a:pt x="975360" y="243840"/>
                </a:cubicBezTo>
                <a:cubicBezTo>
                  <a:pt x="1016000" y="238760"/>
                  <a:pt x="1056984" y="235926"/>
                  <a:pt x="1097280" y="228600"/>
                </a:cubicBezTo>
                <a:cubicBezTo>
                  <a:pt x="1113085" y="225726"/>
                  <a:pt x="1130659" y="223644"/>
                  <a:pt x="1143000" y="213360"/>
                </a:cubicBezTo>
                <a:cubicBezTo>
                  <a:pt x="1162513" y="197099"/>
                  <a:pt x="1170759" y="170361"/>
                  <a:pt x="1188720" y="152400"/>
                </a:cubicBezTo>
                <a:cubicBezTo>
                  <a:pt x="1201672" y="139448"/>
                  <a:pt x="1220369" y="133646"/>
                  <a:pt x="1234440" y="121920"/>
                </a:cubicBezTo>
                <a:cubicBezTo>
                  <a:pt x="1250997" y="108122"/>
                  <a:pt x="1264920" y="91440"/>
                  <a:pt x="1280160" y="76200"/>
                </a:cubicBezTo>
                <a:cubicBezTo>
                  <a:pt x="1285240" y="60960"/>
                  <a:pt x="1285365" y="43024"/>
                  <a:pt x="1295400" y="30480"/>
                </a:cubicBezTo>
                <a:cubicBezTo>
                  <a:pt x="1306842" y="16177"/>
                  <a:pt x="1341120" y="0"/>
                  <a:pt x="1341120"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09600" y="6096000"/>
            <a:ext cx="685800" cy="461665"/>
          </a:xfrm>
          <a:prstGeom prst="rect">
            <a:avLst/>
          </a:prstGeom>
          <a:noFill/>
        </p:spPr>
        <p:txBody>
          <a:bodyPr wrap="square" rtlCol="0">
            <a:spAutoFit/>
          </a:bodyPr>
          <a:lstStyle/>
          <a:p>
            <a:r>
              <a:rPr lang="en-US" sz="2400" b="1" dirty="0">
                <a:latin typeface="+mj-lt"/>
              </a:rPr>
              <a:t>x</a:t>
            </a:r>
          </a:p>
        </p:txBody>
      </p:sp>
      <p:sp>
        <p:nvSpPr>
          <p:cNvPr id="14" name="TextBox 13"/>
          <p:cNvSpPr txBox="1"/>
          <p:nvPr/>
        </p:nvSpPr>
        <p:spPr>
          <a:xfrm>
            <a:off x="5867400" y="5334000"/>
            <a:ext cx="6858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905000" y="1371600"/>
            <a:ext cx="685800" cy="461665"/>
          </a:xfrm>
          <a:prstGeom prst="rect">
            <a:avLst/>
          </a:prstGeom>
          <a:noFill/>
        </p:spPr>
        <p:txBody>
          <a:bodyPr wrap="square" rtlCol="0">
            <a:spAutoFit/>
          </a:bodyPr>
          <a:lstStyle/>
          <a:p>
            <a:r>
              <a:rPr lang="en-US" sz="2400" b="1" dirty="0">
                <a:latin typeface="+mj-lt"/>
              </a:rPr>
              <a:t>z</a:t>
            </a:r>
          </a:p>
        </p:txBody>
      </p:sp>
      <p:sp>
        <p:nvSpPr>
          <p:cNvPr id="16" name="Oval 15"/>
          <p:cNvSpPr/>
          <p:nvPr/>
        </p:nvSpPr>
        <p:spPr>
          <a:xfrm>
            <a:off x="2971800" y="2971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32760" y="3086100"/>
            <a:ext cx="1310640" cy="461665"/>
          </a:xfrm>
          <a:prstGeom prst="rect">
            <a:avLst/>
          </a:prstGeom>
          <a:noFill/>
        </p:spPr>
        <p:txBody>
          <a:bodyPr wrap="square" rtlCol="0">
            <a:spAutoFit/>
          </a:bodyPr>
          <a:lstStyle/>
          <a:p>
            <a:r>
              <a:rPr lang="en-US" sz="2400" b="1" dirty="0" err="1">
                <a:solidFill>
                  <a:srgbClr val="FF0000"/>
                </a:solidFill>
                <a:latin typeface="+mj-lt"/>
              </a:rPr>
              <a:t>R</a:t>
            </a:r>
            <a:r>
              <a:rPr lang="en-US" sz="2400" b="1" baseline="-25000" dirty="0" err="1">
                <a:solidFill>
                  <a:srgbClr val="FF0000"/>
                </a:solidFill>
                <a:latin typeface="+mj-lt"/>
              </a:rPr>
              <a:t>q</a:t>
            </a:r>
            <a:r>
              <a:rPr lang="en-US" sz="2400" b="1" dirty="0">
                <a:solidFill>
                  <a:srgbClr val="FF0000"/>
                </a:solidFill>
                <a:latin typeface="+mj-lt"/>
              </a:rPr>
              <a:t>(</a:t>
            </a:r>
            <a:r>
              <a:rPr lang="en-US" sz="2400" i="1" dirty="0">
                <a:solidFill>
                  <a:srgbClr val="FF0000"/>
                </a:solidFill>
                <a:latin typeface="+mj-lt"/>
              </a:rPr>
              <a:t>t</a:t>
            </a:r>
            <a:r>
              <a:rPr lang="en-US" sz="2400" b="1" dirty="0">
                <a:solidFill>
                  <a:srgbClr val="FF0000"/>
                </a:solidFill>
                <a:latin typeface="+mj-lt"/>
              </a:rPr>
              <a:t>)</a:t>
            </a:r>
          </a:p>
        </p:txBody>
      </p:sp>
      <p:cxnSp>
        <p:nvCxnSpPr>
          <p:cNvPr id="19" name="Straight Arrow Connector 18"/>
          <p:cNvCxnSpPr>
            <a:stCxn id="12" idx="0"/>
          </p:cNvCxnSpPr>
          <p:nvPr/>
        </p:nvCxnSpPr>
        <p:spPr>
          <a:xfrm flipV="1">
            <a:off x="1767840" y="2667000"/>
            <a:ext cx="6537960" cy="260604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77200" y="2743200"/>
            <a:ext cx="685800" cy="461665"/>
          </a:xfrm>
          <a:prstGeom prst="rect">
            <a:avLst/>
          </a:prstGeom>
          <a:noFill/>
        </p:spPr>
        <p:txBody>
          <a:bodyPr wrap="square" rtlCol="0">
            <a:spAutoFit/>
          </a:bodyPr>
          <a:lstStyle/>
          <a:p>
            <a:r>
              <a:rPr lang="en-US" sz="2400" b="1" dirty="0">
                <a:solidFill>
                  <a:srgbClr val="DA32AA"/>
                </a:solidFill>
                <a:latin typeface="+mj-lt"/>
              </a:rPr>
              <a:t>r</a:t>
            </a:r>
          </a:p>
        </p:txBody>
      </p:sp>
      <p:cxnSp>
        <p:nvCxnSpPr>
          <p:cNvPr id="22" name="Straight Arrow Connector 21"/>
          <p:cNvCxnSpPr/>
          <p:nvPr/>
        </p:nvCxnSpPr>
        <p:spPr>
          <a:xfrm flipV="1">
            <a:off x="3086100" y="2667000"/>
            <a:ext cx="5219700" cy="419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09160" y="2438400"/>
            <a:ext cx="1310640" cy="461665"/>
          </a:xfrm>
          <a:prstGeom prst="rect">
            <a:avLst/>
          </a:prstGeom>
          <a:noFill/>
        </p:spPr>
        <p:txBody>
          <a:bodyPr wrap="square" rtlCol="0">
            <a:spAutoFit/>
          </a:bodyPr>
          <a:lstStyle/>
          <a:p>
            <a:r>
              <a:rPr lang="en-US" sz="2400" b="1" i="1" dirty="0">
                <a:latin typeface="+mj-lt"/>
              </a:rPr>
              <a:t>r-</a:t>
            </a:r>
            <a:r>
              <a:rPr lang="en-US" sz="2400" b="1" dirty="0" err="1">
                <a:latin typeface="+mj-lt"/>
              </a:rPr>
              <a:t>R</a:t>
            </a:r>
            <a:r>
              <a:rPr lang="en-US" sz="2400" b="1" baseline="-25000" dirty="0" err="1">
                <a:latin typeface="+mj-lt"/>
              </a:rPr>
              <a:t>q</a:t>
            </a:r>
            <a:r>
              <a:rPr lang="en-US" sz="2400" b="1" dirty="0">
                <a:latin typeface="+mj-lt"/>
              </a:rPr>
              <a:t>(</a:t>
            </a:r>
            <a:r>
              <a:rPr lang="en-US" sz="2400" i="1" dirty="0">
                <a:latin typeface="+mj-lt"/>
              </a:rPr>
              <a:t>t</a:t>
            </a:r>
            <a:r>
              <a:rPr lang="en-US" sz="2400" b="1" dirty="0">
                <a:latin typeface="+mj-lt"/>
              </a:rPr>
              <a:t>)</a:t>
            </a:r>
          </a:p>
        </p:txBody>
      </p:sp>
      <p:sp>
        <p:nvSpPr>
          <p:cNvPr id="21" name="TextBox 20"/>
          <p:cNvSpPr txBox="1"/>
          <p:nvPr/>
        </p:nvSpPr>
        <p:spPr>
          <a:xfrm>
            <a:off x="2895600" y="2586335"/>
            <a:ext cx="685800" cy="461665"/>
          </a:xfrm>
          <a:prstGeom prst="rect">
            <a:avLst/>
          </a:prstGeom>
          <a:noFill/>
        </p:spPr>
        <p:txBody>
          <a:bodyPr wrap="square" rtlCol="0">
            <a:spAutoFit/>
          </a:bodyPr>
          <a:lstStyle/>
          <a:p>
            <a:r>
              <a:rPr lang="en-US" sz="2400" b="1" i="1" dirty="0">
                <a:latin typeface="+mj-lt"/>
              </a:rPr>
              <a:t>q</a:t>
            </a:r>
          </a:p>
        </p:txBody>
      </p:sp>
      <p:graphicFrame>
        <p:nvGraphicFramePr>
          <p:cNvPr id="10" name="Object 9"/>
          <p:cNvGraphicFramePr>
            <a:graphicFrameLocks noChangeAspect="1"/>
          </p:cNvGraphicFramePr>
          <p:nvPr>
            <p:extLst>
              <p:ext uri="{D42A27DB-BD31-4B8C-83A1-F6EECF244321}">
                <p14:modId xmlns:p14="http://schemas.microsoft.com/office/powerpoint/2010/main" val="2146372213"/>
              </p:ext>
            </p:extLst>
          </p:nvPr>
        </p:nvGraphicFramePr>
        <p:xfrm>
          <a:off x="2952750" y="319098"/>
          <a:ext cx="5962650" cy="2336800"/>
        </p:xfrm>
        <a:graphic>
          <a:graphicData uri="http://schemas.openxmlformats.org/presentationml/2006/ole">
            <mc:AlternateContent xmlns:mc="http://schemas.openxmlformats.org/markup-compatibility/2006">
              <mc:Choice xmlns:v="urn:schemas-microsoft-com:vml" Requires="v">
                <p:oleObj spid="_x0000_s2150" name="Equation" r:id="rId4" imgW="3009600" imgH="1180800" progId="Equation.DSMT4">
                  <p:embed/>
                </p:oleObj>
              </mc:Choice>
              <mc:Fallback>
                <p:oleObj name="Equation" r:id="rId4" imgW="3009600" imgH="1180800" progId="Equation.DSMT4">
                  <p:embed/>
                  <p:pic>
                    <p:nvPicPr>
                      <p:cNvPr id="0" name=""/>
                      <p:cNvPicPr/>
                      <p:nvPr/>
                    </p:nvPicPr>
                    <p:blipFill>
                      <a:blip r:embed="rId5"/>
                      <a:stretch>
                        <a:fillRect/>
                      </a:stretch>
                    </p:blipFill>
                    <p:spPr>
                      <a:xfrm>
                        <a:off x="2952750" y="319098"/>
                        <a:ext cx="5962650" cy="2336800"/>
                      </a:xfrm>
                      <a:prstGeom prst="rect">
                        <a:avLst/>
                      </a:prstGeom>
                    </p:spPr>
                  </p:pic>
                </p:oleObj>
              </mc:Fallback>
            </mc:AlternateContent>
          </a:graphicData>
        </a:graphic>
      </p:graphicFrame>
    </p:spTree>
    <p:extLst>
      <p:ext uri="{BB962C8B-B14F-4D97-AF65-F5344CB8AC3E}">
        <p14:creationId xmlns:p14="http://schemas.microsoft.com/office/powerpoint/2010/main" val="3115845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B3628-6B3C-474E-845A-EF2921160917}"/>
              </a:ext>
            </a:extLst>
          </p:cNvPr>
          <p:cNvSpPr>
            <a:spLocks noGrp="1"/>
          </p:cNvSpPr>
          <p:nvPr>
            <p:ph type="dt" sz="half" idx="10"/>
          </p:nvPr>
        </p:nvSpPr>
        <p:spPr/>
        <p:txBody>
          <a:bodyPr/>
          <a:lstStyle/>
          <a:p>
            <a:r>
              <a:rPr lang="en-US"/>
              <a:t>04/12/2021</a:t>
            </a:r>
            <a:endParaRPr lang="en-US" dirty="0"/>
          </a:p>
        </p:txBody>
      </p:sp>
      <p:sp>
        <p:nvSpPr>
          <p:cNvPr id="3" name="Footer Placeholder 2">
            <a:extLst>
              <a:ext uri="{FF2B5EF4-FFF2-40B4-BE49-F238E27FC236}">
                <a16:creationId xmlns:a16="http://schemas.microsoft.com/office/drawing/2014/main" id="{F1970609-0E5D-476B-9F75-1EB3F49FD927}"/>
              </a:ext>
            </a:extLst>
          </p:cNvPr>
          <p:cNvSpPr>
            <a:spLocks noGrp="1"/>
          </p:cNvSpPr>
          <p:nvPr>
            <p:ph type="ftr" sz="quarter" idx="11"/>
          </p:nvPr>
        </p:nvSpPr>
        <p:spPr/>
        <p:txBody>
          <a:bodyPr/>
          <a:lstStyle/>
          <a:p>
            <a:r>
              <a:rPr lang="en-US"/>
              <a:t>PHY 712  Spring 2021 -- Lecture 29</a:t>
            </a:r>
            <a:endParaRPr lang="en-US" dirty="0"/>
          </a:p>
        </p:txBody>
      </p:sp>
      <p:sp>
        <p:nvSpPr>
          <p:cNvPr id="4" name="Slide Number Placeholder 3">
            <a:extLst>
              <a:ext uri="{FF2B5EF4-FFF2-40B4-BE49-F238E27FC236}">
                <a16:creationId xmlns:a16="http://schemas.microsoft.com/office/drawing/2014/main" id="{64934382-E3F8-4993-B910-613E094CCCD6}"/>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a:extLst>
              <a:ext uri="{FF2B5EF4-FFF2-40B4-BE49-F238E27FC236}">
                <a16:creationId xmlns:a16="http://schemas.microsoft.com/office/drawing/2014/main" id="{26220592-A6E8-488C-8493-87211DDB3425}"/>
              </a:ext>
            </a:extLst>
          </p:cNvPr>
          <p:cNvSpPr txBox="1"/>
          <p:nvPr/>
        </p:nvSpPr>
        <p:spPr>
          <a:xfrm>
            <a:off x="304800" y="381000"/>
            <a:ext cx="8382000" cy="1938992"/>
          </a:xfrm>
          <a:prstGeom prst="rect">
            <a:avLst/>
          </a:prstGeom>
          <a:noFill/>
        </p:spPr>
        <p:txBody>
          <a:bodyPr wrap="square" rtlCol="0">
            <a:spAutoFit/>
          </a:bodyPr>
          <a:lstStyle/>
          <a:p>
            <a:r>
              <a:rPr lang="en-US" sz="2400" dirty="0"/>
              <a:t>The above analysis applies to a class of man-made facilities dedicated to producing intense radiation in the continuous spectrum.   For more specific information on man-made synchrotron sources, the following web page is useful: </a:t>
            </a:r>
            <a:r>
              <a:rPr lang="en-US" sz="2400" dirty="0">
                <a:hlinkClick r:id="rId3"/>
              </a:rPr>
              <a:t>http://www.als.lbl.gov/als/synchrotron_sources.html</a:t>
            </a:r>
            <a:r>
              <a:rPr lang="en-US" sz="2400" dirty="0"/>
              <a:t>.</a:t>
            </a:r>
            <a:endParaRPr lang="en-US" sz="2400" dirty="0">
              <a:latin typeface="+mj-lt"/>
            </a:endParaRPr>
          </a:p>
        </p:txBody>
      </p:sp>
    </p:spTree>
    <p:extLst>
      <p:ext uri="{BB962C8B-B14F-4D97-AF65-F5344CB8AC3E}">
        <p14:creationId xmlns:p14="http://schemas.microsoft.com/office/powerpoint/2010/main" val="125746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Electric field far from source:</a:t>
            </a:r>
          </a:p>
        </p:txBody>
      </p:sp>
      <p:graphicFrame>
        <p:nvGraphicFramePr>
          <p:cNvPr id="6" name="Object 5"/>
          <p:cNvGraphicFramePr>
            <a:graphicFrameLocks noChangeAspect="1"/>
          </p:cNvGraphicFramePr>
          <p:nvPr>
            <p:extLst>
              <p:ext uri="{D42A27DB-BD31-4B8C-83A1-F6EECF244321}">
                <p14:modId xmlns:p14="http://schemas.microsoft.com/office/powerpoint/2010/main" val="4102729873"/>
              </p:ext>
            </p:extLst>
          </p:nvPr>
        </p:nvGraphicFramePr>
        <p:xfrm>
          <a:off x="789940" y="1315721"/>
          <a:ext cx="6199188" cy="2465387"/>
        </p:xfrm>
        <a:graphic>
          <a:graphicData uri="http://schemas.openxmlformats.org/presentationml/2006/ole">
            <mc:AlternateContent xmlns:mc="http://schemas.openxmlformats.org/markup-compatibility/2006">
              <mc:Choice xmlns:v="urn:schemas-microsoft-com:vml" Requires="v">
                <p:oleObj spid="_x0000_s3269" name="数式" r:id="rId4" imgW="2743200" imgH="1091880" progId="Equation.3">
                  <p:embed/>
                </p:oleObj>
              </mc:Choice>
              <mc:Fallback>
                <p:oleObj name="数式" r:id="rId4" imgW="2743200" imgH="1091880" progId="Equation.3">
                  <p:embed/>
                  <p:pic>
                    <p:nvPicPr>
                      <p:cNvPr id="0" name="Object 5"/>
                      <p:cNvPicPr>
                        <a:picLocks noChangeAspect="1" noChangeArrowheads="1"/>
                      </p:cNvPicPr>
                      <p:nvPr/>
                    </p:nvPicPr>
                    <p:blipFill>
                      <a:blip r:embed="rId5"/>
                      <a:srcRect/>
                      <a:stretch>
                        <a:fillRect/>
                      </a:stretch>
                    </p:blipFill>
                    <p:spPr bwMode="auto">
                      <a:xfrm>
                        <a:off x="789940" y="1315721"/>
                        <a:ext cx="6199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45613462"/>
              </p:ext>
            </p:extLst>
          </p:nvPr>
        </p:nvGraphicFramePr>
        <p:xfrm>
          <a:off x="805180" y="3733800"/>
          <a:ext cx="5251450" cy="2579687"/>
        </p:xfrm>
        <a:graphic>
          <a:graphicData uri="http://schemas.openxmlformats.org/presentationml/2006/ole">
            <mc:AlternateContent xmlns:mc="http://schemas.openxmlformats.org/markup-compatibility/2006">
              <mc:Choice xmlns:v="urn:schemas-microsoft-com:vml" Requires="v">
                <p:oleObj spid="_x0000_s3270" name="数式" r:id="rId6" imgW="2323800" imgH="1143000" progId="Equation.3">
                  <p:embed/>
                </p:oleObj>
              </mc:Choice>
              <mc:Fallback>
                <p:oleObj name="数式" r:id="rId6" imgW="2323800" imgH="1143000" progId="Equation.3">
                  <p:embed/>
                  <p:pic>
                    <p:nvPicPr>
                      <p:cNvPr id="0" name="Object 5"/>
                      <p:cNvPicPr>
                        <a:picLocks noChangeAspect="1" noChangeArrowheads="1"/>
                      </p:cNvPicPr>
                      <p:nvPr/>
                    </p:nvPicPr>
                    <p:blipFill>
                      <a:blip r:embed="rId7"/>
                      <a:srcRect/>
                      <a:stretch>
                        <a:fillRect/>
                      </a:stretch>
                    </p:blipFill>
                    <p:spPr bwMode="auto">
                      <a:xfrm>
                        <a:off x="805180" y="3733800"/>
                        <a:ext cx="52514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F92351E1-A1FF-4BDB-A927-A6F07220922E}"/>
              </a:ext>
            </a:extLst>
          </p:cNvPr>
          <p:cNvSpPr txBox="1"/>
          <p:nvPr/>
        </p:nvSpPr>
        <p:spPr>
          <a:xfrm>
            <a:off x="4572000" y="2470288"/>
            <a:ext cx="4572000" cy="1200329"/>
          </a:xfrm>
          <a:prstGeom prst="rect">
            <a:avLst/>
          </a:prstGeom>
          <a:noFill/>
        </p:spPr>
        <p:txBody>
          <a:bodyPr wrap="square" rtlCol="0">
            <a:spAutoFit/>
          </a:bodyPr>
          <a:lstStyle/>
          <a:p>
            <a:r>
              <a:rPr lang="en-US" sz="2400" b="1" dirty="0">
                <a:solidFill>
                  <a:srgbClr val="FF0000"/>
                </a:solidFill>
                <a:latin typeface="+mj-lt"/>
              </a:rPr>
              <a:t>Note that all of the variables on the right hand side of the equations depend on </a:t>
            </a:r>
            <a:r>
              <a:rPr lang="en-US" sz="2400" b="1" i="1" dirty="0">
                <a:solidFill>
                  <a:srgbClr val="FF0000"/>
                </a:solidFill>
                <a:latin typeface="+mj-lt"/>
              </a:rPr>
              <a:t>t</a:t>
            </a:r>
            <a:r>
              <a:rPr lang="en-US" sz="2400" b="1" i="1" baseline="-25000" dirty="0">
                <a:solidFill>
                  <a:srgbClr val="FF0000"/>
                </a:solidFill>
                <a:latin typeface="+mj-lt"/>
              </a:rPr>
              <a:t>r</a:t>
            </a:r>
            <a:r>
              <a:rPr lang="en-US" sz="2400" b="1" dirty="0">
                <a:solidFill>
                  <a:srgbClr val="FF0000"/>
                </a:solidFill>
                <a:latin typeface="+mj-lt"/>
              </a:rPr>
              <a:t> .</a:t>
            </a:r>
          </a:p>
        </p:txBody>
      </p:sp>
    </p:spTree>
    <p:extLst>
      <p:ext uri="{BB962C8B-B14F-4D97-AF65-F5344CB8AC3E}">
        <p14:creationId xmlns:p14="http://schemas.microsoft.com/office/powerpoint/2010/main" val="133712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609600" y="381000"/>
            <a:ext cx="7086600" cy="461665"/>
          </a:xfrm>
          <a:prstGeom prst="rect">
            <a:avLst/>
          </a:prstGeom>
          <a:noFill/>
        </p:spPr>
        <p:txBody>
          <a:bodyPr wrap="square" rtlCol="0">
            <a:spAutoFit/>
          </a:bodyPr>
          <a:lstStyle/>
          <a:p>
            <a:r>
              <a:rPr lang="en-US" sz="2400" dirty="0" err="1">
                <a:latin typeface="+mj-lt"/>
              </a:rPr>
              <a:t>Poynting</a:t>
            </a:r>
            <a:r>
              <a:rPr lang="en-US" sz="2400" dirty="0">
                <a:latin typeface="+mj-lt"/>
              </a:rPr>
              <a:t> vector:</a:t>
            </a:r>
          </a:p>
        </p:txBody>
      </p:sp>
      <p:graphicFrame>
        <p:nvGraphicFramePr>
          <p:cNvPr id="6" name="Object 5"/>
          <p:cNvGraphicFramePr>
            <a:graphicFrameLocks noChangeAspect="1"/>
          </p:cNvGraphicFramePr>
          <p:nvPr>
            <p:extLst>
              <p:ext uri="{D42A27DB-BD31-4B8C-83A1-F6EECF244321}">
                <p14:modId xmlns:p14="http://schemas.microsoft.com/office/powerpoint/2010/main" val="457094785"/>
              </p:ext>
            </p:extLst>
          </p:nvPr>
        </p:nvGraphicFramePr>
        <p:xfrm>
          <a:off x="819150" y="950913"/>
          <a:ext cx="7578725" cy="4356100"/>
        </p:xfrm>
        <a:graphic>
          <a:graphicData uri="http://schemas.openxmlformats.org/presentationml/2006/ole">
            <mc:AlternateContent xmlns:mc="http://schemas.openxmlformats.org/markup-compatibility/2006">
              <mc:Choice xmlns:v="urn:schemas-microsoft-com:vml" Requires="v">
                <p:oleObj spid="_x0000_s4285" name="Equation" r:id="rId4" imgW="3352680" imgH="1930320" progId="Equation.DSMT4">
                  <p:embed/>
                </p:oleObj>
              </mc:Choice>
              <mc:Fallback>
                <p:oleObj name="Equation" r:id="rId4" imgW="3352680" imgH="1930320" progId="Equation.DSMT4">
                  <p:embed/>
                  <p:pic>
                    <p:nvPicPr>
                      <p:cNvPr id="0" name="Object 6"/>
                      <p:cNvPicPr>
                        <a:picLocks noChangeAspect="1" noChangeArrowheads="1"/>
                      </p:cNvPicPr>
                      <p:nvPr/>
                    </p:nvPicPr>
                    <p:blipFill>
                      <a:blip r:embed="rId5"/>
                      <a:srcRect/>
                      <a:stretch>
                        <a:fillRect/>
                      </a:stretch>
                    </p:blipFill>
                    <p:spPr bwMode="auto">
                      <a:xfrm>
                        <a:off x="819150" y="950913"/>
                        <a:ext cx="757872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163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609600" y="533400"/>
            <a:ext cx="7162800" cy="461665"/>
          </a:xfrm>
          <a:prstGeom prst="rect">
            <a:avLst/>
          </a:prstGeom>
          <a:noFill/>
        </p:spPr>
        <p:txBody>
          <a:bodyPr wrap="square" rtlCol="0">
            <a:spAutoFit/>
          </a:bodyPr>
          <a:lstStyle/>
          <a:p>
            <a:r>
              <a:rPr lang="en-US" sz="2400" dirty="0">
                <a:latin typeface="+mj-lt"/>
              </a:rPr>
              <a:t>Power radiated</a:t>
            </a:r>
          </a:p>
        </p:txBody>
      </p:sp>
      <p:graphicFrame>
        <p:nvGraphicFramePr>
          <p:cNvPr id="6" name="Object 5"/>
          <p:cNvGraphicFramePr>
            <a:graphicFrameLocks noChangeAspect="1"/>
          </p:cNvGraphicFramePr>
          <p:nvPr>
            <p:extLst>
              <p:ext uri="{D42A27DB-BD31-4B8C-83A1-F6EECF244321}">
                <p14:modId xmlns:p14="http://schemas.microsoft.com/office/powerpoint/2010/main" val="2632980769"/>
              </p:ext>
            </p:extLst>
          </p:nvPr>
        </p:nvGraphicFramePr>
        <p:xfrm>
          <a:off x="865188" y="1668463"/>
          <a:ext cx="7577137" cy="3152775"/>
        </p:xfrm>
        <a:graphic>
          <a:graphicData uri="http://schemas.openxmlformats.org/presentationml/2006/ole">
            <mc:AlternateContent xmlns:mc="http://schemas.openxmlformats.org/markup-compatibility/2006">
              <mc:Choice xmlns:v="urn:schemas-microsoft-com:vml" Requires="v">
                <p:oleObj spid="_x0000_s5220" name="Equation" r:id="rId4" imgW="3352680" imgH="1396800" progId="Equation.DSMT4">
                  <p:embed/>
                </p:oleObj>
              </mc:Choice>
              <mc:Fallback>
                <p:oleObj name="Equation" r:id="rId4" imgW="3352680" imgH="1396800" progId="Equation.DSMT4">
                  <p:embed/>
                  <p:pic>
                    <p:nvPicPr>
                      <p:cNvPr id="0" name="Object 5"/>
                      <p:cNvPicPr>
                        <a:picLocks noChangeAspect="1" noChangeArrowheads="1"/>
                      </p:cNvPicPr>
                      <p:nvPr/>
                    </p:nvPicPr>
                    <p:blipFill>
                      <a:blip r:embed="rId5"/>
                      <a:srcRect/>
                      <a:stretch>
                        <a:fillRect/>
                      </a:stretch>
                    </p:blipFill>
                    <p:spPr bwMode="auto">
                      <a:xfrm>
                        <a:off x="865188" y="1668463"/>
                        <a:ext cx="7577137"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304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Spectral composition of electromagnetic radiation</a:t>
            </a:r>
          </a:p>
          <a:p>
            <a:r>
              <a:rPr lang="en-US" sz="2400" dirty="0">
                <a:latin typeface="+mj-lt"/>
              </a:rPr>
              <a:t>     Previously we determined the power distribution from</a:t>
            </a:r>
          </a:p>
          <a:p>
            <a:r>
              <a:rPr lang="en-US" sz="2400" dirty="0">
                <a:latin typeface="+mj-lt"/>
              </a:rPr>
              <a:t>     a charged particle:</a:t>
            </a:r>
          </a:p>
        </p:txBody>
      </p:sp>
      <p:graphicFrame>
        <p:nvGraphicFramePr>
          <p:cNvPr id="6" name="Object 5"/>
          <p:cNvGraphicFramePr>
            <a:graphicFrameLocks noChangeAspect="1"/>
          </p:cNvGraphicFramePr>
          <p:nvPr>
            <p:extLst>
              <p:ext uri="{D42A27DB-BD31-4B8C-83A1-F6EECF244321}">
                <p14:modId xmlns:p14="http://schemas.microsoft.com/office/powerpoint/2010/main" val="3169198912"/>
              </p:ext>
            </p:extLst>
          </p:nvPr>
        </p:nvGraphicFramePr>
        <p:xfrm>
          <a:off x="846138" y="979488"/>
          <a:ext cx="7518400" cy="5789612"/>
        </p:xfrm>
        <a:graphic>
          <a:graphicData uri="http://schemas.openxmlformats.org/presentationml/2006/ole">
            <mc:AlternateContent xmlns:mc="http://schemas.openxmlformats.org/markup-compatibility/2006">
              <mc:Choice xmlns:v="urn:schemas-microsoft-com:vml" Requires="v">
                <p:oleObj spid="_x0000_s15433" name="Equation" r:id="rId4" imgW="3327120" imgH="2565360" progId="Equation.DSMT4">
                  <p:embed/>
                </p:oleObj>
              </mc:Choice>
              <mc:Fallback>
                <p:oleObj name="Equation" r:id="rId4" imgW="3327120" imgH="2565360" progId="Equation.DSMT4">
                  <p:embed/>
                  <p:pic>
                    <p:nvPicPr>
                      <p:cNvPr id="0" name=""/>
                      <p:cNvPicPr>
                        <a:picLocks noChangeAspect="1" noChangeArrowheads="1"/>
                      </p:cNvPicPr>
                      <p:nvPr/>
                    </p:nvPicPr>
                    <p:blipFill>
                      <a:blip r:embed="rId5"/>
                      <a:srcRect/>
                      <a:stretch>
                        <a:fillRect/>
                      </a:stretch>
                    </p:blipFill>
                    <p:spPr bwMode="auto">
                      <a:xfrm>
                        <a:off x="846138" y="979488"/>
                        <a:ext cx="7518400" cy="578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999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5223813"/>
              </p:ext>
            </p:extLst>
          </p:nvPr>
        </p:nvGraphicFramePr>
        <p:xfrm>
          <a:off x="525462" y="990600"/>
          <a:ext cx="8093075" cy="3152775"/>
        </p:xfrm>
        <a:graphic>
          <a:graphicData uri="http://schemas.openxmlformats.org/presentationml/2006/ole">
            <mc:AlternateContent xmlns:mc="http://schemas.openxmlformats.org/markup-compatibility/2006">
              <mc:Choice xmlns:v="urn:schemas-microsoft-com:vml" Requires="v">
                <p:oleObj spid="_x0000_s16457" name="数式" r:id="rId4" imgW="3581280" imgH="1396800" progId="Equation.3">
                  <p:embed/>
                </p:oleObj>
              </mc:Choice>
              <mc:Fallback>
                <p:oleObj name="数式" r:id="rId4" imgW="3581280" imgH="1396800" progId="Equation.3">
                  <p:embed/>
                  <p:pic>
                    <p:nvPicPr>
                      <p:cNvPr id="0" name=""/>
                      <p:cNvPicPr>
                        <a:picLocks noChangeAspect="1" noChangeArrowheads="1"/>
                      </p:cNvPicPr>
                      <p:nvPr/>
                    </p:nvPicPr>
                    <p:blipFill>
                      <a:blip r:embed="rId5"/>
                      <a:srcRect/>
                      <a:stretch>
                        <a:fillRect/>
                      </a:stretch>
                    </p:blipFill>
                    <p:spPr bwMode="auto">
                      <a:xfrm>
                        <a:off x="525462" y="990600"/>
                        <a:ext cx="80930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50520" y="4186535"/>
            <a:ext cx="8305800" cy="1569660"/>
          </a:xfrm>
          <a:prstGeom prst="rect">
            <a:avLst/>
          </a:prstGeom>
          <a:noFill/>
        </p:spPr>
        <p:txBody>
          <a:bodyPr wrap="square" rtlCol="0">
            <a:spAutoFit/>
          </a:bodyPr>
          <a:lstStyle/>
          <a:p>
            <a:r>
              <a:rPr lang="en-US" sz="2400" dirty="0" err="1"/>
              <a:t>Parseval’s</a:t>
            </a:r>
            <a:r>
              <a:rPr lang="en-US" sz="2400" dirty="0"/>
              <a:t> theorem</a:t>
            </a:r>
          </a:p>
          <a:p>
            <a:r>
              <a:rPr lang="en-US" sz="2400" dirty="0"/>
              <a:t>     </a:t>
            </a:r>
            <a:r>
              <a:rPr lang="en-US" sz="2400" b="1" dirty="0"/>
              <a:t>Marc-Antoine </a:t>
            </a:r>
            <a:r>
              <a:rPr lang="en-US" sz="2400" b="1" dirty="0" err="1"/>
              <a:t>Parseval</a:t>
            </a:r>
            <a:r>
              <a:rPr lang="en-US" sz="2400" b="1" dirty="0"/>
              <a:t> des </a:t>
            </a:r>
            <a:r>
              <a:rPr lang="en-US" sz="2400" b="1" dirty="0" err="1"/>
              <a:t>Chênes</a:t>
            </a:r>
            <a:r>
              <a:rPr lang="en-US" sz="2400" b="1" dirty="0"/>
              <a:t> 1755-1836</a:t>
            </a:r>
          </a:p>
          <a:p>
            <a:r>
              <a:rPr lang="en-US" sz="2400" b="1" dirty="0"/>
              <a:t>         </a:t>
            </a:r>
            <a:r>
              <a:rPr lang="en-US" b="1" dirty="0">
                <a:hlinkClick r:id="rId6"/>
              </a:rPr>
              <a:t>http://www-history.mcs.st-andrews.ac.uk/Biographies/Parseval.html</a:t>
            </a:r>
            <a:endParaRPr lang="en-US" b="1" dirty="0"/>
          </a:p>
          <a:p>
            <a:endParaRPr lang="en-US" sz="2400" dirty="0">
              <a:latin typeface="+mj-lt"/>
            </a:endParaRPr>
          </a:p>
        </p:txBody>
      </p:sp>
    </p:spTree>
    <p:extLst>
      <p:ext uri="{BB962C8B-B14F-4D97-AF65-F5344CB8AC3E}">
        <p14:creationId xmlns:p14="http://schemas.microsoft.com/office/powerpoint/2010/main" val="234975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4724400"/>
            <a:ext cx="25146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04/12/2021</a:t>
            </a:r>
            <a:endParaRPr lang="en-US" dirty="0"/>
          </a:p>
        </p:txBody>
      </p:sp>
      <p:sp>
        <p:nvSpPr>
          <p:cNvPr id="3" name="Footer Placeholder 2"/>
          <p:cNvSpPr>
            <a:spLocks noGrp="1"/>
          </p:cNvSpPr>
          <p:nvPr>
            <p:ph type="ftr" sz="quarter" idx="11"/>
          </p:nvPr>
        </p:nvSpPr>
        <p:spPr/>
        <p:txBody>
          <a:bodyPr/>
          <a:lstStyle/>
          <a:p>
            <a:r>
              <a:rPr lang="en-US"/>
              <a:t>PHY 712  Spring 2021 --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55599447"/>
              </p:ext>
            </p:extLst>
          </p:nvPr>
        </p:nvGraphicFramePr>
        <p:xfrm>
          <a:off x="491490" y="1600200"/>
          <a:ext cx="8439150" cy="4187825"/>
        </p:xfrm>
        <a:graphic>
          <a:graphicData uri="http://schemas.openxmlformats.org/presentationml/2006/ole">
            <mc:AlternateContent xmlns:mc="http://schemas.openxmlformats.org/markup-compatibility/2006">
              <mc:Choice xmlns:v="urn:schemas-microsoft-com:vml" Requires="v">
                <p:oleObj spid="_x0000_s17480" name="数式" r:id="rId4" imgW="3733560" imgH="1854000" progId="Equation.3">
                  <p:embed/>
                </p:oleObj>
              </mc:Choice>
              <mc:Fallback>
                <p:oleObj name="数式" r:id="rId4" imgW="3733560" imgH="1854000" progId="Equation.3">
                  <p:embed/>
                  <p:pic>
                    <p:nvPicPr>
                      <p:cNvPr id="0" name=""/>
                      <p:cNvPicPr>
                        <a:picLocks noChangeAspect="1" noChangeArrowheads="1"/>
                      </p:cNvPicPr>
                      <p:nvPr/>
                    </p:nvPicPr>
                    <p:blipFill>
                      <a:blip r:embed="rId5"/>
                      <a:srcRect/>
                      <a:stretch>
                        <a:fillRect/>
                      </a:stretch>
                    </p:blipFill>
                    <p:spPr bwMode="auto">
                      <a:xfrm>
                        <a:off x="491490" y="1600200"/>
                        <a:ext cx="843915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41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21845</TotalTime>
  <Words>1360</Words>
  <Application>Microsoft Office PowerPoint</Application>
  <PresentationFormat>On-screen Show (4:3)</PresentationFormat>
  <Paragraphs>228</Paragraphs>
  <Slides>30</Slides>
  <Notes>30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7" baseType="lpstr">
      <vt:lpstr>Arial</vt:lpstr>
      <vt:lpstr>Calibri</vt:lpstr>
      <vt:lpstr>Symbol</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1226</cp:revision>
  <cp:lastPrinted>2021-04-08T18:05:02Z</cp:lastPrinted>
  <dcterms:created xsi:type="dcterms:W3CDTF">2012-01-10T18:32:24Z</dcterms:created>
  <dcterms:modified xsi:type="dcterms:W3CDTF">2021-04-12T01:58:15Z</dcterms:modified>
</cp:coreProperties>
</file>