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6" r:id="rId2"/>
    <p:sldId id="382" r:id="rId3"/>
    <p:sldId id="356" r:id="rId4"/>
    <p:sldId id="358" r:id="rId5"/>
    <p:sldId id="359" r:id="rId6"/>
    <p:sldId id="360" r:id="rId7"/>
    <p:sldId id="371" r:id="rId8"/>
    <p:sldId id="372" r:id="rId9"/>
    <p:sldId id="373" r:id="rId10"/>
    <p:sldId id="374" r:id="rId11"/>
    <p:sldId id="375" r:id="rId12"/>
    <p:sldId id="376" r:id="rId13"/>
    <p:sldId id="377" r:id="rId14"/>
    <p:sldId id="380"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79728" autoAdjust="0"/>
  </p:normalViewPr>
  <p:slideViewPr>
    <p:cSldViewPr>
      <p:cViewPr varScale="1">
        <p:scale>
          <a:sx n="63" d="100"/>
          <a:sy n="63" d="100"/>
        </p:scale>
        <p:origin x="1411" y="58"/>
      </p:cViewPr>
      <p:guideLst>
        <p:guide orient="horz" pos="2160"/>
        <p:guide pos="2880"/>
      </p:guideLst>
    </p:cSldViewPr>
  </p:slideViewPr>
  <p:notesTextViewPr>
    <p:cViewPr>
      <p:scale>
        <a:sx n="1" d="1"/>
        <a:sy n="1" d="1"/>
      </p:scale>
      <p:origin x="0" y="0"/>
    </p:cViewPr>
  </p:notesTextViewPr>
  <p:sorterViewPr>
    <p:cViewPr>
      <p:scale>
        <a:sx n="200" d="100"/>
        <a:sy n="200" d="100"/>
      </p:scale>
      <p:origin x="0" y="-163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4/12/2021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4/12/2021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analyze the power amplitude in order to take its Fourier transform.      Apparently, if we can evaluate this integral, we can determine the intensity spectrum. </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6913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integral must be performed over the field time, but the argument of the integral is expressed in terms of the retarded time.    Fortunately, we can use the relationship between the two in order to perform the actual integral in terms of the retarded time.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69863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some approximations valid far from the source.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25251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 the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75447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evaluate this expression for synchrotron radiation.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44696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206181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that need to be </a:t>
            </a:r>
            <a:r>
              <a:rPr lang="en-US" dirty="0" err="1"/>
              <a:t>avaluated</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983336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to evaluate the expressions,    we will first consider some the large synchrotron radiation installations currently available today.   (Actually some of these facilities have shutdown due to the pandemic unless they are being used for studying certain viruses.    This is an </a:t>
            </a:r>
            <a:r>
              <a:rPr lang="en-US" dirty="0" err="1"/>
              <a:t>arial</a:t>
            </a:r>
            <a:r>
              <a:rPr lang="en-US" dirty="0"/>
              <a:t> photo of the facility on Long Island, NY.</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24075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showing the positioning of the experimental ports in red where the radiation from the circulating electrons is used.</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667260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with indications of particular experiments.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49649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Arial photo of the facility of Argonne National Laboratory</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838541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details.    It is assumed that the integrands are dominated by contributions for tr near 0, theta near 0 and speeds v close to the speed of light.</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959233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general diagram we have been using to denote the field point r and the trajectory </a:t>
            </a:r>
            <a:r>
              <a:rPr lang="en-US" dirty="0" err="1"/>
              <a:t>R_q</a:t>
            </a:r>
            <a:r>
              <a:rPr lang="en-US" dirty="0"/>
              <a:t>(t).</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81868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Specializing the equations to fields in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422754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Poynting vector for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11697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expression for the power per unit solid angle.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29859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return to the power measured with respect to the field time (as opposed to the retarded time).     In this way will be able to use the beautiful mathematics of Fourier transforms to analyze the spectral properties of the radiation.     Here we imagine that the radiation is measured  at a given location for a long period of time so that we will want to evaluate the time integrated power W.</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77382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the Parseval’s theorem which allows us to relate the time integral of the power to the frequency integral of its Fourier transform.</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9978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Mathematically,  the theorem involves integrals over all frequencies, while physically negative frequencies are not measured.     By using the fact that the power amplitude must be real (mathematically),   we can then derive a formula for the intensity I as a function of frequency and solid angle.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416917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04/12/2021</a:t>
            </a:r>
            <a:endParaRPr lang="en-US" dirty="0"/>
          </a:p>
        </p:txBody>
      </p:sp>
      <p:sp>
        <p:nvSpPr>
          <p:cNvPr id="5" name="Footer Placeholder 4"/>
          <p:cNvSpPr>
            <a:spLocks noGrp="1"/>
          </p:cNvSpPr>
          <p:nvPr>
            <p:ph type="ftr" sz="quarter" idx="11"/>
          </p:nvPr>
        </p:nvSpPr>
        <p:spPr/>
        <p:txBody>
          <a:bodyPr/>
          <a:lstStyle/>
          <a:p>
            <a:r>
              <a:rPr lang="en-US"/>
              <a:t>PHY 712  Spring 2021 --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04/12/2021</a:t>
            </a:r>
            <a:endParaRPr lang="en-US" dirty="0"/>
          </a:p>
        </p:txBody>
      </p:sp>
      <p:sp>
        <p:nvSpPr>
          <p:cNvPr id="5" name="Footer Placeholder 4"/>
          <p:cNvSpPr>
            <a:spLocks noGrp="1"/>
          </p:cNvSpPr>
          <p:nvPr>
            <p:ph type="ftr" sz="quarter" idx="11"/>
          </p:nvPr>
        </p:nvSpPr>
        <p:spPr/>
        <p:txBody>
          <a:bodyPr/>
          <a:lstStyle/>
          <a:p>
            <a:r>
              <a:rPr lang="en-US"/>
              <a:t>PHY 712  Spring 2021 --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04/12/2021</a:t>
            </a:r>
            <a:endParaRPr lang="en-US" dirty="0"/>
          </a:p>
        </p:txBody>
      </p:sp>
      <p:sp>
        <p:nvSpPr>
          <p:cNvPr id="5" name="Footer Placeholder 4"/>
          <p:cNvSpPr>
            <a:spLocks noGrp="1"/>
          </p:cNvSpPr>
          <p:nvPr>
            <p:ph type="ftr" sz="quarter" idx="11"/>
          </p:nvPr>
        </p:nvSpPr>
        <p:spPr/>
        <p:txBody>
          <a:bodyPr/>
          <a:lstStyle/>
          <a:p>
            <a:r>
              <a:rPr lang="en-US"/>
              <a:t>PHY 712  Spring 2021 --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04/12/2021</a:t>
            </a:r>
            <a:endParaRPr lang="en-US" dirty="0"/>
          </a:p>
        </p:txBody>
      </p:sp>
      <p:sp>
        <p:nvSpPr>
          <p:cNvPr id="5" name="Footer Placeholder 4"/>
          <p:cNvSpPr>
            <a:spLocks noGrp="1"/>
          </p:cNvSpPr>
          <p:nvPr>
            <p:ph type="ftr" sz="quarter" idx="11"/>
          </p:nvPr>
        </p:nvSpPr>
        <p:spPr/>
        <p:txBody>
          <a:bodyPr/>
          <a:lstStyle/>
          <a:p>
            <a:r>
              <a:rPr lang="en-US"/>
              <a:t>PHY 712  Spring 2021 --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04/12/2021</a:t>
            </a:r>
            <a:endParaRPr lang="en-US" dirty="0"/>
          </a:p>
        </p:txBody>
      </p:sp>
      <p:sp>
        <p:nvSpPr>
          <p:cNvPr id="5" name="Footer Placeholder 4"/>
          <p:cNvSpPr>
            <a:spLocks noGrp="1"/>
          </p:cNvSpPr>
          <p:nvPr>
            <p:ph type="ftr" sz="quarter" idx="11"/>
          </p:nvPr>
        </p:nvSpPr>
        <p:spPr/>
        <p:txBody>
          <a:bodyPr/>
          <a:lstStyle/>
          <a:p>
            <a:r>
              <a:rPr lang="en-US"/>
              <a:t>PHY 712  Spring 2021 --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04/12/2021</a:t>
            </a:r>
            <a:endParaRPr lang="en-US" dirty="0"/>
          </a:p>
        </p:txBody>
      </p:sp>
      <p:sp>
        <p:nvSpPr>
          <p:cNvPr id="6" name="Footer Placeholder 5"/>
          <p:cNvSpPr>
            <a:spLocks noGrp="1"/>
          </p:cNvSpPr>
          <p:nvPr>
            <p:ph type="ftr" sz="quarter" idx="11"/>
          </p:nvPr>
        </p:nvSpPr>
        <p:spPr/>
        <p:txBody>
          <a:bodyPr/>
          <a:lstStyle/>
          <a:p>
            <a:r>
              <a:rPr lang="en-US"/>
              <a:t>PHY 712  Spring 2021 --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04/12/2021</a:t>
            </a:r>
            <a:endParaRPr lang="en-US" dirty="0"/>
          </a:p>
        </p:txBody>
      </p:sp>
      <p:sp>
        <p:nvSpPr>
          <p:cNvPr id="8" name="Footer Placeholder 7"/>
          <p:cNvSpPr>
            <a:spLocks noGrp="1"/>
          </p:cNvSpPr>
          <p:nvPr>
            <p:ph type="ftr" sz="quarter" idx="11"/>
          </p:nvPr>
        </p:nvSpPr>
        <p:spPr/>
        <p:txBody>
          <a:bodyPr/>
          <a:lstStyle/>
          <a:p>
            <a:r>
              <a:rPr lang="en-US"/>
              <a:t>PHY 712  Spring 2021 -- Lecture 29</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04/12/2021</a:t>
            </a:r>
            <a:endParaRPr lang="en-US" dirty="0"/>
          </a:p>
        </p:txBody>
      </p:sp>
      <p:sp>
        <p:nvSpPr>
          <p:cNvPr id="4" name="Footer Placeholder 3"/>
          <p:cNvSpPr>
            <a:spLocks noGrp="1"/>
          </p:cNvSpPr>
          <p:nvPr>
            <p:ph type="ftr" sz="quarter" idx="11"/>
          </p:nvPr>
        </p:nvSpPr>
        <p:spPr/>
        <p:txBody>
          <a:bodyPr/>
          <a:lstStyle/>
          <a:p>
            <a:r>
              <a:rPr lang="en-US"/>
              <a:t>PHY 712  Spring 2021 -- Lecture 29</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04/12/2021</a:t>
            </a:r>
            <a:endParaRPr lang="en-US" dirty="0"/>
          </a:p>
        </p:txBody>
      </p:sp>
      <p:sp>
        <p:nvSpPr>
          <p:cNvPr id="6" name="Footer Placeholder 5"/>
          <p:cNvSpPr>
            <a:spLocks noGrp="1"/>
          </p:cNvSpPr>
          <p:nvPr>
            <p:ph type="ftr" sz="quarter" idx="11"/>
          </p:nvPr>
        </p:nvSpPr>
        <p:spPr/>
        <p:txBody>
          <a:bodyPr/>
          <a:lstStyle/>
          <a:p>
            <a:r>
              <a:rPr lang="en-US"/>
              <a:t>PHY 712  Spring 2021 --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04/12/2021</a:t>
            </a:r>
            <a:endParaRPr lang="en-US" dirty="0"/>
          </a:p>
        </p:txBody>
      </p:sp>
      <p:sp>
        <p:nvSpPr>
          <p:cNvPr id="6" name="Footer Placeholder 5"/>
          <p:cNvSpPr>
            <a:spLocks noGrp="1"/>
          </p:cNvSpPr>
          <p:nvPr>
            <p:ph type="ftr" sz="quarter" idx="11"/>
          </p:nvPr>
        </p:nvSpPr>
        <p:spPr/>
        <p:txBody>
          <a:bodyPr/>
          <a:lstStyle/>
          <a:p>
            <a:r>
              <a:rPr lang="en-US"/>
              <a:t>PHY 712  Spring 2021 --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04/12/2021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29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5.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bnl.gov/p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29.w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6.bin"/><Relationship Id="rId5" Type="http://schemas.openxmlformats.org/officeDocument/2006/relationships/image" Target="../media/image31.wmf"/><Relationship Id="rId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3.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8.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2.bin"/><Relationship Id="rId5" Type="http://schemas.openxmlformats.org/officeDocument/2006/relationships/image" Target="../media/image37.wmf"/><Relationship Id="rId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4.bin"/><Relationship Id="rId5" Type="http://schemas.openxmlformats.org/officeDocument/2006/relationships/image" Target="../media/image39.wmf"/><Relationship Id="rId4"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oleObject" Target="../embeddings/oleObject39.bin"/><Relationship Id="rId18" Type="http://schemas.openxmlformats.org/officeDocument/2006/relationships/image" Target="../media/image47.wmf"/><Relationship Id="rId3" Type="http://schemas.openxmlformats.org/officeDocument/2006/relationships/notesSlide" Target="../notesSlides/notesSlide26.xml"/><Relationship Id="rId7" Type="http://schemas.openxmlformats.org/officeDocument/2006/relationships/image" Target="../media/image42.wmf"/><Relationship Id="rId12" Type="http://schemas.openxmlformats.org/officeDocument/2006/relationships/image" Target="../media/image44.wmf"/><Relationship Id="rId17" Type="http://schemas.openxmlformats.org/officeDocument/2006/relationships/oleObject" Target="../embeddings/oleObject41.bin"/><Relationship Id="rId2" Type="http://schemas.openxmlformats.org/officeDocument/2006/relationships/slideLayout" Target="../slideLayouts/slideLayout7.xml"/><Relationship Id="rId16" Type="http://schemas.openxmlformats.org/officeDocument/2006/relationships/image" Target="../media/image46.wmf"/><Relationship Id="rId1" Type="http://schemas.openxmlformats.org/officeDocument/2006/relationships/vmlDrawing" Target="../drawings/vmlDrawing20.vml"/><Relationship Id="rId6" Type="http://schemas.openxmlformats.org/officeDocument/2006/relationships/oleObject" Target="../embeddings/oleObject36.bin"/><Relationship Id="rId11" Type="http://schemas.openxmlformats.org/officeDocument/2006/relationships/oleObject" Target="../embeddings/oleObject38.bin"/><Relationship Id="rId5" Type="http://schemas.openxmlformats.org/officeDocument/2006/relationships/image" Target="../media/image41.wmf"/><Relationship Id="rId15" Type="http://schemas.openxmlformats.org/officeDocument/2006/relationships/oleObject" Target="../embeddings/oleObject40.bin"/><Relationship Id="rId10" Type="http://schemas.openxmlformats.org/officeDocument/2006/relationships/image" Target="../media/image43.wmf"/><Relationship Id="rId4" Type="http://schemas.openxmlformats.org/officeDocument/2006/relationships/oleObject" Target="../embeddings/oleObject35.bin"/><Relationship Id="rId9" Type="http://schemas.openxmlformats.org/officeDocument/2006/relationships/oleObject" Target="../embeddings/oleObject37.bin"/><Relationship Id="rId14" Type="http://schemas.openxmlformats.org/officeDocument/2006/relationships/image" Target="../media/image45.wmf"/></Relationships>
</file>

<file path=ppt/slides/_rels/slide27.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6.bin"/><Relationship Id="rId3" Type="http://schemas.openxmlformats.org/officeDocument/2006/relationships/notesSlide" Target="../notesSlides/notesSlide27.xml"/><Relationship Id="rId7" Type="http://schemas.openxmlformats.org/officeDocument/2006/relationships/oleObject" Target="../embeddings/oleObject43.bin"/><Relationship Id="rId12"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4.png"/><Relationship Id="rId11" Type="http://schemas.openxmlformats.org/officeDocument/2006/relationships/oleObject" Target="../embeddings/oleObject45.bin"/><Relationship Id="rId5" Type="http://schemas.openxmlformats.org/officeDocument/2006/relationships/image" Target="../media/image49.wmf"/><Relationship Id="rId10" Type="http://schemas.openxmlformats.org/officeDocument/2006/relationships/image" Target="../media/image51.wmf"/><Relationship Id="rId4" Type="http://schemas.openxmlformats.org/officeDocument/2006/relationships/oleObject" Target="../embeddings/oleObject42.bin"/><Relationship Id="rId9" Type="http://schemas.openxmlformats.org/officeDocument/2006/relationships/oleObject" Target="../embeddings/oleObject44.bin"/><Relationship Id="rId14" Type="http://schemas.openxmlformats.org/officeDocument/2006/relationships/image" Target="../media/image53.wmf"/></Relationships>
</file>

<file path=ppt/slides/_rels/slide28.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hyperlink" Target="http://www-history.mcs.st-andrews.ac.uk/Biographies/Parseval.html" TargetMode="External"/><Relationship Id="rId5" Type="http://schemas.openxmlformats.org/officeDocument/2006/relationships/image" Target="../media/image9.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28600" y="220444"/>
            <a:ext cx="9144000" cy="5570756"/>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r>
              <a:rPr lang="en-US" sz="3200" b="1" dirty="0"/>
              <a:t>Discussion  for Lecture 29:</a:t>
            </a:r>
            <a:endParaRPr lang="en-US" sz="3200" b="1" dirty="0">
              <a:solidFill>
                <a:schemeClr val="folHlink"/>
              </a:solidFill>
            </a:endParaRPr>
          </a:p>
          <a:p>
            <a:pPr marL="457200" lvl="2" algn="ctr">
              <a:spcBef>
                <a:spcPct val="50000"/>
              </a:spcBef>
            </a:pPr>
            <a:r>
              <a:rPr lang="en-US" sz="3200" b="1" dirty="0">
                <a:solidFill>
                  <a:schemeClr val="folHlink"/>
                </a:solidFill>
              </a:rPr>
              <a:t>Continue reading Chap. 14 – </a:t>
            </a:r>
          </a:p>
          <a:p>
            <a:pPr marL="457200" lvl="2" algn="ctr">
              <a:spcBef>
                <a:spcPct val="50000"/>
              </a:spcBef>
            </a:pPr>
            <a:r>
              <a:rPr lang="en-US" sz="32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Angular dependence of radiation from an accelerating particle</a:t>
            </a:r>
          </a:p>
          <a:p>
            <a:pPr marL="2343150" lvl="5" indent="-514350">
              <a:spcBef>
                <a:spcPct val="50000"/>
              </a:spcBef>
              <a:buFont typeface="+mj-lt"/>
              <a:buAutoNum type="arabicPeriod"/>
            </a:pPr>
            <a:r>
              <a:rPr lang="en-US" sz="2400" b="1" dirty="0">
                <a:solidFill>
                  <a:schemeClr val="folHlink"/>
                </a:solidFill>
              </a:rPr>
              <a:t>Spectral analysis of radiation</a:t>
            </a:r>
          </a:p>
          <a:p>
            <a:pPr marL="2343150" lvl="5" indent="-514350">
              <a:spcBef>
                <a:spcPct val="50000"/>
              </a:spcBef>
              <a:buAutoNum type="arabicPeriod" startAt="3"/>
            </a:pPr>
            <a:r>
              <a:rPr lang="en-US" sz="2400" b="1" dirty="0">
                <a:solidFill>
                  <a:schemeClr val="folHlink"/>
                </a:solidFill>
              </a:rPr>
              <a:t>Detailed analysis of synchrotron radiation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12748737"/>
              </p:ext>
            </p:extLst>
          </p:nvPr>
        </p:nvGraphicFramePr>
        <p:xfrm>
          <a:off x="285750" y="461963"/>
          <a:ext cx="6819900" cy="1827212"/>
        </p:xfrm>
        <a:graphic>
          <a:graphicData uri="http://schemas.openxmlformats.org/presentationml/2006/ole">
            <mc:AlternateContent xmlns:mc="http://schemas.openxmlformats.org/markup-compatibility/2006">
              <mc:Choice xmlns:v="urn:schemas-microsoft-com:vml" Requires="v">
                <p:oleObj spid="_x0000_s18582" name="Equation" r:id="rId4" imgW="3504960" imgH="939600" progId="Equation.DSMT4">
                  <p:embed/>
                </p:oleObj>
              </mc:Choice>
              <mc:Fallback>
                <p:oleObj name="Equation" r:id="rId4" imgW="3504960" imgH="939600" progId="Equation.DSMT4">
                  <p:embed/>
                  <p:pic>
                    <p:nvPicPr>
                      <p:cNvPr id="0" name=""/>
                      <p:cNvPicPr>
                        <a:picLocks noChangeAspect="1" noChangeArrowheads="1"/>
                      </p:cNvPicPr>
                      <p:nvPr/>
                    </p:nvPicPr>
                    <p:blipFill>
                      <a:blip r:embed="rId5"/>
                      <a:srcRect/>
                      <a:stretch>
                        <a:fillRect/>
                      </a:stretch>
                    </p:blipFill>
                    <p:spPr bwMode="auto">
                      <a:xfrm>
                        <a:off x="285750" y="461963"/>
                        <a:ext cx="6819900" cy="182721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0034633"/>
              </p:ext>
            </p:extLst>
          </p:nvPr>
        </p:nvGraphicFramePr>
        <p:xfrm>
          <a:off x="598488" y="2165350"/>
          <a:ext cx="7404100" cy="3441700"/>
        </p:xfrm>
        <a:graphic>
          <a:graphicData uri="http://schemas.openxmlformats.org/presentationml/2006/ole">
            <mc:AlternateContent xmlns:mc="http://schemas.openxmlformats.org/markup-compatibility/2006">
              <mc:Choice xmlns:v="urn:schemas-microsoft-com:vml" Requires="v">
                <p:oleObj spid="_x0000_s18583" name="Equation" r:id="rId6" imgW="3111480" imgH="1447560" progId="Equation.DSMT4">
                  <p:embed/>
                </p:oleObj>
              </mc:Choice>
              <mc:Fallback>
                <p:oleObj name="Equation" r:id="rId6" imgW="3111480" imgH="1447560" progId="Equation.DSMT4">
                  <p:embed/>
                  <p:pic>
                    <p:nvPicPr>
                      <p:cNvPr id="0" name=""/>
                      <p:cNvPicPr>
                        <a:picLocks noChangeAspect="1" noChangeArrowheads="1"/>
                      </p:cNvPicPr>
                      <p:nvPr/>
                    </p:nvPicPr>
                    <p:blipFill>
                      <a:blip r:embed="rId7"/>
                      <a:srcRect/>
                      <a:stretch>
                        <a:fillRect/>
                      </a:stretch>
                    </p:blipFill>
                    <p:spPr bwMode="auto">
                      <a:xfrm>
                        <a:off x="598488" y="2165350"/>
                        <a:ext cx="7404100" cy="3441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910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627826160"/>
              </p:ext>
            </p:extLst>
          </p:nvPr>
        </p:nvGraphicFramePr>
        <p:xfrm>
          <a:off x="822325" y="838200"/>
          <a:ext cx="7346950" cy="5545138"/>
        </p:xfrm>
        <a:graphic>
          <a:graphicData uri="http://schemas.openxmlformats.org/presentationml/2006/ole">
            <mc:AlternateContent xmlns:mc="http://schemas.openxmlformats.org/markup-compatibility/2006">
              <mc:Choice xmlns:v="urn:schemas-microsoft-com:vml" Requires="v">
                <p:oleObj spid="_x0000_s19532" name="数式" r:id="rId4" imgW="3530520" imgH="2666880" progId="Equation.3">
                  <p:embed/>
                </p:oleObj>
              </mc:Choice>
              <mc:Fallback>
                <p:oleObj name="数式" r:id="rId4" imgW="3530520" imgH="2666880" progId="Equation.3">
                  <p:embed/>
                  <p:pic>
                    <p:nvPicPr>
                      <p:cNvPr id="0" name=""/>
                      <p:cNvPicPr>
                        <a:picLocks noChangeAspect="1" noChangeArrowheads="1"/>
                      </p:cNvPicPr>
                      <p:nvPr/>
                    </p:nvPicPr>
                    <p:blipFill>
                      <a:blip r:embed="rId5"/>
                      <a:srcRect/>
                      <a:stretch>
                        <a:fillRect/>
                      </a:stretch>
                    </p:blipFill>
                    <p:spPr bwMode="auto">
                      <a:xfrm>
                        <a:off x="822325" y="838200"/>
                        <a:ext cx="7346950" cy="55451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2654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561749951"/>
              </p:ext>
            </p:extLst>
          </p:nvPr>
        </p:nvGraphicFramePr>
        <p:xfrm>
          <a:off x="898525" y="990600"/>
          <a:ext cx="6794500" cy="1795463"/>
        </p:xfrm>
        <a:graphic>
          <a:graphicData uri="http://schemas.openxmlformats.org/presentationml/2006/ole">
            <mc:AlternateContent xmlns:mc="http://schemas.openxmlformats.org/markup-compatibility/2006">
              <mc:Choice xmlns:v="urn:schemas-microsoft-com:vml" Requires="v">
                <p:oleObj spid="_x0000_s20630" name="数式" r:id="rId4" imgW="3263760" imgH="863280" progId="Equation.3">
                  <p:embed/>
                </p:oleObj>
              </mc:Choice>
              <mc:Fallback>
                <p:oleObj name="数式" r:id="rId4" imgW="3263760" imgH="863280" progId="Equation.3">
                  <p:embed/>
                  <p:pic>
                    <p:nvPicPr>
                      <p:cNvPr id="0" name=""/>
                      <p:cNvPicPr>
                        <a:picLocks noChangeAspect="1" noChangeArrowheads="1"/>
                      </p:cNvPicPr>
                      <p:nvPr/>
                    </p:nvPicPr>
                    <p:blipFill>
                      <a:blip r:embed="rId5"/>
                      <a:srcRect/>
                      <a:stretch>
                        <a:fillRect/>
                      </a:stretch>
                    </p:blipFill>
                    <p:spPr bwMode="auto">
                      <a:xfrm>
                        <a:off x="898525" y="990600"/>
                        <a:ext cx="6794500" cy="17954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2313795"/>
              </p:ext>
            </p:extLst>
          </p:nvPr>
        </p:nvGraphicFramePr>
        <p:xfrm>
          <a:off x="222250" y="2898775"/>
          <a:ext cx="8699500" cy="2555875"/>
        </p:xfrm>
        <a:graphic>
          <a:graphicData uri="http://schemas.openxmlformats.org/presentationml/2006/ole">
            <mc:AlternateContent xmlns:mc="http://schemas.openxmlformats.org/markup-compatibility/2006">
              <mc:Choice xmlns:v="urn:schemas-microsoft-com:vml" Requires="v">
                <p:oleObj spid="_x0000_s20631" name="Equation" r:id="rId6" imgW="3848040" imgH="1130040" progId="Equation.DSMT4">
                  <p:embed/>
                </p:oleObj>
              </mc:Choice>
              <mc:Fallback>
                <p:oleObj name="Equation" r:id="rId6" imgW="3848040" imgH="1130040" progId="Equation.DSMT4">
                  <p:embed/>
                  <p:pic>
                    <p:nvPicPr>
                      <p:cNvPr id="0" name=""/>
                      <p:cNvPicPr>
                        <a:picLocks noChangeAspect="1" noChangeArrowheads="1"/>
                      </p:cNvPicPr>
                      <p:nvPr/>
                    </p:nvPicPr>
                    <p:blipFill>
                      <a:blip r:embed="rId7"/>
                      <a:srcRect/>
                      <a:stretch>
                        <a:fillRect/>
                      </a:stretch>
                    </p:blipFill>
                    <p:spPr bwMode="auto">
                      <a:xfrm>
                        <a:off x="222250" y="2898775"/>
                        <a:ext cx="8699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140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754927585"/>
              </p:ext>
            </p:extLst>
          </p:nvPr>
        </p:nvGraphicFramePr>
        <p:xfrm>
          <a:off x="236538" y="603250"/>
          <a:ext cx="7931150" cy="3854450"/>
        </p:xfrm>
        <a:graphic>
          <a:graphicData uri="http://schemas.openxmlformats.org/presentationml/2006/ole">
            <mc:AlternateContent xmlns:mc="http://schemas.openxmlformats.org/markup-compatibility/2006">
              <mc:Choice xmlns:v="urn:schemas-microsoft-com:vml" Requires="v">
                <p:oleObj spid="_x0000_s21654" name="Equation" r:id="rId4" imgW="3809880" imgH="1854000" progId="Equation.DSMT4">
                  <p:embed/>
                </p:oleObj>
              </mc:Choice>
              <mc:Fallback>
                <p:oleObj name="Equation" r:id="rId4" imgW="3809880" imgH="1854000" progId="Equation.DSMT4">
                  <p:embed/>
                  <p:pic>
                    <p:nvPicPr>
                      <p:cNvPr id="0" name=""/>
                      <p:cNvPicPr>
                        <a:picLocks noChangeAspect="1" noChangeArrowheads="1"/>
                      </p:cNvPicPr>
                      <p:nvPr/>
                    </p:nvPicPr>
                    <p:blipFill>
                      <a:blip r:embed="rId5"/>
                      <a:srcRect/>
                      <a:stretch>
                        <a:fillRect/>
                      </a:stretch>
                    </p:blipFill>
                    <p:spPr bwMode="auto">
                      <a:xfrm>
                        <a:off x="236538" y="603250"/>
                        <a:ext cx="7931150" cy="38544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32619780"/>
              </p:ext>
            </p:extLst>
          </p:nvPr>
        </p:nvGraphicFramePr>
        <p:xfrm>
          <a:off x="473075" y="4392612"/>
          <a:ext cx="8442325" cy="2312988"/>
        </p:xfrm>
        <a:graphic>
          <a:graphicData uri="http://schemas.openxmlformats.org/presentationml/2006/ole">
            <mc:AlternateContent xmlns:mc="http://schemas.openxmlformats.org/markup-compatibility/2006">
              <mc:Choice xmlns:v="urn:schemas-microsoft-com:vml" Requires="v">
                <p:oleObj spid="_x0000_s21655" name="Equation" r:id="rId6" imgW="3517560" imgH="965160" progId="Equation.DSMT4">
                  <p:embed/>
                </p:oleObj>
              </mc:Choice>
              <mc:Fallback>
                <p:oleObj name="Equation" r:id="rId6" imgW="3517560" imgH="965160" progId="Equation.DSMT4">
                  <p:embed/>
                  <p:pic>
                    <p:nvPicPr>
                      <p:cNvPr id="0" name=""/>
                      <p:cNvPicPr>
                        <a:picLocks noChangeAspect="1" noChangeArrowheads="1"/>
                      </p:cNvPicPr>
                      <p:nvPr/>
                    </p:nvPicPr>
                    <p:blipFill>
                      <a:blip r:embed="rId7"/>
                      <a:srcRect/>
                      <a:stretch>
                        <a:fillRect/>
                      </a:stretch>
                    </p:blipFill>
                    <p:spPr bwMode="auto">
                      <a:xfrm>
                        <a:off x="473075" y="4392612"/>
                        <a:ext cx="844232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148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4279158914"/>
              </p:ext>
            </p:extLst>
          </p:nvPr>
        </p:nvGraphicFramePr>
        <p:xfrm>
          <a:off x="122238" y="3505200"/>
          <a:ext cx="8899525" cy="2860675"/>
        </p:xfrm>
        <a:graphic>
          <a:graphicData uri="http://schemas.openxmlformats.org/presentationml/2006/ole">
            <mc:AlternateContent xmlns:mc="http://schemas.openxmlformats.org/markup-compatibility/2006">
              <mc:Choice xmlns:v="urn:schemas-microsoft-com:vml" Requires="v">
                <p:oleObj spid="_x0000_s24724" name="Equation" r:id="rId4" imgW="3708360" imgH="1193760" progId="Equation.DSMT4">
                  <p:embed/>
                </p:oleObj>
              </mc:Choice>
              <mc:Fallback>
                <p:oleObj name="Equation" r:id="rId4" imgW="3708360" imgH="1193760" progId="Equation.DSMT4">
                  <p:embed/>
                  <p:pic>
                    <p:nvPicPr>
                      <p:cNvPr id="0" name=""/>
                      <p:cNvPicPr>
                        <a:picLocks noChangeAspect="1" noChangeArrowheads="1"/>
                      </p:cNvPicPr>
                      <p:nvPr/>
                    </p:nvPicPr>
                    <p:blipFill>
                      <a:blip r:embed="rId5"/>
                      <a:srcRect/>
                      <a:stretch>
                        <a:fillRect/>
                      </a:stretch>
                    </p:blipFill>
                    <p:spPr bwMode="auto">
                      <a:xfrm>
                        <a:off x="122238" y="3505200"/>
                        <a:ext cx="8899525" cy="28606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8985652"/>
              </p:ext>
            </p:extLst>
          </p:nvPr>
        </p:nvGraphicFramePr>
        <p:xfrm>
          <a:off x="325438" y="1243013"/>
          <a:ext cx="4389437" cy="2032000"/>
        </p:xfrm>
        <a:graphic>
          <a:graphicData uri="http://schemas.openxmlformats.org/presentationml/2006/ole">
            <mc:AlternateContent xmlns:mc="http://schemas.openxmlformats.org/markup-compatibility/2006">
              <mc:Choice xmlns:v="urn:schemas-microsoft-com:vml" Requires="v">
                <p:oleObj spid="_x0000_s24725" name="Equation" r:id="rId6" imgW="2108160" imgH="977760" progId="Equation.DSMT4">
                  <p:embed/>
                </p:oleObj>
              </mc:Choice>
              <mc:Fallback>
                <p:oleObj name="Equation" r:id="rId6" imgW="2108160" imgH="977760" progId="Equation.DSMT4">
                  <p:embed/>
                  <p:pic>
                    <p:nvPicPr>
                      <p:cNvPr id="0" name=""/>
                      <p:cNvPicPr>
                        <a:picLocks noChangeAspect="1" noChangeArrowheads="1"/>
                      </p:cNvPicPr>
                      <p:nvPr/>
                    </p:nvPicPr>
                    <p:blipFill>
                      <a:blip r:embed="rId7"/>
                      <a:srcRect/>
                      <a:stretch>
                        <a:fillRect/>
                      </a:stretch>
                    </p:blipFill>
                    <p:spPr bwMode="auto">
                      <a:xfrm>
                        <a:off x="325438" y="1243013"/>
                        <a:ext cx="4389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879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71584-F562-4A0B-ADDD-A979823146DE}"/>
              </a:ext>
            </a:extLst>
          </p:cNvPr>
          <p:cNvSpPr>
            <a:spLocks noGrp="1"/>
          </p:cNvSpPr>
          <p:nvPr>
            <p:ph type="dt" sz="half" idx="10"/>
          </p:nvPr>
        </p:nvSpPr>
        <p:spPr/>
        <p:txBody>
          <a:bodyPr/>
          <a:lstStyle/>
          <a:p>
            <a:r>
              <a:rPr lang="en-US"/>
              <a:t>04/12/2021</a:t>
            </a:r>
            <a:endParaRPr lang="en-US" dirty="0"/>
          </a:p>
        </p:txBody>
      </p:sp>
      <p:sp>
        <p:nvSpPr>
          <p:cNvPr id="3" name="Footer Placeholder 2">
            <a:extLst>
              <a:ext uri="{FF2B5EF4-FFF2-40B4-BE49-F238E27FC236}">
                <a16:creationId xmlns:a16="http://schemas.microsoft.com/office/drawing/2014/main" id="{26637913-13C3-40BF-9BD4-3078CA798881}"/>
              </a:ext>
            </a:extLst>
          </p:cNvPr>
          <p:cNvSpPr>
            <a:spLocks noGrp="1"/>
          </p:cNvSpPr>
          <p:nvPr>
            <p:ph type="ftr" sz="quarter" idx="11"/>
          </p:nvPr>
        </p:nvSpPr>
        <p:spPr/>
        <p:txBody>
          <a:bodyPr/>
          <a:lstStyle/>
          <a:p>
            <a:r>
              <a:rPr lang="en-US"/>
              <a:t>PHY 712  Spring 2021 -- Lecture 29</a:t>
            </a:r>
            <a:endParaRPr lang="en-US" dirty="0"/>
          </a:p>
        </p:txBody>
      </p:sp>
      <p:sp>
        <p:nvSpPr>
          <p:cNvPr id="4" name="Slide Number Placeholder 3">
            <a:extLst>
              <a:ext uri="{FF2B5EF4-FFF2-40B4-BE49-F238E27FC236}">
                <a16:creationId xmlns:a16="http://schemas.microsoft.com/office/drawing/2014/main" id="{F4329935-15E5-49B4-9116-8EFE7BE0C1EA}"/>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69E579A0-B33D-4413-A705-2B177647D410}"/>
              </a:ext>
            </a:extLst>
          </p:cNvPr>
          <p:cNvSpPr txBox="1"/>
          <p:nvPr/>
        </p:nvSpPr>
        <p:spPr>
          <a:xfrm>
            <a:off x="147577" y="24775"/>
            <a:ext cx="8534400" cy="461665"/>
          </a:xfrm>
          <a:prstGeom prst="rect">
            <a:avLst/>
          </a:prstGeom>
          <a:noFill/>
        </p:spPr>
        <p:txBody>
          <a:bodyPr wrap="square" rtlCol="0">
            <a:spAutoFit/>
          </a:bodyPr>
          <a:lstStyle/>
          <a:p>
            <a:r>
              <a:rPr lang="en-US" sz="2400" dirty="0">
                <a:latin typeface="+mj-lt"/>
              </a:rPr>
              <a:t>Some details --</a:t>
            </a:r>
          </a:p>
        </p:txBody>
      </p:sp>
      <p:graphicFrame>
        <p:nvGraphicFramePr>
          <p:cNvPr id="6" name="Object 5">
            <a:extLst>
              <a:ext uri="{FF2B5EF4-FFF2-40B4-BE49-F238E27FC236}">
                <a16:creationId xmlns:a16="http://schemas.microsoft.com/office/drawing/2014/main" id="{8629172B-6666-4041-9AC2-B59CA456081F}"/>
              </a:ext>
            </a:extLst>
          </p:cNvPr>
          <p:cNvGraphicFramePr>
            <a:graphicFrameLocks noChangeAspect="1"/>
          </p:cNvGraphicFramePr>
          <p:nvPr>
            <p:extLst>
              <p:ext uri="{D42A27DB-BD31-4B8C-83A1-F6EECF244321}">
                <p14:modId xmlns:p14="http://schemas.microsoft.com/office/powerpoint/2010/main" val="1571915224"/>
              </p:ext>
            </p:extLst>
          </p:nvPr>
        </p:nvGraphicFramePr>
        <p:xfrm>
          <a:off x="569138" y="499995"/>
          <a:ext cx="7726363" cy="2061622"/>
        </p:xfrm>
        <a:graphic>
          <a:graphicData uri="http://schemas.openxmlformats.org/presentationml/2006/ole">
            <mc:AlternateContent xmlns:mc="http://schemas.openxmlformats.org/markup-compatibility/2006">
              <mc:Choice xmlns:v="urn:schemas-microsoft-com:vml" Requires="v">
                <p:oleObj spid="_x0000_s35859" name="Equation" r:id="rId4" imgW="3517560" imgH="939600" progId="Equation.DSMT4">
                  <p:embed/>
                </p:oleObj>
              </mc:Choice>
              <mc:Fallback>
                <p:oleObj name="Equation" r:id="rId4" imgW="3517560" imgH="939600" progId="Equation.DSMT4">
                  <p:embed/>
                  <p:pic>
                    <p:nvPicPr>
                      <p:cNvPr id="6" name="Object 5">
                        <a:extLst>
                          <a:ext uri="{FF2B5EF4-FFF2-40B4-BE49-F238E27FC236}">
                            <a16:creationId xmlns:a16="http://schemas.microsoft.com/office/drawing/2014/main" id="{8629172B-6666-4041-9AC2-B59CA456081F}"/>
                          </a:ext>
                        </a:extLst>
                      </p:cNvPr>
                      <p:cNvPicPr>
                        <a:picLocks noChangeAspect="1" noChangeArrowheads="1"/>
                      </p:cNvPicPr>
                      <p:nvPr/>
                    </p:nvPicPr>
                    <p:blipFill>
                      <a:blip r:embed="rId5"/>
                      <a:srcRect/>
                      <a:stretch>
                        <a:fillRect/>
                      </a:stretch>
                    </p:blipFill>
                    <p:spPr bwMode="auto">
                      <a:xfrm>
                        <a:off x="569138" y="499995"/>
                        <a:ext cx="7726363" cy="2061622"/>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1A7BC78-EF5F-4E77-B225-F724E949A09D}"/>
              </a:ext>
            </a:extLst>
          </p:cNvPr>
          <p:cNvGraphicFramePr>
            <a:graphicFrameLocks noChangeAspect="1"/>
          </p:cNvGraphicFramePr>
          <p:nvPr>
            <p:extLst>
              <p:ext uri="{D42A27DB-BD31-4B8C-83A1-F6EECF244321}">
                <p14:modId xmlns:p14="http://schemas.microsoft.com/office/powerpoint/2010/main" val="2454976796"/>
              </p:ext>
            </p:extLst>
          </p:nvPr>
        </p:nvGraphicFramePr>
        <p:xfrm>
          <a:off x="569138" y="2457556"/>
          <a:ext cx="7503239" cy="1094956"/>
        </p:xfrm>
        <a:graphic>
          <a:graphicData uri="http://schemas.openxmlformats.org/presentationml/2006/ole">
            <mc:AlternateContent xmlns:mc="http://schemas.openxmlformats.org/markup-compatibility/2006">
              <mc:Choice xmlns:v="urn:schemas-microsoft-com:vml" Requires="v">
                <p:oleObj spid="_x0000_s35860" name="Equation" r:id="rId6" imgW="3568680" imgH="520560" progId="Equation.DSMT4">
                  <p:embed/>
                </p:oleObj>
              </mc:Choice>
              <mc:Fallback>
                <p:oleObj name="Equation" r:id="rId6" imgW="3568680" imgH="520560" progId="Equation.DSMT4">
                  <p:embed/>
                  <p:pic>
                    <p:nvPicPr>
                      <p:cNvPr id="7" name="Object 6">
                        <a:extLst>
                          <a:ext uri="{FF2B5EF4-FFF2-40B4-BE49-F238E27FC236}">
                            <a16:creationId xmlns:a16="http://schemas.microsoft.com/office/drawing/2014/main" id="{C1A7BC78-EF5F-4E77-B225-F724E949A09D}"/>
                          </a:ext>
                        </a:extLst>
                      </p:cNvPr>
                      <p:cNvPicPr/>
                      <p:nvPr/>
                    </p:nvPicPr>
                    <p:blipFill>
                      <a:blip r:embed="rId7"/>
                      <a:stretch>
                        <a:fillRect/>
                      </a:stretch>
                    </p:blipFill>
                    <p:spPr>
                      <a:xfrm>
                        <a:off x="569138" y="2457556"/>
                        <a:ext cx="7503239" cy="109495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E485860-5141-4402-8AAB-8DEA950A408B}"/>
              </a:ext>
            </a:extLst>
          </p:cNvPr>
          <p:cNvGraphicFramePr>
            <a:graphicFrameLocks noChangeAspect="1"/>
          </p:cNvGraphicFramePr>
          <p:nvPr>
            <p:extLst>
              <p:ext uri="{D42A27DB-BD31-4B8C-83A1-F6EECF244321}">
                <p14:modId xmlns:p14="http://schemas.microsoft.com/office/powerpoint/2010/main" val="2504515559"/>
              </p:ext>
            </p:extLst>
          </p:nvPr>
        </p:nvGraphicFramePr>
        <p:xfrm>
          <a:off x="156368" y="3552512"/>
          <a:ext cx="8831263" cy="2101850"/>
        </p:xfrm>
        <a:graphic>
          <a:graphicData uri="http://schemas.openxmlformats.org/presentationml/2006/ole">
            <mc:AlternateContent xmlns:mc="http://schemas.openxmlformats.org/markup-compatibility/2006">
              <mc:Choice xmlns:v="urn:schemas-microsoft-com:vml" Requires="v">
                <p:oleObj spid="_x0000_s35861" name="Equation" r:id="rId8" imgW="5016240" imgH="1193760" progId="Equation.DSMT4">
                  <p:embed/>
                </p:oleObj>
              </mc:Choice>
              <mc:Fallback>
                <p:oleObj name="Equation" r:id="rId8" imgW="5016240" imgH="1193760" progId="Equation.DSMT4">
                  <p:embed/>
                  <p:pic>
                    <p:nvPicPr>
                      <p:cNvPr id="8" name="Object 7">
                        <a:extLst>
                          <a:ext uri="{FF2B5EF4-FFF2-40B4-BE49-F238E27FC236}">
                            <a16:creationId xmlns:a16="http://schemas.microsoft.com/office/drawing/2014/main" id="{EE485860-5141-4402-8AAB-8DEA950A408B}"/>
                          </a:ext>
                        </a:extLst>
                      </p:cNvPr>
                      <p:cNvPicPr/>
                      <p:nvPr/>
                    </p:nvPicPr>
                    <p:blipFill>
                      <a:blip r:embed="rId9"/>
                      <a:stretch>
                        <a:fillRect/>
                      </a:stretch>
                    </p:blipFill>
                    <p:spPr>
                      <a:xfrm>
                        <a:off x="156368" y="3552512"/>
                        <a:ext cx="8831263" cy="210185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1CCA1595-ED5C-4E07-9E0E-DC2D0335CF8E}"/>
              </a:ext>
            </a:extLst>
          </p:cNvPr>
          <p:cNvSpPr/>
          <p:nvPr/>
        </p:nvSpPr>
        <p:spPr>
          <a:xfrm rot="18848233">
            <a:off x="2395503" y="4468784"/>
            <a:ext cx="609600" cy="1837172"/>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AE695C-A01D-4317-8E48-849FFA4FFD3C}"/>
              </a:ext>
            </a:extLst>
          </p:cNvPr>
          <p:cNvSpPr txBox="1"/>
          <p:nvPr/>
        </p:nvSpPr>
        <p:spPr>
          <a:xfrm>
            <a:off x="3379808" y="5835879"/>
            <a:ext cx="762000" cy="461665"/>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22476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131688973"/>
              </p:ext>
            </p:extLst>
          </p:nvPr>
        </p:nvGraphicFramePr>
        <p:xfrm>
          <a:off x="187325" y="557824"/>
          <a:ext cx="8728075" cy="2641600"/>
        </p:xfrm>
        <a:graphic>
          <a:graphicData uri="http://schemas.openxmlformats.org/presentationml/2006/ole">
            <mc:AlternateContent xmlns:mc="http://schemas.openxmlformats.org/markup-compatibility/2006">
              <mc:Choice xmlns:v="urn:schemas-microsoft-com:vml" Requires="v">
                <p:oleObj spid="_x0000_s36877" name="Equation" r:id="rId4" imgW="3225600" imgH="977760" progId="Equation.DSMT4">
                  <p:embed/>
                </p:oleObj>
              </mc:Choice>
              <mc:Fallback>
                <p:oleObj name="Equation" r:id="rId4" imgW="3225600" imgH="977760" progId="Equation.DSMT4">
                  <p:embed/>
                  <p:pic>
                    <p:nvPicPr>
                      <p:cNvPr id="7" name="Object 6"/>
                      <p:cNvPicPr>
                        <a:picLocks noChangeAspect="1" noChangeArrowheads="1"/>
                      </p:cNvPicPr>
                      <p:nvPr/>
                    </p:nvPicPr>
                    <p:blipFill>
                      <a:blip r:embed="rId5"/>
                      <a:srcRect/>
                      <a:stretch>
                        <a:fillRect/>
                      </a:stretch>
                    </p:blipFill>
                    <p:spPr bwMode="auto">
                      <a:xfrm>
                        <a:off x="187325" y="557824"/>
                        <a:ext cx="8728075" cy="26416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36133871"/>
              </p:ext>
            </p:extLst>
          </p:nvPr>
        </p:nvGraphicFramePr>
        <p:xfrm>
          <a:off x="473242" y="3692558"/>
          <a:ext cx="6674099" cy="2305050"/>
        </p:xfrm>
        <a:graphic>
          <a:graphicData uri="http://schemas.openxmlformats.org/presentationml/2006/ole">
            <mc:AlternateContent xmlns:mc="http://schemas.openxmlformats.org/markup-compatibility/2006">
              <mc:Choice xmlns:v="urn:schemas-microsoft-com:vml" Requires="v">
                <p:oleObj spid="_x0000_s36878" name="Equation" r:id="rId6" imgW="3898800" imgH="1346040" progId="Equation.DSMT4">
                  <p:embed/>
                </p:oleObj>
              </mc:Choice>
              <mc:Fallback>
                <p:oleObj name="Equation" r:id="rId6" imgW="3898800" imgH="1346040" progId="Equation.DSMT4">
                  <p:embed/>
                  <p:pic>
                    <p:nvPicPr>
                      <p:cNvPr id="6" name="Object 5"/>
                      <p:cNvPicPr/>
                      <p:nvPr/>
                    </p:nvPicPr>
                    <p:blipFill>
                      <a:blip r:embed="rId7"/>
                      <a:stretch>
                        <a:fillRect/>
                      </a:stretch>
                    </p:blipFill>
                    <p:spPr>
                      <a:xfrm>
                        <a:off x="473242" y="3692558"/>
                        <a:ext cx="6674099" cy="2305050"/>
                      </a:xfrm>
                      <a:prstGeom prst="rect">
                        <a:avLst/>
                      </a:prstGeom>
                    </p:spPr>
                  </p:pic>
                </p:oleObj>
              </mc:Fallback>
            </mc:AlternateContent>
          </a:graphicData>
        </a:graphic>
      </p:graphicFrame>
    </p:spTree>
    <p:extLst>
      <p:ext uri="{BB962C8B-B14F-4D97-AF65-F5344CB8AC3E}">
        <p14:creationId xmlns:p14="http://schemas.microsoft.com/office/powerpoint/2010/main" val="4251905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Synchrotron radiation light source installations</a:t>
            </a:r>
          </a:p>
        </p:txBody>
      </p:sp>
      <p:sp>
        <p:nvSpPr>
          <p:cNvPr id="6" name="TextBox 5"/>
          <p:cNvSpPr txBox="1"/>
          <p:nvPr/>
        </p:nvSpPr>
        <p:spPr>
          <a:xfrm>
            <a:off x="1524000" y="992976"/>
            <a:ext cx="7620000" cy="461665"/>
          </a:xfrm>
          <a:prstGeom prst="rect">
            <a:avLst/>
          </a:prstGeom>
          <a:noFill/>
        </p:spPr>
        <p:txBody>
          <a:bodyPr wrap="square" rtlCol="0">
            <a:spAutoFit/>
          </a:bodyPr>
          <a:lstStyle/>
          <a:p>
            <a:r>
              <a:rPr lang="en-US" sz="2400" dirty="0">
                <a:latin typeface="+mj-lt"/>
              </a:rPr>
              <a:t>Synchrotron at Brookhaven National Lab, NY</a:t>
            </a:r>
          </a:p>
        </p:txBody>
      </p:sp>
      <p:sp>
        <p:nvSpPr>
          <p:cNvPr id="7" name="TextBox 6"/>
          <p:cNvSpPr txBox="1"/>
          <p:nvPr/>
        </p:nvSpPr>
        <p:spPr>
          <a:xfrm>
            <a:off x="990600" y="4514390"/>
            <a:ext cx="7315200" cy="461665"/>
          </a:xfrm>
          <a:prstGeom prst="rect">
            <a:avLst/>
          </a:prstGeom>
          <a:noFill/>
        </p:spPr>
        <p:txBody>
          <a:bodyPr wrap="square" rtlCol="0">
            <a:spAutoFit/>
          </a:bodyPr>
          <a:lstStyle/>
          <a:p>
            <a:r>
              <a:rPr lang="en-US" sz="2400" dirty="0" err="1">
                <a:latin typeface="+mj-lt"/>
              </a:rPr>
              <a:t>E</a:t>
            </a:r>
            <a:r>
              <a:rPr lang="en-US" sz="2400" baseline="-25000" dirty="0" err="1">
                <a:latin typeface="+mj-lt"/>
              </a:rPr>
              <a:t>c</a:t>
            </a:r>
            <a:r>
              <a:rPr lang="en-US" sz="2400" dirty="0">
                <a:latin typeface="+mj-lt"/>
              </a:rPr>
              <a:t>= 3 GeV     X-ray radiation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4952"/>
            <a:ext cx="8686800" cy="2612827"/>
          </a:xfrm>
          <a:prstGeom prst="rect">
            <a:avLst/>
          </a:prstGeom>
        </p:spPr>
      </p:pic>
      <p:sp>
        <p:nvSpPr>
          <p:cNvPr id="10" name="TextBox 9"/>
          <p:cNvSpPr txBox="1"/>
          <p:nvPr/>
        </p:nvSpPr>
        <p:spPr>
          <a:xfrm>
            <a:off x="762000" y="5091117"/>
            <a:ext cx="6629400" cy="461665"/>
          </a:xfrm>
          <a:prstGeom prst="rect">
            <a:avLst/>
          </a:prstGeom>
          <a:noFill/>
        </p:spPr>
        <p:txBody>
          <a:bodyPr wrap="square" rtlCol="0">
            <a:spAutoFit/>
          </a:bodyPr>
          <a:lstStyle/>
          <a:p>
            <a:r>
              <a:rPr lang="en-US" sz="2400" dirty="0">
                <a:latin typeface="+mj-lt"/>
                <a:hlinkClick r:id="rId4"/>
              </a:rPr>
              <a:t>https://www.bnl.gov/ps/</a:t>
            </a:r>
            <a:endParaRPr lang="en-US" sz="2400" dirty="0">
              <a:latin typeface="+mj-lt"/>
            </a:endParaRPr>
          </a:p>
        </p:txBody>
      </p:sp>
    </p:spTree>
    <p:extLst>
      <p:ext uri="{BB962C8B-B14F-4D97-AF65-F5344CB8AC3E}">
        <p14:creationId xmlns:p14="http://schemas.microsoft.com/office/powerpoint/2010/main" val="80865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6312" y="-19050"/>
            <a:ext cx="7191375" cy="6896100"/>
          </a:xfrm>
          <a:prstGeom prst="rect">
            <a:avLst/>
          </a:prstGeom>
        </p:spPr>
      </p:pic>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6" name="Right Arrow 5"/>
          <p:cNvSpPr/>
          <p:nvPr/>
        </p:nvSpPr>
        <p:spPr>
          <a:xfrm>
            <a:off x="6876298" y="7620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10400" y="464403"/>
            <a:ext cx="2133600" cy="830997"/>
          </a:xfrm>
          <a:prstGeom prst="rect">
            <a:avLst/>
          </a:prstGeom>
          <a:noFill/>
        </p:spPr>
        <p:txBody>
          <a:bodyPr wrap="square" rtlCol="0">
            <a:spAutoFit/>
          </a:bodyPr>
          <a:lstStyle/>
          <a:p>
            <a:r>
              <a:rPr lang="en-US" sz="2400" dirty="0">
                <a:latin typeface="+mj-lt"/>
              </a:rPr>
              <a:t>Spectrometer and sample</a:t>
            </a:r>
          </a:p>
        </p:txBody>
      </p:sp>
    </p:spTree>
    <p:extLst>
      <p:ext uri="{BB962C8B-B14F-4D97-AF65-F5344CB8AC3E}">
        <p14:creationId xmlns:p14="http://schemas.microsoft.com/office/powerpoint/2010/main" val="3224581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9937" y="76200"/>
            <a:ext cx="7162800" cy="6404178"/>
          </a:xfrm>
          <a:prstGeom prst="rect">
            <a:avLst/>
          </a:prstGeom>
        </p:spPr>
      </p:pic>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6" name="TextBox 5"/>
          <p:cNvSpPr txBox="1"/>
          <p:nvPr/>
        </p:nvSpPr>
        <p:spPr>
          <a:xfrm>
            <a:off x="152400" y="304800"/>
            <a:ext cx="3962400" cy="830997"/>
          </a:xfrm>
          <a:prstGeom prst="rect">
            <a:avLst/>
          </a:prstGeom>
          <a:noFill/>
        </p:spPr>
        <p:txBody>
          <a:bodyPr wrap="square" rtlCol="0">
            <a:spAutoFit/>
          </a:bodyPr>
          <a:lstStyle/>
          <a:p>
            <a:r>
              <a:rPr lang="en-US" sz="2400" dirty="0">
                <a:latin typeface="+mj-lt"/>
              </a:rPr>
              <a:t>Overview of developed beamlines.</a:t>
            </a:r>
          </a:p>
        </p:txBody>
      </p:sp>
    </p:spTree>
    <p:extLst>
      <p:ext uri="{BB962C8B-B14F-4D97-AF65-F5344CB8AC3E}">
        <p14:creationId xmlns:p14="http://schemas.microsoft.com/office/powerpoint/2010/main" val="50093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951F95-7B49-4989-AF0F-EC04D7D47A59}"/>
              </a:ext>
            </a:extLst>
          </p:cNvPr>
          <p:cNvPicPr>
            <a:picLocks noChangeAspect="1"/>
          </p:cNvPicPr>
          <p:nvPr/>
        </p:nvPicPr>
        <p:blipFill>
          <a:blip r:embed="rId3"/>
          <a:stretch>
            <a:fillRect/>
          </a:stretch>
        </p:blipFill>
        <p:spPr>
          <a:xfrm>
            <a:off x="13138" y="3870031"/>
            <a:ext cx="9144000" cy="2843561"/>
          </a:xfrm>
          <a:prstGeom prst="rect">
            <a:avLst/>
          </a:prstGeom>
        </p:spPr>
      </p:pic>
      <p:pic>
        <p:nvPicPr>
          <p:cNvPr id="5" name="Picture 4">
            <a:extLst>
              <a:ext uri="{FF2B5EF4-FFF2-40B4-BE49-F238E27FC236}">
                <a16:creationId xmlns:a16="http://schemas.microsoft.com/office/drawing/2014/main" id="{4784A295-59B8-4D96-AF27-B068AEE7D02D}"/>
              </a:ext>
            </a:extLst>
          </p:cNvPr>
          <p:cNvPicPr>
            <a:picLocks noChangeAspect="1"/>
          </p:cNvPicPr>
          <p:nvPr/>
        </p:nvPicPr>
        <p:blipFill>
          <a:blip r:embed="rId4"/>
          <a:stretch>
            <a:fillRect/>
          </a:stretch>
        </p:blipFill>
        <p:spPr>
          <a:xfrm>
            <a:off x="0" y="144408"/>
            <a:ext cx="9144000" cy="3575426"/>
          </a:xfrm>
          <a:prstGeom prst="rect">
            <a:avLst/>
          </a:prstGeom>
        </p:spPr>
      </p:pic>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76200" y="457200"/>
            <a:ext cx="8991600" cy="228600"/>
          </a:xfrm>
          <a:prstGeom prst="rect">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04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32" y="638128"/>
            <a:ext cx="6324600" cy="5186172"/>
          </a:xfrm>
          <a:prstGeom prst="rect">
            <a:avLst/>
          </a:prstGeom>
        </p:spPr>
      </p:pic>
      <p:sp>
        <p:nvSpPr>
          <p:cNvPr id="10" name="TextBox 9"/>
          <p:cNvSpPr txBox="1"/>
          <p:nvPr/>
        </p:nvSpPr>
        <p:spPr>
          <a:xfrm>
            <a:off x="228600" y="152400"/>
            <a:ext cx="8458200" cy="461665"/>
          </a:xfrm>
          <a:prstGeom prst="rect">
            <a:avLst/>
          </a:prstGeom>
          <a:noFill/>
        </p:spPr>
        <p:txBody>
          <a:bodyPr wrap="square" rtlCol="0">
            <a:spAutoFit/>
          </a:bodyPr>
          <a:lstStyle/>
          <a:p>
            <a:r>
              <a:rPr lang="en-US" sz="2400" dirty="0">
                <a:latin typeface="+mj-lt"/>
              </a:rPr>
              <a:t>Advanced photon source, Argonne National Laboratory</a:t>
            </a:r>
          </a:p>
        </p:txBody>
      </p:sp>
      <p:sp>
        <p:nvSpPr>
          <p:cNvPr id="11" name="TextBox 10"/>
          <p:cNvSpPr txBox="1"/>
          <p:nvPr/>
        </p:nvSpPr>
        <p:spPr>
          <a:xfrm>
            <a:off x="2743200" y="5856384"/>
            <a:ext cx="6553200" cy="461665"/>
          </a:xfrm>
          <a:prstGeom prst="rect">
            <a:avLst/>
          </a:prstGeom>
          <a:noFill/>
        </p:spPr>
        <p:txBody>
          <a:bodyPr wrap="square" rtlCol="0">
            <a:spAutoFit/>
          </a:bodyPr>
          <a:lstStyle/>
          <a:p>
            <a:r>
              <a:rPr lang="en-US" sz="2400" dirty="0">
                <a:latin typeface="+mj-lt"/>
              </a:rPr>
              <a:t>https://www.aps.anl.gov/</a:t>
            </a:r>
          </a:p>
        </p:txBody>
      </p:sp>
    </p:spTree>
    <p:extLst>
      <p:ext uri="{BB962C8B-B14F-4D97-AF65-F5344CB8AC3E}">
        <p14:creationId xmlns:p14="http://schemas.microsoft.com/office/powerpoint/2010/main" val="831917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spid="_x0000_s37901" name="Equation" r:id="rId4" imgW="3200400" imgH="736560" progId="Equation.DSMT4">
                  <p:embed/>
                </p:oleObj>
              </mc:Choice>
              <mc:Fallback>
                <p:oleObj name="Equation" r:id="rId4" imgW="3200400" imgH="736560" progId="Equation.DSMT4">
                  <p:embed/>
                  <p:pic>
                    <p:nvPicPr>
                      <p:cNvPr id="22" name="Object 21"/>
                      <p:cNvPicPr>
                        <a:picLocks noChangeAspect="1" noChangeArrowheads="1"/>
                      </p:cNvPicPr>
                      <p:nvPr/>
                    </p:nvPicPr>
                    <p:blipFill>
                      <a:blip r:embed="rId5"/>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spid="_x0000_s37902" name="Equation" r:id="rId6" imgW="2489040" imgH="1231560" progId="Equation.DSMT4">
                  <p:embed/>
                </p:oleObj>
              </mc:Choice>
              <mc:Fallback>
                <p:oleObj name="Equation" r:id="rId6" imgW="2489040" imgH="1231560" progId="Equation.DSMT4">
                  <p:embed/>
                  <p:pic>
                    <p:nvPicPr>
                      <p:cNvPr id="33" name="Object 32"/>
                      <p:cNvPicPr>
                        <a:picLocks noChangeAspect="1" noChangeArrowheads="1"/>
                      </p:cNvPicPr>
                      <p:nvPr/>
                    </p:nvPicPr>
                    <p:blipFill>
                      <a:blip r:embed="rId7"/>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spid="_x0000_s38925" name="Equation" r:id="rId4" imgW="2489040" imgH="1231560" progId="Equation.DSMT4">
                  <p:embed/>
                </p:oleObj>
              </mc:Choice>
              <mc:Fallback>
                <p:oleObj name="Equation" r:id="rId4" imgW="2489040" imgH="1231560" progId="Equation.DSMT4">
                  <p:embed/>
                  <p:pic>
                    <p:nvPicPr>
                      <p:cNvPr id="22" name="Object 21"/>
                      <p:cNvPicPr>
                        <a:picLocks noChangeAspect="1" noChangeArrowheads="1"/>
                      </p:cNvPicPr>
                      <p:nvPr/>
                    </p:nvPicPr>
                    <p:blipFill>
                      <a:blip r:embed="rId5"/>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spid="_x0000_s38926" name="Equation" r:id="rId6" imgW="5816520" imgH="1777680" progId="Equation.DSMT4">
                  <p:embed/>
                </p:oleObj>
              </mc:Choice>
              <mc:Fallback>
                <p:oleObj name="Equation" r:id="rId6" imgW="5816520" imgH="1777680" progId="Equation.DSMT4">
                  <p:embed/>
                  <p:pic>
                    <p:nvPicPr>
                      <p:cNvPr id="23" name="Object 22"/>
                      <p:cNvPicPr>
                        <a:picLocks noChangeAspect="1" noChangeArrowheads="1"/>
                      </p:cNvPicPr>
                      <p:nvPr/>
                    </p:nvPicPr>
                    <p:blipFill>
                      <a:blip r:embed="rId7"/>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spid="_x0000_s39961" name="Equation" r:id="rId4" imgW="2577960" imgH="774360" progId="Equation.DSMT4">
                  <p:embed/>
                </p:oleObj>
              </mc:Choice>
              <mc:Fallback>
                <p:oleObj name="Equation" r:id="rId4" imgW="2577960" imgH="774360" progId="Equation.DSMT4">
                  <p:embed/>
                  <p:pic>
                    <p:nvPicPr>
                      <p:cNvPr id="39" name="Object 38"/>
                      <p:cNvPicPr>
                        <a:picLocks noChangeAspect="1" noChangeArrowheads="1"/>
                      </p:cNvPicPr>
                      <p:nvPr/>
                    </p:nvPicPr>
                    <p:blipFill>
                      <a:blip r:embed="rId5"/>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39962" name="Equation" r:id="rId6" imgW="139680" imgH="241200" progId="Equation.DSMT4">
                    <p:embed/>
                  </p:oleObj>
                </mc:Choice>
                <mc:Fallback>
                  <p:oleObj name="Equation" r:id="rId6" imgW="139680" imgH="241200" progId="Equation.DSMT4">
                    <p:embed/>
                    <p:pic>
                      <p:nvPicPr>
                        <p:cNvPr id="42" name="Object 41"/>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39963" name="Equation" r:id="rId8" imgW="177480" imgH="228600" progId="Equation.DSMT4">
                    <p:embed/>
                  </p:oleObj>
                </mc:Choice>
                <mc:Fallback>
                  <p:oleObj name="Equation" r:id="rId8" imgW="177480" imgH="228600" progId="Equation.DSMT4">
                    <p:embed/>
                    <p:pic>
                      <p:nvPicPr>
                        <p:cNvPr id="43" name="Object 42"/>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spid="_x0000_s39964" name="Equation" r:id="rId10" imgW="2781000" imgH="1650960" progId="Equation.DSMT4">
                  <p:embed/>
                </p:oleObj>
              </mc:Choice>
              <mc:Fallback>
                <p:oleObj name="Equation" r:id="rId10" imgW="2781000" imgH="1650960" progId="Equation.DSMT4">
                  <p:embed/>
                  <p:pic>
                    <p:nvPicPr>
                      <p:cNvPr id="44" name="Object 43"/>
                      <p:cNvPicPr>
                        <a:picLocks noChangeAspect="1" noChangeArrowheads="1"/>
                      </p:cNvPicPr>
                      <p:nvPr/>
                    </p:nvPicPr>
                    <p:blipFill>
                      <a:blip r:embed="rId11"/>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spid="_x0000_s40973" name="Equation" r:id="rId4" imgW="4597200" imgH="2234880" progId="Equation.DSMT4">
                  <p:embed/>
                </p:oleObj>
              </mc:Choice>
              <mc:Fallback>
                <p:oleObj name="Equation" r:id="rId4" imgW="4597200" imgH="2234880" progId="Equation.DSMT4">
                  <p:embed/>
                  <p:pic>
                    <p:nvPicPr>
                      <p:cNvPr id="5" name="Object 4"/>
                      <p:cNvPicPr>
                        <a:picLocks noChangeAspect="1" noChangeArrowheads="1"/>
                      </p:cNvPicPr>
                      <p:nvPr/>
                    </p:nvPicPr>
                    <p:blipFill>
                      <a:blip r:embed="rId5"/>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spid="_x0000_s40974" name="Equation" r:id="rId6" imgW="3695400" imgH="1193760" progId="Equation.DSMT4">
                  <p:embed/>
                </p:oleObj>
              </mc:Choice>
              <mc:Fallback>
                <p:oleObj name="Equation" r:id="rId6" imgW="3695400" imgH="1193760" progId="Equation.DSMT4">
                  <p:embed/>
                  <p:pic>
                    <p:nvPicPr>
                      <p:cNvPr id="6" name="Object 5"/>
                      <p:cNvPicPr>
                        <a:picLocks noChangeAspect="1" noChangeArrowheads="1"/>
                      </p:cNvPicPr>
                      <p:nvPr/>
                    </p:nvPicPr>
                    <p:blipFill>
                      <a:blip r:embed="rId7"/>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457200" y="609600"/>
            <a:ext cx="7010400" cy="461665"/>
          </a:xfrm>
          <a:prstGeom prst="rect">
            <a:avLst/>
          </a:prstGeom>
          <a:noFill/>
        </p:spPr>
        <p:txBody>
          <a:bodyPr wrap="square" rtlCol="0">
            <a:spAutoFit/>
          </a:bodyPr>
          <a:lstStyle/>
          <a:p>
            <a:r>
              <a:rPr lang="en-US" sz="2400" dirty="0">
                <a:latin typeface="+mj-lt"/>
              </a:rPr>
              <a:t>Modified Bessel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423063081"/>
              </p:ext>
            </p:extLst>
          </p:nvPr>
        </p:nvGraphicFramePr>
        <p:xfrm>
          <a:off x="228600" y="1006642"/>
          <a:ext cx="8689975" cy="990600"/>
        </p:xfrm>
        <a:graphic>
          <a:graphicData uri="http://schemas.openxmlformats.org/presentationml/2006/ole">
            <mc:AlternateContent xmlns:mc="http://schemas.openxmlformats.org/markup-compatibility/2006">
              <mc:Choice xmlns:v="urn:schemas-microsoft-com:vml" Requires="v">
                <p:oleObj spid="_x0000_s41997" name="数式" r:id="rId4" imgW="4356000" imgH="482400" progId="Equation.3">
                  <p:embed/>
                </p:oleObj>
              </mc:Choice>
              <mc:Fallback>
                <p:oleObj name="数式" r:id="rId4" imgW="4356000" imgH="482400" progId="Equation.3">
                  <p:embed/>
                  <p:pic>
                    <p:nvPicPr>
                      <p:cNvPr id="6" name="Object 5"/>
                      <p:cNvPicPr>
                        <a:picLocks noChangeAspect="1" noChangeArrowheads="1"/>
                      </p:cNvPicPr>
                      <p:nvPr/>
                    </p:nvPicPr>
                    <p:blipFill>
                      <a:blip r:embed="rId5"/>
                      <a:srcRect/>
                      <a:stretch>
                        <a:fillRect/>
                      </a:stretch>
                    </p:blipFill>
                    <p:spPr bwMode="auto">
                      <a:xfrm>
                        <a:off x="228600" y="1006642"/>
                        <a:ext cx="868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9554277"/>
              </p:ext>
            </p:extLst>
          </p:nvPr>
        </p:nvGraphicFramePr>
        <p:xfrm>
          <a:off x="685800" y="2394284"/>
          <a:ext cx="7936295" cy="4087813"/>
        </p:xfrm>
        <a:graphic>
          <a:graphicData uri="http://schemas.openxmlformats.org/presentationml/2006/ole">
            <mc:AlternateContent xmlns:mc="http://schemas.openxmlformats.org/markup-compatibility/2006">
              <mc:Choice xmlns:v="urn:schemas-microsoft-com:vml" Requires="v">
                <p:oleObj spid="_x0000_s41998" name="Equation" r:id="rId6" imgW="5600520" imgH="2806560" progId="Equation.DSMT4">
                  <p:embed/>
                </p:oleObj>
              </mc:Choice>
              <mc:Fallback>
                <p:oleObj name="Equation" r:id="rId6" imgW="5600520" imgH="2806560" progId="Equation.DSMT4">
                  <p:embed/>
                  <p:pic>
                    <p:nvPicPr>
                      <p:cNvPr id="7" name="Object 6"/>
                      <p:cNvPicPr>
                        <a:picLocks noChangeAspect="1" noChangeArrowheads="1"/>
                      </p:cNvPicPr>
                      <p:nvPr/>
                    </p:nvPicPr>
                    <p:blipFill>
                      <a:blip r:embed="rId7"/>
                      <a:srcRect/>
                      <a:stretch>
                        <a:fillRect/>
                      </a:stretch>
                    </p:blipFill>
                    <p:spPr bwMode="auto">
                      <a:xfrm>
                        <a:off x="685800" y="2394284"/>
                        <a:ext cx="7936295" cy="4087813"/>
                      </a:xfrm>
                      <a:prstGeom prst="rect">
                        <a:avLst/>
                      </a:prstGeom>
                      <a:noFill/>
                      <a:ln>
                        <a:noFill/>
                      </a:ln>
                    </p:spPr>
                  </p:pic>
                </p:oleObj>
              </mc:Fallback>
            </mc:AlternateContent>
          </a:graphicData>
        </a:graphic>
      </p:graphicFrame>
      <p:sp>
        <p:nvSpPr>
          <p:cNvPr id="8" name="TextBox 7"/>
          <p:cNvSpPr txBox="1"/>
          <p:nvPr/>
        </p:nvSpPr>
        <p:spPr>
          <a:xfrm>
            <a:off x="457200" y="1981200"/>
            <a:ext cx="4648200" cy="461665"/>
          </a:xfrm>
          <a:prstGeom prst="rect">
            <a:avLst/>
          </a:prstGeom>
          <a:noFill/>
        </p:spPr>
        <p:txBody>
          <a:bodyPr wrap="square" rtlCol="0">
            <a:spAutoFit/>
          </a:bodyPr>
          <a:lstStyle/>
          <a:p>
            <a:r>
              <a:rPr lang="en-US" sz="2400" dirty="0">
                <a:latin typeface="+mj-lt"/>
              </a:rPr>
              <a:t>Exponential factor</a:t>
            </a:r>
          </a:p>
        </p:txBody>
      </p:sp>
      <p:sp>
        <p:nvSpPr>
          <p:cNvPr id="9" name="TextBox 8"/>
          <p:cNvSpPr txBox="1"/>
          <p:nvPr/>
        </p:nvSpPr>
        <p:spPr>
          <a:xfrm>
            <a:off x="304800" y="71735"/>
            <a:ext cx="7010400" cy="461665"/>
          </a:xfrm>
          <a:prstGeom prst="rect">
            <a:avLst/>
          </a:prstGeom>
          <a:noFill/>
        </p:spPr>
        <p:txBody>
          <a:bodyPr wrap="square" rtlCol="0">
            <a:spAutoFit/>
          </a:bodyPr>
          <a:lstStyle/>
          <a:p>
            <a:r>
              <a:rPr lang="en-US" sz="2400" dirty="0">
                <a:latin typeface="+mj-lt"/>
              </a:rPr>
              <a:t>Some details:</a:t>
            </a:r>
          </a:p>
        </p:txBody>
      </p:sp>
    </p:spTree>
    <p:extLst>
      <p:ext uri="{BB962C8B-B14F-4D97-AF65-F5344CB8AC3E}">
        <p14:creationId xmlns:p14="http://schemas.microsoft.com/office/powerpoint/2010/main" val="1665522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spid="_x0000_s43051" name="Equation" r:id="rId4" imgW="3619440" imgH="672840" progId="Equation.DSMT4">
                  <p:embed/>
                </p:oleObj>
              </mc:Choice>
              <mc:Fallback>
                <p:oleObj name="Equation" r:id="rId4" imgW="3619440" imgH="672840" progId="Equation.DSMT4">
                  <p:embed/>
                  <p:pic>
                    <p:nvPicPr>
                      <p:cNvPr id="5" name="Object 4"/>
                      <p:cNvPicPr>
                        <a:picLocks noChangeAspect="1" noChangeArrowheads="1"/>
                      </p:cNvPicPr>
                      <p:nvPr/>
                    </p:nvPicPr>
                    <p:blipFill>
                      <a:blip r:embed="rId5"/>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spid="_x0000_s43052" name="Equation" r:id="rId6" imgW="469800" imgH="419040" progId="Equation.DSMT4">
                  <p:embed/>
                </p:oleObj>
              </mc:Choice>
              <mc:Fallback>
                <p:oleObj name="Equation" r:id="rId6" imgW="469800" imgH="419040" progId="Equation.DSMT4">
                  <p:embed/>
                  <p:pic>
                    <p:nvPicPr>
                      <p:cNvPr id="6" name="Object 5"/>
                      <p:cNvPicPr>
                        <a:picLocks noChangeAspect="1" noChangeArrowheads="1"/>
                      </p:cNvPicPr>
                      <p:nvPr/>
                    </p:nvPicPr>
                    <p:blipFill>
                      <a:blip r:embed="rId7"/>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spid="_x0000_s43053" name="Equation" r:id="rId9" imgW="444240" imgH="228600" progId="Equation.DSMT4">
                  <p:embed/>
                </p:oleObj>
              </mc:Choice>
              <mc:Fallback>
                <p:oleObj name="Equation" r:id="rId9" imgW="444240" imgH="228600" progId="Equation.DSMT4">
                  <p:embed/>
                  <p:pic>
                    <p:nvPicPr>
                      <p:cNvPr id="7" name="Object 6"/>
                      <p:cNvPicPr>
                        <a:picLocks noChangeAspect="1" noChangeArrowheads="1"/>
                      </p:cNvPicPr>
                      <p:nvPr/>
                    </p:nvPicPr>
                    <p:blipFill>
                      <a:blip r:embed="rId10"/>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spid="_x0000_s43054" name="Equation" r:id="rId11" imgW="3720960" imgH="1193760" progId="Equation.DSMT4">
                  <p:embed/>
                </p:oleObj>
              </mc:Choice>
              <mc:Fallback>
                <p:oleObj name="Equation" r:id="rId11" imgW="3720960" imgH="1193760" progId="Equation.DSMT4">
                  <p:embed/>
                  <p:pic>
                    <p:nvPicPr>
                      <p:cNvPr id="8" name="Object 7"/>
                      <p:cNvPicPr>
                        <a:picLocks noChangeAspect="1" noChangeArrowheads="1"/>
                      </p:cNvPicPr>
                      <p:nvPr/>
                    </p:nvPicPr>
                    <p:blipFill>
                      <a:blip r:embed="rId12"/>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spid="_x0000_s43055" name="Equation" r:id="rId13" imgW="393480" imgH="203040" progId="Equation.DSMT4">
                  <p:embed/>
                </p:oleObj>
              </mc:Choice>
              <mc:Fallback>
                <p:oleObj name="Equation" r:id="rId13" imgW="393480" imgH="203040" progId="Equation.DSMT4">
                  <p:embed/>
                  <p:pic>
                    <p:nvPicPr>
                      <p:cNvPr id="9" name="Object 8"/>
                      <p:cNvPicPr>
                        <a:picLocks noChangeAspect="1" noChangeArrowheads="1"/>
                      </p:cNvPicPr>
                      <p:nvPr/>
                    </p:nvPicPr>
                    <p:blipFill>
                      <a:blip r:embed="rId14"/>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spid="_x0000_s43056" name="Equation" r:id="rId15" imgW="507960" imgH="203040" progId="Equation.DSMT4">
                  <p:embed/>
                </p:oleObj>
              </mc:Choice>
              <mc:Fallback>
                <p:oleObj name="Equation" r:id="rId15" imgW="507960" imgH="203040" progId="Equation.DSMT4">
                  <p:embed/>
                  <p:pic>
                    <p:nvPicPr>
                      <p:cNvPr id="10" name="Object 9"/>
                      <p:cNvPicPr>
                        <a:picLocks noChangeAspect="1" noChangeArrowheads="1"/>
                      </p:cNvPicPr>
                      <p:nvPr/>
                    </p:nvPicPr>
                    <p:blipFill>
                      <a:blip r:embed="rId16"/>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spid="_x0000_s43057" name="Equation" r:id="rId17" imgW="393480" imgH="203040" progId="Equation.DSMT4">
                  <p:embed/>
                </p:oleObj>
              </mc:Choice>
              <mc:Fallback>
                <p:oleObj name="Equation" r:id="rId17" imgW="393480" imgH="203040" progId="Equation.DSMT4">
                  <p:embed/>
                  <p:pic>
                    <p:nvPicPr>
                      <p:cNvPr id="11" name="Object 10"/>
                      <p:cNvPicPr>
                        <a:picLocks noChangeAspect="1" noChangeArrowheads="1"/>
                      </p:cNvPicPr>
                      <p:nvPr/>
                    </p:nvPicPr>
                    <p:blipFill>
                      <a:blip r:embed="rId18"/>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spid="_x0000_s44063" name="Equation" r:id="rId4" imgW="4127400" imgH="1523880" progId="Equation.DSMT4">
                  <p:embed/>
                </p:oleObj>
              </mc:Choice>
              <mc:Fallback>
                <p:oleObj name="Equation" r:id="rId4" imgW="4127400" imgH="1523880" progId="Equation.DSMT4">
                  <p:embed/>
                  <p:pic>
                    <p:nvPicPr>
                      <p:cNvPr id="5" name="Object 4"/>
                      <p:cNvPicPr>
                        <a:picLocks noChangeAspect="1" noChangeArrowheads="1"/>
                      </p:cNvPicPr>
                      <p:nvPr/>
                    </p:nvPicPr>
                    <p:blipFill>
                      <a:blip r:embed="rId5"/>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6"/>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spid="_x0000_s44064" name="Equation" r:id="rId7" imgW="558720" imgH="291960" progId="Equation.DSMT4">
                  <p:embed/>
                </p:oleObj>
              </mc:Choice>
              <mc:Fallback>
                <p:oleObj name="Equation" r:id="rId7" imgW="558720" imgH="291960" progId="Equation.DSMT4">
                  <p:embed/>
                  <p:pic>
                    <p:nvPicPr>
                      <p:cNvPr id="8" name="Object 7"/>
                      <p:cNvPicPr/>
                      <p:nvPr/>
                    </p:nvPicPr>
                    <p:blipFill>
                      <a:blip r:embed="rId8"/>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spid="_x0000_s44065" name="Equation" r:id="rId9" imgW="1625400" imgH="622080" progId="Equation.DSMT4">
                  <p:embed/>
                </p:oleObj>
              </mc:Choice>
              <mc:Fallback>
                <p:oleObj name="Equation" r:id="rId9" imgW="1625400" imgH="622080" progId="Equation.DSMT4">
                  <p:embed/>
                  <p:pic>
                    <p:nvPicPr>
                      <p:cNvPr id="9" name="Object 8"/>
                      <p:cNvPicPr/>
                      <p:nvPr/>
                    </p:nvPicPr>
                    <p:blipFill>
                      <a:blip r:embed="rId10"/>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spid="_x0000_s44066" name="Equation" r:id="rId11" imgW="1587240" imgH="622080" progId="Equation.DSMT4">
                  <p:embed/>
                </p:oleObj>
              </mc:Choice>
              <mc:Fallback>
                <p:oleObj name="Equation" r:id="rId11" imgW="1587240" imgH="622080" progId="Equation.DSMT4">
                  <p:embed/>
                  <p:pic>
                    <p:nvPicPr>
                      <p:cNvPr id="10" name="Object 9"/>
                      <p:cNvPicPr/>
                      <p:nvPr/>
                    </p:nvPicPr>
                    <p:blipFill>
                      <a:blip r:embed="rId12"/>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spid="_x0000_s44067" name="Equation" r:id="rId13" imgW="1587240" imgH="596880" progId="Equation.DSMT4">
                  <p:embed/>
                </p:oleObj>
              </mc:Choice>
              <mc:Fallback>
                <p:oleObj name="Equation" r:id="rId13" imgW="1587240" imgH="596880" progId="Equation.DSMT4">
                  <p:embed/>
                  <p:pic>
                    <p:nvPicPr>
                      <p:cNvPr id="11" name="Object 10"/>
                      <p:cNvPicPr/>
                      <p:nvPr/>
                    </p:nvPicPr>
                    <p:blipFill>
                      <a:blip r:embed="rId14"/>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04/12/2021</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2021 -- Lecture 29</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3810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Tree>
    <p:extLst>
      <p:ext uri="{BB962C8B-B14F-4D97-AF65-F5344CB8AC3E}">
        <p14:creationId xmlns:p14="http://schemas.microsoft.com/office/powerpoint/2010/main" val="125746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04/12/2021</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2021 -- Lecture 29</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0" y="73967"/>
            <a:ext cx="8382000" cy="830997"/>
          </a:xfrm>
          <a:prstGeom prst="rect">
            <a:avLst/>
          </a:prstGeom>
          <a:noFill/>
        </p:spPr>
        <p:txBody>
          <a:bodyPr wrap="square" rtlCol="0">
            <a:spAutoFit/>
          </a:bodyPr>
          <a:lstStyle/>
          <a:p>
            <a:r>
              <a:rPr lang="en-US" sz="2400" dirty="0">
                <a:latin typeface="+mj-lt"/>
              </a:rPr>
              <a:t>Radiation from a moving </a:t>
            </a:r>
          </a:p>
          <a:p>
            <a:r>
              <a:rPr lang="en-US" sz="2400" dirty="0">
                <a:latin typeface="+mj-lt"/>
              </a:rPr>
              <a:t>charged particle</a:t>
            </a:r>
          </a:p>
        </p:txBody>
      </p:sp>
      <p:cxnSp>
        <p:nvCxnSpPr>
          <p:cNvPr id="7" name="Straight Arrow Connector 6"/>
          <p:cNvCxnSpPr/>
          <p:nvPr/>
        </p:nvCxnSpPr>
        <p:spPr>
          <a:xfrm flipV="1">
            <a:off x="1752600" y="1600200"/>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257800"/>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1000" y="5257800"/>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767840" y="3063240"/>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09600" y="6096000"/>
            <a:ext cx="685800" cy="461665"/>
          </a:xfrm>
          <a:prstGeom prst="rect">
            <a:avLst/>
          </a:prstGeom>
          <a:noFill/>
        </p:spPr>
        <p:txBody>
          <a:bodyPr wrap="square" rtlCol="0">
            <a:spAutoFit/>
          </a:bodyPr>
          <a:lstStyle/>
          <a:p>
            <a:r>
              <a:rPr lang="en-US" sz="2400" b="1" dirty="0">
                <a:latin typeface="+mj-lt"/>
              </a:rPr>
              <a:t>x</a:t>
            </a:r>
          </a:p>
        </p:txBody>
      </p:sp>
      <p:sp>
        <p:nvSpPr>
          <p:cNvPr id="14" name="TextBox 13"/>
          <p:cNvSpPr txBox="1"/>
          <p:nvPr/>
        </p:nvSpPr>
        <p:spPr>
          <a:xfrm>
            <a:off x="5867400" y="5334000"/>
            <a:ext cx="6858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905000" y="1371600"/>
            <a:ext cx="685800" cy="461665"/>
          </a:xfrm>
          <a:prstGeom prst="rect">
            <a:avLst/>
          </a:prstGeom>
          <a:noFill/>
        </p:spPr>
        <p:txBody>
          <a:bodyPr wrap="square" rtlCol="0">
            <a:spAutoFit/>
          </a:bodyPr>
          <a:lstStyle/>
          <a:p>
            <a:r>
              <a:rPr lang="en-US" sz="2400" b="1" dirty="0">
                <a:latin typeface="+mj-lt"/>
              </a:rPr>
              <a:t>z</a:t>
            </a:r>
          </a:p>
        </p:txBody>
      </p:sp>
      <p:sp>
        <p:nvSpPr>
          <p:cNvPr id="16" name="Oval 15"/>
          <p:cNvSpPr/>
          <p:nvPr/>
        </p:nvSpPr>
        <p:spPr>
          <a:xfrm>
            <a:off x="2971800"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32760" y="3086100"/>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9" name="Straight Arrow Connector 18"/>
          <p:cNvCxnSpPr>
            <a:stCxn id="12" idx="0"/>
          </p:cNvCxnSpPr>
          <p:nvPr/>
        </p:nvCxnSpPr>
        <p:spPr>
          <a:xfrm flipV="1">
            <a:off x="1767840" y="2667000"/>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77200" y="2743200"/>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22" name="Straight Arrow Connector 21"/>
          <p:cNvCxnSpPr/>
          <p:nvPr/>
        </p:nvCxnSpPr>
        <p:spPr>
          <a:xfrm flipV="1">
            <a:off x="3086100" y="2667000"/>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09160" y="2438400"/>
            <a:ext cx="13106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a:latin typeface="+mj-lt"/>
              </a:rPr>
              <a:t>t</a:t>
            </a:r>
            <a:r>
              <a:rPr lang="en-US" sz="2400" b="1" dirty="0">
                <a:latin typeface="+mj-lt"/>
              </a:rPr>
              <a:t>)</a:t>
            </a:r>
          </a:p>
        </p:txBody>
      </p:sp>
      <p:sp>
        <p:nvSpPr>
          <p:cNvPr id="21" name="TextBox 20"/>
          <p:cNvSpPr txBox="1"/>
          <p:nvPr/>
        </p:nvSpPr>
        <p:spPr>
          <a:xfrm>
            <a:off x="2895600" y="2586335"/>
            <a:ext cx="685800" cy="461665"/>
          </a:xfrm>
          <a:prstGeom prst="rect">
            <a:avLst/>
          </a:prstGeom>
          <a:noFill/>
        </p:spPr>
        <p:txBody>
          <a:bodyPr wrap="square" rtlCol="0">
            <a:spAutoFit/>
          </a:bodyPr>
          <a:lstStyle/>
          <a:p>
            <a:r>
              <a:rPr lang="en-US" sz="2400" b="1" i="1" dirty="0">
                <a:latin typeface="+mj-lt"/>
              </a:rPr>
              <a:t>q</a:t>
            </a:r>
          </a:p>
        </p:txBody>
      </p:sp>
      <p:graphicFrame>
        <p:nvGraphicFramePr>
          <p:cNvPr id="10" name="Object 9"/>
          <p:cNvGraphicFramePr>
            <a:graphicFrameLocks noChangeAspect="1"/>
          </p:cNvGraphicFramePr>
          <p:nvPr>
            <p:extLst>
              <p:ext uri="{D42A27DB-BD31-4B8C-83A1-F6EECF244321}">
                <p14:modId xmlns:p14="http://schemas.microsoft.com/office/powerpoint/2010/main" val="2146372213"/>
              </p:ext>
            </p:extLst>
          </p:nvPr>
        </p:nvGraphicFramePr>
        <p:xfrm>
          <a:off x="2952750" y="319098"/>
          <a:ext cx="5962650" cy="2336800"/>
        </p:xfrm>
        <a:graphic>
          <a:graphicData uri="http://schemas.openxmlformats.org/presentationml/2006/ole">
            <mc:AlternateContent xmlns:mc="http://schemas.openxmlformats.org/markup-compatibility/2006">
              <mc:Choice xmlns:v="urn:schemas-microsoft-com:vml" Requires="v">
                <p:oleObj spid="_x0000_s2154" name="Equation" r:id="rId4" imgW="3009600" imgH="1180800" progId="Equation.DSMT4">
                  <p:embed/>
                </p:oleObj>
              </mc:Choice>
              <mc:Fallback>
                <p:oleObj name="Equation" r:id="rId4" imgW="3009600" imgH="1180800" progId="Equation.DSMT4">
                  <p:embed/>
                  <p:pic>
                    <p:nvPicPr>
                      <p:cNvPr id="0" name=""/>
                      <p:cNvPicPr/>
                      <p:nvPr/>
                    </p:nvPicPr>
                    <p:blipFill>
                      <a:blip r:embed="rId5"/>
                      <a:stretch>
                        <a:fillRect/>
                      </a:stretch>
                    </p:blipFill>
                    <p:spPr>
                      <a:xfrm>
                        <a:off x="2952750" y="319098"/>
                        <a:ext cx="5962650" cy="2336800"/>
                      </a:xfrm>
                      <a:prstGeom prst="rect">
                        <a:avLst/>
                      </a:prstGeom>
                    </p:spPr>
                  </p:pic>
                </p:oleObj>
              </mc:Fallback>
            </mc:AlternateContent>
          </a:graphicData>
        </a:graphic>
      </p:graphicFrame>
    </p:spTree>
    <p:extLst>
      <p:ext uri="{BB962C8B-B14F-4D97-AF65-F5344CB8AC3E}">
        <p14:creationId xmlns:p14="http://schemas.microsoft.com/office/powerpoint/2010/main" val="311584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Electric field far from source:</a:t>
            </a:r>
          </a:p>
        </p:txBody>
      </p:sp>
      <p:graphicFrame>
        <p:nvGraphicFramePr>
          <p:cNvPr id="6" name="Object 5"/>
          <p:cNvGraphicFramePr>
            <a:graphicFrameLocks noChangeAspect="1"/>
          </p:cNvGraphicFramePr>
          <p:nvPr>
            <p:extLst>
              <p:ext uri="{D42A27DB-BD31-4B8C-83A1-F6EECF244321}">
                <p14:modId xmlns:p14="http://schemas.microsoft.com/office/powerpoint/2010/main" val="4102729873"/>
              </p:ext>
            </p:extLst>
          </p:nvPr>
        </p:nvGraphicFramePr>
        <p:xfrm>
          <a:off x="789940" y="1315721"/>
          <a:ext cx="6199188" cy="2465387"/>
        </p:xfrm>
        <a:graphic>
          <a:graphicData uri="http://schemas.openxmlformats.org/presentationml/2006/ole">
            <mc:AlternateContent xmlns:mc="http://schemas.openxmlformats.org/markup-compatibility/2006">
              <mc:Choice xmlns:v="urn:schemas-microsoft-com:vml" Requires="v">
                <p:oleObj spid="_x0000_s3277" name="数式" r:id="rId4" imgW="2743200" imgH="1091880" progId="Equation.3">
                  <p:embed/>
                </p:oleObj>
              </mc:Choice>
              <mc:Fallback>
                <p:oleObj name="数式" r:id="rId4" imgW="2743200" imgH="1091880" progId="Equation.3">
                  <p:embed/>
                  <p:pic>
                    <p:nvPicPr>
                      <p:cNvPr id="0" name="Object 5"/>
                      <p:cNvPicPr>
                        <a:picLocks noChangeAspect="1" noChangeArrowheads="1"/>
                      </p:cNvPicPr>
                      <p:nvPr/>
                    </p:nvPicPr>
                    <p:blipFill>
                      <a:blip r:embed="rId5"/>
                      <a:srcRect/>
                      <a:stretch>
                        <a:fillRect/>
                      </a:stretch>
                    </p:blipFill>
                    <p:spPr bwMode="auto">
                      <a:xfrm>
                        <a:off x="789940" y="1315721"/>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45613462"/>
              </p:ext>
            </p:extLst>
          </p:nvPr>
        </p:nvGraphicFramePr>
        <p:xfrm>
          <a:off x="805180" y="3733800"/>
          <a:ext cx="5251450" cy="2579687"/>
        </p:xfrm>
        <a:graphic>
          <a:graphicData uri="http://schemas.openxmlformats.org/presentationml/2006/ole">
            <mc:AlternateContent xmlns:mc="http://schemas.openxmlformats.org/markup-compatibility/2006">
              <mc:Choice xmlns:v="urn:schemas-microsoft-com:vml" Requires="v">
                <p:oleObj spid="_x0000_s3278" name="数式" r:id="rId6" imgW="2323800" imgH="1143000" progId="Equation.3">
                  <p:embed/>
                </p:oleObj>
              </mc:Choice>
              <mc:Fallback>
                <p:oleObj name="数式" r:id="rId6" imgW="2323800" imgH="1143000" progId="Equation.3">
                  <p:embed/>
                  <p:pic>
                    <p:nvPicPr>
                      <p:cNvPr id="0" name="Object 5"/>
                      <p:cNvPicPr>
                        <a:picLocks noChangeAspect="1" noChangeArrowheads="1"/>
                      </p:cNvPicPr>
                      <p:nvPr/>
                    </p:nvPicPr>
                    <p:blipFill>
                      <a:blip r:embed="rId7"/>
                      <a:srcRect/>
                      <a:stretch>
                        <a:fillRect/>
                      </a:stretch>
                    </p:blipFill>
                    <p:spPr bwMode="auto">
                      <a:xfrm>
                        <a:off x="805180" y="3733800"/>
                        <a:ext cx="52514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F92351E1-A1FF-4BDB-A927-A6F07220922E}"/>
              </a:ext>
            </a:extLst>
          </p:cNvPr>
          <p:cNvSpPr txBox="1"/>
          <p:nvPr/>
        </p:nvSpPr>
        <p:spPr>
          <a:xfrm>
            <a:off x="4572000" y="2470288"/>
            <a:ext cx="4572000" cy="1200329"/>
          </a:xfrm>
          <a:prstGeom prst="rect">
            <a:avLst/>
          </a:prstGeom>
          <a:noFill/>
        </p:spPr>
        <p:txBody>
          <a:bodyPr wrap="square" rtlCol="0">
            <a:spAutoFit/>
          </a:bodyPr>
          <a:lstStyle/>
          <a:p>
            <a:r>
              <a:rPr lang="en-US" sz="2400" b="1" dirty="0">
                <a:solidFill>
                  <a:srgbClr val="FF0000"/>
                </a:solidFill>
                <a:latin typeface="+mj-lt"/>
              </a:rPr>
              <a:t>Note that all of the variables on the right hand side of the equations depend on </a:t>
            </a:r>
            <a:r>
              <a:rPr lang="en-US" sz="2400" b="1" i="1" dirty="0">
                <a:solidFill>
                  <a:srgbClr val="FF0000"/>
                </a:solidFill>
                <a:latin typeface="+mj-lt"/>
              </a:rPr>
              <a:t>t</a:t>
            </a:r>
            <a:r>
              <a:rPr lang="en-US" sz="2400" b="1" i="1" baseline="-25000" dirty="0">
                <a:solidFill>
                  <a:srgbClr val="FF0000"/>
                </a:solidFill>
                <a:latin typeface="+mj-lt"/>
              </a:rPr>
              <a:t>r</a:t>
            </a:r>
            <a:r>
              <a:rPr lang="en-US" sz="2400" b="1" dirty="0">
                <a:solidFill>
                  <a:srgbClr val="FF0000"/>
                </a:solidFill>
                <a:latin typeface="+mj-lt"/>
              </a:rPr>
              <a:t> .</a:t>
            </a:r>
          </a:p>
        </p:txBody>
      </p:sp>
    </p:spTree>
    <p:extLst>
      <p:ext uri="{BB962C8B-B14F-4D97-AF65-F5344CB8AC3E}">
        <p14:creationId xmlns:p14="http://schemas.microsoft.com/office/powerpoint/2010/main" val="133712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609600" y="381000"/>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extLst>
              <p:ext uri="{D42A27DB-BD31-4B8C-83A1-F6EECF244321}">
                <p14:modId xmlns:p14="http://schemas.microsoft.com/office/powerpoint/2010/main" val="457094785"/>
              </p:ext>
            </p:extLst>
          </p:nvPr>
        </p:nvGraphicFramePr>
        <p:xfrm>
          <a:off x="819150" y="950913"/>
          <a:ext cx="7578725" cy="4356100"/>
        </p:xfrm>
        <a:graphic>
          <a:graphicData uri="http://schemas.openxmlformats.org/presentationml/2006/ole">
            <mc:AlternateContent xmlns:mc="http://schemas.openxmlformats.org/markup-compatibility/2006">
              <mc:Choice xmlns:v="urn:schemas-microsoft-com:vml" Requires="v">
                <p:oleObj spid="_x0000_s4289" name="Equation" r:id="rId4" imgW="3352680" imgH="1930320" progId="Equation.DSMT4">
                  <p:embed/>
                </p:oleObj>
              </mc:Choice>
              <mc:Fallback>
                <p:oleObj name="Equation" r:id="rId4" imgW="3352680" imgH="1930320" progId="Equation.DSMT4">
                  <p:embed/>
                  <p:pic>
                    <p:nvPicPr>
                      <p:cNvPr id="0" name="Object 6"/>
                      <p:cNvPicPr>
                        <a:picLocks noChangeAspect="1" noChangeArrowheads="1"/>
                      </p:cNvPicPr>
                      <p:nvPr/>
                    </p:nvPicPr>
                    <p:blipFill>
                      <a:blip r:embed="rId5"/>
                      <a:srcRect/>
                      <a:stretch>
                        <a:fillRect/>
                      </a:stretch>
                    </p:blipFill>
                    <p:spPr bwMode="auto">
                      <a:xfrm>
                        <a:off x="819150" y="950913"/>
                        <a:ext cx="75787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163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609600" y="533400"/>
            <a:ext cx="7162800" cy="461665"/>
          </a:xfrm>
          <a:prstGeom prst="rect">
            <a:avLst/>
          </a:prstGeom>
          <a:noFill/>
        </p:spPr>
        <p:txBody>
          <a:bodyPr wrap="square" rtlCol="0">
            <a:spAutoFit/>
          </a:bodyPr>
          <a:lstStyle/>
          <a:p>
            <a:r>
              <a:rPr lang="en-US" sz="2400" dirty="0">
                <a:latin typeface="+mj-lt"/>
              </a:rPr>
              <a:t>Power radiated</a:t>
            </a:r>
          </a:p>
        </p:txBody>
      </p:sp>
      <p:graphicFrame>
        <p:nvGraphicFramePr>
          <p:cNvPr id="6" name="Object 5"/>
          <p:cNvGraphicFramePr>
            <a:graphicFrameLocks noChangeAspect="1"/>
          </p:cNvGraphicFramePr>
          <p:nvPr>
            <p:extLst>
              <p:ext uri="{D42A27DB-BD31-4B8C-83A1-F6EECF244321}">
                <p14:modId xmlns:p14="http://schemas.microsoft.com/office/powerpoint/2010/main" val="2632980769"/>
              </p:ext>
            </p:extLst>
          </p:nvPr>
        </p:nvGraphicFramePr>
        <p:xfrm>
          <a:off x="865188" y="1668463"/>
          <a:ext cx="7577137" cy="3152775"/>
        </p:xfrm>
        <a:graphic>
          <a:graphicData uri="http://schemas.openxmlformats.org/presentationml/2006/ole">
            <mc:AlternateContent xmlns:mc="http://schemas.openxmlformats.org/markup-compatibility/2006">
              <mc:Choice xmlns:v="urn:schemas-microsoft-com:vml" Requires="v">
                <p:oleObj spid="_x0000_s5224" name="Equation" r:id="rId4" imgW="3352680" imgH="1396800" progId="Equation.DSMT4">
                  <p:embed/>
                </p:oleObj>
              </mc:Choice>
              <mc:Fallback>
                <p:oleObj name="Equation" r:id="rId4" imgW="3352680" imgH="1396800" progId="Equation.DSMT4">
                  <p:embed/>
                  <p:pic>
                    <p:nvPicPr>
                      <p:cNvPr id="0" name="Object 5"/>
                      <p:cNvPicPr>
                        <a:picLocks noChangeAspect="1" noChangeArrowheads="1"/>
                      </p:cNvPicPr>
                      <p:nvPr/>
                    </p:nvPicPr>
                    <p:blipFill>
                      <a:blip r:embed="rId5"/>
                      <a:srcRect/>
                      <a:stretch>
                        <a:fillRect/>
                      </a:stretch>
                    </p:blipFill>
                    <p:spPr bwMode="auto">
                      <a:xfrm>
                        <a:off x="865188" y="1668463"/>
                        <a:ext cx="757713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304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Spectral composition of electromagnetic radiation</a:t>
            </a:r>
          </a:p>
          <a:p>
            <a:r>
              <a:rPr lang="en-US" sz="2400" dirty="0">
                <a:latin typeface="+mj-lt"/>
              </a:rPr>
              <a:t>     Previously we determined the power distribution from</a:t>
            </a:r>
          </a:p>
          <a:p>
            <a:r>
              <a:rPr lang="en-US" sz="2400" dirty="0">
                <a:latin typeface="+mj-lt"/>
              </a:rPr>
              <a:t>     a charged particle:</a:t>
            </a:r>
          </a:p>
        </p:txBody>
      </p:sp>
      <p:graphicFrame>
        <p:nvGraphicFramePr>
          <p:cNvPr id="6" name="Object 5"/>
          <p:cNvGraphicFramePr>
            <a:graphicFrameLocks noChangeAspect="1"/>
          </p:cNvGraphicFramePr>
          <p:nvPr>
            <p:extLst>
              <p:ext uri="{D42A27DB-BD31-4B8C-83A1-F6EECF244321}">
                <p14:modId xmlns:p14="http://schemas.microsoft.com/office/powerpoint/2010/main" val="3169198912"/>
              </p:ext>
            </p:extLst>
          </p:nvPr>
        </p:nvGraphicFramePr>
        <p:xfrm>
          <a:off x="846138" y="979488"/>
          <a:ext cx="7518400" cy="5789612"/>
        </p:xfrm>
        <a:graphic>
          <a:graphicData uri="http://schemas.openxmlformats.org/presentationml/2006/ole">
            <mc:AlternateContent xmlns:mc="http://schemas.openxmlformats.org/markup-compatibility/2006">
              <mc:Choice xmlns:v="urn:schemas-microsoft-com:vml" Requires="v">
                <p:oleObj spid="_x0000_s15437" name="Equation" r:id="rId4" imgW="3327120" imgH="2565360" progId="Equation.DSMT4">
                  <p:embed/>
                </p:oleObj>
              </mc:Choice>
              <mc:Fallback>
                <p:oleObj name="Equation" r:id="rId4" imgW="3327120" imgH="2565360" progId="Equation.DSMT4">
                  <p:embed/>
                  <p:pic>
                    <p:nvPicPr>
                      <p:cNvPr id="0" name=""/>
                      <p:cNvPicPr>
                        <a:picLocks noChangeAspect="1" noChangeArrowheads="1"/>
                      </p:cNvPicPr>
                      <p:nvPr/>
                    </p:nvPicPr>
                    <p:blipFill>
                      <a:blip r:embed="rId5"/>
                      <a:srcRect/>
                      <a:stretch>
                        <a:fillRect/>
                      </a:stretch>
                    </p:blipFill>
                    <p:spPr bwMode="auto">
                      <a:xfrm>
                        <a:off x="846138" y="979488"/>
                        <a:ext cx="75184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99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23813"/>
              </p:ext>
            </p:extLst>
          </p:nvPr>
        </p:nvGraphicFramePr>
        <p:xfrm>
          <a:off x="525462" y="990600"/>
          <a:ext cx="8093075" cy="3152775"/>
        </p:xfrm>
        <a:graphic>
          <a:graphicData uri="http://schemas.openxmlformats.org/presentationml/2006/ole">
            <mc:AlternateContent xmlns:mc="http://schemas.openxmlformats.org/markup-compatibility/2006">
              <mc:Choice xmlns:v="urn:schemas-microsoft-com:vml" Requires="v">
                <p:oleObj spid="_x0000_s16461" name="数式" r:id="rId4" imgW="3581280" imgH="1396800" progId="Equation.3">
                  <p:embed/>
                </p:oleObj>
              </mc:Choice>
              <mc:Fallback>
                <p:oleObj name="数式" r:id="rId4" imgW="3581280" imgH="1396800" progId="Equation.3">
                  <p:embed/>
                  <p:pic>
                    <p:nvPicPr>
                      <p:cNvPr id="0" name=""/>
                      <p:cNvPicPr>
                        <a:picLocks noChangeAspect="1" noChangeArrowheads="1"/>
                      </p:cNvPicPr>
                      <p:nvPr/>
                    </p:nvPicPr>
                    <p:blipFill>
                      <a:blip r:embed="rId5"/>
                      <a:srcRect/>
                      <a:stretch>
                        <a:fillRect/>
                      </a:stretch>
                    </p:blipFill>
                    <p:spPr bwMode="auto">
                      <a:xfrm>
                        <a:off x="525462" y="990600"/>
                        <a:ext cx="80930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50520" y="4186535"/>
            <a:ext cx="8305800" cy="1569660"/>
          </a:xfrm>
          <a:prstGeom prst="rect">
            <a:avLst/>
          </a:prstGeom>
          <a:noFill/>
        </p:spPr>
        <p:txBody>
          <a:bodyPr wrap="square" rtlCol="0">
            <a:spAutoFit/>
          </a:bodyPr>
          <a:lstStyle/>
          <a:p>
            <a:r>
              <a:rPr lang="en-US" sz="2400" dirty="0" err="1"/>
              <a:t>Parseval’s</a:t>
            </a:r>
            <a:r>
              <a:rPr lang="en-US" sz="2400" dirty="0"/>
              <a:t> theorem</a:t>
            </a:r>
          </a:p>
          <a:p>
            <a:r>
              <a:rPr lang="en-US" sz="2400" dirty="0"/>
              <a:t>     </a:t>
            </a:r>
            <a:r>
              <a:rPr lang="en-US" sz="2400" b="1" dirty="0"/>
              <a:t>Marc-Antoine </a:t>
            </a:r>
            <a:r>
              <a:rPr lang="en-US" sz="2400" b="1" dirty="0" err="1"/>
              <a:t>Parseval</a:t>
            </a:r>
            <a:r>
              <a:rPr lang="en-US" sz="2400" b="1" dirty="0"/>
              <a:t> des </a:t>
            </a:r>
            <a:r>
              <a:rPr lang="en-US" sz="2400" b="1" dirty="0" err="1"/>
              <a:t>Chênes</a:t>
            </a:r>
            <a:r>
              <a:rPr lang="en-US" sz="2400" b="1" dirty="0"/>
              <a:t> 1755-1836</a:t>
            </a:r>
          </a:p>
          <a:p>
            <a:r>
              <a:rPr lang="en-US" sz="2400" b="1" dirty="0"/>
              <a:t>         </a:t>
            </a:r>
            <a:r>
              <a:rPr lang="en-US" b="1" dirty="0">
                <a:hlinkClick r:id="rId6"/>
              </a:rPr>
              <a:t>http://www-history.mcs.st-andrews.ac.uk/Biographies/Parseval.html</a:t>
            </a:r>
            <a:endParaRPr lang="en-US" b="1" dirty="0"/>
          </a:p>
          <a:p>
            <a:endParaRPr lang="en-US" sz="2400" dirty="0">
              <a:latin typeface="+mj-lt"/>
            </a:endParaRPr>
          </a:p>
        </p:txBody>
      </p:sp>
    </p:spTree>
    <p:extLst>
      <p:ext uri="{BB962C8B-B14F-4D97-AF65-F5344CB8AC3E}">
        <p14:creationId xmlns:p14="http://schemas.microsoft.com/office/powerpoint/2010/main" val="234975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4724400"/>
            <a:ext cx="25146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55599447"/>
              </p:ext>
            </p:extLst>
          </p:nvPr>
        </p:nvGraphicFramePr>
        <p:xfrm>
          <a:off x="491490" y="1600200"/>
          <a:ext cx="8439150" cy="4187825"/>
        </p:xfrm>
        <a:graphic>
          <a:graphicData uri="http://schemas.openxmlformats.org/presentationml/2006/ole">
            <mc:AlternateContent xmlns:mc="http://schemas.openxmlformats.org/markup-compatibility/2006">
              <mc:Choice xmlns:v="urn:schemas-microsoft-com:vml" Requires="v">
                <p:oleObj spid="_x0000_s17484" name="数式" r:id="rId4" imgW="3733560" imgH="1854000" progId="Equation.3">
                  <p:embed/>
                </p:oleObj>
              </mc:Choice>
              <mc:Fallback>
                <p:oleObj name="数式" r:id="rId4" imgW="3733560" imgH="1854000" progId="Equation.3">
                  <p:embed/>
                  <p:pic>
                    <p:nvPicPr>
                      <p:cNvPr id="0" name=""/>
                      <p:cNvPicPr>
                        <a:picLocks noChangeAspect="1" noChangeArrowheads="1"/>
                      </p:cNvPicPr>
                      <p:nvPr/>
                    </p:nvPicPr>
                    <p:blipFill>
                      <a:blip r:embed="rId5"/>
                      <a:srcRect/>
                      <a:stretch>
                        <a:fillRect/>
                      </a:stretch>
                    </p:blipFill>
                    <p:spPr bwMode="auto">
                      <a:xfrm>
                        <a:off x="491490" y="1600200"/>
                        <a:ext cx="84391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41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21984</TotalTime>
  <Words>1328</Words>
  <Application>Microsoft Office PowerPoint</Application>
  <PresentationFormat>On-screen Show (4:3)</PresentationFormat>
  <Paragraphs>220</Paragraphs>
  <Slides>29</Slides>
  <Notes>28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5"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1230</cp:revision>
  <cp:lastPrinted>2021-04-08T18:05:02Z</cp:lastPrinted>
  <dcterms:created xsi:type="dcterms:W3CDTF">2012-01-10T18:32:24Z</dcterms:created>
  <dcterms:modified xsi:type="dcterms:W3CDTF">2021-04-12T15:06:40Z</dcterms:modified>
</cp:coreProperties>
</file>