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96" r:id="rId2"/>
    <p:sldId id="299" r:id="rId3"/>
    <p:sldId id="319" r:id="rId4"/>
    <p:sldId id="301" r:id="rId5"/>
    <p:sldId id="318" r:id="rId6"/>
    <p:sldId id="302" r:id="rId7"/>
    <p:sldId id="303" r:id="rId8"/>
    <p:sldId id="305" r:id="rId9"/>
    <p:sldId id="304" r:id="rId10"/>
    <p:sldId id="306" r:id="rId11"/>
    <p:sldId id="308" r:id="rId12"/>
    <p:sldId id="307" r:id="rId13"/>
    <p:sldId id="309" r:id="rId14"/>
    <p:sldId id="310" r:id="rId15"/>
    <p:sldId id="311" r:id="rId16"/>
    <p:sldId id="312" r:id="rId17"/>
    <p:sldId id="313" r:id="rId18"/>
    <p:sldId id="314" r:id="rId19"/>
    <p:sldId id="315" r:id="rId20"/>
    <p:sldId id="316"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7" d="100"/>
          <a:sy n="57" d="100"/>
        </p:scale>
        <p:origin x="1766" y="53"/>
      </p:cViewPr>
      <p:guideLst>
        <p:guide orient="horz" pos="216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1/30/2021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1/30/2021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return to the materials presented in our textbook.     Some of the ideas were presented in PHY 711.</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potential and electric field.</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07899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results for this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684617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and generalization.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70835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013808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continued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89773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386366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general comments.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835329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discuss another approach to analyzing Green’s functions based on expansion in terms of a complete set of orthogonal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717265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for orthogonal function expansion method.</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460539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our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58223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   Note new homework assignment which follows from today’s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potential (green) and expansion for a few terms.    Note that it was necessary to shift the potential by </a:t>
            </a:r>
            <a:r>
              <a:rPr lang="en-US"/>
              <a:t>a constant.</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82211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of </a:t>
            </a:r>
            <a:r>
              <a:rPr lang="en-US" dirty="0" err="1"/>
              <a:t>lHW</a:t>
            </a:r>
            <a:r>
              <a:rPr lang="en-US" dirty="0"/>
              <a:t> 3.</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401797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our systematic derivations of solution of the electrostatic equation for a potential with a given charge source and the associated homogeneous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73401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discussed last week is still true for isolated charges.   Now we consider the case where the charges are within a volume V whose surface may have some imposed restrictions (boundary </a:t>
            </a:r>
            <a:r>
              <a:rPr lang="en-US" dirty="0" err="1"/>
              <a:t>condisions</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608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about how the boundary conditions may or may not work.</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569736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derive the equations stated on the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540931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19152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one-dimensional example of a particular charge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27992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2/01/2021</a:t>
            </a:r>
            <a:endParaRPr lang="en-US" dirty="0"/>
          </a:p>
        </p:txBody>
      </p:sp>
      <p:sp>
        <p:nvSpPr>
          <p:cNvPr id="8" name="Footer Placeholder 7"/>
          <p:cNvSpPr>
            <a:spLocks noGrp="1"/>
          </p:cNvSpPr>
          <p:nvPr>
            <p:ph type="ftr" sz="quarter" idx="11"/>
          </p:nvPr>
        </p:nvSpPr>
        <p:spPr/>
        <p:txBody>
          <a:bodyPr/>
          <a:lstStyle/>
          <a:p>
            <a:r>
              <a:rPr lang="en-US"/>
              <a:t>PHY 712  Spring 2021 -- Lecture 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2/01/2021</a:t>
            </a:r>
            <a:endParaRPr lang="en-US" dirty="0"/>
          </a:p>
        </p:txBody>
      </p:sp>
      <p:sp>
        <p:nvSpPr>
          <p:cNvPr id="4" name="Footer Placeholder 3"/>
          <p:cNvSpPr>
            <a:spLocks noGrp="1"/>
          </p:cNvSpPr>
          <p:nvPr>
            <p:ph type="ftr" sz="quarter" idx="11"/>
          </p:nvPr>
        </p:nvSpPr>
        <p:spPr/>
        <p:txBody>
          <a:bodyPr/>
          <a:lstStyle/>
          <a:p>
            <a:r>
              <a:rPr lang="en-US"/>
              <a:t>PHY 712  Spring 2021 -- Lecture 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22.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0.wmf"/><Relationship Id="rId5" Type="http://schemas.openxmlformats.org/officeDocument/2006/relationships/oleObject" Target="../embeddings/oleObject23.bin"/><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 Id="rId9" Type="http://schemas.openxmlformats.org/officeDocument/2006/relationships/image" Target="../media/image13.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1.wmf"/><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940088"/>
          </a:xfrm>
          <a:prstGeom prst="rect">
            <a:avLst/>
          </a:prstGeom>
          <a:noFill/>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Plan for Lecture 3:</a:t>
            </a:r>
            <a:endParaRPr lang="en-US" sz="3200" b="1" dirty="0">
              <a:solidFill>
                <a:schemeClr val="folHlink"/>
              </a:solidFill>
            </a:endParaRPr>
          </a:p>
          <a:p>
            <a:pPr marL="457200" lvl="2">
              <a:spcBef>
                <a:spcPct val="50000"/>
              </a:spcBef>
            </a:pPr>
            <a:r>
              <a:rPr lang="en-US" sz="2800" b="1" dirty="0">
                <a:solidFill>
                  <a:srgbClr val="DA32AA"/>
                </a:solidFill>
              </a:rPr>
              <a:t>Reading: Chapter 1 in JDJ</a:t>
            </a:r>
          </a:p>
          <a:p>
            <a:pPr marL="971550" lvl="2" indent="-514350">
              <a:spcBef>
                <a:spcPct val="50000"/>
              </a:spcBef>
              <a:buFont typeface="+mj-lt"/>
              <a:buAutoNum type="arabicPeriod"/>
            </a:pPr>
            <a:r>
              <a:rPr lang="en-US" sz="2800" b="1" dirty="0">
                <a:solidFill>
                  <a:srgbClr val="DA32AA"/>
                </a:solidFill>
              </a:rPr>
              <a:t>Review of electrostatics with one-dimensional examples</a:t>
            </a:r>
          </a:p>
          <a:p>
            <a:pPr marL="971550" lvl="2" indent="-514350">
              <a:spcBef>
                <a:spcPct val="50000"/>
              </a:spcBef>
              <a:buFont typeface="+mj-lt"/>
              <a:buAutoNum type="arabicPeriod"/>
            </a:pPr>
            <a:r>
              <a:rPr lang="en-US" sz="2800" b="1" dirty="0">
                <a:solidFill>
                  <a:srgbClr val="DA32AA"/>
                </a:solidFill>
              </a:rPr>
              <a:t>Poisson and Laplace Equations</a:t>
            </a:r>
          </a:p>
          <a:p>
            <a:pPr marL="971550" lvl="2" indent="-514350">
              <a:spcBef>
                <a:spcPct val="50000"/>
              </a:spcBef>
              <a:buFont typeface="+mj-lt"/>
              <a:buAutoNum type="arabicPeriod"/>
            </a:pPr>
            <a:r>
              <a:rPr lang="en-US" sz="2800" b="1" dirty="0">
                <a:solidFill>
                  <a:srgbClr val="DA32AA"/>
                </a:solidFill>
              </a:rPr>
              <a:t>Green’s Theorem and its use in electrostatics</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pic>
        <p:nvPicPr>
          <p:cNvPr id="5" name="Picture 4"/>
          <p:cNvPicPr>
            <a:picLocks noChangeAspect="1"/>
          </p:cNvPicPr>
          <p:nvPr/>
        </p:nvPicPr>
        <p:blipFill>
          <a:blip r:embed="rId3"/>
          <a:stretch>
            <a:fillRect/>
          </a:stretch>
        </p:blipFill>
        <p:spPr>
          <a:xfrm>
            <a:off x="685800" y="304800"/>
            <a:ext cx="7667625" cy="5695950"/>
          </a:xfrm>
          <a:prstGeom prst="rect">
            <a:avLst/>
          </a:prstGeom>
        </p:spPr>
      </p:pic>
    </p:spTree>
    <p:extLst>
      <p:ext uri="{BB962C8B-B14F-4D97-AF65-F5344CB8AC3E}">
        <p14:creationId xmlns:p14="http://schemas.microsoft.com/office/powerpoint/2010/main" val="2773402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p:cNvPicPr>
            <a:picLocks noChangeAspect="1"/>
          </p:cNvPicPr>
          <p:nvPr/>
        </p:nvPicPr>
        <p:blipFill>
          <a:blip r:embed="rId3"/>
          <a:stretch>
            <a:fillRect/>
          </a:stretch>
        </p:blipFill>
        <p:spPr>
          <a:xfrm>
            <a:off x="1676400" y="304800"/>
            <a:ext cx="5057775" cy="5819775"/>
          </a:xfrm>
          <a:prstGeom prst="rect">
            <a:avLst/>
          </a:prstGeom>
        </p:spPr>
      </p:pic>
    </p:spTree>
    <p:extLst>
      <p:ext uri="{BB962C8B-B14F-4D97-AF65-F5344CB8AC3E}">
        <p14:creationId xmlns:p14="http://schemas.microsoft.com/office/powerpoint/2010/main" val="1045483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09600" y="457200"/>
            <a:ext cx="7772400" cy="4154984"/>
          </a:xfrm>
          <a:prstGeom prst="rect">
            <a:avLst/>
          </a:prstGeom>
          <a:noFill/>
        </p:spPr>
        <p:txBody>
          <a:bodyPr wrap="square" rtlCol="0">
            <a:spAutoFit/>
          </a:bodyPr>
          <a:lstStyle/>
          <a:p>
            <a:pPr algn="ctr"/>
            <a:r>
              <a:rPr lang="en-US" sz="2400" b="1" dirty="0">
                <a:latin typeface="+mj-lt"/>
              </a:rPr>
              <a:t>Comment about the example and solution</a:t>
            </a:r>
          </a:p>
          <a:p>
            <a:pPr algn="ctr"/>
            <a:endParaRPr lang="en-US" sz="2400" b="1" dirty="0">
              <a:latin typeface="+mj-lt"/>
            </a:endParaRPr>
          </a:p>
          <a:p>
            <a:r>
              <a:rPr lang="en-US" sz="2400" dirty="0"/>
              <a:t>This particular example is one that is used to model semiconductor junctions where the charge density is controlled by introducing charged impurities near</a:t>
            </a:r>
          </a:p>
          <a:p>
            <a:r>
              <a:rPr lang="en-US" sz="2400" dirty="0"/>
              <a:t>the junction. </a:t>
            </a:r>
          </a:p>
          <a:p>
            <a:endParaRPr lang="en-US" sz="2400" dirty="0">
              <a:latin typeface="+mj-lt"/>
            </a:endParaRPr>
          </a:p>
          <a:p>
            <a:r>
              <a:rPr lang="en-US" sz="2400" dirty="0"/>
              <a:t>The solution of the Poisson equation for this case can be determined by piecewise solution within each of the four regions.   Alternatively, from Green's theorem in one-dimension, one can  use  the Green's function </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828970629"/>
              </p:ext>
            </p:extLst>
          </p:nvPr>
        </p:nvGraphicFramePr>
        <p:xfrm>
          <a:off x="838200" y="4793688"/>
          <a:ext cx="7086600" cy="1302311"/>
        </p:xfrm>
        <a:graphic>
          <a:graphicData uri="http://schemas.openxmlformats.org/presentationml/2006/ole">
            <mc:AlternateContent xmlns:mc="http://schemas.openxmlformats.org/markup-compatibility/2006">
              <mc:Choice xmlns:v="urn:schemas-microsoft-com:vml" Requires="v">
                <p:oleObj spid="_x0000_s29737" name="Equation" r:id="rId4" imgW="5321160" imgH="977760" progId="Equation.DSMT4">
                  <p:embed/>
                </p:oleObj>
              </mc:Choice>
              <mc:Fallback>
                <p:oleObj name="Equation" r:id="rId4" imgW="5321160" imgH="977760" progId="Equation.DSMT4">
                  <p:embed/>
                  <p:pic>
                    <p:nvPicPr>
                      <p:cNvPr id="0" name=""/>
                      <p:cNvPicPr/>
                      <p:nvPr/>
                    </p:nvPicPr>
                    <p:blipFill>
                      <a:blip r:embed="rId5"/>
                      <a:stretch>
                        <a:fillRect/>
                      </a:stretch>
                    </p:blipFill>
                    <p:spPr>
                      <a:xfrm>
                        <a:off x="838200" y="4793688"/>
                        <a:ext cx="7086600" cy="1302311"/>
                      </a:xfrm>
                      <a:prstGeom prst="rect">
                        <a:avLst/>
                      </a:prstGeom>
                    </p:spPr>
                  </p:pic>
                </p:oleObj>
              </mc:Fallback>
            </mc:AlternateContent>
          </a:graphicData>
        </a:graphic>
      </p:graphicFrame>
    </p:spTree>
    <p:extLst>
      <p:ext uri="{BB962C8B-B14F-4D97-AF65-F5344CB8AC3E}">
        <p14:creationId xmlns:p14="http://schemas.microsoft.com/office/powerpoint/2010/main" val="158910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533400"/>
            <a:ext cx="8229600" cy="461665"/>
          </a:xfrm>
          <a:prstGeom prst="rect">
            <a:avLst/>
          </a:prstGeom>
          <a:noFill/>
        </p:spPr>
        <p:txBody>
          <a:bodyPr wrap="square" rtlCol="0">
            <a:spAutoFit/>
          </a:bodyPr>
          <a:lstStyle/>
          <a:p>
            <a:pPr algn="ctr"/>
            <a:r>
              <a:rPr lang="en-US" sz="2400" dirty="0">
                <a:latin typeface="+mj-lt"/>
              </a:rPr>
              <a:t>Notes on the one-dimensional Green’s function</a:t>
            </a:r>
          </a:p>
        </p:txBody>
      </p:sp>
      <p:graphicFrame>
        <p:nvGraphicFramePr>
          <p:cNvPr id="6" name="Object 5"/>
          <p:cNvGraphicFramePr>
            <a:graphicFrameLocks noChangeAspect="1"/>
          </p:cNvGraphicFramePr>
          <p:nvPr>
            <p:extLst>
              <p:ext uri="{D42A27DB-BD31-4B8C-83A1-F6EECF244321}">
                <p14:modId xmlns:p14="http://schemas.microsoft.com/office/powerpoint/2010/main" val="90590389"/>
              </p:ext>
            </p:extLst>
          </p:nvPr>
        </p:nvGraphicFramePr>
        <p:xfrm>
          <a:off x="349250" y="1295400"/>
          <a:ext cx="8642350" cy="4470441"/>
        </p:xfrm>
        <a:graphic>
          <a:graphicData uri="http://schemas.openxmlformats.org/presentationml/2006/ole">
            <mc:AlternateContent xmlns:mc="http://schemas.openxmlformats.org/markup-compatibility/2006">
              <mc:Choice xmlns:v="urn:schemas-microsoft-com:vml" Requires="v">
                <p:oleObj spid="_x0000_s30759" name="Equation" r:id="rId4" imgW="5232240" imgH="2705040" progId="Equation.DSMT4">
                  <p:embed/>
                </p:oleObj>
              </mc:Choice>
              <mc:Fallback>
                <p:oleObj name="Equation" r:id="rId4" imgW="5232240" imgH="2705040" progId="Equation.DSMT4">
                  <p:embed/>
                  <p:pic>
                    <p:nvPicPr>
                      <p:cNvPr id="0" name=""/>
                      <p:cNvPicPr/>
                      <p:nvPr/>
                    </p:nvPicPr>
                    <p:blipFill>
                      <a:blip r:embed="rId5"/>
                      <a:stretch>
                        <a:fillRect/>
                      </a:stretch>
                    </p:blipFill>
                    <p:spPr>
                      <a:xfrm>
                        <a:off x="349250" y="1295400"/>
                        <a:ext cx="8642350" cy="4470441"/>
                      </a:xfrm>
                      <a:prstGeom prst="rect">
                        <a:avLst/>
                      </a:prstGeom>
                    </p:spPr>
                  </p:pic>
                </p:oleObj>
              </mc:Fallback>
            </mc:AlternateContent>
          </a:graphicData>
        </a:graphic>
      </p:graphicFrame>
    </p:spTree>
    <p:extLst>
      <p:ext uri="{BB962C8B-B14F-4D97-AF65-F5344CB8AC3E}">
        <p14:creationId xmlns:p14="http://schemas.microsoft.com/office/powerpoint/2010/main" val="1156764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457200" y="228600"/>
            <a:ext cx="8001000" cy="461665"/>
          </a:xfrm>
          <a:prstGeom prst="rect">
            <a:avLst/>
          </a:prstGeom>
          <a:noFill/>
        </p:spPr>
        <p:txBody>
          <a:bodyPr wrap="square" rtlCol="0">
            <a:spAutoFit/>
          </a:bodyPr>
          <a:lstStyle/>
          <a:p>
            <a:pPr algn="ctr"/>
            <a:r>
              <a:rPr lang="en-US" sz="2400" dirty="0">
                <a:latin typeface="+mj-lt"/>
              </a:rPr>
              <a:t>Construction of a Green’s function in one dimension</a:t>
            </a:r>
          </a:p>
        </p:txBody>
      </p:sp>
      <p:graphicFrame>
        <p:nvGraphicFramePr>
          <p:cNvPr id="6" name="Object 5"/>
          <p:cNvGraphicFramePr>
            <a:graphicFrameLocks noChangeAspect="1"/>
          </p:cNvGraphicFramePr>
          <p:nvPr>
            <p:extLst>
              <p:ext uri="{D42A27DB-BD31-4B8C-83A1-F6EECF244321}">
                <p14:modId xmlns:p14="http://schemas.microsoft.com/office/powerpoint/2010/main" val="178263775"/>
              </p:ext>
            </p:extLst>
          </p:nvPr>
        </p:nvGraphicFramePr>
        <p:xfrm>
          <a:off x="625282" y="914400"/>
          <a:ext cx="8213918" cy="3048000"/>
        </p:xfrm>
        <a:graphic>
          <a:graphicData uri="http://schemas.openxmlformats.org/presentationml/2006/ole">
            <mc:AlternateContent xmlns:mc="http://schemas.openxmlformats.org/markup-compatibility/2006">
              <mc:Choice xmlns:v="urn:schemas-microsoft-com:vml" Requires="v">
                <p:oleObj spid="_x0000_s31814" name="Equation" r:id="rId4" imgW="6070320" imgH="2323800" progId="Equation.DSMT4">
                  <p:embed/>
                </p:oleObj>
              </mc:Choice>
              <mc:Fallback>
                <p:oleObj name="Equation" r:id="rId4" imgW="6070320" imgH="2323800" progId="Equation.DSMT4">
                  <p:embed/>
                  <p:pic>
                    <p:nvPicPr>
                      <p:cNvPr id="0" name=""/>
                      <p:cNvPicPr/>
                      <p:nvPr/>
                    </p:nvPicPr>
                    <p:blipFill>
                      <a:blip r:embed="rId5"/>
                      <a:stretch>
                        <a:fillRect/>
                      </a:stretch>
                    </p:blipFill>
                    <p:spPr>
                      <a:xfrm>
                        <a:off x="625282" y="914400"/>
                        <a:ext cx="8213918" cy="30480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71056023"/>
              </p:ext>
            </p:extLst>
          </p:nvPr>
        </p:nvGraphicFramePr>
        <p:xfrm>
          <a:off x="557213" y="4186238"/>
          <a:ext cx="4610100" cy="1352550"/>
        </p:xfrm>
        <a:graphic>
          <a:graphicData uri="http://schemas.openxmlformats.org/presentationml/2006/ole">
            <mc:AlternateContent xmlns:mc="http://schemas.openxmlformats.org/markup-compatibility/2006">
              <mc:Choice xmlns:v="urn:schemas-microsoft-com:vml" Requires="v">
                <p:oleObj spid="_x0000_s31815" name="Equation" r:id="rId6" imgW="3073320" imgH="901440" progId="Equation.DSMT4">
                  <p:embed/>
                </p:oleObj>
              </mc:Choice>
              <mc:Fallback>
                <p:oleObj name="Equation" r:id="rId6" imgW="3073320" imgH="901440" progId="Equation.DSMT4">
                  <p:embed/>
                  <p:pic>
                    <p:nvPicPr>
                      <p:cNvPr id="0" name=""/>
                      <p:cNvPicPr/>
                      <p:nvPr/>
                    </p:nvPicPr>
                    <p:blipFill>
                      <a:blip r:embed="rId7"/>
                      <a:stretch>
                        <a:fillRect/>
                      </a:stretch>
                    </p:blipFill>
                    <p:spPr>
                      <a:xfrm>
                        <a:off x="557213" y="4186238"/>
                        <a:ext cx="4610100" cy="1352550"/>
                      </a:xfrm>
                      <a:prstGeom prst="rect">
                        <a:avLst/>
                      </a:prstGeom>
                    </p:spPr>
                  </p:pic>
                </p:oleObj>
              </mc:Fallback>
            </mc:AlternateContent>
          </a:graphicData>
        </a:graphic>
      </p:graphicFrame>
    </p:spTree>
    <p:extLst>
      <p:ext uri="{BB962C8B-B14F-4D97-AF65-F5344CB8AC3E}">
        <p14:creationId xmlns:p14="http://schemas.microsoft.com/office/powerpoint/2010/main" val="1927396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990600" y="381000"/>
            <a:ext cx="6705600" cy="457200"/>
          </a:xfrm>
          <a:prstGeom prst="rect">
            <a:avLst/>
          </a:prstGeom>
          <a:noFill/>
        </p:spPr>
        <p:txBody>
          <a:bodyPr wrap="square" rtlCol="0">
            <a:spAutoFit/>
          </a:bodyPr>
          <a:lstStyle/>
          <a:p>
            <a:pPr algn="ctr"/>
            <a:r>
              <a:rPr lang="en-US" sz="2400" dirty="0">
                <a:latin typeface="+mj-lt"/>
              </a:rPr>
              <a:t>Summary </a:t>
            </a:r>
          </a:p>
        </p:txBody>
      </p:sp>
      <p:graphicFrame>
        <p:nvGraphicFramePr>
          <p:cNvPr id="6" name="Object 5"/>
          <p:cNvGraphicFramePr>
            <a:graphicFrameLocks noChangeAspect="1"/>
          </p:cNvGraphicFramePr>
          <p:nvPr>
            <p:extLst>
              <p:ext uri="{D42A27DB-BD31-4B8C-83A1-F6EECF244321}">
                <p14:modId xmlns:p14="http://schemas.microsoft.com/office/powerpoint/2010/main" val="2519209880"/>
              </p:ext>
            </p:extLst>
          </p:nvPr>
        </p:nvGraphicFramePr>
        <p:xfrm>
          <a:off x="1773238" y="1673225"/>
          <a:ext cx="5791200" cy="3714750"/>
        </p:xfrm>
        <a:graphic>
          <a:graphicData uri="http://schemas.openxmlformats.org/presentationml/2006/ole">
            <mc:AlternateContent xmlns:mc="http://schemas.openxmlformats.org/markup-compatibility/2006">
              <mc:Choice xmlns:v="urn:schemas-microsoft-com:vml" Requires="v">
                <p:oleObj spid="_x0000_s32803" name="Equation" r:id="rId4" imgW="3504960" imgH="2247840" progId="Equation.DSMT4">
                  <p:embed/>
                </p:oleObj>
              </mc:Choice>
              <mc:Fallback>
                <p:oleObj name="Equation" r:id="rId4" imgW="3504960" imgH="2247840" progId="Equation.DSMT4">
                  <p:embed/>
                  <p:pic>
                    <p:nvPicPr>
                      <p:cNvPr id="0" name=""/>
                      <p:cNvPicPr/>
                      <p:nvPr/>
                    </p:nvPicPr>
                    <p:blipFill>
                      <a:blip r:embed="rId5"/>
                      <a:stretch>
                        <a:fillRect/>
                      </a:stretch>
                    </p:blipFill>
                    <p:spPr>
                      <a:xfrm>
                        <a:off x="1773238" y="1673225"/>
                        <a:ext cx="5791200" cy="3714750"/>
                      </a:xfrm>
                      <a:prstGeom prst="rect">
                        <a:avLst/>
                      </a:prstGeom>
                    </p:spPr>
                  </p:pic>
                </p:oleObj>
              </mc:Fallback>
            </mc:AlternateContent>
          </a:graphicData>
        </a:graphic>
      </p:graphicFrame>
    </p:spTree>
    <p:extLst>
      <p:ext uri="{BB962C8B-B14F-4D97-AF65-F5344CB8AC3E}">
        <p14:creationId xmlns:p14="http://schemas.microsoft.com/office/powerpoint/2010/main" val="34411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04800" y="457200"/>
            <a:ext cx="8077200" cy="461665"/>
          </a:xfrm>
          <a:prstGeom prst="rect">
            <a:avLst/>
          </a:prstGeom>
          <a:noFill/>
        </p:spPr>
        <p:txBody>
          <a:bodyPr wrap="square" rtlCol="0">
            <a:spAutoFit/>
          </a:bodyPr>
          <a:lstStyle/>
          <a:p>
            <a:pPr algn="ctr"/>
            <a:r>
              <a:rPr lang="en-US" sz="2400" dirty="0">
                <a:latin typeface="+mj-lt"/>
              </a:rPr>
              <a:t>One dimensional Green’s function in practice</a:t>
            </a:r>
          </a:p>
        </p:txBody>
      </p:sp>
      <p:graphicFrame>
        <p:nvGraphicFramePr>
          <p:cNvPr id="6" name="Object 5"/>
          <p:cNvGraphicFramePr>
            <a:graphicFrameLocks noChangeAspect="1"/>
          </p:cNvGraphicFramePr>
          <p:nvPr>
            <p:extLst>
              <p:ext uri="{D42A27DB-BD31-4B8C-83A1-F6EECF244321}">
                <p14:modId xmlns:p14="http://schemas.microsoft.com/office/powerpoint/2010/main" val="2027470281"/>
              </p:ext>
            </p:extLst>
          </p:nvPr>
        </p:nvGraphicFramePr>
        <p:xfrm>
          <a:off x="2159000" y="1498600"/>
          <a:ext cx="914400" cy="250825"/>
        </p:xfrm>
        <a:graphic>
          <a:graphicData uri="http://schemas.openxmlformats.org/presentationml/2006/ole">
            <mc:AlternateContent xmlns:mc="http://schemas.openxmlformats.org/markup-compatibility/2006">
              <mc:Choice xmlns:v="urn:schemas-microsoft-com:vml" Requires="v">
                <p:oleObj spid="_x0000_s33860" name="Equation" r:id="rId4" imgW="914400" imgH="250560" progId="Equation.DSMT4">
                  <p:embed/>
                </p:oleObj>
              </mc:Choice>
              <mc:Fallback>
                <p:oleObj name="Equation" r:id="rId4" imgW="914400" imgH="250560" progId="Equation.DSMT4">
                  <p:embed/>
                  <p:pic>
                    <p:nvPicPr>
                      <p:cNvPr id="0" name=""/>
                      <p:cNvPicPr/>
                      <p:nvPr/>
                    </p:nvPicPr>
                    <p:blipFill>
                      <a:blip r:embed="rId5"/>
                      <a:stretch>
                        <a:fillRect/>
                      </a:stretch>
                    </p:blipFill>
                    <p:spPr>
                      <a:xfrm>
                        <a:off x="2159000" y="1498600"/>
                        <a:ext cx="914400" cy="2508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16407687"/>
              </p:ext>
            </p:extLst>
          </p:nvPr>
        </p:nvGraphicFramePr>
        <p:xfrm>
          <a:off x="1239838" y="947738"/>
          <a:ext cx="7781925" cy="4005262"/>
        </p:xfrm>
        <a:graphic>
          <a:graphicData uri="http://schemas.openxmlformats.org/presentationml/2006/ole">
            <mc:AlternateContent xmlns:mc="http://schemas.openxmlformats.org/markup-compatibility/2006">
              <mc:Choice xmlns:v="urn:schemas-microsoft-com:vml" Requires="v">
                <p:oleObj spid="_x0000_s33861" name="Equation" r:id="rId6" imgW="5841720" imgH="3009600" progId="Equation.DSMT4">
                  <p:embed/>
                </p:oleObj>
              </mc:Choice>
              <mc:Fallback>
                <p:oleObj name="Equation" r:id="rId6" imgW="5841720" imgH="3009600" progId="Equation.DSMT4">
                  <p:embed/>
                  <p:pic>
                    <p:nvPicPr>
                      <p:cNvPr id="0" name=""/>
                      <p:cNvPicPr/>
                      <p:nvPr/>
                    </p:nvPicPr>
                    <p:blipFill>
                      <a:blip r:embed="rId7"/>
                      <a:stretch>
                        <a:fillRect/>
                      </a:stretch>
                    </p:blipFill>
                    <p:spPr>
                      <a:xfrm>
                        <a:off x="1239838" y="947738"/>
                        <a:ext cx="7781925" cy="4005262"/>
                      </a:xfrm>
                      <a:prstGeom prst="rect">
                        <a:avLst/>
                      </a:prstGeom>
                    </p:spPr>
                  </p:pic>
                </p:oleObj>
              </mc:Fallback>
            </mc:AlternateContent>
          </a:graphicData>
        </a:graphic>
      </p:graphicFrame>
      <p:sp>
        <p:nvSpPr>
          <p:cNvPr id="8" name="TextBox 7"/>
          <p:cNvSpPr txBox="1"/>
          <p:nvPr/>
        </p:nvSpPr>
        <p:spPr>
          <a:xfrm>
            <a:off x="791369" y="5004523"/>
            <a:ext cx="8229600" cy="1200329"/>
          </a:xfrm>
          <a:prstGeom prst="rect">
            <a:avLst/>
          </a:prstGeom>
          <a:noFill/>
        </p:spPr>
        <p:txBody>
          <a:bodyPr wrap="square" rtlCol="0">
            <a:spAutoFit/>
          </a:bodyPr>
          <a:lstStyle/>
          <a:p>
            <a:r>
              <a:rPr lang="en-US" sz="2400" dirty="0">
                <a:latin typeface="+mj-lt"/>
              </a:rPr>
              <a:t>This expression gives the same result as previously obtained for the example </a:t>
            </a:r>
            <a:r>
              <a:rPr lang="en-US" sz="2400" i="1" dirty="0">
                <a:latin typeface="Symbol" panose="05050102010706020507" pitchFamily="18" charset="2"/>
              </a:rPr>
              <a:t>r</a:t>
            </a:r>
            <a:r>
              <a:rPr lang="en-US" sz="2400" i="1" dirty="0">
                <a:latin typeface="+mj-lt"/>
              </a:rPr>
              <a:t>(x) </a:t>
            </a:r>
            <a:r>
              <a:rPr lang="en-US" sz="2400" dirty="0">
                <a:latin typeface="+mj-lt"/>
              </a:rPr>
              <a:t>and more generally is appropriate  for any neutral charge distribution.</a:t>
            </a:r>
            <a:r>
              <a:rPr lang="en-US" sz="2400" i="1" dirty="0">
                <a:latin typeface="+mj-lt"/>
              </a:rPr>
              <a:t> </a:t>
            </a:r>
          </a:p>
        </p:txBody>
      </p:sp>
    </p:spTree>
    <p:extLst>
      <p:ext uri="{BB962C8B-B14F-4D97-AF65-F5344CB8AC3E}">
        <p14:creationId xmlns:p14="http://schemas.microsoft.com/office/powerpoint/2010/main" val="1530907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pic>
        <p:nvPicPr>
          <p:cNvPr id="5" name="Picture 4"/>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698559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pic>
        <p:nvPicPr>
          <p:cNvPr id="5" name="Picture 4"/>
          <p:cNvPicPr>
            <a:picLocks noChangeAspect="1"/>
          </p:cNvPicPr>
          <p:nvPr/>
        </p:nvPicPr>
        <p:blipFill>
          <a:blip r:embed="rId3"/>
          <a:stretch>
            <a:fillRect/>
          </a:stretch>
        </p:blipFill>
        <p:spPr>
          <a:xfrm>
            <a:off x="295275" y="1490662"/>
            <a:ext cx="8553450" cy="3876675"/>
          </a:xfrm>
          <a:prstGeom prst="rect">
            <a:avLst/>
          </a:prstGeom>
        </p:spPr>
      </p:pic>
    </p:spTree>
    <p:extLst>
      <p:ext uri="{BB962C8B-B14F-4D97-AF65-F5344CB8AC3E}">
        <p14:creationId xmlns:p14="http://schemas.microsoft.com/office/powerpoint/2010/main" val="1126365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4"/>
          <p:cNvPicPr>
            <a:picLocks noChangeAspect="1"/>
          </p:cNvPicPr>
          <p:nvPr/>
        </p:nvPicPr>
        <p:blipFill>
          <a:blip r:embed="rId3"/>
          <a:stretch>
            <a:fillRect/>
          </a:stretch>
        </p:blipFill>
        <p:spPr>
          <a:xfrm>
            <a:off x="325641" y="381000"/>
            <a:ext cx="8513559" cy="5857875"/>
          </a:xfrm>
          <a:prstGeom prst="rect">
            <a:avLst/>
          </a:prstGeom>
        </p:spPr>
      </p:pic>
    </p:spTree>
    <p:extLst>
      <p:ext uri="{BB962C8B-B14F-4D97-AF65-F5344CB8AC3E}">
        <p14:creationId xmlns:p14="http://schemas.microsoft.com/office/powerpoint/2010/main" val="1940470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273E9CB-090E-44F1-B947-AD39E8856EE9}"/>
              </a:ext>
            </a:extLst>
          </p:cNvPr>
          <p:cNvPicPr>
            <a:picLocks noChangeAspect="1"/>
          </p:cNvPicPr>
          <p:nvPr/>
        </p:nvPicPr>
        <p:blipFill>
          <a:blip r:embed="rId3"/>
          <a:stretch>
            <a:fillRect/>
          </a:stretch>
        </p:blipFill>
        <p:spPr>
          <a:xfrm>
            <a:off x="0" y="953932"/>
            <a:ext cx="9144000" cy="4950135"/>
          </a:xfrm>
          <a:prstGeom prst="rect">
            <a:avLst/>
          </a:prstGeom>
        </p:spPr>
      </p:pic>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152400" y="47244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pic>
        <p:nvPicPr>
          <p:cNvPr id="5" name="Picture 4"/>
          <p:cNvPicPr>
            <a:picLocks noChangeAspect="1"/>
          </p:cNvPicPr>
          <p:nvPr/>
        </p:nvPicPr>
        <p:blipFill>
          <a:blip r:embed="rId4"/>
          <a:stretch>
            <a:fillRect/>
          </a:stretch>
        </p:blipFill>
        <p:spPr>
          <a:xfrm>
            <a:off x="152400" y="-6350"/>
            <a:ext cx="7896225" cy="6362700"/>
          </a:xfrm>
          <a:prstGeom prst="rect">
            <a:avLst/>
          </a:prstGeom>
        </p:spPr>
      </p:pic>
      <p:sp>
        <p:nvSpPr>
          <p:cNvPr id="6" name="U-Turn Arrow 5"/>
          <p:cNvSpPr/>
          <p:nvPr/>
        </p:nvSpPr>
        <p:spPr>
          <a:xfrm flipH="1">
            <a:off x="6705600" y="685800"/>
            <a:ext cx="457200" cy="5334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294587855"/>
              </p:ext>
            </p:extLst>
          </p:nvPr>
        </p:nvGraphicFramePr>
        <p:xfrm>
          <a:off x="7267575" y="685800"/>
          <a:ext cx="1562100" cy="622300"/>
        </p:xfrm>
        <a:graphic>
          <a:graphicData uri="http://schemas.openxmlformats.org/presentationml/2006/ole">
            <mc:AlternateContent xmlns:mc="http://schemas.openxmlformats.org/markup-compatibility/2006">
              <mc:Choice xmlns:v="urn:schemas-microsoft-com:vml" Requires="v">
                <p:oleObj spid="_x0000_s35857" name="Equation" r:id="rId5" imgW="1562040" imgH="622080" progId="Equation.DSMT4">
                  <p:embed/>
                </p:oleObj>
              </mc:Choice>
              <mc:Fallback>
                <p:oleObj name="Equation" r:id="rId5" imgW="1562040" imgH="622080" progId="Equation.DSMT4">
                  <p:embed/>
                  <p:pic>
                    <p:nvPicPr>
                      <p:cNvPr id="0" name=""/>
                      <p:cNvPicPr/>
                      <p:nvPr/>
                    </p:nvPicPr>
                    <p:blipFill>
                      <a:blip r:embed="rId6"/>
                      <a:stretch>
                        <a:fillRect/>
                      </a:stretch>
                    </p:blipFill>
                    <p:spPr>
                      <a:xfrm>
                        <a:off x="7267575" y="685800"/>
                        <a:ext cx="1562100" cy="622300"/>
                      </a:xfrm>
                      <a:prstGeom prst="rect">
                        <a:avLst/>
                      </a:prstGeom>
                    </p:spPr>
                  </p:pic>
                </p:oleObj>
              </mc:Fallback>
            </mc:AlternateContent>
          </a:graphicData>
        </a:graphic>
      </p:graphicFrame>
    </p:spTree>
    <p:extLst>
      <p:ext uri="{BB962C8B-B14F-4D97-AF65-F5344CB8AC3E}">
        <p14:creationId xmlns:p14="http://schemas.microsoft.com/office/powerpoint/2010/main" val="53717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ED42EC-2ED6-4BA0-A107-2D333D091271}"/>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9F3497F8-DEC5-4279-8DCA-F8D25382F8C3}"/>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1E55CF64-C234-424A-AAB1-F53B5C05792E}"/>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8B3D0FFF-82A7-4B1A-B2CD-C140A02ACEDE}"/>
              </a:ext>
            </a:extLst>
          </p:cNvPr>
          <p:cNvPicPr>
            <a:picLocks noChangeAspect="1"/>
          </p:cNvPicPr>
          <p:nvPr/>
        </p:nvPicPr>
        <p:blipFill>
          <a:blip r:embed="rId3"/>
          <a:stretch>
            <a:fillRect/>
          </a:stretch>
        </p:blipFill>
        <p:spPr>
          <a:xfrm>
            <a:off x="-76200" y="323111"/>
            <a:ext cx="9144000" cy="6033239"/>
          </a:xfrm>
          <a:prstGeom prst="rect">
            <a:avLst/>
          </a:prstGeom>
        </p:spPr>
      </p:pic>
    </p:spTree>
    <p:extLst>
      <p:ext uri="{BB962C8B-B14F-4D97-AF65-F5344CB8AC3E}">
        <p14:creationId xmlns:p14="http://schemas.microsoft.com/office/powerpoint/2010/main" val="398145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04800"/>
            <a:ext cx="8534400" cy="4893647"/>
          </a:xfrm>
          <a:prstGeom prst="rect">
            <a:avLst/>
          </a:prstGeom>
          <a:noFill/>
        </p:spPr>
        <p:txBody>
          <a:bodyPr wrap="square" rtlCol="0">
            <a:spAutoFit/>
          </a:bodyPr>
          <a:lstStyle/>
          <a:p>
            <a:pPr algn="ctr"/>
            <a:r>
              <a:rPr lang="en-US" sz="2400" b="1" dirty="0"/>
              <a:t>Poisson and Laplace Equations</a:t>
            </a:r>
            <a:endParaRPr lang="en-US" sz="2400" dirty="0"/>
          </a:p>
          <a:p>
            <a:r>
              <a:rPr lang="en-US" sz="2400" dirty="0"/>
              <a:t>We are concerned with finding solutions to the Poisson equation:</a:t>
            </a:r>
          </a:p>
          <a:p>
            <a:endParaRPr lang="en-US" sz="2400" dirty="0"/>
          </a:p>
          <a:p>
            <a:endParaRPr lang="en-US" sz="2400" dirty="0"/>
          </a:p>
          <a:p>
            <a:r>
              <a:rPr lang="en-US" sz="2400" dirty="0"/>
              <a:t>and the Laplace equation:</a:t>
            </a:r>
            <a:br>
              <a:rPr lang="en-US" sz="2400" dirty="0"/>
            </a:br>
            <a:br>
              <a:rPr lang="en-US" sz="2400" dirty="0"/>
            </a:br>
            <a:endParaRPr lang="en-US" sz="2400" dirty="0"/>
          </a:p>
          <a:p>
            <a:r>
              <a:rPr lang="en-US" sz="2400" dirty="0"/>
              <a:t>The Laplace equation is the “homogeneous” version of the Poisson equation.  The Green's theorem allows us to determine the electrostatic potential  from volume and surface integrals:</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989576521"/>
              </p:ext>
            </p:extLst>
          </p:nvPr>
        </p:nvGraphicFramePr>
        <p:xfrm>
          <a:off x="2819400" y="1219200"/>
          <a:ext cx="2971800" cy="1117218"/>
        </p:xfrm>
        <a:graphic>
          <a:graphicData uri="http://schemas.openxmlformats.org/presentationml/2006/ole">
            <mc:AlternateContent xmlns:mc="http://schemas.openxmlformats.org/markup-compatibility/2006">
              <mc:Choice xmlns:v="urn:schemas-microsoft-com:vml" Requires="v">
                <p:oleObj spid="_x0000_s25751"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2819400" y="1219200"/>
                        <a:ext cx="2971800" cy="111721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01816873"/>
              </p:ext>
            </p:extLst>
          </p:nvPr>
        </p:nvGraphicFramePr>
        <p:xfrm>
          <a:off x="3048000" y="2553590"/>
          <a:ext cx="2078037" cy="581025"/>
        </p:xfrm>
        <a:graphic>
          <a:graphicData uri="http://schemas.openxmlformats.org/presentationml/2006/ole">
            <mc:AlternateContent xmlns:mc="http://schemas.openxmlformats.org/markup-compatibility/2006">
              <mc:Choice xmlns:v="urn:schemas-microsoft-com:vml" Requires="v">
                <p:oleObj spid="_x0000_s25752" name="Equation" r:id="rId6" imgW="1180800" imgH="330120" progId="Equation.DSMT4">
                  <p:embed/>
                </p:oleObj>
              </mc:Choice>
              <mc:Fallback>
                <p:oleObj name="Equation" r:id="rId6" imgW="1180800" imgH="330120" progId="Equation.DSMT4">
                  <p:embed/>
                  <p:pic>
                    <p:nvPicPr>
                      <p:cNvPr id="0" name=""/>
                      <p:cNvPicPr/>
                      <p:nvPr/>
                    </p:nvPicPr>
                    <p:blipFill>
                      <a:blip r:embed="rId7"/>
                      <a:stretch>
                        <a:fillRect/>
                      </a:stretch>
                    </p:blipFill>
                    <p:spPr>
                      <a:xfrm>
                        <a:off x="3048000" y="2553590"/>
                        <a:ext cx="2078037" cy="5810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42593276"/>
              </p:ext>
            </p:extLst>
          </p:nvPr>
        </p:nvGraphicFramePr>
        <p:xfrm>
          <a:off x="1306513" y="4538663"/>
          <a:ext cx="7161212" cy="1798637"/>
        </p:xfrm>
        <a:graphic>
          <a:graphicData uri="http://schemas.openxmlformats.org/presentationml/2006/ole">
            <mc:AlternateContent xmlns:mc="http://schemas.openxmlformats.org/markup-compatibility/2006">
              <mc:Choice xmlns:v="urn:schemas-microsoft-com:vml" Requires="v">
                <p:oleObj spid="_x0000_s25753" name="Equation" r:id="rId8" imgW="4902120" imgH="1231560" progId="Equation.DSMT4">
                  <p:embed/>
                </p:oleObj>
              </mc:Choice>
              <mc:Fallback>
                <p:oleObj name="Equation" r:id="rId8" imgW="4902120" imgH="1231560" progId="Equation.DSMT4">
                  <p:embed/>
                  <p:pic>
                    <p:nvPicPr>
                      <p:cNvPr id="0" name=""/>
                      <p:cNvPicPr/>
                      <p:nvPr/>
                    </p:nvPicPr>
                    <p:blipFill>
                      <a:blip r:embed="rId9"/>
                      <a:stretch>
                        <a:fillRect/>
                      </a:stretch>
                    </p:blipFill>
                    <p:spPr>
                      <a:xfrm>
                        <a:off x="1306513" y="4538663"/>
                        <a:ext cx="7161212" cy="1798637"/>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914400" y="381000"/>
            <a:ext cx="6553200" cy="461665"/>
          </a:xfrm>
          <a:prstGeom prst="rect">
            <a:avLst/>
          </a:prstGeom>
          <a:noFill/>
        </p:spPr>
        <p:txBody>
          <a:bodyPr wrap="square" rtlCol="0">
            <a:spAutoFit/>
          </a:bodyPr>
          <a:lstStyle/>
          <a:p>
            <a:r>
              <a:rPr lang="en-US" sz="2400" b="1" dirty="0">
                <a:latin typeface="+mj-lt"/>
              </a:rPr>
              <a:t>Poisson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833193671"/>
              </p:ext>
            </p:extLst>
          </p:nvPr>
        </p:nvGraphicFramePr>
        <p:xfrm>
          <a:off x="459828" y="1219200"/>
          <a:ext cx="7654925" cy="2701925"/>
        </p:xfrm>
        <a:graphic>
          <a:graphicData uri="http://schemas.openxmlformats.org/presentationml/2006/ole">
            <mc:AlternateContent xmlns:mc="http://schemas.openxmlformats.org/markup-compatibility/2006">
              <mc:Choice xmlns:v="urn:schemas-microsoft-com:vml" Requires="v">
                <p:oleObj spid="_x0000_s34852" name="Equation" r:id="rId4" imgW="4711680" imgH="1663560" progId="Equation.DSMT4">
                  <p:embed/>
                </p:oleObj>
              </mc:Choice>
              <mc:Fallback>
                <p:oleObj name="Equation" r:id="rId4" imgW="4711680" imgH="1663560" progId="Equation.DSMT4">
                  <p:embed/>
                  <p:pic>
                    <p:nvPicPr>
                      <p:cNvPr id="0" name=""/>
                      <p:cNvPicPr/>
                      <p:nvPr/>
                    </p:nvPicPr>
                    <p:blipFill>
                      <a:blip r:embed="rId5"/>
                      <a:stretch>
                        <a:fillRect/>
                      </a:stretch>
                    </p:blipFill>
                    <p:spPr>
                      <a:xfrm>
                        <a:off x="459828" y="1219200"/>
                        <a:ext cx="7654925" cy="27019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67453050"/>
              </p:ext>
            </p:extLst>
          </p:nvPr>
        </p:nvGraphicFramePr>
        <p:xfrm>
          <a:off x="357187" y="4059346"/>
          <a:ext cx="8329613" cy="2281238"/>
        </p:xfrm>
        <a:graphic>
          <a:graphicData uri="http://schemas.openxmlformats.org/presentationml/2006/ole">
            <mc:AlternateContent xmlns:mc="http://schemas.openxmlformats.org/markup-compatibility/2006">
              <mc:Choice xmlns:v="urn:schemas-microsoft-com:vml" Requires="v">
                <p:oleObj spid="_x0000_s34853" name="Equation" r:id="rId6" imgW="5702040" imgH="1562040" progId="Equation.DSMT4">
                  <p:embed/>
                </p:oleObj>
              </mc:Choice>
              <mc:Fallback>
                <p:oleObj name="Equation" r:id="rId6" imgW="5702040" imgH="1562040" progId="Equation.DSMT4">
                  <p:embed/>
                  <p:pic>
                    <p:nvPicPr>
                      <p:cNvPr id="0" name=""/>
                      <p:cNvPicPr/>
                      <p:nvPr/>
                    </p:nvPicPr>
                    <p:blipFill>
                      <a:blip r:embed="rId7"/>
                      <a:stretch>
                        <a:fillRect/>
                      </a:stretch>
                    </p:blipFill>
                    <p:spPr>
                      <a:xfrm>
                        <a:off x="357187" y="4059346"/>
                        <a:ext cx="8329613" cy="2281238"/>
                      </a:xfrm>
                      <a:prstGeom prst="rect">
                        <a:avLst/>
                      </a:prstGeom>
                    </p:spPr>
                  </p:pic>
                </p:oleObj>
              </mc:Fallback>
            </mc:AlternateContent>
          </a:graphicData>
        </a:graphic>
      </p:graphicFrame>
    </p:spTree>
    <p:extLst>
      <p:ext uri="{BB962C8B-B14F-4D97-AF65-F5344CB8AC3E}">
        <p14:creationId xmlns:p14="http://schemas.microsoft.com/office/powerpoint/2010/main" val="4204727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381000" y="457200"/>
            <a:ext cx="8305800" cy="461665"/>
          </a:xfrm>
          <a:prstGeom prst="rect">
            <a:avLst/>
          </a:prstGeom>
          <a:noFill/>
        </p:spPr>
        <p:txBody>
          <a:bodyPr wrap="square" rtlCol="0">
            <a:spAutoFit/>
          </a:bodyPr>
          <a:lstStyle/>
          <a:p>
            <a:r>
              <a:rPr lang="en-US" sz="2400" dirty="0">
                <a:latin typeface="+mj-lt"/>
              </a:rPr>
              <a:t>General comments on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9098870"/>
              </p:ext>
            </p:extLst>
          </p:nvPr>
        </p:nvGraphicFramePr>
        <p:xfrm>
          <a:off x="1295400" y="918865"/>
          <a:ext cx="7142096" cy="1835150"/>
        </p:xfrm>
        <a:graphic>
          <a:graphicData uri="http://schemas.openxmlformats.org/presentationml/2006/ole">
            <mc:AlternateContent xmlns:mc="http://schemas.openxmlformats.org/markup-compatibility/2006">
              <mc:Choice xmlns:v="urn:schemas-microsoft-com:vml" Requires="v">
                <p:oleObj spid="_x0000_s26770" name="Equation" r:id="rId4" imgW="4889160" imgH="1257120" progId="Equation.DSMT4">
                  <p:embed/>
                </p:oleObj>
              </mc:Choice>
              <mc:Fallback>
                <p:oleObj name="Equation" r:id="rId4" imgW="4889160" imgH="1257120" progId="Equation.DSMT4">
                  <p:embed/>
                  <p:pic>
                    <p:nvPicPr>
                      <p:cNvPr id="0" name=""/>
                      <p:cNvPicPr/>
                      <p:nvPr/>
                    </p:nvPicPr>
                    <p:blipFill>
                      <a:blip r:embed="rId5"/>
                      <a:stretch>
                        <a:fillRect/>
                      </a:stretch>
                    </p:blipFill>
                    <p:spPr>
                      <a:xfrm>
                        <a:off x="1295400" y="918865"/>
                        <a:ext cx="7142096" cy="1835150"/>
                      </a:xfrm>
                      <a:prstGeom prst="rect">
                        <a:avLst/>
                      </a:prstGeom>
                    </p:spPr>
                  </p:pic>
                </p:oleObj>
              </mc:Fallback>
            </mc:AlternateContent>
          </a:graphicData>
        </a:graphic>
      </p:graphicFrame>
      <p:sp>
        <p:nvSpPr>
          <p:cNvPr id="7" name="TextBox 6"/>
          <p:cNvSpPr txBox="1"/>
          <p:nvPr/>
        </p:nvSpPr>
        <p:spPr>
          <a:xfrm>
            <a:off x="381000" y="3124200"/>
            <a:ext cx="8382000" cy="3046988"/>
          </a:xfrm>
          <a:prstGeom prst="rect">
            <a:avLst/>
          </a:prstGeom>
          <a:noFill/>
        </p:spPr>
        <p:txBody>
          <a:bodyPr wrap="square" rtlCol="0">
            <a:spAutoFit/>
          </a:bodyPr>
          <a:lstStyle/>
          <a:p>
            <a:r>
              <a:rPr lang="en-US" sz="2400" dirty="0"/>
              <a:t>This general form can be used in 1, 2, or 3 dimensions.   In general, the Green's function must be constructed to satisfy the appropriate (</a:t>
            </a:r>
            <a:r>
              <a:rPr lang="en-US" sz="2400" dirty="0" err="1"/>
              <a:t>Dirichlet</a:t>
            </a:r>
            <a:r>
              <a:rPr lang="en-US" sz="2400" dirty="0"/>
              <a:t> or Neumann) boundary conditions.  Alternatively or in addition, boundary conditions can be adjusted using the fact that for any solution to the Poisson equation,                 other solutions may be generated by use of solutions of the Laplace equation</a:t>
            </a:r>
          </a:p>
          <a:p>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754193432"/>
              </p:ext>
            </p:extLst>
          </p:nvPr>
        </p:nvGraphicFramePr>
        <p:xfrm>
          <a:off x="1976437" y="4949825"/>
          <a:ext cx="1071563" cy="514350"/>
        </p:xfrm>
        <a:graphic>
          <a:graphicData uri="http://schemas.openxmlformats.org/presentationml/2006/ole">
            <mc:AlternateContent xmlns:mc="http://schemas.openxmlformats.org/markup-compatibility/2006">
              <mc:Choice xmlns:v="urn:schemas-microsoft-com:vml" Requires="v">
                <p:oleObj spid="_x0000_s26771" name="Equation" r:id="rId6" imgW="609480" imgH="291960" progId="Equation.DSMT4">
                  <p:embed/>
                </p:oleObj>
              </mc:Choice>
              <mc:Fallback>
                <p:oleObj name="Equation" r:id="rId6" imgW="609480" imgH="291960" progId="Equation.DSMT4">
                  <p:embed/>
                  <p:pic>
                    <p:nvPicPr>
                      <p:cNvPr id="0" name=""/>
                      <p:cNvPicPr/>
                      <p:nvPr/>
                    </p:nvPicPr>
                    <p:blipFill>
                      <a:blip r:embed="rId7"/>
                      <a:stretch>
                        <a:fillRect/>
                      </a:stretch>
                    </p:blipFill>
                    <p:spPr>
                      <a:xfrm>
                        <a:off x="1976437" y="4949825"/>
                        <a:ext cx="1071563" cy="51435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525998320"/>
              </p:ext>
            </p:extLst>
          </p:nvPr>
        </p:nvGraphicFramePr>
        <p:xfrm>
          <a:off x="1066800" y="5810250"/>
          <a:ext cx="7031038" cy="514350"/>
        </p:xfrm>
        <a:graphic>
          <a:graphicData uri="http://schemas.openxmlformats.org/presentationml/2006/ole">
            <mc:AlternateContent xmlns:mc="http://schemas.openxmlformats.org/markup-compatibility/2006">
              <mc:Choice xmlns:v="urn:schemas-microsoft-com:vml" Requires="v">
                <p:oleObj spid="_x0000_s26772" name="Equation" r:id="rId8" imgW="4000320" imgH="291960" progId="Equation.DSMT4">
                  <p:embed/>
                </p:oleObj>
              </mc:Choice>
              <mc:Fallback>
                <p:oleObj name="Equation" r:id="rId8" imgW="4000320" imgH="291960" progId="Equation.DSMT4">
                  <p:embed/>
                  <p:pic>
                    <p:nvPicPr>
                      <p:cNvPr id="0" name=""/>
                      <p:cNvPicPr/>
                      <p:nvPr/>
                    </p:nvPicPr>
                    <p:blipFill>
                      <a:blip r:embed="rId9"/>
                      <a:stretch>
                        <a:fillRect/>
                      </a:stretch>
                    </p:blipFill>
                    <p:spPr>
                      <a:xfrm>
                        <a:off x="1066800" y="5810250"/>
                        <a:ext cx="7031038" cy="514350"/>
                      </a:xfrm>
                      <a:prstGeom prst="rect">
                        <a:avLst/>
                      </a:prstGeom>
                    </p:spPr>
                  </p:pic>
                </p:oleObj>
              </mc:Fallback>
            </mc:AlternateContent>
          </a:graphicData>
        </a:graphic>
      </p:graphicFrame>
    </p:spTree>
    <p:extLst>
      <p:ext uri="{BB962C8B-B14F-4D97-AF65-F5344CB8AC3E}">
        <p14:creationId xmlns:p14="http://schemas.microsoft.com/office/powerpoint/2010/main" val="173029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7784"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36862201"/>
              </p:ext>
            </p:extLst>
          </p:nvPr>
        </p:nvGraphicFramePr>
        <p:xfrm>
          <a:off x="258538" y="2291119"/>
          <a:ext cx="8733062" cy="1899880"/>
        </p:xfrm>
        <a:graphic>
          <a:graphicData uri="http://schemas.openxmlformats.org/presentationml/2006/ole">
            <mc:AlternateContent xmlns:mc="http://schemas.openxmlformats.org/markup-compatibility/2006">
              <mc:Choice xmlns:v="urn:schemas-microsoft-com:vml" Requires="v">
                <p:oleObj spid="_x0000_s27785" name="Equation" r:id="rId6" imgW="6946560" imgH="1511280" progId="Equation.DSMT4">
                  <p:embed/>
                </p:oleObj>
              </mc:Choice>
              <mc:Fallback>
                <p:oleObj name="Equation" r:id="rId6" imgW="6946560" imgH="1511280" progId="Equation.DSMT4">
                  <p:embed/>
                  <p:pic>
                    <p:nvPicPr>
                      <p:cNvPr id="0" name=""/>
                      <p:cNvPicPr/>
                      <p:nvPr/>
                    </p:nvPicPr>
                    <p:blipFill>
                      <a:blip r:embed="rId7"/>
                      <a:stretch>
                        <a:fillRect/>
                      </a:stretch>
                    </p:blipFill>
                    <p:spPr>
                      <a:xfrm>
                        <a:off x="258538" y="2291119"/>
                        <a:ext cx="8733062" cy="18998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59396696"/>
              </p:ext>
            </p:extLst>
          </p:nvPr>
        </p:nvGraphicFramePr>
        <p:xfrm>
          <a:off x="454325" y="5029853"/>
          <a:ext cx="5335083" cy="838200"/>
        </p:xfrm>
        <a:graphic>
          <a:graphicData uri="http://schemas.openxmlformats.org/presentationml/2006/ole">
            <mc:AlternateContent xmlns:mc="http://schemas.openxmlformats.org/markup-compatibility/2006">
              <mc:Choice xmlns:v="urn:schemas-microsoft-com:vml" Requires="v">
                <p:oleObj spid="_x0000_s27786" name="Equation" r:id="rId8" imgW="3390840" imgH="533160" progId="Equation.DSMT4">
                  <p:embed/>
                </p:oleObj>
              </mc:Choice>
              <mc:Fallback>
                <p:oleObj name="Equation" r:id="rId8" imgW="3390840" imgH="533160" progId="Equation.DSMT4">
                  <p:embed/>
                  <p:pic>
                    <p:nvPicPr>
                      <p:cNvPr id="0" name=""/>
                      <p:cNvPicPr/>
                      <p:nvPr/>
                    </p:nvPicPr>
                    <p:blipFill>
                      <a:blip r:embed="rId9"/>
                      <a:stretch>
                        <a:fillRect/>
                      </a:stretch>
                    </p:blipFill>
                    <p:spPr>
                      <a:xfrm>
                        <a:off x="454325" y="5029853"/>
                        <a:ext cx="5335083" cy="838200"/>
                      </a:xfrm>
                      <a:prstGeom prst="rect">
                        <a:avLst/>
                      </a:prstGeom>
                    </p:spPr>
                  </p:pic>
                </p:oleObj>
              </mc:Fallback>
            </mc:AlternateContent>
          </a:graphicData>
        </a:graphic>
      </p:graphicFrame>
      <p:sp>
        <p:nvSpPr>
          <p:cNvPr id="9" name="Down Arrow 8"/>
          <p:cNvSpPr/>
          <p:nvPr/>
        </p:nvSpPr>
        <p:spPr>
          <a:xfrm>
            <a:off x="2743200" y="4281325"/>
            <a:ext cx="1028700" cy="663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4566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8801"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23929163"/>
              </p:ext>
            </p:extLst>
          </p:nvPr>
        </p:nvGraphicFramePr>
        <p:xfrm>
          <a:off x="158750" y="2819400"/>
          <a:ext cx="8701088" cy="671513"/>
        </p:xfrm>
        <a:graphic>
          <a:graphicData uri="http://schemas.openxmlformats.org/presentationml/2006/ole">
            <mc:AlternateContent xmlns:mc="http://schemas.openxmlformats.org/markup-compatibility/2006">
              <mc:Choice xmlns:v="urn:schemas-microsoft-com:vml" Requires="v">
                <p:oleObj spid="_x0000_s28802" name="Equation" r:id="rId6" imgW="6921360" imgH="533160" progId="Equation.DSMT4">
                  <p:embed/>
                </p:oleObj>
              </mc:Choice>
              <mc:Fallback>
                <p:oleObj name="Equation" r:id="rId6" imgW="6921360" imgH="533160" progId="Equation.DSMT4">
                  <p:embed/>
                  <p:pic>
                    <p:nvPicPr>
                      <p:cNvPr id="0" name=""/>
                      <p:cNvPicPr/>
                      <p:nvPr/>
                    </p:nvPicPr>
                    <p:blipFill>
                      <a:blip r:embed="rId7"/>
                      <a:stretch>
                        <a:fillRect/>
                      </a:stretch>
                    </p:blipFill>
                    <p:spPr>
                      <a:xfrm>
                        <a:off x="158750" y="2819400"/>
                        <a:ext cx="8701088" cy="67151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27282907"/>
              </p:ext>
            </p:extLst>
          </p:nvPr>
        </p:nvGraphicFramePr>
        <p:xfrm>
          <a:off x="1058863" y="3886200"/>
          <a:ext cx="7159625" cy="2373313"/>
        </p:xfrm>
        <a:graphic>
          <a:graphicData uri="http://schemas.openxmlformats.org/presentationml/2006/ole">
            <mc:AlternateContent xmlns:mc="http://schemas.openxmlformats.org/markup-compatibility/2006">
              <mc:Choice xmlns:v="urn:schemas-microsoft-com:vml" Requires="v">
                <p:oleObj spid="_x0000_s28803" name="Equation" r:id="rId8" imgW="4902120" imgH="1625400" progId="Equation.DSMT4">
                  <p:embed/>
                </p:oleObj>
              </mc:Choice>
              <mc:Fallback>
                <p:oleObj name="Equation" r:id="rId8" imgW="4902120" imgH="1625400" progId="Equation.DSMT4">
                  <p:embed/>
                  <p:pic>
                    <p:nvPicPr>
                      <p:cNvPr id="0" name=""/>
                      <p:cNvPicPr/>
                      <p:nvPr/>
                    </p:nvPicPr>
                    <p:blipFill>
                      <a:blip r:embed="rId9"/>
                      <a:stretch>
                        <a:fillRect/>
                      </a:stretch>
                    </p:blipFill>
                    <p:spPr>
                      <a:xfrm>
                        <a:off x="1058863" y="3886200"/>
                        <a:ext cx="7159625" cy="2373313"/>
                      </a:xfrm>
                      <a:prstGeom prst="rect">
                        <a:avLst/>
                      </a:prstGeom>
                    </p:spPr>
                  </p:pic>
                </p:oleObj>
              </mc:Fallback>
            </mc:AlternateContent>
          </a:graphicData>
        </a:graphic>
      </p:graphicFrame>
    </p:spTree>
    <p:extLst>
      <p:ext uri="{BB962C8B-B14F-4D97-AF65-F5344CB8AC3E}">
        <p14:creationId xmlns:p14="http://schemas.microsoft.com/office/powerpoint/2010/main" val="544885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pic>
        <p:nvPicPr>
          <p:cNvPr id="5" name="Picture 4"/>
          <p:cNvPicPr>
            <a:picLocks noChangeAspect="1"/>
          </p:cNvPicPr>
          <p:nvPr/>
        </p:nvPicPr>
        <p:blipFill>
          <a:blip r:embed="rId4"/>
          <a:stretch>
            <a:fillRect/>
          </a:stretch>
        </p:blipFill>
        <p:spPr>
          <a:xfrm>
            <a:off x="361950" y="923925"/>
            <a:ext cx="8420100" cy="5010150"/>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194532401"/>
              </p:ext>
            </p:extLst>
          </p:nvPr>
        </p:nvGraphicFramePr>
        <p:xfrm>
          <a:off x="4896309" y="5402262"/>
          <a:ext cx="1733091" cy="617538"/>
        </p:xfrm>
        <a:graphic>
          <a:graphicData uri="http://schemas.openxmlformats.org/presentationml/2006/ole">
            <mc:AlternateContent xmlns:mc="http://schemas.openxmlformats.org/markup-compatibility/2006">
              <mc:Choice xmlns:v="urn:schemas-microsoft-com:vml" Requires="v">
                <p:oleObj spid="_x0000_s36877" name="Equation" r:id="rId5" imgW="1104840" imgH="393480" progId="Equation.DSMT4">
                  <p:embed/>
                </p:oleObj>
              </mc:Choice>
              <mc:Fallback>
                <p:oleObj name="Equation" r:id="rId5" imgW="1104840" imgH="393480" progId="Equation.DSMT4">
                  <p:embed/>
                  <p:pic>
                    <p:nvPicPr>
                      <p:cNvPr id="0" name=""/>
                      <p:cNvPicPr/>
                      <p:nvPr/>
                    </p:nvPicPr>
                    <p:blipFill>
                      <a:blip r:embed="rId6"/>
                      <a:stretch>
                        <a:fillRect/>
                      </a:stretch>
                    </p:blipFill>
                    <p:spPr>
                      <a:xfrm>
                        <a:off x="4896309" y="5402262"/>
                        <a:ext cx="1733091" cy="617538"/>
                      </a:xfrm>
                      <a:prstGeom prst="rect">
                        <a:avLst/>
                      </a:prstGeom>
                    </p:spPr>
                  </p:pic>
                </p:oleObj>
              </mc:Fallback>
            </mc:AlternateContent>
          </a:graphicData>
        </a:graphic>
      </p:graphicFrame>
      <p:sp>
        <p:nvSpPr>
          <p:cNvPr id="7" name="Rectangle 6"/>
          <p:cNvSpPr/>
          <p:nvPr/>
        </p:nvSpPr>
        <p:spPr>
          <a:xfrm>
            <a:off x="4695700" y="5638800"/>
            <a:ext cx="76200" cy="2190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1987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12375</TotalTime>
  <Words>703</Words>
  <Application>Microsoft Office PowerPoint</Application>
  <PresentationFormat>On-screen Show (4:3)</PresentationFormat>
  <Paragraphs>130</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710</cp:revision>
  <cp:lastPrinted>2021-01-30T15:43:56Z</cp:lastPrinted>
  <dcterms:created xsi:type="dcterms:W3CDTF">2012-01-10T18:32:24Z</dcterms:created>
  <dcterms:modified xsi:type="dcterms:W3CDTF">2021-01-30T15:44:12Z</dcterms:modified>
</cp:coreProperties>
</file>