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96" r:id="rId2"/>
    <p:sldId id="400" r:id="rId3"/>
    <p:sldId id="382" r:id="rId4"/>
    <p:sldId id="401" r:id="rId5"/>
    <p:sldId id="391" r:id="rId6"/>
    <p:sldId id="392" r:id="rId7"/>
    <p:sldId id="393" r:id="rId8"/>
    <p:sldId id="394" r:id="rId9"/>
    <p:sldId id="396" r:id="rId10"/>
    <p:sldId id="397" r:id="rId11"/>
    <p:sldId id="409" r:id="rId12"/>
    <p:sldId id="405" r:id="rId13"/>
    <p:sldId id="398" r:id="rId14"/>
    <p:sldId id="399" r:id="rId15"/>
    <p:sldId id="407" r:id="rId16"/>
    <p:sldId id="402" r:id="rId17"/>
    <p:sldId id="408" r:id="rId18"/>
    <p:sldId id="403" r:id="rId19"/>
    <p:sldId id="404" r:id="rId20"/>
    <p:sldId id="406" r:id="rId2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CC3300"/>
    <a:srgbClr val="FC481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4" autoAdjust="0"/>
  </p:normalViewPr>
  <p:slideViewPr>
    <p:cSldViewPr>
      <p:cViewPr varScale="1">
        <p:scale>
          <a:sx n="73" d="100"/>
          <a:sy n="73" d="100"/>
        </p:scale>
        <p:origin x="1104" y="78"/>
      </p:cViewPr>
      <p:guideLst>
        <p:guide orient="horz" pos="2160"/>
        <p:guide pos="2880"/>
      </p:guideLst>
    </p:cSldViewPr>
  </p:slideViewPr>
  <p:notesTextViewPr>
    <p:cViewPr>
      <p:scale>
        <a:sx n="1" d="1"/>
        <a:sy n="1" d="1"/>
      </p:scale>
      <p:origin x="0" y="0"/>
    </p:cViewPr>
  </p:notesTextViewPr>
  <p:sorterViewPr>
    <p:cViewPr>
      <p:scale>
        <a:sx n="34" d="100"/>
        <a:sy n="3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5" Type="http://schemas.openxmlformats.org/officeDocument/2006/relationships/image" Target="../media/image28.wmf"/><Relationship Id="rId4"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4/13/2021</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4/13/2021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continue discussing the material presented in Chap. 14 of Jackson’s textbook on the subject of radiation from moving charged particles.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1910007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116212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two amplitudes C for parallel and perpendicular polarizations are defined in terms of the trajectory parameters.</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3640649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identities repeated from last time.</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1357404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identities repeated from last time.</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2437328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829812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on the relevance of the results.</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712045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next time.</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3118350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858376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Setup of the coordinate system to analyze the particle trajectory.   Here rho denotes the circular radius and v denotes the particle speed (assumed to be constant).</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3871936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analysis we will assume that the radiation is detected in the x-z plane.    The angle theta is defined with respect to the x axis.   Two polarization vectors denoted with </a:t>
            </a:r>
            <a:r>
              <a:rPr lang="en-US" dirty="0" err="1"/>
              <a:t>epsilonparallel</a:t>
            </a:r>
            <a:r>
              <a:rPr lang="en-US" dirty="0"/>
              <a:t> and </a:t>
            </a:r>
            <a:r>
              <a:rPr lang="en-US" dirty="0" err="1"/>
              <a:t>epsilonperpendicular</a:t>
            </a:r>
            <a:r>
              <a:rPr lang="en-US" dirty="0"/>
              <a:t>  (both perpendicular to r) are defined.</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645021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two amplitudes C for parallel and perpendicular polarizations are defined in terms of the trajectory parameters.</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648156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Jackson’s derivations, we arrive at the expression given on the slide that is equivalent to Jackson’s Eq. 14.79.    The two terms represent the two different polarization contributions.    Both terms are expressed in terms of Bessel function of the third kind of order 1/3  or 2/3.</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3530779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expression, we can plot the intensity as a function of the scaled frequency scaled by the critical frequency defined on the previous slide for various angles theta.</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577653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plots.   The fact that the frequency scales with the critical frequency means that by designing facilities with different radii and gamma factors, the spectral range can be controlled.</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2756391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a review article on Free Electron Lasers</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480987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04/14/2021</a:t>
            </a:r>
            <a:endParaRPr lang="en-US" dirty="0"/>
          </a:p>
        </p:txBody>
      </p:sp>
      <p:sp>
        <p:nvSpPr>
          <p:cNvPr id="5" name="Footer Placeholder 4"/>
          <p:cNvSpPr>
            <a:spLocks noGrp="1"/>
          </p:cNvSpPr>
          <p:nvPr>
            <p:ph type="ftr" sz="quarter" idx="11"/>
          </p:nvPr>
        </p:nvSpPr>
        <p:spPr/>
        <p:txBody>
          <a:bodyPr/>
          <a:lstStyle/>
          <a:p>
            <a:r>
              <a:rPr lang="en-US"/>
              <a:t>PHY 712  Spring 2021 -- Lecture 30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04/14/2021</a:t>
            </a:r>
            <a:endParaRPr lang="en-US" dirty="0"/>
          </a:p>
        </p:txBody>
      </p:sp>
      <p:sp>
        <p:nvSpPr>
          <p:cNvPr id="5" name="Footer Placeholder 4"/>
          <p:cNvSpPr>
            <a:spLocks noGrp="1"/>
          </p:cNvSpPr>
          <p:nvPr>
            <p:ph type="ftr" sz="quarter" idx="11"/>
          </p:nvPr>
        </p:nvSpPr>
        <p:spPr/>
        <p:txBody>
          <a:bodyPr/>
          <a:lstStyle/>
          <a:p>
            <a:r>
              <a:rPr lang="en-US"/>
              <a:t>PHY 712  Spring 2021 -- Lecture 30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04/14/2021</a:t>
            </a:r>
            <a:endParaRPr lang="en-US" dirty="0"/>
          </a:p>
        </p:txBody>
      </p:sp>
      <p:sp>
        <p:nvSpPr>
          <p:cNvPr id="5" name="Footer Placeholder 4"/>
          <p:cNvSpPr>
            <a:spLocks noGrp="1"/>
          </p:cNvSpPr>
          <p:nvPr>
            <p:ph type="ftr" sz="quarter" idx="11"/>
          </p:nvPr>
        </p:nvSpPr>
        <p:spPr/>
        <p:txBody>
          <a:bodyPr/>
          <a:lstStyle/>
          <a:p>
            <a:r>
              <a:rPr lang="en-US"/>
              <a:t>PHY 712  Spring 2021 -- Lecture 30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04/14/2021</a:t>
            </a:r>
            <a:endParaRPr lang="en-US" dirty="0"/>
          </a:p>
        </p:txBody>
      </p:sp>
      <p:sp>
        <p:nvSpPr>
          <p:cNvPr id="5" name="Footer Placeholder 4"/>
          <p:cNvSpPr>
            <a:spLocks noGrp="1"/>
          </p:cNvSpPr>
          <p:nvPr>
            <p:ph type="ftr" sz="quarter" idx="11"/>
          </p:nvPr>
        </p:nvSpPr>
        <p:spPr/>
        <p:txBody>
          <a:bodyPr/>
          <a:lstStyle/>
          <a:p>
            <a:r>
              <a:rPr lang="en-US"/>
              <a:t>PHY 712  Spring 2021 -- Lecture 30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04/14/2021</a:t>
            </a:r>
            <a:endParaRPr lang="en-US" dirty="0"/>
          </a:p>
        </p:txBody>
      </p:sp>
      <p:sp>
        <p:nvSpPr>
          <p:cNvPr id="5" name="Footer Placeholder 4"/>
          <p:cNvSpPr>
            <a:spLocks noGrp="1"/>
          </p:cNvSpPr>
          <p:nvPr>
            <p:ph type="ftr" sz="quarter" idx="11"/>
          </p:nvPr>
        </p:nvSpPr>
        <p:spPr/>
        <p:txBody>
          <a:bodyPr/>
          <a:lstStyle/>
          <a:p>
            <a:r>
              <a:rPr lang="en-US"/>
              <a:t>PHY 712  Spring 2021 -- Lecture 30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04/14/2021</a:t>
            </a:r>
            <a:endParaRPr lang="en-US" dirty="0"/>
          </a:p>
        </p:txBody>
      </p:sp>
      <p:sp>
        <p:nvSpPr>
          <p:cNvPr id="6" name="Footer Placeholder 5"/>
          <p:cNvSpPr>
            <a:spLocks noGrp="1"/>
          </p:cNvSpPr>
          <p:nvPr>
            <p:ph type="ftr" sz="quarter" idx="11"/>
          </p:nvPr>
        </p:nvSpPr>
        <p:spPr/>
        <p:txBody>
          <a:bodyPr/>
          <a:lstStyle/>
          <a:p>
            <a:r>
              <a:rPr lang="en-US"/>
              <a:t>PHY 712  Spring 2021 -- Lecture 30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04/14/2021</a:t>
            </a:r>
            <a:endParaRPr lang="en-US" dirty="0"/>
          </a:p>
        </p:txBody>
      </p:sp>
      <p:sp>
        <p:nvSpPr>
          <p:cNvPr id="8" name="Footer Placeholder 7"/>
          <p:cNvSpPr>
            <a:spLocks noGrp="1"/>
          </p:cNvSpPr>
          <p:nvPr>
            <p:ph type="ftr" sz="quarter" idx="11"/>
          </p:nvPr>
        </p:nvSpPr>
        <p:spPr/>
        <p:txBody>
          <a:bodyPr/>
          <a:lstStyle/>
          <a:p>
            <a:r>
              <a:rPr lang="en-US"/>
              <a:t>PHY 712  Spring 2021 -- Lecture 30</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04/14/2021</a:t>
            </a:r>
            <a:endParaRPr lang="en-US" dirty="0"/>
          </a:p>
        </p:txBody>
      </p:sp>
      <p:sp>
        <p:nvSpPr>
          <p:cNvPr id="4" name="Footer Placeholder 3"/>
          <p:cNvSpPr>
            <a:spLocks noGrp="1"/>
          </p:cNvSpPr>
          <p:nvPr>
            <p:ph type="ftr" sz="quarter" idx="11"/>
          </p:nvPr>
        </p:nvSpPr>
        <p:spPr/>
        <p:txBody>
          <a:bodyPr/>
          <a:lstStyle/>
          <a:p>
            <a:r>
              <a:rPr lang="en-US"/>
              <a:t>PHY 712  Spring 2021 -- Lecture 30</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04/14/2021</a:t>
            </a:r>
            <a:endParaRPr lang="en-US" dirty="0"/>
          </a:p>
        </p:txBody>
      </p:sp>
      <p:sp>
        <p:nvSpPr>
          <p:cNvPr id="3" name="Footer Placeholder 2"/>
          <p:cNvSpPr>
            <a:spLocks noGrp="1"/>
          </p:cNvSpPr>
          <p:nvPr>
            <p:ph type="ftr" sz="quarter" idx="11"/>
          </p:nvPr>
        </p:nvSpPr>
        <p:spPr/>
        <p:txBody>
          <a:bodyPr/>
          <a:lstStyle/>
          <a:p>
            <a:r>
              <a:rPr lang="en-US"/>
              <a:t>PHY 712  Spring 2021 --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04/14/2021</a:t>
            </a:r>
            <a:endParaRPr lang="en-US" dirty="0"/>
          </a:p>
        </p:txBody>
      </p:sp>
      <p:sp>
        <p:nvSpPr>
          <p:cNvPr id="6" name="Footer Placeholder 5"/>
          <p:cNvSpPr>
            <a:spLocks noGrp="1"/>
          </p:cNvSpPr>
          <p:nvPr>
            <p:ph type="ftr" sz="quarter" idx="11"/>
          </p:nvPr>
        </p:nvSpPr>
        <p:spPr/>
        <p:txBody>
          <a:bodyPr/>
          <a:lstStyle/>
          <a:p>
            <a:r>
              <a:rPr lang="en-US"/>
              <a:t>PHY 712  Spring 2021 -- Lecture 30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04/14/2021</a:t>
            </a:r>
            <a:endParaRPr lang="en-US" dirty="0"/>
          </a:p>
        </p:txBody>
      </p:sp>
      <p:sp>
        <p:nvSpPr>
          <p:cNvPr id="6" name="Footer Placeholder 5"/>
          <p:cNvSpPr>
            <a:spLocks noGrp="1"/>
          </p:cNvSpPr>
          <p:nvPr>
            <p:ph type="ftr" sz="quarter" idx="11"/>
          </p:nvPr>
        </p:nvSpPr>
        <p:spPr/>
        <p:txBody>
          <a:bodyPr/>
          <a:lstStyle/>
          <a:p>
            <a:r>
              <a:rPr lang="en-US"/>
              <a:t>PHY 712  Spring 2021 -- Lecture 30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04/14/2021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2021 -- Lecture 30</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24.bin"/><Relationship Id="rId3" Type="http://schemas.openxmlformats.org/officeDocument/2006/relationships/notesSlide" Target="../notesSlides/notesSlide8.xml"/><Relationship Id="rId7" Type="http://schemas.openxmlformats.org/officeDocument/2006/relationships/oleObject" Target="../embeddings/oleObject21.bin"/><Relationship Id="rId12" Type="http://schemas.openxmlformats.org/officeDocument/2006/relationships/image" Target="../media/image27.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9.png"/><Relationship Id="rId11" Type="http://schemas.openxmlformats.org/officeDocument/2006/relationships/oleObject" Target="../embeddings/oleObject23.bin"/><Relationship Id="rId5" Type="http://schemas.openxmlformats.org/officeDocument/2006/relationships/image" Target="../media/image24.wmf"/><Relationship Id="rId10" Type="http://schemas.openxmlformats.org/officeDocument/2006/relationships/image" Target="../media/image26.wmf"/><Relationship Id="rId4" Type="http://schemas.openxmlformats.org/officeDocument/2006/relationships/oleObject" Target="../embeddings/oleObject20.bin"/><Relationship Id="rId9" Type="http://schemas.openxmlformats.org/officeDocument/2006/relationships/oleObject" Target="../embeddings/oleObject22.bin"/><Relationship Id="rId14" Type="http://schemas.openxmlformats.org/officeDocument/2006/relationships/image" Target="../media/image28.wmf"/></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hyperlink" Target="http://www.als.lbl.gov/als/synchrotron_sources.htm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doi:https://doi.org/10.1103/PhysRev.75.1912" TargetMode="External"/><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11.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6.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12.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30.bin"/><Relationship Id="rId5" Type="http://schemas.openxmlformats.org/officeDocument/2006/relationships/image" Target="../media/image35.wmf"/><Relationship Id="rId4" Type="http://schemas.openxmlformats.org/officeDocument/2006/relationships/oleObject" Target="../embeddings/oleObject29.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7.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32.bin"/><Relationship Id="rId5" Type="http://schemas.openxmlformats.org/officeDocument/2006/relationships/image" Target="../media/image35.wmf"/><Relationship Id="rId4" Type="http://schemas.openxmlformats.org/officeDocument/2006/relationships/oleObject" Target="../embeddings/oleObject3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34.bin"/><Relationship Id="rId5" Type="http://schemas.openxmlformats.org/officeDocument/2006/relationships/image" Target="../media/image38.wmf"/><Relationship Id="rId4" Type="http://schemas.openxmlformats.org/officeDocument/2006/relationships/oleObject" Target="../embeddings/oleObject3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1.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36.bin"/><Relationship Id="rId5" Type="http://schemas.openxmlformats.org/officeDocument/2006/relationships/image" Target="../media/image40.wmf"/><Relationship Id="rId4" Type="http://schemas.openxmlformats.org/officeDocument/2006/relationships/oleObject" Target="../embeddings/oleObject35.bin"/></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42.wmf"/><Relationship Id="rId4" Type="http://schemas.openxmlformats.org/officeDocument/2006/relationships/oleObject" Target="../embeddings/oleObject37.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6.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8.w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5.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8.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2.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14.wmf"/><Relationship Id="rId4" Type="http://schemas.openxmlformats.org/officeDocument/2006/relationships/oleObject" Target="../embeddings/oleObject11.bin"/></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oleObject" Target="../embeddings/oleObject17.bin"/><Relationship Id="rId18" Type="http://schemas.openxmlformats.org/officeDocument/2006/relationships/image" Target="../media/image22.wmf"/><Relationship Id="rId3" Type="http://schemas.openxmlformats.org/officeDocument/2006/relationships/notesSlide" Target="../notesSlides/notesSlide7.xml"/><Relationship Id="rId7" Type="http://schemas.openxmlformats.org/officeDocument/2006/relationships/image" Target="../media/image17.wmf"/><Relationship Id="rId12" Type="http://schemas.openxmlformats.org/officeDocument/2006/relationships/image" Target="../media/image19.wmf"/><Relationship Id="rId17" Type="http://schemas.openxmlformats.org/officeDocument/2006/relationships/oleObject" Target="../embeddings/oleObject19.bin"/><Relationship Id="rId2" Type="http://schemas.openxmlformats.org/officeDocument/2006/relationships/slideLayout" Target="../slideLayouts/slideLayout7.xml"/><Relationship Id="rId16" Type="http://schemas.openxmlformats.org/officeDocument/2006/relationships/image" Target="../media/image21.wmf"/><Relationship Id="rId1" Type="http://schemas.openxmlformats.org/officeDocument/2006/relationships/vmlDrawing" Target="../drawings/vmlDrawing6.vml"/><Relationship Id="rId6" Type="http://schemas.openxmlformats.org/officeDocument/2006/relationships/oleObject" Target="../embeddings/oleObject14.bin"/><Relationship Id="rId11" Type="http://schemas.openxmlformats.org/officeDocument/2006/relationships/oleObject" Target="../embeddings/oleObject16.bin"/><Relationship Id="rId5" Type="http://schemas.openxmlformats.org/officeDocument/2006/relationships/image" Target="../media/image16.wmf"/><Relationship Id="rId15" Type="http://schemas.openxmlformats.org/officeDocument/2006/relationships/oleObject" Target="../embeddings/oleObject18.bin"/><Relationship Id="rId10" Type="http://schemas.openxmlformats.org/officeDocument/2006/relationships/image" Target="../media/image18.wmf"/><Relationship Id="rId4" Type="http://schemas.openxmlformats.org/officeDocument/2006/relationships/oleObject" Target="../embeddings/oleObject13.bin"/><Relationship Id="rId9" Type="http://schemas.openxmlformats.org/officeDocument/2006/relationships/oleObject" Target="../embeddings/oleObject15.bin"/><Relationship Id="rId1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04/14/2021</a:t>
            </a:r>
            <a:endParaRPr lang="en-US" dirty="0"/>
          </a:p>
        </p:txBody>
      </p:sp>
      <p:sp>
        <p:nvSpPr>
          <p:cNvPr id="3" name="Footer Placeholder 2"/>
          <p:cNvSpPr>
            <a:spLocks noGrp="1"/>
          </p:cNvSpPr>
          <p:nvPr>
            <p:ph type="ftr" sz="quarter" idx="11"/>
          </p:nvPr>
        </p:nvSpPr>
        <p:spPr/>
        <p:txBody>
          <a:bodyPr/>
          <a:lstStyle/>
          <a:p>
            <a:r>
              <a:rPr lang="en-US"/>
              <a:t>PHY 712  Spring 2021 --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228600" y="220444"/>
            <a:ext cx="9144000" cy="6678751"/>
          </a:xfrm>
          <a:prstGeom prst="rect">
            <a:avLst/>
          </a:prstGeom>
          <a:noFill/>
          <a:ln>
            <a:noFill/>
          </a:ln>
        </p:spPr>
        <p:txBody>
          <a:bodyPr wrap="square" rtlCol="0">
            <a:spAutoFit/>
          </a:bodyPr>
          <a:lstStyle/>
          <a:p>
            <a:pPr algn="ctr"/>
            <a:r>
              <a:rPr lang="en-US" sz="3200" b="1" dirty="0"/>
              <a:t>PHY 712 Electrodynamics</a:t>
            </a:r>
          </a:p>
          <a:p>
            <a:pPr algn="ctr"/>
            <a:r>
              <a:rPr lang="en-US" sz="3200" b="1" dirty="0"/>
              <a:t>10-10:50 AM  MWF  Online</a:t>
            </a:r>
          </a:p>
          <a:p>
            <a:pPr algn="ctr"/>
            <a:endParaRPr lang="en-US" sz="3200" b="1" dirty="0"/>
          </a:p>
          <a:p>
            <a:pPr algn="ctr"/>
            <a:r>
              <a:rPr lang="en-US" sz="3200" b="1" dirty="0"/>
              <a:t>Plan  for Lecture 30:</a:t>
            </a:r>
            <a:endParaRPr lang="en-US" sz="3200" b="1" dirty="0">
              <a:solidFill>
                <a:schemeClr val="folHlink"/>
              </a:solidFill>
            </a:endParaRPr>
          </a:p>
          <a:p>
            <a:pPr marL="457200" lvl="2" algn="ctr">
              <a:spcBef>
                <a:spcPct val="50000"/>
              </a:spcBef>
            </a:pPr>
            <a:r>
              <a:rPr lang="en-US" sz="3200" b="1" dirty="0">
                <a:solidFill>
                  <a:schemeClr val="folHlink"/>
                </a:solidFill>
              </a:rPr>
              <a:t>Continue reading Chap. 14 – </a:t>
            </a:r>
          </a:p>
          <a:p>
            <a:pPr marL="457200" lvl="2" algn="ctr">
              <a:spcBef>
                <a:spcPct val="50000"/>
              </a:spcBef>
            </a:pPr>
            <a:r>
              <a:rPr lang="en-US" sz="3200" b="1" dirty="0">
                <a:solidFill>
                  <a:schemeClr val="folHlink"/>
                </a:solidFill>
              </a:rPr>
              <a:t>Radiation by moving charges</a:t>
            </a:r>
          </a:p>
          <a:p>
            <a:pPr marL="2343150" lvl="5" indent="-514350">
              <a:spcBef>
                <a:spcPct val="50000"/>
              </a:spcBef>
              <a:buFont typeface="+mj-lt"/>
              <a:buAutoNum type="arabicPeriod"/>
            </a:pPr>
            <a:r>
              <a:rPr lang="en-US" sz="2400" b="1" dirty="0">
                <a:solidFill>
                  <a:schemeClr val="folHlink"/>
                </a:solidFill>
              </a:rPr>
              <a:t>Recap of results for  synchrotron radiation from land based sources</a:t>
            </a:r>
          </a:p>
          <a:p>
            <a:pPr marL="2343150" lvl="5" indent="-514350">
              <a:spcBef>
                <a:spcPct val="50000"/>
              </a:spcBef>
              <a:buFont typeface="+mj-lt"/>
              <a:buAutoNum type="arabicPeriod"/>
            </a:pPr>
            <a:r>
              <a:rPr lang="en-US" sz="2400" b="1" dirty="0">
                <a:solidFill>
                  <a:schemeClr val="folHlink"/>
                </a:solidFill>
              </a:rPr>
              <a:t>Synchrotron radiation from astronomical sources</a:t>
            </a:r>
          </a:p>
          <a:p>
            <a:pPr marL="2343150" lvl="5" indent="-514350">
              <a:spcBef>
                <a:spcPct val="50000"/>
              </a:spcBef>
              <a:buFont typeface="+mj-lt"/>
              <a:buAutoNum type="arabicPeriod"/>
            </a:pPr>
            <a:r>
              <a:rPr lang="en-US" sz="2400" b="1" dirty="0">
                <a:solidFill>
                  <a:schemeClr val="folHlink"/>
                </a:solidFill>
              </a:rPr>
              <a:t>Compton scattering</a:t>
            </a:r>
          </a:p>
          <a:p>
            <a:pPr marL="2343150" lvl="5" indent="-514350">
              <a:spcBef>
                <a:spcPct val="50000"/>
              </a:spcBef>
              <a:buAutoNum type="arabicPeriod"/>
            </a:pPr>
            <a:endParaRPr lang="en-US" sz="32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04/14/2021</a:t>
            </a:r>
            <a:endParaRPr lang="en-US" dirty="0"/>
          </a:p>
        </p:txBody>
      </p:sp>
      <p:sp>
        <p:nvSpPr>
          <p:cNvPr id="3" name="Footer Placeholder 2"/>
          <p:cNvSpPr>
            <a:spLocks noGrp="1"/>
          </p:cNvSpPr>
          <p:nvPr>
            <p:ph type="ftr" sz="quarter" idx="11"/>
          </p:nvPr>
        </p:nvSpPr>
        <p:spPr/>
        <p:txBody>
          <a:bodyPr/>
          <a:lstStyle/>
          <a:p>
            <a:r>
              <a:rPr lang="en-US"/>
              <a:t>PHY 712  Spring 2021 --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984866013"/>
              </p:ext>
            </p:extLst>
          </p:nvPr>
        </p:nvGraphicFramePr>
        <p:xfrm>
          <a:off x="836454" y="683546"/>
          <a:ext cx="7491412" cy="2578100"/>
        </p:xfrm>
        <a:graphic>
          <a:graphicData uri="http://schemas.openxmlformats.org/presentationml/2006/ole">
            <mc:AlternateContent xmlns:mc="http://schemas.openxmlformats.org/markup-compatibility/2006">
              <mc:Choice xmlns:v="urn:schemas-microsoft-com:vml" Requires="v">
                <p:oleObj spid="_x0000_s44093" name="Equation" r:id="rId4" imgW="4127400" imgH="1523880" progId="Equation.DSMT4">
                  <p:embed/>
                </p:oleObj>
              </mc:Choice>
              <mc:Fallback>
                <p:oleObj name="Equation" r:id="rId4" imgW="4127400" imgH="1523880" progId="Equation.DSMT4">
                  <p:embed/>
                  <p:pic>
                    <p:nvPicPr>
                      <p:cNvPr id="5" name="Object 4"/>
                      <p:cNvPicPr>
                        <a:picLocks noChangeAspect="1" noChangeArrowheads="1"/>
                      </p:cNvPicPr>
                      <p:nvPr/>
                    </p:nvPicPr>
                    <p:blipFill>
                      <a:blip r:embed="rId5"/>
                      <a:srcRect/>
                      <a:stretch>
                        <a:fillRect/>
                      </a:stretch>
                    </p:blipFill>
                    <p:spPr bwMode="auto">
                      <a:xfrm>
                        <a:off x="836454" y="683546"/>
                        <a:ext cx="7491412"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04800"/>
            <a:ext cx="7467600" cy="461665"/>
          </a:xfrm>
          <a:prstGeom prst="rect">
            <a:avLst/>
          </a:prstGeom>
          <a:noFill/>
        </p:spPr>
        <p:txBody>
          <a:bodyPr wrap="square" rtlCol="0">
            <a:spAutoFit/>
          </a:bodyPr>
          <a:lstStyle/>
          <a:p>
            <a:r>
              <a:rPr lang="en-US" sz="2400" dirty="0">
                <a:latin typeface="+mj-lt"/>
              </a:rPr>
              <a:t>More details</a:t>
            </a:r>
          </a:p>
        </p:txBody>
      </p:sp>
      <p:pic>
        <p:nvPicPr>
          <p:cNvPr id="7" name="Picture 6"/>
          <p:cNvPicPr>
            <a:picLocks noChangeAspect="1"/>
          </p:cNvPicPr>
          <p:nvPr/>
        </p:nvPicPr>
        <p:blipFill>
          <a:blip r:embed="rId6"/>
          <a:stretch>
            <a:fillRect/>
          </a:stretch>
        </p:blipFill>
        <p:spPr>
          <a:xfrm>
            <a:off x="10160" y="3524097"/>
            <a:ext cx="9144000" cy="2713353"/>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2792203082"/>
              </p:ext>
            </p:extLst>
          </p:nvPr>
        </p:nvGraphicFramePr>
        <p:xfrm>
          <a:off x="4582160" y="6004799"/>
          <a:ext cx="751840" cy="393007"/>
        </p:xfrm>
        <a:graphic>
          <a:graphicData uri="http://schemas.openxmlformats.org/presentationml/2006/ole">
            <mc:AlternateContent xmlns:mc="http://schemas.openxmlformats.org/markup-compatibility/2006">
              <mc:Choice xmlns:v="urn:schemas-microsoft-com:vml" Requires="v">
                <p:oleObj spid="_x0000_s44094" name="Equation" r:id="rId7" imgW="558720" imgH="291960" progId="Equation.DSMT4">
                  <p:embed/>
                </p:oleObj>
              </mc:Choice>
              <mc:Fallback>
                <p:oleObj name="Equation" r:id="rId7" imgW="558720" imgH="291960" progId="Equation.DSMT4">
                  <p:embed/>
                  <p:pic>
                    <p:nvPicPr>
                      <p:cNvPr id="8" name="Object 7"/>
                      <p:cNvPicPr/>
                      <p:nvPr/>
                    </p:nvPicPr>
                    <p:blipFill>
                      <a:blip r:embed="rId8"/>
                      <a:stretch>
                        <a:fillRect/>
                      </a:stretch>
                    </p:blipFill>
                    <p:spPr>
                      <a:xfrm>
                        <a:off x="4582160" y="6004799"/>
                        <a:ext cx="751840" cy="39300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40168615"/>
              </p:ext>
            </p:extLst>
          </p:nvPr>
        </p:nvGraphicFramePr>
        <p:xfrm>
          <a:off x="4267200" y="3830998"/>
          <a:ext cx="1625600" cy="622300"/>
        </p:xfrm>
        <a:graphic>
          <a:graphicData uri="http://schemas.openxmlformats.org/presentationml/2006/ole">
            <mc:AlternateContent xmlns:mc="http://schemas.openxmlformats.org/markup-compatibility/2006">
              <mc:Choice xmlns:v="urn:schemas-microsoft-com:vml" Requires="v">
                <p:oleObj spid="_x0000_s44095" name="Equation" r:id="rId9" imgW="1625400" imgH="622080" progId="Equation.DSMT4">
                  <p:embed/>
                </p:oleObj>
              </mc:Choice>
              <mc:Fallback>
                <p:oleObj name="Equation" r:id="rId9" imgW="1625400" imgH="622080" progId="Equation.DSMT4">
                  <p:embed/>
                  <p:pic>
                    <p:nvPicPr>
                      <p:cNvPr id="9" name="Object 8"/>
                      <p:cNvPicPr/>
                      <p:nvPr/>
                    </p:nvPicPr>
                    <p:blipFill>
                      <a:blip r:embed="rId10"/>
                      <a:stretch>
                        <a:fillRect/>
                      </a:stretch>
                    </p:blipFill>
                    <p:spPr>
                      <a:xfrm>
                        <a:off x="4267200" y="3830998"/>
                        <a:ext cx="1625600" cy="6223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838467466"/>
              </p:ext>
            </p:extLst>
          </p:nvPr>
        </p:nvGraphicFramePr>
        <p:xfrm>
          <a:off x="1294130" y="4258473"/>
          <a:ext cx="1587500" cy="622300"/>
        </p:xfrm>
        <a:graphic>
          <a:graphicData uri="http://schemas.openxmlformats.org/presentationml/2006/ole">
            <mc:AlternateContent xmlns:mc="http://schemas.openxmlformats.org/markup-compatibility/2006">
              <mc:Choice xmlns:v="urn:schemas-microsoft-com:vml" Requires="v">
                <p:oleObj spid="_x0000_s44096" name="Equation" r:id="rId11" imgW="1587240" imgH="622080" progId="Equation.DSMT4">
                  <p:embed/>
                </p:oleObj>
              </mc:Choice>
              <mc:Fallback>
                <p:oleObj name="Equation" r:id="rId11" imgW="1587240" imgH="622080" progId="Equation.DSMT4">
                  <p:embed/>
                  <p:pic>
                    <p:nvPicPr>
                      <p:cNvPr id="10" name="Object 9"/>
                      <p:cNvPicPr/>
                      <p:nvPr/>
                    </p:nvPicPr>
                    <p:blipFill>
                      <a:blip r:embed="rId12"/>
                      <a:stretch>
                        <a:fillRect/>
                      </a:stretch>
                    </p:blipFill>
                    <p:spPr>
                      <a:xfrm>
                        <a:off x="1294130" y="4258473"/>
                        <a:ext cx="1587500" cy="6223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210378491"/>
              </p:ext>
            </p:extLst>
          </p:nvPr>
        </p:nvGraphicFramePr>
        <p:xfrm>
          <a:off x="2679700" y="4813300"/>
          <a:ext cx="1587500" cy="596900"/>
        </p:xfrm>
        <a:graphic>
          <a:graphicData uri="http://schemas.openxmlformats.org/presentationml/2006/ole">
            <mc:AlternateContent xmlns:mc="http://schemas.openxmlformats.org/markup-compatibility/2006">
              <mc:Choice xmlns:v="urn:schemas-microsoft-com:vml" Requires="v">
                <p:oleObj spid="_x0000_s44097" name="Equation" r:id="rId13" imgW="1587240" imgH="596880" progId="Equation.DSMT4">
                  <p:embed/>
                </p:oleObj>
              </mc:Choice>
              <mc:Fallback>
                <p:oleObj name="Equation" r:id="rId13" imgW="1587240" imgH="596880" progId="Equation.DSMT4">
                  <p:embed/>
                  <p:pic>
                    <p:nvPicPr>
                      <p:cNvPr id="11" name="Object 10"/>
                      <p:cNvPicPr/>
                      <p:nvPr/>
                    </p:nvPicPr>
                    <p:blipFill>
                      <a:blip r:embed="rId14"/>
                      <a:stretch>
                        <a:fillRect/>
                      </a:stretch>
                    </p:blipFill>
                    <p:spPr>
                      <a:xfrm>
                        <a:off x="2679700" y="4813300"/>
                        <a:ext cx="1587500" cy="596900"/>
                      </a:xfrm>
                      <a:prstGeom prst="rect">
                        <a:avLst/>
                      </a:prstGeom>
                    </p:spPr>
                  </p:pic>
                </p:oleObj>
              </mc:Fallback>
            </mc:AlternateContent>
          </a:graphicData>
        </a:graphic>
      </p:graphicFrame>
      <p:cxnSp>
        <p:nvCxnSpPr>
          <p:cNvPr id="13" name="Straight Arrow Connector 12"/>
          <p:cNvCxnSpPr/>
          <p:nvPr/>
        </p:nvCxnSpPr>
        <p:spPr>
          <a:xfrm flipH="1">
            <a:off x="1371600" y="5187674"/>
            <a:ext cx="1219200" cy="222526"/>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185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99A597-977D-46F2-8AE3-90563A3D5566}"/>
              </a:ext>
            </a:extLst>
          </p:cNvPr>
          <p:cNvSpPr>
            <a:spLocks noGrp="1"/>
          </p:cNvSpPr>
          <p:nvPr>
            <p:ph type="dt" sz="half" idx="10"/>
          </p:nvPr>
        </p:nvSpPr>
        <p:spPr/>
        <p:txBody>
          <a:bodyPr/>
          <a:lstStyle/>
          <a:p>
            <a:r>
              <a:rPr lang="en-US"/>
              <a:t>04/14/2021</a:t>
            </a:r>
            <a:endParaRPr lang="en-US" dirty="0"/>
          </a:p>
        </p:txBody>
      </p:sp>
      <p:sp>
        <p:nvSpPr>
          <p:cNvPr id="3" name="Footer Placeholder 2">
            <a:extLst>
              <a:ext uri="{FF2B5EF4-FFF2-40B4-BE49-F238E27FC236}">
                <a16:creationId xmlns:a16="http://schemas.microsoft.com/office/drawing/2014/main" id="{71D4FAEA-8B4B-4B6F-B615-19D866117D13}"/>
              </a:ext>
            </a:extLst>
          </p:cNvPr>
          <p:cNvSpPr>
            <a:spLocks noGrp="1"/>
          </p:cNvSpPr>
          <p:nvPr>
            <p:ph type="ftr" sz="quarter" idx="11"/>
          </p:nvPr>
        </p:nvSpPr>
        <p:spPr/>
        <p:txBody>
          <a:bodyPr/>
          <a:lstStyle/>
          <a:p>
            <a:r>
              <a:rPr lang="en-US"/>
              <a:t>PHY 712  Spring 2021 -- Lecture 30</a:t>
            </a:r>
            <a:endParaRPr lang="en-US" dirty="0"/>
          </a:p>
        </p:txBody>
      </p:sp>
      <p:sp>
        <p:nvSpPr>
          <p:cNvPr id="4" name="Slide Number Placeholder 3">
            <a:extLst>
              <a:ext uri="{FF2B5EF4-FFF2-40B4-BE49-F238E27FC236}">
                <a16:creationId xmlns:a16="http://schemas.microsoft.com/office/drawing/2014/main" id="{83BE999D-6162-4D54-91EA-9846707EB3F5}"/>
              </a:ext>
            </a:extLst>
          </p:cNvPr>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a:extLst>
              <a:ext uri="{FF2B5EF4-FFF2-40B4-BE49-F238E27FC236}">
                <a16:creationId xmlns:a16="http://schemas.microsoft.com/office/drawing/2014/main" id="{65A06D3F-12FD-4B8E-BB41-1C1D54F81DA9}"/>
              </a:ext>
            </a:extLst>
          </p:cNvPr>
          <p:cNvSpPr txBox="1"/>
          <p:nvPr/>
        </p:nvSpPr>
        <p:spPr>
          <a:xfrm>
            <a:off x="304800" y="914400"/>
            <a:ext cx="7696200" cy="830997"/>
          </a:xfrm>
          <a:prstGeom prst="rect">
            <a:avLst/>
          </a:prstGeom>
          <a:noFill/>
        </p:spPr>
        <p:txBody>
          <a:bodyPr wrap="square" rtlCol="0">
            <a:spAutoFit/>
          </a:bodyPr>
          <a:lstStyle/>
          <a:p>
            <a:r>
              <a:rPr lang="en-US" sz="2400" dirty="0">
                <a:latin typeface="+mj-lt"/>
              </a:rPr>
              <a:t>Comment on light source </a:t>
            </a:r>
            <a:r>
              <a:rPr lang="en-US" sz="2400" dirty="0" err="1">
                <a:latin typeface="+mj-lt"/>
              </a:rPr>
              <a:t>facilites</a:t>
            </a:r>
            <a:r>
              <a:rPr lang="en-US" sz="2400" dirty="0">
                <a:latin typeface="+mj-lt"/>
              </a:rPr>
              <a:t>  and the newer free electron laser technology </a:t>
            </a:r>
          </a:p>
        </p:txBody>
      </p:sp>
      <p:pic>
        <p:nvPicPr>
          <p:cNvPr id="6" name="Picture 5">
            <a:extLst>
              <a:ext uri="{FF2B5EF4-FFF2-40B4-BE49-F238E27FC236}">
                <a16:creationId xmlns:a16="http://schemas.microsoft.com/office/drawing/2014/main" id="{27880F03-10DA-4F19-AD4B-2F82F5638298}"/>
              </a:ext>
            </a:extLst>
          </p:cNvPr>
          <p:cNvPicPr>
            <a:picLocks noChangeAspect="1"/>
          </p:cNvPicPr>
          <p:nvPr/>
        </p:nvPicPr>
        <p:blipFill>
          <a:blip r:embed="rId2"/>
          <a:stretch>
            <a:fillRect/>
          </a:stretch>
        </p:blipFill>
        <p:spPr>
          <a:xfrm>
            <a:off x="209550" y="1676400"/>
            <a:ext cx="8724900" cy="3505200"/>
          </a:xfrm>
          <a:prstGeom prst="rect">
            <a:avLst/>
          </a:prstGeom>
        </p:spPr>
      </p:pic>
      <p:sp>
        <p:nvSpPr>
          <p:cNvPr id="7" name="TextBox 6">
            <a:extLst>
              <a:ext uri="{FF2B5EF4-FFF2-40B4-BE49-F238E27FC236}">
                <a16:creationId xmlns:a16="http://schemas.microsoft.com/office/drawing/2014/main" id="{B63C31FE-DDBC-4A34-8FEA-6A3474D645B1}"/>
              </a:ext>
            </a:extLst>
          </p:cNvPr>
          <p:cNvSpPr txBox="1"/>
          <p:nvPr/>
        </p:nvSpPr>
        <p:spPr>
          <a:xfrm>
            <a:off x="209550" y="5410200"/>
            <a:ext cx="8724900" cy="461665"/>
          </a:xfrm>
          <a:prstGeom prst="rect">
            <a:avLst/>
          </a:prstGeom>
          <a:noFill/>
        </p:spPr>
        <p:txBody>
          <a:bodyPr wrap="square" rtlCol="0">
            <a:spAutoFit/>
          </a:bodyPr>
          <a:lstStyle/>
          <a:p>
            <a:r>
              <a:rPr lang="en-US" sz="2400" dirty="0"/>
              <a:t>DOI: 10.1126/science.1055718</a:t>
            </a:r>
            <a:endParaRPr lang="en-US" sz="2400" dirty="0">
              <a:latin typeface="+mj-lt"/>
            </a:endParaRPr>
          </a:p>
        </p:txBody>
      </p:sp>
    </p:spTree>
    <p:extLst>
      <p:ext uri="{BB962C8B-B14F-4D97-AF65-F5344CB8AC3E}">
        <p14:creationId xmlns:p14="http://schemas.microsoft.com/office/powerpoint/2010/main" val="4041958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pic>
        <p:nvPicPr>
          <p:cNvPr id="5" name="Picture 4"/>
          <p:cNvPicPr>
            <a:picLocks noChangeAspect="1"/>
          </p:cNvPicPr>
          <p:nvPr/>
        </p:nvPicPr>
        <p:blipFill>
          <a:blip r:embed="rId3"/>
          <a:stretch>
            <a:fillRect/>
          </a:stretch>
        </p:blipFill>
        <p:spPr>
          <a:xfrm>
            <a:off x="3200400" y="914400"/>
            <a:ext cx="5867400" cy="5867400"/>
          </a:xfrm>
          <a:prstGeom prst="rect">
            <a:avLst/>
          </a:prstGeom>
        </p:spPr>
      </p:pic>
      <p:pic>
        <p:nvPicPr>
          <p:cNvPr id="6" name="Picture 5"/>
          <p:cNvPicPr>
            <a:picLocks noChangeAspect="1"/>
          </p:cNvPicPr>
          <p:nvPr/>
        </p:nvPicPr>
        <p:blipFill>
          <a:blip r:embed="rId4"/>
          <a:stretch>
            <a:fillRect/>
          </a:stretch>
        </p:blipFill>
        <p:spPr>
          <a:xfrm>
            <a:off x="0" y="0"/>
            <a:ext cx="4648200" cy="822907"/>
          </a:xfrm>
          <a:prstGeom prst="rect">
            <a:avLst/>
          </a:prstGeom>
        </p:spPr>
      </p:pic>
      <p:pic>
        <p:nvPicPr>
          <p:cNvPr id="7" name="Picture 6"/>
          <p:cNvPicPr>
            <a:picLocks noChangeAspect="1"/>
          </p:cNvPicPr>
          <p:nvPr/>
        </p:nvPicPr>
        <p:blipFill>
          <a:blip r:embed="rId5"/>
          <a:stretch>
            <a:fillRect/>
          </a:stretch>
        </p:blipFill>
        <p:spPr>
          <a:xfrm>
            <a:off x="295275" y="964856"/>
            <a:ext cx="2828925" cy="352425"/>
          </a:xfrm>
          <a:prstGeom prst="rect">
            <a:avLst/>
          </a:prstGeom>
        </p:spPr>
      </p:pic>
    </p:spTree>
    <p:extLst>
      <p:ext uri="{BB962C8B-B14F-4D97-AF65-F5344CB8AC3E}">
        <p14:creationId xmlns:p14="http://schemas.microsoft.com/office/powerpoint/2010/main" val="238088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AB3628-6B3C-474E-845A-EF2921160917}"/>
              </a:ext>
            </a:extLst>
          </p:cNvPr>
          <p:cNvSpPr>
            <a:spLocks noGrp="1"/>
          </p:cNvSpPr>
          <p:nvPr>
            <p:ph type="dt" sz="half" idx="10"/>
          </p:nvPr>
        </p:nvSpPr>
        <p:spPr/>
        <p:txBody>
          <a:bodyPr/>
          <a:lstStyle/>
          <a:p>
            <a:r>
              <a:rPr lang="en-US"/>
              <a:t>04/14/2021</a:t>
            </a:r>
            <a:endParaRPr lang="en-US" dirty="0"/>
          </a:p>
        </p:txBody>
      </p:sp>
      <p:sp>
        <p:nvSpPr>
          <p:cNvPr id="3" name="Footer Placeholder 2">
            <a:extLst>
              <a:ext uri="{FF2B5EF4-FFF2-40B4-BE49-F238E27FC236}">
                <a16:creationId xmlns:a16="http://schemas.microsoft.com/office/drawing/2014/main" id="{F1970609-0E5D-476B-9F75-1EB3F49FD927}"/>
              </a:ext>
            </a:extLst>
          </p:cNvPr>
          <p:cNvSpPr>
            <a:spLocks noGrp="1"/>
          </p:cNvSpPr>
          <p:nvPr>
            <p:ph type="ftr" sz="quarter" idx="11"/>
          </p:nvPr>
        </p:nvSpPr>
        <p:spPr/>
        <p:txBody>
          <a:bodyPr/>
          <a:lstStyle/>
          <a:p>
            <a:r>
              <a:rPr lang="en-US"/>
              <a:t>PHY 712  Spring 2021 -- Lecture 30</a:t>
            </a:r>
            <a:endParaRPr lang="en-US" dirty="0"/>
          </a:p>
        </p:txBody>
      </p:sp>
      <p:sp>
        <p:nvSpPr>
          <p:cNvPr id="4" name="Slide Number Placeholder 3">
            <a:extLst>
              <a:ext uri="{FF2B5EF4-FFF2-40B4-BE49-F238E27FC236}">
                <a16:creationId xmlns:a16="http://schemas.microsoft.com/office/drawing/2014/main" id="{64934382-E3F8-4993-B910-613E094CCCD6}"/>
              </a:ext>
            </a:extLst>
          </p:cNvPr>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a:extLst>
              <a:ext uri="{FF2B5EF4-FFF2-40B4-BE49-F238E27FC236}">
                <a16:creationId xmlns:a16="http://schemas.microsoft.com/office/drawing/2014/main" id="{26220592-A6E8-488C-8493-87211DDB3425}"/>
              </a:ext>
            </a:extLst>
          </p:cNvPr>
          <p:cNvSpPr txBox="1"/>
          <p:nvPr/>
        </p:nvSpPr>
        <p:spPr>
          <a:xfrm>
            <a:off x="304800" y="381000"/>
            <a:ext cx="8382000" cy="1938992"/>
          </a:xfrm>
          <a:prstGeom prst="rect">
            <a:avLst/>
          </a:prstGeom>
          <a:noFill/>
        </p:spPr>
        <p:txBody>
          <a:bodyPr wrap="square" rtlCol="0">
            <a:spAutoFit/>
          </a:bodyPr>
          <a:lstStyle/>
          <a:p>
            <a:r>
              <a:rPr lang="en-US" sz="2400" dirty="0"/>
              <a:t>The above analysis applies to a class of man-made facilities dedicated to producing intense radiation in the continuous spectrum.   For more specific information on man-made synchrotron sources, the following web page is useful: </a:t>
            </a:r>
            <a:r>
              <a:rPr lang="en-US" sz="2400" dirty="0">
                <a:hlinkClick r:id="rId3"/>
              </a:rPr>
              <a:t>http://www.als.lbl.gov/als/synchrotron_sources.html</a:t>
            </a:r>
            <a:r>
              <a:rPr lang="en-US" sz="2400" dirty="0"/>
              <a:t>.</a:t>
            </a:r>
            <a:endParaRPr lang="en-US" sz="2400" dirty="0">
              <a:latin typeface="+mj-lt"/>
            </a:endParaRPr>
          </a:p>
        </p:txBody>
      </p:sp>
      <p:sp>
        <p:nvSpPr>
          <p:cNvPr id="6" name="TextBox 5">
            <a:extLst>
              <a:ext uri="{FF2B5EF4-FFF2-40B4-BE49-F238E27FC236}">
                <a16:creationId xmlns:a16="http://schemas.microsoft.com/office/drawing/2014/main" id="{2536A056-473A-46D8-A710-65F5B6A12F17}"/>
              </a:ext>
            </a:extLst>
          </p:cNvPr>
          <p:cNvSpPr txBox="1"/>
          <p:nvPr/>
        </p:nvSpPr>
        <p:spPr>
          <a:xfrm>
            <a:off x="304800" y="3276600"/>
            <a:ext cx="8382000" cy="1200329"/>
          </a:xfrm>
          <a:prstGeom prst="rect">
            <a:avLst/>
          </a:prstGeom>
          <a:noFill/>
        </p:spPr>
        <p:txBody>
          <a:bodyPr wrap="square" rtlCol="0">
            <a:spAutoFit/>
          </a:bodyPr>
          <a:lstStyle/>
          <a:p>
            <a:r>
              <a:rPr lang="en-US" sz="2400" dirty="0">
                <a:latin typeface="+mj-lt"/>
              </a:rPr>
              <a:t>Synchrotron radiation is also produced by astronomical sources as analyzed by Julian Schwinger –</a:t>
            </a:r>
          </a:p>
          <a:p>
            <a:endParaRPr lang="en-US" sz="2400" dirty="0">
              <a:latin typeface="+mj-lt"/>
            </a:endParaRPr>
          </a:p>
        </p:txBody>
      </p:sp>
    </p:spTree>
    <p:extLst>
      <p:ext uri="{BB962C8B-B14F-4D97-AF65-F5344CB8AC3E}">
        <p14:creationId xmlns:p14="http://schemas.microsoft.com/office/powerpoint/2010/main" val="1257460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1C1F87-0BF0-428D-A26D-7CCB51A64738}"/>
              </a:ext>
            </a:extLst>
          </p:cNvPr>
          <p:cNvSpPr>
            <a:spLocks noGrp="1"/>
          </p:cNvSpPr>
          <p:nvPr>
            <p:ph type="dt" sz="half" idx="10"/>
          </p:nvPr>
        </p:nvSpPr>
        <p:spPr/>
        <p:txBody>
          <a:bodyPr/>
          <a:lstStyle/>
          <a:p>
            <a:r>
              <a:rPr lang="en-US"/>
              <a:t>04/14/2021</a:t>
            </a:r>
            <a:endParaRPr lang="en-US" dirty="0"/>
          </a:p>
        </p:txBody>
      </p:sp>
      <p:sp>
        <p:nvSpPr>
          <p:cNvPr id="3" name="Footer Placeholder 2">
            <a:extLst>
              <a:ext uri="{FF2B5EF4-FFF2-40B4-BE49-F238E27FC236}">
                <a16:creationId xmlns:a16="http://schemas.microsoft.com/office/drawing/2014/main" id="{2836730A-87C0-4C3E-A0B7-14FF5D9AE536}"/>
              </a:ext>
            </a:extLst>
          </p:cNvPr>
          <p:cNvSpPr>
            <a:spLocks noGrp="1"/>
          </p:cNvSpPr>
          <p:nvPr>
            <p:ph type="ftr" sz="quarter" idx="11"/>
          </p:nvPr>
        </p:nvSpPr>
        <p:spPr/>
        <p:txBody>
          <a:bodyPr/>
          <a:lstStyle/>
          <a:p>
            <a:r>
              <a:rPr lang="en-US"/>
              <a:t>PHY 712  Spring 2021 -- Lecture 30</a:t>
            </a:r>
            <a:endParaRPr lang="en-US" dirty="0"/>
          </a:p>
        </p:txBody>
      </p:sp>
      <p:sp>
        <p:nvSpPr>
          <p:cNvPr id="4" name="Slide Number Placeholder 3">
            <a:extLst>
              <a:ext uri="{FF2B5EF4-FFF2-40B4-BE49-F238E27FC236}">
                <a16:creationId xmlns:a16="http://schemas.microsoft.com/office/drawing/2014/main" id="{199765B1-55EE-4066-8A5C-A2160D448298}"/>
              </a:ext>
            </a:extLst>
          </p:cNvPr>
          <p:cNvSpPr>
            <a:spLocks noGrp="1"/>
          </p:cNvSpPr>
          <p:nvPr>
            <p:ph type="sldNum" sz="quarter" idx="12"/>
          </p:nvPr>
        </p:nvSpPr>
        <p:spPr/>
        <p:txBody>
          <a:bodyPr/>
          <a:lstStyle/>
          <a:p>
            <a:fld id="{CE368B07-CEBF-4C80-90AF-53B34FA04CF3}" type="slidenum">
              <a:rPr lang="en-US" smtClean="0"/>
              <a:t>14</a:t>
            </a:fld>
            <a:endParaRPr lang="en-US" dirty="0"/>
          </a:p>
        </p:txBody>
      </p:sp>
      <p:pic>
        <p:nvPicPr>
          <p:cNvPr id="5" name="Picture 4">
            <a:extLst>
              <a:ext uri="{FF2B5EF4-FFF2-40B4-BE49-F238E27FC236}">
                <a16:creationId xmlns:a16="http://schemas.microsoft.com/office/drawing/2014/main" id="{BE7D1DFE-A52E-4E88-8B4A-69B920ED97E3}"/>
              </a:ext>
            </a:extLst>
          </p:cNvPr>
          <p:cNvPicPr>
            <a:picLocks noChangeAspect="1"/>
          </p:cNvPicPr>
          <p:nvPr/>
        </p:nvPicPr>
        <p:blipFill>
          <a:blip r:embed="rId2"/>
          <a:stretch>
            <a:fillRect/>
          </a:stretch>
        </p:blipFill>
        <p:spPr>
          <a:xfrm>
            <a:off x="-3048" y="609600"/>
            <a:ext cx="9144000" cy="4913194"/>
          </a:xfrm>
          <a:prstGeom prst="rect">
            <a:avLst/>
          </a:prstGeom>
        </p:spPr>
      </p:pic>
      <p:sp>
        <p:nvSpPr>
          <p:cNvPr id="6" name="TextBox 5">
            <a:extLst>
              <a:ext uri="{FF2B5EF4-FFF2-40B4-BE49-F238E27FC236}">
                <a16:creationId xmlns:a16="http://schemas.microsoft.com/office/drawing/2014/main" id="{D553764D-4DF7-4FC1-AF12-CF3E591159CD}"/>
              </a:ext>
            </a:extLst>
          </p:cNvPr>
          <p:cNvSpPr txBox="1"/>
          <p:nvPr/>
        </p:nvSpPr>
        <p:spPr>
          <a:xfrm>
            <a:off x="0" y="5867400"/>
            <a:ext cx="8534400" cy="830997"/>
          </a:xfrm>
          <a:prstGeom prst="rect">
            <a:avLst/>
          </a:prstGeom>
          <a:noFill/>
        </p:spPr>
        <p:txBody>
          <a:bodyPr wrap="square" rtlCol="0">
            <a:spAutoFit/>
          </a:bodyPr>
          <a:lstStyle/>
          <a:p>
            <a:r>
              <a:rPr lang="en-US" sz="2400" dirty="0" err="1"/>
              <a:t>DOI:</a:t>
            </a:r>
            <a:r>
              <a:rPr lang="en-US" sz="2400" dirty="0" err="1">
                <a:hlinkClick r:id="rId3"/>
              </a:rPr>
              <a:t>https</a:t>
            </a:r>
            <a:r>
              <a:rPr lang="en-US" sz="2400" dirty="0">
                <a:hlinkClick r:id="rId3"/>
              </a:rPr>
              <a:t>://doi.org/10.1103/PhysRev.75.1912</a:t>
            </a:r>
            <a:endParaRPr lang="en-US" sz="2400" dirty="0"/>
          </a:p>
          <a:p>
            <a:endParaRPr lang="en-US" sz="2400" dirty="0">
              <a:latin typeface="+mj-lt"/>
            </a:endParaRPr>
          </a:p>
        </p:txBody>
      </p:sp>
    </p:spTree>
    <p:extLst>
      <p:ext uri="{BB962C8B-B14F-4D97-AF65-F5344CB8AC3E}">
        <p14:creationId xmlns:p14="http://schemas.microsoft.com/office/powerpoint/2010/main" val="999236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04/14/2021</a:t>
            </a:r>
            <a:endParaRPr lang="en-US" dirty="0"/>
          </a:p>
        </p:txBody>
      </p:sp>
      <p:sp>
        <p:nvSpPr>
          <p:cNvPr id="3" name="Footer Placeholder 2"/>
          <p:cNvSpPr>
            <a:spLocks noGrp="1"/>
          </p:cNvSpPr>
          <p:nvPr>
            <p:ph type="ftr" sz="quarter" idx="11"/>
          </p:nvPr>
        </p:nvSpPr>
        <p:spPr/>
        <p:txBody>
          <a:bodyPr/>
          <a:lstStyle/>
          <a:p>
            <a:r>
              <a:rPr lang="en-US"/>
              <a:t>PHY 712  Spring 2021 --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39" name="Object 38"/>
          <p:cNvGraphicFramePr>
            <a:graphicFrameLocks noChangeAspect="1"/>
          </p:cNvGraphicFramePr>
          <p:nvPr/>
        </p:nvGraphicFramePr>
        <p:xfrm>
          <a:off x="3070225" y="619125"/>
          <a:ext cx="5680075" cy="1590675"/>
        </p:xfrm>
        <a:graphic>
          <a:graphicData uri="http://schemas.openxmlformats.org/presentationml/2006/ole">
            <mc:AlternateContent xmlns:mc="http://schemas.openxmlformats.org/markup-compatibility/2006">
              <mc:Choice xmlns:v="urn:schemas-microsoft-com:vml" Requires="v">
                <p:oleObj spid="_x0000_s49170" name="Equation" r:id="rId4" imgW="2577960" imgH="774360" progId="Equation.DSMT4">
                  <p:embed/>
                </p:oleObj>
              </mc:Choice>
              <mc:Fallback>
                <p:oleObj name="Equation" r:id="rId4" imgW="2577960" imgH="774360" progId="Equation.DSMT4">
                  <p:embed/>
                  <p:pic>
                    <p:nvPicPr>
                      <p:cNvPr id="39" name="Object 38"/>
                      <p:cNvPicPr>
                        <a:picLocks noChangeAspect="1" noChangeArrowheads="1"/>
                      </p:cNvPicPr>
                      <p:nvPr/>
                    </p:nvPicPr>
                    <p:blipFill>
                      <a:blip r:embed="rId5"/>
                      <a:srcRect/>
                      <a:stretch>
                        <a:fillRect/>
                      </a:stretch>
                    </p:blipFill>
                    <p:spPr bwMode="auto">
                      <a:xfrm>
                        <a:off x="3070225" y="619125"/>
                        <a:ext cx="56800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5" name="Group 44"/>
          <p:cNvGrpSpPr/>
          <p:nvPr/>
        </p:nvGrpSpPr>
        <p:grpSpPr>
          <a:xfrm>
            <a:off x="152400" y="76200"/>
            <a:ext cx="3337516" cy="3011860"/>
            <a:chOff x="381000" y="304800"/>
            <a:chExt cx="3337516" cy="3011860"/>
          </a:xfrm>
        </p:grpSpPr>
        <p:grpSp>
          <p:nvGrpSpPr>
            <p:cNvPr id="5" name="Group 4"/>
            <p:cNvGrpSpPr/>
            <p:nvPr/>
          </p:nvGrpSpPr>
          <p:grpSpPr>
            <a:xfrm>
              <a:off x="381000" y="304800"/>
              <a:ext cx="3337516" cy="3011860"/>
              <a:chOff x="685800" y="688031"/>
              <a:chExt cx="3337516" cy="3011860"/>
            </a:xfrm>
          </p:grpSpPr>
          <p:sp>
            <p:nvSpPr>
              <p:cNvPr id="6" name="TextBox 5"/>
              <p:cNvSpPr txBox="1"/>
              <p:nvPr/>
            </p:nvSpPr>
            <p:spPr>
              <a:xfrm>
                <a:off x="3048000" y="2135831"/>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362200" cy="2819401"/>
                <a:chOff x="685800" y="688031"/>
                <a:chExt cx="2362200" cy="2819401"/>
              </a:xfrm>
            </p:grpSpPr>
            <p:cxnSp>
              <p:nvCxnSpPr>
                <p:cNvPr id="9" name="Straight Arrow Connector 8"/>
                <p:cNvCxnSpPr/>
                <p:nvPr/>
              </p:nvCxnSpPr>
              <p:spPr>
                <a:xfrm flipV="1">
                  <a:off x="1562100" y="2419350"/>
                  <a:ext cx="1485900" cy="190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0" name="Right Arrow 39"/>
            <p:cNvSpPr/>
            <p:nvPr/>
          </p:nvSpPr>
          <p:spPr>
            <a:xfrm>
              <a:off x="1257300" y="1913930"/>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rot="17700326">
              <a:off x="939797" y="1416065"/>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Object 41"/>
            <p:cNvGraphicFramePr>
              <a:graphicFrameLocks noChangeAspect="1"/>
            </p:cNvGraphicFramePr>
            <p:nvPr/>
          </p:nvGraphicFramePr>
          <p:xfrm>
            <a:off x="2209800" y="1562100"/>
            <a:ext cx="307975" cy="495300"/>
          </p:xfrm>
          <a:graphic>
            <a:graphicData uri="http://schemas.openxmlformats.org/presentationml/2006/ole">
              <mc:AlternateContent xmlns:mc="http://schemas.openxmlformats.org/markup-compatibility/2006">
                <mc:Choice xmlns:v="urn:schemas-microsoft-com:vml" Requires="v">
                  <p:oleObj spid="_x0000_s49171" name="Equation" r:id="rId6" imgW="139680" imgH="241200" progId="Equation.DSMT4">
                    <p:embed/>
                  </p:oleObj>
                </mc:Choice>
                <mc:Fallback>
                  <p:oleObj name="Equation" r:id="rId6" imgW="139680" imgH="241200" progId="Equation.DSMT4">
                    <p:embed/>
                    <p:pic>
                      <p:nvPicPr>
                        <p:cNvPr id="42" name="Object 41"/>
                        <p:cNvPicPr>
                          <a:picLocks noChangeAspect="1" noChangeArrowheads="1"/>
                        </p:cNvPicPr>
                        <p:nvPr/>
                      </p:nvPicPr>
                      <p:blipFill>
                        <a:blip r:embed="rId7"/>
                        <a:srcRect/>
                        <a:stretch>
                          <a:fillRect/>
                        </a:stretch>
                      </p:blipFill>
                      <p:spPr bwMode="auto">
                        <a:xfrm>
                          <a:off x="2209800" y="1562100"/>
                          <a:ext cx="3079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42"/>
            <p:cNvGraphicFramePr>
              <a:graphicFrameLocks noChangeAspect="1"/>
            </p:cNvGraphicFramePr>
            <p:nvPr/>
          </p:nvGraphicFramePr>
          <p:xfrm>
            <a:off x="1589088" y="674688"/>
            <a:ext cx="392112" cy="468312"/>
          </p:xfrm>
          <a:graphic>
            <a:graphicData uri="http://schemas.openxmlformats.org/presentationml/2006/ole">
              <mc:AlternateContent xmlns:mc="http://schemas.openxmlformats.org/markup-compatibility/2006">
                <mc:Choice xmlns:v="urn:schemas-microsoft-com:vml" Requires="v">
                  <p:oleObj spid="_x0000_s49172" name="Equation" r:id="rId8" imgW="177480" imgH="228600" progId="Equation.DSMT4">
                    <p:embed/>
                  </p:oleObj>
                </mc:Choice>
                <mc:Fallback>
                  <p:oleObj name="Equation" r:id="rId8" imgW="177480" imgH="228600" progId="Equation.DSMT4">
                    <p:embed/>
                    <p:pic>
                      <p:nvPicPr>
                        <p:cNvPr id="43" name="Object 42"/>
                        <p:cNvPicPr>
                          <a:picLocks noChangeAspect="1" noChangeArrowheads="1"/>
                        </p:cNvPicPr>
                        <p:nvPr/>
                      </p:nvPicPr>
                      <p:blipFill>
                        <a:blip r:embed="rId9"/>
                        <a:srcRect/>
                        <a:stretch>
                          <a:fillRect/>
                        </a:stretch>
                      </p:blipFill>
                      <p:spPr bwMode="auto">
                        <a:xfrm>
                          <a:off x="1589088" y="674688"/>
                          <a:ext cx="3921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44" name="Object 43"/>
          <p:cNvGraphicFramePr>
            <a:graphicFrameLocks noChangeAspect="1"/>
          </p:cNvGraphicFramePr>
          <p:nvPr/>
        </p:nvGraphicFramePr>
        <p:xfrm>
          <a:off x="1783682" y="2417894"/>
          <a:ext cx="6127750" cy="3390900"/>
        </p:xfrm>
        <a:graphic>
          <a:graphicData uri="http://schemas.openxmlformats.org/presentationml/2006/ole">
            <mc:AlternateContent xmlns:mc="http://schemas.openxmlformats.org/markup-compatibility/2006">
              <mc:Choice xmlns:v="urn:schemas-microsoft-com:vml" Requires="v">
                <p:oleObj spid="_x0000_s49173" name="Equation" r:id="rId10" imgW="2781000" imgH="1650960" progId="Equation.DSMT4">
                  <p:embed/>
                </p:oleObj>
              </mc:Choice>
              <mc:Fallback>
                <p:oleObj name="Equation" r:id="rId10" imgW="2781000" imgH="1650960" progId="Equation.DSMT4">
                  <p:embed/>
                  <p:pic>
                    <p:nvPicPr>
                      <p:cNvPr id="44" name="Object 43"/>
                      <p:cNvPicPr>
                        <a:picLocks noChangeAspect="1" noChangeArrowheads="1"/>
                      </p:cNvPicPr>
                      <p:nvPr/>
                    </p:nvPicPr>
                    <p:blipFill>
                      <a:blip r:embed="rId11"/>
                      <a:srcRect/>
                      <a:stretch>
                        <a:fillRect/>
                      </a:stretch>
                    </p:blipFill>
                    <p:spPr bwMode="auto">
                      <a:xfrm>
                        <a:off x="1783682" y="2417894"/>
                        <a:ext cx="612775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a:extLst>
              <a:ext uri="{FF2B5EF4-FFF2-40B4-BE49-F238E27FC236}">
                <a16:creationId xmlns:a16="http://schemas.microsoft.com/office/drawing/2014/main" id="{2E57A165-49BB-4788-A01B-EFAAC2408CE2}"/>
              </a:ext>
            </a:extLst>
          </p:cNvPr>
          <p:cNvSpPr txBox="1"/>
          <p:nvPr/>
        </p:nvSpPr>
        <p:spPr>
          <a:xfrm>
            <a:off x="1783682" y="154634"/>
            <a:ext cx="7131718" cy="468312"/>
          </a:xfrm>
          <a:prstGeom prst="rect">
            <a:avLst/>
          </a:prstGeom>
          <a:noFill/>
        </p:spPr>
        <p:txBody>
          <a:bodyPr wrap="square" rtlCol="0">
            <a:spAutoFit/>
          </a:bodyPr>
          <a:lstStyle/>
          <a:p>
            <a:r>
              <a:rPr lang="en-US" sz="2400" dirty="0">
                <a:latin typeface="+mj-lt"/>
              </a:rPr>
              <a:t>Recalling general results of analysis --</a:t>
            </a:r>
          </a:p>
        </p:txBody>
      </p:sp>
    </p:spTree>
    <p:extLst>
      <p:ext uri="{BB962C8B-B14F-4D97-AF65-F5344CB8AC3E}">
        <p14:creationId xmlns:p14="http://schemas.microsoft.com/office/powerpoint/2010/main" val="1208728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649124083"/>
              </p:ext>
            </p:extLst>
          </p:nvPr>
        </p:nvGraphicFramePr>
        <p:xfrm>
          <a:off x="838200" y="722349"/>
          <a:ext cx="7071971" cy="2667000"/>
        </p:xfrm>
        <a:graphic>
          <a:graphicData uri="http://schemas.openxmlformats.org/presentationml/2006/ole">
            <mc:AlternateContent xmlns:mc="http://schemas.openxmlformats.org/markup-compatibility/2006">
              <mc:Choice xmlns:v="urn:schemas-microsoft-com:vml" Requires="v">
                <p:oleObj spid="_x0000_s1034" name="Equation" r:id="rId4" imgW="2730240" imgH="1104840" progId="Equation.DSMT4">
                  <p:embed/>
                </p:oleObj>
              </mc:Choice>
              <mc:Fallback>
                <p:oleObj name="Equation" r:id="rId4" imgW="2730240" imgH="1104840" progId="Equation.DSMT4">
                  <p:embed/>
                  <p:pic>
                    <p:nvPicPr>
                      <p:cNvPr id="6" name="Object 5"/>
                      <p:cNvPicPr>
                        <a:picLocks noChangeAspect="1" noChangeArrowheads="1"/>
                      </p:cNvPicPr>
                      <p:nvPr/>
                    </p:nvPicPr>
                    <p:blipFill>
                      <a:blip r:embed="rId5"/>
                      <a:srcRect/>
                      <a:stretch>
                        <a:fillRect/>
                      </a:stretch>
                    </p:blipFill>
                    <p:spPr bwMode="auto">
                      <a:xfrm>
                        <a:off x="838200" y="722349"/>
                        <a:ext cx="7071971" cy="26670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8817276"/>
              </p:ext>
            </p:extLst>
          </p:nvPr>
        </p:nvGraphicFramePr>
        <p:xfrm>
          <a:off x="766011" y="3389349"/>
          <a:ext cx="7722062" cy="2967001"/>
        </p:xfrm>
        <a:graphic>
          <a:graphicData uri="http://schemas.openxmlformats.org/presentationml/2006/ole">
            <mc:AlternateContent xmlns:mc="http://schemas.openxmlformats.org/markup-compatibility/2006">
              <mc:Choice xmlns:v="urn:schemas-microsoft-com:vml" Requires="v">
                <p:oleObj spid="_x0000_s1035" name="Equation" r:id="rId6" imgW="3174840" imgH="1307880" progId="Equation.DSMT4">
                  <p:embed/>
                </p:oleObj>
              </mc:Choice>
              <mc:Fallback>
                <p:oleObj name="Equation" r:id="rId6" imgW="3174840" imgH="1307880" progId="Equation.DSMT4">
                  <p:embed/>
                  <p:pic>
                    <p:nvPicPr>
                      <p:cNvPr id="7" name="Object 6"/>
                      <p:cNvPicPr>
                        <a:picLocks noChangeAspect="1" noChangeArrowheads="1"/>
                      </p:cNvPicPr>
                      <p:nvPr/>
                    </p:nvPicPr>
                    <p:blipFill>
                      <a:blip r:embed="rId7"/>
                      <a:srcRect/>
                      <a:stretch>
                        <a:fillRect/>
                      </a:stretch>
                    </p:blipFill>
                    <p:spPr bwMode="auto">
                      <a:xfrm>
                        <a:off x="766011" y="3389349"/>
                        <a:ext cx="7722062" cy="2967001"/>
                      </a:xfrm>
                      <a:prstGeom prst="rect">
                        <a:avLst/>
                      </a:prstGeom>
                      <a:noFill/>
                      <a:ln>
                        <a:noFill/>
                      </a:ln>
                    </p:spPr>
                  </p:pic>
                </p:oleObj>
              </mc:Fallback>
            </mc:AlternateContent>
          </a:graphicData>
        </a:graphic>
      </p:graphicFrame>
      <p:sp>
        <p:nvSpPr>
          <p:cNvPr id="8" name="TextBox 7"/>
          <p:cNvSpPr txBox="1"/>
          <p:nvPr/>
        </p:nvSpPr>
        <p:spPr>
          <a:xfrm>
            <a:off x="352341" y="228600"/>
            <a:ext cx="7420059" cy="461665"/>
          </a:xfrm>
          <a:prstGeom prst="rect">
            <a:avLst/>
          </a:prstGeom>
          <a:noFill/>
        </p:spPr>
        <p:txBody>
          <a:bodyPr wrap="square" rtlCol="0">
            <a:spAutoFit/>
          </a:bodyPr>
          <a:lstStyle/>
          <a:p>
            <a:r>
              <a:rPr lang="en-US" sz="2400" dirty="0">
                <a:latin typeface="+mj-lt"/>
              </a:rPr>
              <a:t>Useful identity  involving Bessel functions</a:t>
            </a:r>
          </a:p>
        </p:txBody>
      </p:sp>
    </p:spTree>
    <p:extLst>
      <p:ext uri="{BB962C8B-B14F-4D97-AF65-F5344CB8AC3E}">
        <p14:creationId xmlns:p14="http://schemas.microsoft.com/office/powerpoint/2010/main" val="785047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6" name="Object 5"/>
          <p:cNvGraphicFramePr>
            <a:graphicFrameLocks noChangeAspect="1"/>
          </p:cNvGraphicFramePr>
          <p:nvPr/>
        </p:nvGraphicFramePr>
        <p:xfrm>
          <a:off x="838200" y="722349"/>
          <a:ext cx="7071971" cy="2667000"/>
        </p:xfrm>
        <a:graphic>
          <a:graphicData uri="http://schemas.openxmlformats.org/presentationml/2006/ole">
            <mc:AlternateContent xmlns:mc="http://schemas.openxmlformats.org/markup-compatibility/2006">
              <mc:Choice xmlns:v="urn:schemas-microsoft-com:vml" Requires="v">
                <p:oleObj spid="_x0000_s50184" name="Equation" r:id="rId4" imgW="2730240" imgH="1104840" progId="Equation.DSMT4">
                  <p:embed/>
                </p:oleObj>
              </mc:Choice>
              <mc:Fallback>
                <p:oleObj name="Equation" r:id="rId4" imgW="2730240" imgH="1104840" progId="Equation.DSMT4">
                  <p:embed/>
                  <p:pic>
                    <p:nvPicPr>
                      <p:cNvPr id="6" name="Object 5"/>
                      <p:cNvPicPr>
                        <a:picLocks noChangeAspect="1" noChangeArrowheads="1"/>
                      </p:cNvPicPr>
                      <p:nvPr/>
                    </p:nvPicPr>
                    <p:blipFill>
                      <a:blip r:embed="rId5"/>
                      <a:srcRect/>
                      <a:stretch>
                        <a:fillRect/>
                      </a:stretch>
                    </p:blipFill>
                    <p:spPr bwMode="auto">
                      <a:xfrm>
                        <a:off x="838200" y="722349"/>
                        <a:ext cx="7071971" cy="26670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21895078"/>
              </p:ext>
            </p:extLst>
          </p:nvPr>
        </p:nvGraphicFramePr>
        <p:xfrm>
          <a:off x="442913" y="3863975"/>
          <a:ext cx="8369300" cy="2016125"/>
        </p:xfrm>
        <a:graphic>
          <a:graphicData uri="http://schemas.openxmlformats.org/presentationml/2006/ole">
            <mc:AlternateContent xmlns:mc="http://schemas.openxmlformats.org/markup-compatibility/2006">
              <mc:Choice xmlns:v="urn:schemas-microsoft-com:vml" Requires="v">
                <p:oleObj spid="_x0000_s50185" name="Equation" r:id="rId6" imgW="3441600" imgH="888840" progId="Equation.DSMT4">
                  <p:embed/>
                </p:oleObj>
              </mc:Choice>
              <mc:Fallback>
                <p:oleObj name="Equation" r:id="rId6" imgW="3441600" imgH="888840" progId="Equation.DSMT4">
                  <p:embed/>
                  <p:pic>
                    <p:nvPicPr>
                      <p:cNvPr id="7" name="Object 6"/>
                      <p:cNvPicPr>
                        <a:picLocks noChangeAspect="1" noChangeArrowheads="1"/>
                      </p:cNvPicPr>
                      <p:nvPr/>
                    </p:nvPicPr>
                    <p:blipFill>
                      <a:blip r:embed="rId7"/>
                      <a:srcRect/>
                      <a:stretch>
                        <a:fillRect/>
                      </a:stretch>
                    </p:blipFill>
                    <p:spPr bwMode="auto">
                      <a:xfrm>
                        <a:off x="442913" y="3863975"/>
                        <a:ext cx="8369300" cy="2016125"/>
                      </a:xfrm>
                      <a:prstGeom prst="rect">
                        <a:avLst/>
                      </a:prstGeom>
                      <a:noFill/>
                      <a:ln>
                        <a:noFill/>
                      </a:ln>
                    </p:spPr>
                  </p:pic>
                </p:oleObj>
              </mc:Fallback>
            </mc:AlternateContent>
          </a:graphicData>
        </a:graphic>
      </p:graphicFrame>
      <p:sp>
        <p:nvSpPr>
          <p:cNvPr id="8" name="TextBox 7"/>
          <p:cNvSpPr txBox="1"/>
          <p:nvPr/>
        </p:nvSpPr>
        <p:spPr>
          <a:xfrm>
            <a:off x="352341" y="228600"/>
            <a:ext cx="7420059" cy="461665"/>
          </a:xfrm>
          <a:prstGeom prst="rect">
            <a:avLst/>
          </a:prstGeom>
          <a:noFill/>
        </p:spPr>
        <p:txBody>
          <a:bodyPr wrap="square" rtlCol="0">
            <a:spAutoFit/>
          </a:bodyPr>
          <a:lstStyle/>
          <a:p>
            <a:r>
              <a:rPr lang="en-US" sz="2400" dirty="0">
                <a:latin typeface="+mj-lt"/>
              </a:rPr>
              <a:t>Some details for last step --</a:t>
            </a:r>
          </a:p>
        </p:txBody>
      </p:sp>
    </p:spTree>
    <p:extLst>
      <p:ext uri="{BB962C8B-B14F-4D97-AF65-F5344CB8AC3E}">
        <p14:creationId xmlns:p14="http://schemas.microsoft.com/office/powerpoint/2010/main" val="3122856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304800" y="152400"/>
            <a:ext cx="7391400" cy="461665"/>
          </a:xfrm>
          <a:prstGeom prst="rect">
            <a:avLst/>
          </a:prstGeom>
          <a:noFill/>
        </p:spPr>
        <p:txBody>
          <a:bodyPr wrap="square" rtlCol="0">
            <a:spAutoFit/>
          </a:bodyPr>
          <a:lstStyle/>
          <a:p>
            <a:r>
              <a:rPr lang="en-US" sz="2400" dirty="0">
                <a:latin typeface="+mj-lt"/>
              </a:rPr>
              <a:t>Astronomical synchrotron radiation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22084604"/>
              </p:ext>
            </p:extLst>
          </p:nvPr>
        </p:nvGraphicFramePr>
        <p:xfrm>
          <a:off x="914400" y="3886200"/>
          <a:ext cx="6546850" cy="2166938"/>
        </p:xfrm>
        <a:graphic>
          <a:graphicData uri="http://schemas.openxmlformats.org/presentationml/2006/ole">
            <mc:AlternateContent xmlns:mc="http://schemas.openxmlformats.org/markup-compatibility/2006">
              <mc:Choice xmlns:v="urn:schemas-microsoft-com:vml" Requires="v">
                <p:oleObj spid="_x0000_s46089" name="Equation" r:id="rId4" imgW="2971800" imgH="1054080" progId="Equation.DSMT4">
                  <p:embed/>
                </p:oleObj>
              </mc:Choice>
              <mc:Fallback>
                <p:oleObj name="Equation" r:id="rId4" imgW="2971800" imgH="1054080" progId="Equation.DSMT4">
                  <p:embed/>
                  <p:pic>
                    <p:nvPicPr>
                      <p:cNvPr id="6" name="Object 5"/>
                      <p:cNvPicPr>
                        <a:picLocks noChangeAspect="1" noChangeArrowheads="1"/>
                      </p:cNvPicPr>
                      <p:nvPr/>
                    </p:nvPicPr>
                    <p:blipFill>
                      <a:blip r:embed="rId5"/>
                      <a:srcRect/>
                      <a:stretch>
                        <a:fillRect/>
                      </a:stretch>
                    </p:blipFill>
                    <p:spPr bwMode="auto">
                      <a:xfrm>
                        <a:off x="914400" y="3886200"/>
                        <a:ext cx="654685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17343621"/>
              </p:ext>
            </p:extLst>
          </p:nvPr>
        </p:nvGraphicFramePr>
        <p:xfrm>
          <a:off x="762000" y="622086"/>
          <a:ext cx="6265862" cy="3184525"/>
        </p:xfrm>
        <a:graphic>
          <a:graphicData uri="http://schemas.openxmlformats.org/presentationml/2006/ole">
            <mc:AlternateContent xmlns:mc="http://schemas.openxmlformats.org/markup-compatibility/2006">
              <mc:Choice xmlns:v="urn:schemas-microsoft-com:vml" Requires="v">
                <p:oleObj spid="_x0000_s46090" name="Equation" r:id="rId6" imgW="2844720" imgH="1549080" progId="Equation.DSMT4">
                  <p:embed/>
                </p:oleObj>
              </mc:Choice>
              <mc:Fallback>
                <p:oleObj name="Equation" r:id="rId6" imgW="2844720" imgH="1549080" progId="Equation.DSMT4">
                  <p:embed/>
                  <p:pic>
                    <p:nvPicPr>
                      <p:cNvPr id="7" name="Object 6"/>
                      <p:cNvPicPr>
                        <a:picLocks noChangeAspect="1" noChangeArrowheads="1"/>
                      </p:cNvPicPr>
                      <p:nvPr/>
                    </p:nvPicPr>
                    <p:blipFill>
                      <a:blip r:embed="rId7"/>
                      <a:srcRect/>
                      <a:stretch>
                        <a:fillRect/>
                      </a:stretch>
                    </p:blipFill>
                    <p:spPr bwMode="auto">
                      <a:xfrm>
                        <a:off x="762000" y="622086"/>
                        <a:ext cx="6265862"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93122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304800" y="152400"/>
            <a:ext cx="8458200" cy="2677656"/>
          </a:xfrm>
          <a:prstGeom prst="rect">
            <a:avLst/>
          </a:prstGeom>
          <a:noFill/>
        </p:spPr>
        <p:txBody>
          <a:bodyPr wrap="square" rtlCol="0">
            <a:spAutoFit/>
          </a:bodyPr>
          <a:lstStyle/>
          <a:p>
            <a:r>
              <a:rPr lang="en-US" sz="2400" dirty="0">
                <a:latin typeface="+mj-lt"/>
              </a:rPr>
              <a:t>Astronomical synchrotron radiation -- continued:</a:t>
            </a:r>
          </a:p>
          <a:p>
            <a:pPr lvl="1"/>
            <a:r>
              <a:rPr lang="en-US" sz="2400" dirty="0"/>
              <a:t>In both of the expressions, the sum over </a:t>
            </a:r>
            <a:r>
              <a:rPr lang="en-US" sz="2400" i="1" dirty="0"/>
              <a:t>m </a:t>
            </a:r>
            <a:r>
              <a:rPr lang="en-US" sz="2400" dirty="0"/>
              <a:t>includes both negative and positive values. However, only the positive values of </a:t>
            </a:r>
            <a:r>
              <a:rPr lang="en-US" sz="2400" dirty="0">
                <a:latin typeface="Symbol" pitchFamily="18" charset="2"/>
              </a:rPr>
              <a:t>w </a:t>
            </a:r>
            <a:r>
              <a:rPr lang="en-US" sz="2400" dirty="0"/>
              <a:t>and therefore positive values of </a:t>
            </a:r>
            <a:r>
              <a:rPr lang="en-US" sz="2400" i="1" dirty="0"/>
              <a:t>m</a:t>
            </a:r>
            <a:r>
              <a:rPr lang="en-US" sz="2400" dirty="0"/>
              <a:t> are of interest. Using the identity:                                      the</a:t>
            </a:r>
          </a:p>
          <a:p>
            <a:pPr lvl="1"/>
            <a:r>
              <a:rPr lang="en-US" sz="2400" dirty="0"/>
              <a:t>result becomes:</a:t>
            </a:r>
          </a:p>
          <a:p>
            <a:pPr lvl="1"/>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241423271"/>
              </p:ext>
            </p:extLst>
          </p:nvPr>
        </p:nvGraphicFramePr>
        <p:xfrm>
          <a:off x="4495006" y="1600200"/>
          <a:ext cx="3049588" cy="496888"/>
        </p:xfrm>
        <a:graphic>
          <a:graphicData uri="http://schemas.openxmlformats.org/presentationml/2006/ole">
            <mc:AlternateContent xmlns:mc="http://schemas.openxmlformats.org/markup-compatibility/2006">
              <mc:Choice xmlns:v="urn:schemas-microsoft-com:vml" Requires="v">
                <p:oleObj spid="_x0000_s47113" name="Equation" r:id="rId4" imgW="1384200" imgH="241200" progId="Equation.DSMT4">
                  <p:embed/>
                </p:oleObj>
              </mc:Choice>
              <mc:Fallback>
                <p:oleObj name="Equation" r:id="rId4" imgW="1384200" imgH="241200" progId="Equation.DSMT4">
                  <p:embed/>
                  <p:pic>
                    <p:nvPicPr>
                      <p:cNvPr id="6" name="Object 5"/>
                      <p:cNvPicPr>
                        <a:picLocks noChangeAspect="1" noChangeArrowheads="1"/>
                      </p:cNvPicPr>
                      <p:nvPr/>
                    </p:nvPicPr>
                    <p:blipFill>
                      <a:blip r:embed="rId5"/>
                      <a:srcRect/>
                      <a:stretch>
                        <a:fillRect/>
                      </a:stretch>
                    </p:blipFill>
                    <p:spPr bwMode="auto">
                      <a:xfrm>
                        <a:off x="4495006" y="1600200"/>
                        <a:ext cx="304958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7434408"/>
              </p:ext>
            </p:extLst>
          </p:nvPr>
        </p:nvGraphicFramePr>
        <p:xfrm>
          <a:off x="152400" y="2577295"/>
          <a:ext cx="8928774" cy="1842305"/>
        </p:xfrm>
        <a:graphic>
          <a:graphicData uri="http://schemas.openxmlformats.org/presentationml/2006/ole">
            <mc:AlternateContent xmlns:mc="http://schemas.openxmlformats.org/markup-compatibility/2006">
              <mc:Choice xmlns:v="urn:schemas-microsoft-com:vml" Requires="v">
                <p:oleObj spid="_x0000_s47114" name="Equation" r:id="rId6" imgW="4368600" imgH="965160" progId="Equation.DSMT4">
                  <p:embed/>
                </p:oleObj>
              </mc:Choice>
              <mc:Fallback>
                <p:oleObj name="Equation" r:id="rId6" imgW="4368600" imgH="965160" progId="Equation.DSMT4">
                  <p:embed/>
                  <p:pic>
                    <p:nvPicPr>
                      <p:cNvPr id="7" name="Object 6"/>
                      <p:cNvPicPr>
                        <a:picLocks noChangeAspect="1" noChangeArrowheads="1"/>
                      </p:cNvPicPr>
                      <p:nvPr/>
                    </p:nvPicPr>
                    <p:blipFill>
                      <a:blip r:embed="rId7"/>
                      <a:srcRect/>
                      <a:stretch>
                        <a:fillRect/>
                      </a:stretch>
                    </p:blipFill>
                    <p:spPr bwMode="auto">
                      <a:xfrm>
                        <a:off x="152400" y="2577295"/>
                        <a:ext cx="8928774" cy="1842305"/>
                      </a:xfrm>
                      <a:prstGeom prst="rect">
                        <a:avLst/>
                      </a:prstGeom>
                      <a:noFill/>
                      <a:ln>
                        <a:noFill/>
                      </a:ln>
                    </p:spPr>
                  </p:pic>
                </p:oleObj>
              </mc:Fallback>
            </mc:AlternateContent>
          </a:graphicData>
        </a:graphic>
      </p:graphicFrame>
      <p:sp>
        <p:nvSpPr>
          <p:cNvPr id="9" name="TextBox 8"/>
          <p:cNvSpPr txBox="1"/>
          <p:nvPr/>
        </p:nvSpPr>
        <p:spPr>
          <a:xfrm>
            <a:off x="414964" y="4694431"/>
            <a:ext cx="8458200" cy="1200329"/>
          </a:xfrm>
          <a:prstGeom prst="rect">
            <a:avLst/>
          </a:prstGeom>
          <a:noFill/>
        </p:spPr>
        <p:txBody>
          <a:bodyPr wrap="square" rtlCol="0">
            <a:spAutoFit/>
          </a:bodyPr>
          <a:lstStyle/>
          <a:p>
            <a:r>
              <a:rPr lang="en-US" sz="2400" dirty="0"/>
              <a:t>These results were derived by Julian Schwinger (Phys. Rev. </a:t>
            </a:r>
            <a:r>
              <a:rPr lang="en-US" sz="2400" b="1" dirty="0"/>
              <a:t>75</a:t>
            </a:r>
            <a:r>
              <a:rPr lang="en-US" sz="2400" dirty="0"/>
              <a:t>, 1912-1925 (1949)). The discrete case is similar to the result quoted in Problem 14.15 in Jackson's text. </a:t>
            </a:r>
            <a:endParaRPr lang="en-US" sz="2400" dirty="0">
              <a:latin typeface="+mj-lt"/>
            </a:endParaRPr>
          </a:p>
        </p:txBody>
      </p:sp>
    </p:spTree>
    <p:extLst>
      <p:ext uri="{BB962C8B-B14F-4D97-AF65-F5344CB8AC3E}">
        <p14:creationId xmlns:p14="http://schemas.microsoft.com/office/powerpoint/2010/main" val="1229271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1BD614-286C-4857-B584-01A6613D4466}"/>
              </a:ext>
            </a:extLst>
          </p:cNvPr>
          <p:cNvSpPr>
            <a:spLocks noGrp="1"/>
          </p:cNvSpPr>
          <p:nvPr>
            <p:ph type="dt" sz="half" idx="10"/>
          </p:nvPr>
        </p:nvSpPr>
        <p:spPr/>
        <p:txBody>
          <a:bodyPr/>
          <a:lstStyle/>
          <a:p>
            <a:r>
              <a:rPr lang="en-US"/>
              <a:t>04/14/2021</a:t>
            </a:r>
            <a:endParaRPr lang="en-US" dirty="0"/>
          </a:p>
        </p:txBody>
      </p:sp>
      <p:sp>
        <p:nvSpPr>
          <p:cNvPr id="3" name="Footer Placeholder 2">
            <a:extLst>
              <a:ext uri="{FF2B5EF4-FFF2-40B4-BE49-F238E27FC236}">
                <a16:creationId xmlns:a16="http://schemas.microsoft.com/office/drawing/2014/main" id="{2981248D-F838-425B-8214-64BD94D16B95}"/>
              </a:ext>
            </a:extLst>
          </p:cNvPr>
          <p:cNvSpPr>
            <a:spLocks noGrp="1"/>
          </p:cNvSpPr>
          <p:nvPr>
            <p:ph type="ftr" sz="quarter" idx="11"/>
          </p:nvPr>
        </p:nvSpPr>
        <p:spPr/>
        <p:txBody>
          <a:bodyPr/>
          <a:lstStyle/>
          <a:p>
            <a:r>
              <a:rPr lang="en-US"/>
              <a:t>PHY 712  Spring 2021 -- Lecture 30</a:t>
            </a:r>
            <a:endParaRPr lang="en-US" dirty="0"/>
          </a:p>
        </p:txBody>
      </p:sp>
      <p:sp>
        <p:nvSpPr>
          <p:cNvPr id="4" name="Slide Number Placeholder 3">
            <a:extLst>
              <a:ext uri="{FF2B5EF4-FFF2-40B4-BE49-F238E27FC236}">
                <a16:creationId xmlns:a16="http://schemas.microsoft.com/office/drawing/2014/main" id="{4DB3737D-0A99-4413-BB85-12A7B112F0CA}"/>
              </a:ext>
            </a:extLst>
          </p:cNvPr>
          <p:cNvSpPr>
            <a:spLocks noGrp="1"/>
          </p:cNvSpPr>
          <p:nvPr>
            <p:ph type="sldNum" sz="quarter" idx="12"/>
          </p:nvPr>
        </p:nvSpPr>
        <p:spPr/>
        <p:txBody>
          <a:bodyPr/>
          <a:lstStyle/>
          <a:p>
            <a:fld id="{CE368B07-CEBF-4C80-90AF-53B34FA04CF3}" type="slidenum">
              <a:rPr lang="en-US" smtClean="0"/>
              <a:t>2</a:t>
            </a:fld>
            <a:endParaRPr lang="en-US" dirty="0"/>
          </a:p>
        </p:txBody>
      </p:sp>
      <p:pic>
        <p:nvPicPr>
          <p:cNvPr id="5" name="Picture 4">
            <a:extLst>
              <a:ext uri="{FF2B5EF4-FFF2-40B4-BE49-F238E27FC236}">
                <a16:creationId xmlns:a16="http://schemas.microsoft.com/office/drawing/2014/main" id="{B8142455-97E5-41BF-96CF-AB03C3B7690C}"/>
              </a:ext>
            </a:extLst>
          </p:cNvPr>
          <p:cNvPicPr>
            <a:picLocks noChangeAspect="1"/>
          </p:cNvPicPr>
          <p:nvPr/>
        </p:nvPicPr>
        <p:blipFill>
          <a:blip r:embed="rId2"/>
          <a:stretch>
            <a:fillRect/>
          </a:stretch>
        </p:blipFill>
        <p:spPr>
          <a:xfrm>
            <a:off x="1083128" y="-21956"/>
            <a:ext cx="6977743" cy="6464673"/>
          </a:xfrm>
          <a:prstGeom prst="rect">
            <a:avLst/>
          </a:prstGeom>
        </p:spPr>
      </p:pic>
      <p:sp>
        <p:nvSpPr>
          <p:cNvPr id="6" name="TextBox 5">
            <a:extLst>
              <a:ext uri="{FF2B5EF4-FFF2-40B4-BE49-F238E27FC236}">
                <a16:creationId xmlns:a16="http://schemas.microsoft.com/office/drawing/2014/main" id="{08CCA384-DFD9-4412-B8CB-AB8092DBCAF8}"/>
              </a:ext>
            </a:extLst>
          </p:cNvPr>
          <p:cNvSpPr txBox="1"/>
          <p:nvPr/>
        </p:nvSpPr>
        <p:spPr>
          <a:xfrm>
            <a:off x="6240236" y="73967"/>
            <a:ext cx="2133600" cy="461665"/>
          </a:xfrm>
          <a:prstGeom prst="rect">
            <a:avLst/>
          </a:prstGeom>
          <a:noFill/>
        </p:spPr>
        <p:txBody>
          <a:bodyPr wrap="square" rtlCol="0">
            <a:spAutoFit/>
          </a:bodyPr>
          <a:lstStyle/>
          <a:p>
            <a:r>
              <a:rPr lang="en-US" sz="2400" b="1" dirty="0">
                <a:solidFill>
                  <a:srgbClr val="FF0000"/>
                </a:solidFill>
                <a:latin typeface="+mj-lt"/>
              </a:rPr>
              <a:t>4 PM</a:t>
            </a:r>
          </a:p>
        </p:txBody>
      </p:sp>
    </p:spTree>
    <p:extLst>
      <p:ext uri="{BB962C8B-B14F-4D97-AF65-F5344CB8AC3E}">
        <p14:creationId xmlns:p14="http://schemas.microsoft.com/office/powerpoint/2010/main" val="3543865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304800" y="1431061"/>
            <a:ext cx="7772400" cy="830997"/>
          </a:xfrm>
          <a:prstGeom prst="rect">
            <a:avLst/>
          </a:prstGeom>
          <a:noFill/>
        </p:spPr>
        <p:txBody>
          <a:bodyPr wrap="square" rtlCol="0">
            <a:spAutoFit/>
          </a:bodyPr>
          <a:lstStyle/>
          <a:p>
            <a:r>
              <a:rPr lang="en-US" sz="2400" dirty="0">
                <a:latin typeface="+mj-lt"/>
              </a:rPr>
              <a:t>Some details of  scattering of electromagnetic waves incident on a particle of charge q and mass </a:t>
            </a:r>
            <a:r>
              <a:rPr lang="en-US" sz="2400" dirty="0" err="1">
                <a:latin typeface="+mj-lt"/>
              </a:rPr>
              <a:t>m</a:t>
            </a:r>
            <a:r>
              <a:rPr lang="en-US" sz="2400" baseline="-25000" dirty="0" err="1">
                <a:latin typeface="+mj-lt"/>
              </a:rPr>
              <a:t>q</a:t>
            </a:r>
            <a:endParaRPr lang="en-US" sz="2400" dirty="0">
              <a:latin typeface="+mj-lt"/>
            </a:endParaRPr>
          </a:p>
        </p:txBody>
      </p:sp>
      <p:cxnSp>
        <p:nvCxnSpPr>
          <p:cNvPr id="6" name="Straight Arrow Connector 5"/>
          <p:cNvCxnSpPr/>
          <p:nvPr/>
        </p:nvCxnSpPr>
        <p:spPr>
          <a:xfrm flipH="1" flipV="1">
            <a:off x="2880360" y="2484120"/>
            <a:ext cx="15240" cy="1783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057400" y="4267200"/>
            <a:ext cx="8382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895600" y="4267200"/>
            <a:ext cx="16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895600" y="2667000"/>
            <a:ext cx="800100" cy="1600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33800" y="2484120"/>
            <a:ext cx="457200" cy="461665"/>
          </a:xfrm>
          <a:prstGeom prst="rect">
            <a:avLst/>
          </a:prstGeom>
          <a:noFill/>
        </p:spPr>
        <p:txBody>
          <a:bodyPr wrap="square" rtlCol="0">
            <a:spAutoFit/>
          </a:bodyPr>
          <a:lstStyle/>
          <a:p>
            <a:r>
              <a:rPr lang="en-US" sz="2400" b="1" dirty="0">
                <a:solidFill>
                  <a:srgbClr val="FF0000"/>
                </a:solidFill>
                <a:latin typeface="+mj-lt"/>
              </a:rPr>
              <a:t>r</a:t>
            </a:r>
          </a:p>
        </p:txBody>
      </p:sp>
      <p:sp>
        <p:nvSpPr>
          <p:cNvPr id="11" name="TextBox 10"/>
          <p:cNvSpPr txBox="1"/>
          <p:nvPr/>
        </p:nvSpPr>
        <p:spPr>
          <a:xfrm>
            <a:off x="2514600" y="2636520"/>
            <a:ext cx="914400" cy="461665"/>
          </a:xfrm>
          <a:prstGeom prst="rect">
            <a:avLst/>
          </a:prstGeom>
          <a:noFill/>
        </p:spPr>
        <p:txBody>
          <a:bodyPr wrap="square" rtlCol="0">
            <a:spAutoFit/>
          </a:bodyPr>
          <a:lstStyle/>
          <a:p>
            <a:r>
              <a:rPr lang="en-US" sz="2400" b="1" dirty="0">
                <a:latin typeface="+mj-lt"/>
              </a:rPr>
              <a:t>k</a:t>
            </a:r>
            <a:r>
              <a:rPr lang="en-US" sz="2400" b="1" baseline="-25000" dirty="0">
                <a:latin typeface="+mj-lt"/>
              </a:rPr>
              <a:t>0</a:t>
            </a:r>
            <a:endParaRPr lang="en-US" sz="2400" b="1" dirty="0">
              <a:latin typeface="+mj-lt"/>
            </a:endParaRPr>
          </a:p>
        </p:txBody>
      </p:sp>
      <p:sp>
        <p:nvSpPr>
          <p:cNvPr id="12" name="TextBox 11"/>
          <p:cNvSpPr txBox="1"/>
          <p:nvPr/>
        </p:nvSpPr>
        <p:spPr>
          <a:xfrm>
            <a:off x="2971800" y="3375660"/>
            <a:ext cx="323850" cy="461665"/>
          </a:xfrm>
          <a:prstGeom prst="rect">
            <a:avLst/>
          </a:prstGeom>
          <a:noFill/>
        </p:spPr>
        <p:txBody>
          <a:bodyPr wrap="square" rtlCol="0">
            <a:spAutoFit/>
          </a:bodyPr>
          <a:lstStyle/>
          <a:p>
            <a:r>
              <a:rPr lang="en-US" sz="2400" dirty="0">
                <a:latin typeface="Symbol" pitchFamily="18" charset="2"/>
              </a:rPr>
              <a:t>q</a:t>
            </a:r>
          </a:p>
        </p:txBody>
      </p:sp>
      <p:cxnSp>
        <p:nvCxnSpPr>
          <p:cNvPr id="13" name="Straight Connector 12"/>
          <p:cNvCxnSpPr/>
          <p:nvPr/>
        </p:nvCxnSpPr>
        <p:spPr>
          <a:xfrm flipH="1">
            <a:off x="3657600" y="2714953"/>
            <a:ext cx="38100" cy="208564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71800" y="4267200"/>
            <a:ext cx="704850" cy="5334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876550" y="4191000"/>
            <a:ext cx="323850" cy="461665"/>
          </a:xfrm>
          <a:prstGeom prst="rect">
            <a:avLst/>
          </a:prstGeom>
          <a:noFill/>
        </p:spPr>
        <p:txBody>
          <a:bodyPr wrap="square" rtlCol="0">
            <a:spAutoFit/>
          </a:bodyPr>
          <a:lstStyle/>
          <a:p>
            <a:r>
              <a:rPr lang="en-US" sz="2400" dirty="0">
                <a:latin typeface="Symbol" pitchFamily="18" charset="2"/>
              </a:rPr>
              <a:t>f</a:t>
            </a:r>
          </a:p>
        </p:txBody>
      </p:sp>
      <p:cxnSp>
        <p:nvCxnSpPr>
          <p:cNvPr id="16" name="Straight Arrow Connector 15"/>
          <p:cNvCxnSpPr/>
          <p:nvPr/>
        </p:nvCxnSpPr>
        <p:spPr>
          <a:xfrm>
            <a:off x="2895600" y="4191000"/>
            <a:ext cx="161925" cy="83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905125" y="3883045"/>
            <a:ext cx="600075" cy="3536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971800" y="4796135"/>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1</a:t>
            </a:r>
            <a:endParaRPr lang="en-US" sz="2400" dirty="0">
              <a:solidFill>
                <a:srgbClr val="FF0000"/>
              </a:solidFill>
              <a:latin typeface="Symbol" pitchFamily="18" charset="2"/>
            </a:endParaRPr>
          </a:p>
        </p:txBody>
      </p:sp>
      <p:sp>
        <p:nvSpPr>
          <p:cNvPr id="19" name="TextBox 18"/>
          <p:cNvSpPr txBox="1"/>
          <p:nvPr/>
        </p:nvSpPr>
        <p:spPr>
          <a:xfrm>
            <a:off x="3352800" y="3505200"/>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2</a:t>
            </a:r>
            <a:endParaRPr lang="en-US" sz="2400" dirty="0">
              <a:solidFill>
                <a:srgbClr val="FF0000"/>
              </a:solidFill>
              <a:latin typeface="Symbol" pitchFamily="18" charset="2"/>
            </a:endParaRPr>
          </a:p>
        </p:txBody>
      </p:sp>
      <p:cxnSp>
        <p:nvCxnSpPr>
          <p:cNvPr id="20" name="Straight Arrow Connector 19"/>
          <p:cNvCxnSpPr/>
          <p:nvPr/>
        </p:nvCxnSpPr>
        <p:spPr>
          <a:xfrm flipH="1">
            <a:off x="2476500" y="4267200"/>
            <a:ext cx="403860" cy="3854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09800" y="4191000"/>
            <a:ext cx="468630" cy="461665"/>
          </a:xfrm>
          <a:prstGeom prst="rect">
            <a:avLst/>
          </a:prstGeom>
          <a:noFill/>
        </p:spPr>
        <p:txBody>
          <a:bodyPr wrap="square" rtlCol="0">
            <a:spAutoFit/>
          </a:bodyPr>
          <a:lstStyle/>
          <a:p>
            <a:r>
              <a:rPr lang="en-US" sz="2400" dirty="0">
                <a:latin typeface="Symbol" pitchFamily="18" charset="2"/>
              </a:rPr>
              <a:t>e</a:t>
            </a:r>
            <a:r>
              <a:rPr lang="en-US" sz="2400" baseline="-25000" dirty="0">
                <a:latin typeface="Symbol" pitchFamily="18" charset="2"/>
              </a:rPr>
              <a:t>0</a:t>
            </a:r>
            <a:endParaRPr lang="en-US" sz="2400" dirty="0">
              <a:latin typeface="Symbol" pitchFamily="18" charset="2"/>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2866327486"/>
              </p:ext>
            </p:extLst>
          </p:nvPr>
        </p:nvGraphicFramePr>
        <p:xfrm>
          <a:off x="3518848" y="5200556"/>
          <a:ext cx="5174107" cy="876488"/>
        </p:xfrm>
        <a:graphic>
          <a:graphicData uri="http://schemas.openxmlformats.org/presentationml/2006/ole">
            <mc:AlternateContent xmlns:mc="http://schemas.openxmlformats.org/markup-compatibility/2006">
              <mc:Choice xmlns:v="urn:schemas-microsoft-com:vml" Requires="v">
                <p:oleObj spid="_x0000_s48133" name="Equation" r:id="rId4" imgW="2323800" imgH="393480" progId="Equation.DSMT4">
                  <p:embed/>
                </p:oleObj>
              </mc:Choice>
              <mc:Fallback>
                <p:oleObj name="Equation" r:id="rId4" imgW="2323800" imgH="393480" progId="Equation.DSMT4">
                  <p:embed/>
                  <p:pic>
                    <p:nvPicPr>
                      <p:cNvPr id="22" name="Object 21"/>
                      <p:cNvPicPr/>
                      <p:nvPr/>
                    </p:nvPicPr>
                    <p:blipFill>
                      <a:blip r:embed="rId5"/>
                      <a:stretch>
                        <a:fillRect/>
                      </a:stretch>
                    </p:blipFill>
                    <p:spPr>
                      <a:xfrm>
                        <a:off x="3518848" y="5200556"/>
                        <a:ext cx="5174107" cy="876488"/>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0FC5ACE0-9E0B-4CDB-A2B6-3F0F01C171C0}"/>
              </a:ext>
            </a:extLst>
          </p:cNvPr>
          <p:cNvSpPr txBox="1"/>
          <p:nvPr/>
        </p:nvSpPr>
        <p:spPr>
          <a:xfrm>
            <a:off x="0" y="152400"/>
            <a:ext cx="8686800" cy="830997"/>
          </a:xfrm>
          <a:prstGeom prst="rect">
            <a:avLst/>
          </a:prstGeom>
          <a:noFill/>
        </p:spPr>
        <p:txBody>
          <a:bodyPr wrap="square" rtlCol="0">
            <a:spAutoFit/>
          </a:bodyPr>
          <a:lstStyle/>
          <a:p>
            <a:r>
              <a:rPr lang="en-US" sz="2400" dirty="0">
                <a:latin typeface="+mj-lt"/>
              </a:rPr>
              <a:t>Back to fundamental processes – Thompson and Compton scattering (see section </a:t>
            </a:r>
            <a:r>
              <a:rPr lang="en-US" sz="2400">
                <a:latin typeface="+mj-lt"/>
              </a:rPr>
              <a:t>14.8 in Jackson)</a:t>
            </a:r>
            <a:endParaRPr lang="en-US" sz="2400" dirty="0">
              <a:latin typeface="+mj-lt"/>
            </a:endParaRPr>
          </a:p>
        </p:txBody>
      </p:sp>
    </p:spTree>
    <p:extLst>
      <p:ext uri="{BB962C8B-B14F-4D97-AF65-F5344CB8AC3E}">
        <p14:creationId xmlns:p14="http://schemas.microsoft.com/office/powerpoint/2010/main" val="1122069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DE6B1E-A3AB-4A66-B3D4-1C0DDE8AC011}"/>
              </a:ext>
            </a:extLst>
          </p:cNvPr>
          <p:cNvPicPr>
            <a:picLocks noChangeAspect="1"/>
          </p:cNvPicPr>
          <p:nvPr/>
        </p:nvPicPr>
        <p:blipFill>
          <a:blip r:embed="rId3"/>
          <a:stretch>
            <a:fillRect/>
          </a:stretch>
        </p:blipFill>
        <p:spPr>
          <a:xfrm>
            <a:off x="203634" y="218696"/>
            <a:ext cx="8932617" cy="3549735"/>
          </a:xfrm>
          <a:prstGeom prst="rect">
            <a:avLst/>
          </a:prstGeom>
        </p:spPr>
      </p:pic>
      <p:sp>
        <p:nvSpPr>
          <p:cNvPr id="2" name="Date Placeholder 1"/>
          <p:cNvSpPr>
            <a:spLocks noGrp="1"/>
          </p:cNvSpPr>
          <p:nvPr>
            <p:ph type="dt" sz="half" idx="10"/>
          </p:nvPr>
        </p:nvSpPr>
        <p:spPr/>
        <p:txBody>
          <a:bodyPr/>
          <a:lstStyle/>
          <a:p>
            <a:r>
              <a:rPr lang="en-US"/>
              <a:t>04/14/2021</a:t>
            </a:r>
            <a:endParaRPr lang="en-US" dirty="0"/>
          </a:p>
        </p:txBody>
      </p:sp>
      <p:sp>
        <p:nvSpPr>
          <p:cNvPr id="3" name="Footer Placeholder 2"/>
          <p:cNvSpPr>
            <a:spLocks noGrp="1"/>
          </p:cNvSpPr>
          <p:nvPr>
            <p:ph type="ftr" sz="quarter" idx="11"/>
          </p:nvPr>
        </p:nvSpPr>
        <p:spPr/>
        <p:txBody>
          <a:bodyPr/>
          <a:lstStyle/>
          <a:p>
            <a:r>
              <a:rPr lang="en-US"/>
              <a:t>PHY 712  Spring 2021 --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6" name="Rectangle 5"/>
          <p:cNvSpPr/>
          <p:nvPr/>
        </p:nvSpPr>
        <p:spPr>
          <a:xfrm>
            <a:off x="36163" y="762000"/>
            <a:ext cx="8991600" cy="228600"/>
          </a:xfrm>
          <a:prstGeom prst="rect">
            <a:avLst/>
          </a:prstGeom>
          <a:solidFill>
            <a:srgbClr val="DA32AA">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90C1FDB-5F88-4156-AE73-D92EB99AE397}"/>
              </a:ext>
            </a:extLst>
          </p:cNvPr>
          <p:cNvPicPr>
            <a:picLocks noChangeAspect="1"/>
          </p:cNvPicPr>
          <p:nvPr/>
        </p:nvPicPr>
        <p:blipFill>
          <a:blip r:embed="rId4"/>
          <a:stretch>
            <a:fillRect/>
          </a:stretch>
        </p:blipFill>
        <p:spPr>
          <a:xfrm>
            <a:off x="36163" y="3868032"/>
            <a:ext cx="9144000" cy="2554044"/>
          </a:xfrm>
          <a:prstGeom prst="rect">
            <a:avLst/>
          </a:prstGeom>
        </p:spPr>
      </p:pic>
    </p:spTree>
    <p:extLst>
      <p:ext uri="{BB962C8B-B14F-4D97-AF65-F5344CB8AC3E}">
        <p14:creationId xmlns:p14="http://schemas.microsoft.com/office/powerpoint/2010/main" val="4043041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FE5029-DC30-4399-A0F0-2BBF46647FB2}"/>
              </a:ext>
            </a:extLst>
          </p:cNvPr>
          <p:cNvSpPr>
            <a:spLocks noGrp="1"/>
          </p:cNvSpPr>
          <p:nvPr>
            <p:ph type="dt" sz="half" idx="10"/>
          </p:nvPr>
        </p:nvSpPr>
        <p:spPr/>
        <p:txBody>
          <a:bodyPr/>
          <a:lstStyle/>
          <a:p>
            <a:r>
              <a:rPr lang="en-US"/>
              <a:t>04/14/2021</a:t>
            </a:r>
            <a:endParaRPr lang="en-US" dirty="0"/>
          </a:p>
        </p:txBody>
      </p:sp>
      <p:sp>
        <p:nvSpPr>
          <p:cNvPr id="3" name="Footer Placeholder 2">
            <a:extLst>
              <a:ext uri="{FF2B5EF4-FFF2-40B4-BE49-F238E27FC236}">
                <a16:creationId xmlns:a16="http://schemas.microsoft.com/office/drawing/2014/main" id="{F3353910-B7A2-4372-9CB6-94EB315A803C}"/>
              </a:ext>
            </a:extLst>
          </p:cNvPr>
          <p:cNvSpPr>
            <a:spLocks noGrp="1"/>
          </p:cNvSpPr>
          <p:nvPr>
            <p:ph type="ftr" sz="quarter" idx="11"/>
          </p:nvPr>
        </p:nvSpPr>
        <p:spPr/>
        <p:txBody>
          <a:bodyPr/>
          <a:lstStyle/>
          <a:p>
            <a:r>
              <a:rPr lang="en-US"/>
              <a:t>PHY 712  Spring 2021 -- Lecture 30</a:t>
            </a:r>
            <a:endParaRPr lang="en-US" dirty="0"/>
          </a:p>
        </p:txBody>
      </p:sp>
      <p:sp>
        <p:nvSpPr>
          <p:cNvPr id="4" name="Slide Number Placeholder 3">
            <a:extLst>
              <a:ext uri="{FF2B5EF4-FFF2-40B4-BE49-F238E27FC236}">
                <a16:creationId xmlns:a16="http://schemas.microsoft.com/office/drawing/2014/main" id="{4F92607D-EDD8-425B-B2E0-0CC16CEC80D3}"/>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a:extLst>
              <a:ext uri="{FF2B5EF4-FFF2-40B4-BE49-F238E27FC236}">
                <a16:creationId xmlns:a16="http://schemas.microsoft.com/office/drawing/2014/main" id="{7A487F2E-892D-44FB-82C2-C56F3CA5A445}"/>
              </a:ext>
            </a:extLst>
          </p:cNvPr>
          <p:cNvSpPr txBox="1"/>
          <p:nvPr/>
        </p:nvSpPr>
        <p:spPr>
          <a:xfrm>
            <a:off x="381000" y="4953000"/>
            <a:ext cx="8001000" cy="830997"/>
          </a:xfrm>
          <a:prstGeom prst="rect">
            <a:avLst/>
          </a:prstGeom>
          <a:noFill/>
        </p:spPr>
        <p:txBody>
          <a:bodyPr wrap="square" rtlCol="0">
            <a:spAutoFit/>
          </a:bodyPr>
          <a:lstStyle/>
          <a:p>
            <a:r>
              <a:rPr lang="en-US" sz="2400" dirty="0">
                <a:latin typeface="+mj-lt"/>
              </a:rPr>
              <a:t>Main results from synchrotron radiation spectra from man made sources --</a:t>
            </a:r>
          </a:p>
        </p:txBody>
      </p:sp>
      <p:graphicFrame>
        <p:nvGraphicFramePr>
          <p:cNvPr id="6" name="Object 5">
            <a:extLst>
              <a:ext uri="{FF2B5EF4-FFF2-40B4-BE49-F238E27FC236}">
                <a16:creationId xmlns:a16="http://schemas.microsoft.com/office/drawing/2014/main" id="{6D6F7CA1-D893-4FB6-B6FA-80AC07AFDCA2}"/>
              </a:ext>
            </a:extLst>
          </p:cNvPr>
          <p:cNvGraphicFramePr>
            <a:graphicFrameLocks noChangeAspect="1"/>
          </p:cNvGraphicFramePr>
          <p:nvPr>
            <p:extLst>
              <p:ext uri="{D42A27DB-BD31-4B8C-83A1-F6EECF244321}">
                <p14:modId xmlns:p14="http://schemas.microsoft.com/office/powerpoint/2010/main" val="2727963597"/>
              </p:ext>
            </p:extLst>
          </p:nvPr>
        </p:nvGraphicFramePr>
        <p:xfrm>
          <a:off x="442452" y="1657529"/>
          <a:ext cx="3397001" cy="1309687"/>
        </p:xfrm>
        <a:graphic>
          <a:graphicData uri="http://schemas.openxmlformats.org/presentationml/2006/ole">
            <mc:AlternateContent xmlns:mc="http://schemas.openxmlformats.org/markup-compatibility/2006">
              <mc:Choice xmlns:v="urn:schemas-microsoft-com:vml" Requires="v">
                <p:oleObj spid="_x0000_s45066" name="Equation" r:id="rId3" imgW="2108160" imgH="812520" progId="Equation.DSMT4">
                  <p:embed/>
                </p:oleObj>
              </mc:Choice>
              <mc:Fallback>
                <p:oleObj name="Equation" r:id="rId3" imgW="2108160" imgH="812520" progId="Equation.DSMT4">
                  <p:embed/>
                  <p:pic>
                    <p:nvPicPr>
                      <p:cNvPr id="6" name="Object 5">
                        <a:extLst>
                          <a:ext uri="{FF2B5EF4-FFF2-40B4-BE49-F238E27FC236}">
                            <a16:creationId xmlns:a16="http://schemas.microsoft.com/office/drawing/2014/main" id="{DCDD15EE-876C-4355-925E-40ABBCD777A8}"/>
                          </a:ext>
                        </a:extLst>
                      </p:cNvPr>
                      <p:cNvPicPr/>
                      <p:nvPr/>
                    </p:nvPicPr>
                    <p:blipFill>
                      <a:blip r:embed="rId4"/>
                      <a:stretch>
                        <a:fillRect/>
                      </a:stretch>
                    </p:blipFill>
                    <p:spPr>
                      <a:xfrm>
                        <a:off x="442452" y="1657529"/>
                        <a:ext cx="3397001" cy="130968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8704AF81-8944-4940-AA07-8FFF546CAD61}"/>
              </a:ext>
            </a:extLst>
          </p:cNvPr>
          <p:cNvGraphicFramePr>
            <a:graphicFrameLocks noChangeAspect="1"/>
          </p:cNvGraphicFramePr>
          <p:nvPr>
            <p:extLst>
              <p:ext uri="{D42A27DB-BD31-4B8C-83A1-F6EECF244321}">
                <p14:modId xmlns:p14="http://schemas.microsoft.com/office/powerpoint/2010/main" val="3780909743"/>
              </p:ext>
            </p:extLst>
          </p:nvPr>
        </p:nvGraphicFramePr>
        <p:xfrm>
          <a:off x="4572000" y="1657528"/>
          <a:ext cx="3826742" cy="1309687"/>
        </p:xfrm>
        <a:graphic>
          <a:graphicData uri="http://schemas.openxmlformats.org/presentationml/2006/ole">
            <mc:AlternateContent xmlns:mc="http://schemas.openxmlformats.org/markup-compatibility/2006">
              <mc:Choice xmlns:v="urn:schemas-microsoft-com:vml" Requires="v">
                <p:oleObj spid="_x0000_s45067" name="Equation" r:id="rId5" imgW="2374560" imgH="812520" progId="Equation.DSMT4">
                  <p:embed/>
                </p:oleObj>
              </mc:Choice>
              <mc:Fallback>
                <p:oleObj name="Equation" r:id="rId5" imgW="2374560" imgH="812520" progId="Equation.DSMT4">
                  <p:embed/>
                  <p:pic>
                    <p:nvPicPr>
                      <p:cNvPr id="7" name="Object 6">
                        <a:extLst>
                          <a:ext uri="{FF2B5EF4-FFF2-40B4-BE49-F238E27FC236}">
                            <a16:creationId xmlns:a16="http://schemas.microsoft.com/office/drawing/2014/main" id="{FF6B3851-B663-4886-9DE6-4C15619E5079}"/>
                          </a:ext>
                        </a:extLst>
                      </p:cNvPr>
                      <p:cNvPicPr/>
                      <p:nvPr/>
                    </p:nvPicPr>
                    <p:blipFill>
                      <a:blip r:embed="rId6"/>
                      <a:stretch>
                        <a:fillRect/>
                      </a:stretch>
                    </p:blipFill>
                    <p:spPr>
                      <a:xfrm>
                        <a:off x="4572000" y="1657528"/>
                        <a:ext cx="3826742" cy="1309687"/>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2CFC4506-302D-4ECC-8992-A14DA4A09A08}"/>
              </a:ext>
            </a:extLst>
          </p:cNvPr>
          <p:cNvSpPr txBox="1"/>
          <p:nvPr/>
        </p:nvSpPr>
        <p:spPr>
          <a:xfrm>
            <a:off x="114300" y="3292319"/>
            <a:ext cx="4267200" cy="1200329"/>
          </a:xfrm>
          <a:prstGeom prst="rect">
            <a:avLst/>
          </a:prstGeom>
          <a:noFill/>
        </p:spPr>
        <p:txBody>
          <a:bodyPr wrap="square" rtlCol="0">
            <a:spAutoFit/>
          </a:bodyPr>
          <a:lstStyle/>
          <a:p>
            <a:r>
              <a:rPr lang="en-US" sz="2400" i="1" dirty="0">
                <a:latin typeface="+mj-lt"/>
              </a:rPr>
              <a:t>e</a:t>
            </a:r>
            <a:r>
              <a:rPr lang="en-US" sz="2400" dirty="0">
                <a:latin typeface="+mj-lt"/>
              </a:rPr>
              <a:t> measured in </a:t>
            </a:r>
            <a:r>
              <a:rPr lang="en-US" sz="2400" dirty="0" err="1">
                <a:latin typeface="+mj-lt"/>
              </a:rPr>
              <a:t>Statcoulombs</a:t>
            </a:r>
            <a:endParaRPr lang="en-US" sz="2400" dirty="0">
              <a:latin typeface="+mj-lt"/>
            </a:endParaRPr>
          </a:p>
          <a:p>
            <a:r>
              <a:rPr lang="en-US" sz="2400" dirty="0">
                <a:latin typeface="+mj-lt"/>
              </a:rPr>
              <a:t>Length measured in cm</a:t>
            </a:r>
          </a:p>
          <a:p>
            <a:r>
              <a:rPr lang="en-US" sz="2400" dirty="0">
                <a:latin typeface="+mj-lt"/>
              </a:rPr>
              <a:t>Energy measured in ergs</a:t>
            </a:r>
          </a:p>
        </p:txBody>
      </p:sp>
      <p:sp>
        <p:nvSpPr>
          <p:cNvPr id="9" name="TextBox 8">
            <a:extLst>
              <a:ext uri="{FF2B5EF4-FFF2-40B4-BE49-F238E27FC236}">
                <a16:creationId xmlns:a16="http://schemas.microsoft.com/office/drawing/2014/main" id="{807DDD16-C6D0-4E9A-9015-2B076FDC75FE}"/>
              </a:ext>
            </a:extLst>
          </p:cNvPr>
          <p:cNvSpPr txBox="1"/>
          <p:nvPr/>
        </p:nvSpPr>
        <p:spPr>
          <a:xfrm>
            <a:off x="4495800" y="3276600"/>
            <a:ext cx="4267200" cy="1200329"/>
          </a:xfrm>
          <a:prstGeom prst="rect">
            <a:avLst/>
          </a:prstGeom>
          <a:noFill/>
        </p:spPr>
        <p:txBody>
          <a:bodyPr wrap="square" rtlCol="0">
            <a:spAutoFit/>
          </a:bodyPr>
          <a:lstStyle/>
          <a:p>
            <a:r>
              <a:rPr lang="en-US" sz="2400" i="1" dirty="0">
                <a:latin typeface="+mj-lt"/>
              </a:rPr>
              <a:t>e</a:t>
            </a:r>
            <a:r>
              <a:rPr lang="en-US" sz="2400" dirty="0">
                <a:latin typeface="+mj-lt"/>
              </a:rPr>
              <a:t> measured in Coulombs</a:t>
            </a:r>
          </a:p>
          <a:p>
            <a:r>
              <a:rPr lang="en-US" sz="2400" dirty="0">
                <a:latin typeface="+mj-lt"/>
              </a:rPr>
              <a:t>Length measured in m</a:t>
            </a:r>
          </a:p>
          <a:p>
            <a:r>
              <a:rPr lang="en-US" sz="2400" dirty="0">
                <a:latin typeface="+mj-lt"/>
              </a:rPr>
              <a:t>Energy measured in joules</a:t>
            </a:r>
          </a:p>
        </p:txBody>
      </p:sp>
      <p:sp>
        <p:nvSpPr>
          <p:cNvPr id="10" name="TextBox 9">
            <a:extLst>
              <a:ext uri="{FF2B5EF4-FFF2-40B4-BE49-F238E27FC236}">
                <a16:creationId xmlns:a16="http://schemas.microsoft.com/office/drawing/2014/main" id="{2317AE89-8C4B-44CA-A0B3-37EEDA37FFD4}"/>
              </a:ext>
            </a:extLst>
          </p:cNvPr>
          <p:cNvSpPr txBox="1"/>
          <p:nvPr/>
        </p:nvSpPr>
        <p:spPr>
          <a:xfrm>
            <a:off x="228600" y="304800"/>
            <a:ext cx="8458200" cy="461665"/>
          </a:xfrm>
          <a:prstGeom prst="rect">
            <a:avLst/>
          </a:prstGeom>
          <a:noFill/>
        </p:spPr>
        <p:txBody>
          <a:bodyPr wrap="square" rtlCol="0">
            <a:spAutoFit/>
          </a:bodyPr>
          <a:lstStyle/>
          <a:p>
            <a:r>
              <a:rPr lang="en-US" sz="2400" dirty="0">
                <a:latin typeface="+mj-lt"/>
              </a:rPr>
              <a:t>Comment about units</a:t>
            </a:r>
          </a:p>
        </p:txBody>
      </p:sp>
    </p:spTree>
    <p:extLst>
      <p:ext uri="{BB962C8B-B14F-4D97-AF65-F5344CB8AC3E}">
        <p14:creationId xmlns:p14="http://schemas.microsoft.com/office/powerpoint/2010/main" val="2882264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04/14/2021</a:t>
            </a:r>
            <a:endParaRPr lang="en-US" dirty="0"/>
          </a:p>
        </p:txBody>
      </p:sp>
      <p:sp>
        <p:nvSpPr>
          <p:cNvPr id="3" name="Footer Placeholder 2"/>
          <p:cNvSpPr>
            <a:spLocks noGrp="1"/>
          </p:cNvSpPr>
          <p:nvPr>
            <p:ph type="ftr" sz="quarter" idx="11"/>
          </p:nvPr>
        </p:nvSpPr>
        <p:spPr/>
        <p:txBody>
          <a:bodyPr/>
          <a:lstStyle/>
          <a:p>
            <a:r>
              <a:rPr lang="en-US"/>
              <a:t>PHY 712  Spring 2021 --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grpSp>
        <p:nvGrpSpPr>
          <p:cNvPr id="5" name="Group 4"/>
          <p:cNvGrpSpPr/>
          <p:nvPr/>
        </p:nvGrpSpPr>
        <p:grpSpPr>
          <a:xfrm>
            <a:off x="381000" y="304800"/>
            <a:ext cx="3430905" cy="3011860"/>
            <a:chOff x="685800" y="688031"/>
            <a:chExt cx="3430905" cy="3011860"/>
          </a:xfrm>
        </p:grpSpPr>
        <p:sp>
          <p:nvSpPr>
            <p:cNvPr id="6" name="TextBox 5"/>
            <p:cNvSpPr txBox="1"/>
            <p:nvPr/>
          </p:nvSpPr>
          <p:spPr>
            <a:xfrm>
              <a:off x="3659505" y="2207567"/>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971800" cy="2819401"/>
              <a:chOff x="685800" y="688031"/>
              <a:chExt cx="2971800" cy="2819401"/>
            </a:xfrm>
          </p:grpSpPr>
          <p:cxnSp>
            <p:nvCxnSpPr>
              <p:cNvPr id="9" name="Straight Arrow Connector 8"/>
              <p:cNvCxnSpPr/>
              <p:nvPr/>
            </p:nvCxnSpPr>
            <p:spPr>
              <a:xfrm>
                <a:off x="1562100" y="2438400"/>
                <a:ext cx="20955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22" name="Object 21"/>
          <p:cNvGraphicFramePr>
            <a:graphicFrameLocks noChangeAspect="1"/>
          </p:cNvGraphicFramePr>
          <p:nvPr>
            <p:extLst>
              <p:ext uri="{D42A27DB-BD31-4B8C-83A1-F6EECF244321}">
                <p14:modId xmlns:p14="http://schemas.microsoft.com/office/powerpoint/2010/main" val="1624253495"/>
              </p:ext>
            </p:extLst>
          </p:nvPr>
        </p:nvGraphicFramePr>
        <p:xfrm>
          <a:off x="2143125" y="176213"/>
          <a:ext cx="6554788" cy="1512887"/>
        </p:xfrm>
        <a:graphic>
          <a:graphicData uri="http://schemas.openxmlformats.org/presentationml/2006/ole">
            <mc:AlternateContent xmlns:mc="http://schemas.openxmlformats.org/markup-compatibility/2006">
              <mc:Choice xmlns:v="urn:schemas-microsoft-com:vml" Requires="v">
                <p:oleObj spid="_x0000_s37913" name="Equation" r:id="rId4" imgW="3200400" imgH="736560" progId="Equation.DSMT4">
                  <p:embed/>
                </p:oleObj>
              </mc:Choice>
              <mc:Fallback>
                <p:oleObj name="Equation" r:id="rId4" imgW="3200400" imgH="736560" progId="Equation.DSMT4">
                  <p:embed/>
                  <p:pic>
                    <p:nvPicPr>
                      <p:cNvPr id="22" name="Object 21"/>
                      <p:cNvPicPr>
                        <a:picLocks noChangeAspect="1" noChangeArrowheads="1"/>
                      </p:cNvPicPr>
                      <p:nvPr/>
                    </p:nvPicPr>
                    <p:blipFill>
                      <a:blip r:embed="rId5"/>
                      <a:srcRect/>
                      <a:stretch>
                        <a:fillRect/>
                      </a:stretch>
                    </p:blipFill>
                    <p:spPr bwMode="auto">
                      <a:xfrm>
                        <a:off x="2143125" y="176213"/>
                        <a:ext cx="6554788" cy="1512887"/>
                      </a:xfrm>
                      <a:prstGeom prst="rect">
                        <a:avLst/>
                      </a:prstGeom>
                      <a:noFill/>
                      <a:ln>
                        <a:noFill/>
                      </a:ln>
                    </p:spPr>
                  </p:pic>
                </p:oleObj>
              </mc:Fallback>
            </mc:AlternateContent>
          </a:graphicData>
        </a:graphic>
      </p:graphicFrame>
      <p:grpSp>
        <p:nvGrpSpPr>
          <p:cNvPr id="34" name="Group 33"/>
          <p:cNvGrpSpPr/>
          <p:nvPr/>
        </p:nvGrpSpPr>
        <p:grpSpPr>
          <a:xfrm>
            <a:off x="5029200" y="2514600"/>
            <a:ext cx="3657600" cy="3657600"/>
            <a:chOff x="4038600" y="2514600"/>
            <a:chExt cx="3657600" cy="3657600"/>
          </a:xfrm>
        </p:grpSpPr>
        <p:sp>
          <p:nvSpPr>
            <p:cNvPr id="23" name="Oval 22"/>
            <p:cNvSpPr/>
            <p:nvPr/>
          </p:nvSpPr>
          <p:spPr>
            <a:xfrm>
              <a:off x="4038600" y="2514600"/>
              <a:ext cx="3657600" cy="36576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23" idx="2"/>
            </p:cNvCxnSpPr>
            <p:nvPr/>
          </p:nvCxnSpPr>
          <p:spPr>
            <a:xfrm>
              <a:off x="4038600" y="4343400"/>
              <a:ext cx="2590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3" idx="2"/>
            </p:cNvCxnSpPr>
            <p:nvPr/>
          </p:nvCxnSpPr>
          <p:spPr>
            <a:xfrm>
              <a:off x="4038600" y="4343400"/>
              <a:ext cx="0" cy="1828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096000" y="4267200"/>
              <a:ext cx="457200" cy="461665"/>
            </a:xfrm>
            <a:prstGeom prst="rect">
              <a:avLst/>
            </a:prstGeom>
            <a:noFill/>
          </p:spPr>
          <p:txBody>
            <a:bodyPr wrap="square" rtlCol="0">
              <a:spAutoFit/>
            </a:bodyPr>
            <a:lstStyle/>
            <a:p>
              <a:r>
                <a:rPr lang="en-US" sz="2400" b="1" dirty="0">
                  <a:latin typeface="+mj-lt"/>
                </a:rPr>
                <a:t>y</a:t>
              </a:r>
            </a:p>
          </p:txBody>
        </p:sp>
        <p:sp>
          <p:nvSpPr>
            <p:cNvPr id="29" name="TextBox 28"/>
            <p:cNvSpPr txBox="1"/>
            <p:nvPr/>
          </p:nvSpPr>
          <p:spPr>
            <a:xfrm>
              <a:off x="4114800" y="5634335"/>
              <a:ext cx="457200" cy="461665"/>
            </a:xfrm>
            <a:prstGeom prst="rect">
              <a:avLst/>
            </a:prstGeom>
            <a:noFill/>
          </p:spPr>
          <p:txBody>
            <a:bodyPr wrap="square" rtlCol="0">
              <a:spAutoFit/>
            </a:bodyPr>
            <a:lstStyle/>
            <a:p>
              <a:r>
                <a:rPr lang="en-US" sz="2400" b="1" dirty="0">
                  <a:latin typeface="+mj-lt"/>
                </a:rPr>
                <a:t>x</a:t>
              </a:r>
            </a:p>
          </p:txBody>
        </p:sp>
        <p:cxnSp>
          <p:nvCxnSpPr>
            <p:cNvPr id="31" name="Straight Arrow Connector 30"/>
            <p:cNvCxnSpPr/>
            <p:nvPr/>
          </p:nvCxnSpPr>
          <p:spPr>
            <a:xfrm flipV="1">
              <a:off x="5867400" y="2893369"/>
              <a:ext cx="1066800" cy="1450031"/>
            </a:xfrm>
            <a:prstGeom prst="straightConnector1">
              <a:avLst/>
            </a:prstGeom>
            <a:ln w="25400">
              <a:solidFill>
                <a:schemeClr val="tx1"/>
              </a:solidFill>
              <a:prstDash val="sysDash"/>
              <a:headEnd type="ova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943600" y="3429000"/>
              <a:ext cx="457200" cy="461665"/>
            </a:xfrm>
            <a:prstGeom prst="rect">
              <a:avLst/>
            </a:prstGeom>
            <a:noFill/>
          </p:spPr>
          <p:txBody>
            <a:bodyPr wrap="square" rtlCol="0">
              <a:spAutoFit/>
            </a:bodyPr>
            <a:lstStyle/>
            <a:p>
              <a:r>
                <a:rPr lang="en-US" sz="2400" i="1" dirty="0">
                  <a:latin typeface="Symbol" pitchFamily="18" charset="2"/>
                </a:rPr>
                <a:t>r</a:t>
              </a:r>
            </a:p>
          </p:txBody>
        </p:sp>
      </p:grpSp>
      <p:graphicFrame>
        <p:nvGraphicFramePr>
          <p:cNvPr id="33" name="Object 32"/>
          <p:cNvGraphicFramePr>
            <a:graphicFrameLocks noChangeAspect="1"/>
          </p:cNvGraphicFramePr>
          <p:nvPr>
            <p:extLst>
              <p:ext uri="{D42A27DB-BD31-4B8C-83A1-F6EECF244321}">
                <p14:modId xmlns:p14="http://schemas.microsoft.com/office/powerpoint/2010/main" val="3291339633"/>
              </p:ext>
            </p:extLst>
          </p:nvPr>
        </p:nvGraphicFramePr>
        <p:xfrm>
          <a:off x="30705" y="3076575"/>
          <a:ext cx="4967288" cy="2533650"/>
        </p:xfrm>
        <a:graphic>
          <a:graphicData uri="http://schemas.openxmlformats.org/presentationml/2006/ole">
            <mc:AlternateContent xmlns:mc="http://schemas.openxmlformats.org/markup-compatibility/2006">
              <mc:Choice xmlns:v="urn:schemas-microsoft-com:vml" Requires="v">
                <p:oleObj spid="_x0000_s37914" name="Equation" r:id="rId6" imgW="2489040" imgH="1231560" progId="Equation.DSMT4">
                  <p:embed/>
                </p:oleObj>
              </mc:Choice>
              <mc:Fallback>
                <p:oleObj name="Equation" r:id="rId6" imgW="2489040" imgH="1231560" progId="Equation.DSMT4">
                  <p:embed/>
                  <p:pic>
                    <p:nvPicPr>
                      <p:cNvPr id="33" name="Object 32"/>
                      <p:cNvPicPr>
                        <a:picLocks noChangeAspect="1" noChangeArrowheads="1"/>
                      </p:cNvPicPr>
                      <p:nvPr/>
                    </p:nvPicPr>
                    <p:blipFill>
                      <a:blip r:embed="rId7"/>
                      <a:srcRect/>
                      <a:stretch>
                        <a:fillRect/>
                      </a:stretch>
                    </p:blipFill>
                    <p:spPr bwMode="auto">
                      <a:xfrm>
                        <a:off x="30705" y="3076575"/>
                        <a:ext cx="4967288"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TextBox 34"/>
          <p:cNvSpPr txBox="1"/>
          <p:nvPr/>
        </p:nvSpPr>
        <p:spPr>
          <a:xfrm>
            <a:off x="5029200" y="2169469"/>
            <a:ext cx="3657600" cy="461665"/>
          </a:xfrm>
          <a:prstGeom prst="rect">
            <a:avLst/>
          </a:prstGeom>
          <a:noFill/>
        </p:spPr>
        <p:txBody>
          <a:bodyPr wrap="square" rtlCol="0">
            <a:spAutoFit/>
          </a:bodyPr>
          <a:lstStyle/>
          <a:p>
            <a:r>
              <a:rPr lang="en-US" sz="2400" dirty="0">
                <a:latin typeface="+mj-lt"/>
              </a:rPr>
              <a:t>Top view:</a:t>
            </a:r>
          </a:p>
        </p:txBody>
      </p:sp>
    </p:spTree>
    <p:extLst>
      <p:ext uri="{BB962C8B-B14F-4D97-AF65-F5344CB8AC3E}">
        <p14:creationId xmlns:p14="http://schemas.microsoft.com/office/powerpoint/2010/main" val="3121913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04/14/2021</a:t>
            </a:r>
            <a:endParaRPr lang="en-US" dirty="0"/>
          </a:p>
        </p:txBody>
      </p:sp>
      <p:sp>
        <p:nvSpPr>
          <p:cNvPr id="3" name="Footer Placeholder 2"/>
          <p:cNvSpPr>
            <a:spLocks noGrp="1"/>
          </p:cNvSpPr>
          <p:nvPr>
            <p:ph type="ftr" sz="quarter" idx="11"/>
          </p:nvPr>
        </p:nvSpPr>
        <p:spPr/>
        <p:txBody>
          <a:bodyPr/>
          <a:lstStyle/>
          <a:p>
            <a:r>
              <a:rPr lang="en-US"/>
              <a:t>PHY 712  Spring 2021 --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grpSp>
        <p:nvGrpSpPr>
          <p:cNvPr id="5" name="Group 4"/>
          <p:cNvGrpSpPr/>
          <p:nvPr/>
        </p:nvGrpSpPr>
        <p:grpSpPr>
          <a:xfrm>
            <a:off x="381000" y="304800"/>
            <a:ext cx="3430905" cy="3011860"/>
            <a:chOff x="685800" y="688031"/>
            <a:chExt cx="3430905" cy="3011860"/>
          </a:xfrm>
        </p:grpSpPr>
        <p:sp>
          <p:nvSpPr>
            <p:cNvPr id="6" name="TextBox 5"/>
            <p:cNvSpPr txBox="1"/>
            <p:nvPr/>
          </p:nvSpPr>
          <p:spPr>
            <a:xfrm>
              <a:off x="3659505" y="2207567"/>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971800" cy="2819401"/>
              <a:chOff x="685800" y="688031"/>
              <a:chExt cx="2971800" cy="2819401"/>
            </a:xfrm>
          </p:grpSpPr>
          <p:cxnSp>
            <p:nvCxnSpPr>
              <p:cNvPr id="9" name="Straight Arrow Connector 8"/>
              <p:cNvCxnSpPr/>
              <p:nvPr/>
            </p:nvCxnSpPr>
            <p:spPr>
              <a:xfrm>
                <a:off x="1562100" y="2438400"/>
                <a:ext cx="20955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22" name="Object 21"/>
          <p:cNvGraphicFramePr>
            <a:graphicFrameLocks noChangeAspect="1"/>
          </p:cNvGraphicFramePr>
          <p:nvPr>
            <p:extLst>
              <p:ext uri="{D42A27DB-BD31-4B8C-83A1-F6EECF244321}">
                <p14:modId xmlns:p14="http://schemas.microsoft.com/office/powerpoint/2010/main" val="1465621876"/>
              </p:ext>
            </p:extLst>
          </p:nvPr>
        </p:nvGraphicFramePr>
        <p:xfrm>
          <a:off x="3851275" y="403225"/>
          <a:ext cx="4964113" cy="2530475"/>
        </p:xfrm>
        <a:graphic>
          <a:graphicData uri="http://schemas.openxmlformats.org/presentationml/2006/ole">
            <mc:AlternateContent xmlns:mc="http://schemas.openxmlformats.org/markup-compatibility/2006">
              <mc:Choice xmlns:v="urn:schemas-microsoft-com:vml" Requires="v">
                <p:oleObj spid="_x0000_s38937" name="Equation" r:id="rId4" imgW="2489040" imgH="1231560" progId="Equation.DSMT4">
                  <p:embed/>
                </p:oleObj>
              </mc:Choice>
              <mc:Fallback>
                <p:oleObj name="Equation" r:id="rId4" imgW="2489040" imgH="1231560" progId="Equation.DSMT4">
                  <p:embed/>
                  <p:pic>
                    <p:nvPicPr>
                      <p:cNvPr id="22" name="Object 21"/>
                      <p:cNvPicPr>
                        <a:picLocks noChangeAspect="1" noChangeArrowheads="1"/>
                      </p:cNvPicPr>
                      <p:nvPr/>
                    </p:nvPicPr>
                    <p:blipFill>
                      <a:blip r:embed="rId5"/>
                      <a:srcRect/>
                      <a:stretch>
                        <a:fillRect/>
                      </a:stretch>
                    </p:blipFill>
                    <p:spPr bwMode="auto">
                      <a:xfrm>
                        <a:off x="3851275" y="403225"/>
                        <a:ext cx="496411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270123102"/>
              </p:ext>
            </p:extLst>
          </p:nvPr>
        </p:nvGraphicFramePr>
        <p:xfrm>
          <a:off x="292100" y="3437868"/>
          <a:ext cx="8559800" cy="2505732"/>
        </p:xfrm>
        <a:graphic>
          <a:graphicData uri="http://schemas.openxmlformats.org/presentationml/2006/ole">
            <mc:AlternateContent xmlns:mc="http://schemas.openxmlformats.org/markup-compatibility/2006">
              <mc:Choice xmlns:v="urn:schemas-microsoft-com:vml" Requires="v">
                <p:oleObj spid="_x0000_s38938" name="Equation" r:id="rId6" imgW="5816520" imgH="1777680" progId="Equation.DSMT4">
                  <p:embed/>
                </p:oleObj>
              </mc:Choice>
              <mc:Fallback>
                <p:oleObj name="Equation" r:id="rId6" imgW="5816520" imgH="1777680" progId="Equation.DSMT4">
                  <p:embed/>
                  <p:pic>
                    <p:nvPicPr>
                      <p:cNvPr id="23" name="Object 22"/>
                      <p:cNvPicPr>
                        <a:picLocks noChangeAspect="1" noChangeArrowheads="1"/>
                      </p:cNvPicPr>
                      <p:nvPr/>
                    </p:nvPicPr>
                    <p:blipFill>
                      <a:blip r:embed="rId7"/>
                      <a:srcRect/>
                      <a:stretch>
                        <a:fillRect/>
                      </a:stretch>
                    </p:blipFill>
                    <p:spPr bwMode="auto">
                      <a:xfrm>
                        <a:off x="292100" y="3437868"/>
                        <a:ext cx="8559800" cy="250573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31519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04/14/2021</a:t>
            </a:r>
            <a:endParaRPr lang="en-US" dirty="0"/>
          </a:p>
        </p:txBody>
      </p:sp>
      <p:sp>
        <p:nvSpPr>
          <p:cNvPr id="3" name="Footer Placeholder 2"/>
          <p:cNvSpPr>
            <a:spLocks noGrp="1"/>
          </p:cNvSpPr>
          <p:nvPr>
            <p:ph type="ftr" sz="quarter" idx="11"/>
          </p:nvPr>
        </p:nvSpPr>
        <p:spPr/>
        <p:txBody>
          <a:bodyPr/>
          <a:lstStyle/>
          <a:p>
            <a:r>
              <a:rPr lang="en-US"/>
              <a:t>PHY 712  Spring 2021 --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graphicFrame>
        <p:nvGraphicFramePr>
          <p:cNvPr id="39" name="Object 38"/>
          <p:cNvGraphicFramePr>
            <a:graphicFrameLocks noChangeAspect="1"/>
          </p:cNvGraphicFramePr>
          <p:nvPr>
            <p:extLst>
              <p:ext uri="{D42A27DB-BD31-4B8C-83A1-F6EECF244321}">
                <p14:modId xmlns:p14="http://schemas.microsoft.com/office/powerpoint/2010/main" val="563065263"/>
              </p:ext>
            </p:extLst>
          </p:nvPr>
        </p:nvGraphicFramePr>
        <p:xfrm>
          <a:off x="3070225" y="619125"/>
          <a:ext cx="5680075" cy="1590675"/>
        </p:xfrm>
        <a:graphic>
          <a:graphicData uri="http://schemas.openxmlformats.org/presentationml/2006/ole">
            <mc:AlternateContent xmlns:mc="http://schemas.openxmlformats.org/markup-compatibility/2006">
              <mc:Choice xmlns:v="urn:schemas-microsoft-com:vml" Requires="v">
                <p:oleObj spid="_x0000_s39985" name="Equation" r:id="rId4" imgW="2577960" imgH="774360" progId="Equation.DSMT4">
                  <p:embed/>
                </p:oleObj>
              </mc:Choice>
              <mc:Fallback>
                <p:oleObj name="Equation" r:id="rId4" imgW="2577960" imgH="774360" progId="Equation.DSMT4">
                  <p:embed/>
                  <p:pic>
                    <p:nvPicPr>
                      <p:cNvPr id="39" name="Object 38"/>
                      <p:cNvPicPr>
                        <a:picLocks noChangeAspect="1" noChangeArrowheads="1"/>
                      </p:cNvPicPr>
                      <p:nvPr/>
                    </p:nvPicPr>
                    <p:blipFill>
                      <a:blip r:embed="rId5"/>
                      <a:srcRect/>
                      <a:stretch>
                        <a:fillRect/>
                      </a:stretch>
                    </p:blipFill>
                    <p:spPr bwMode="auto">
                      <a:xfrm>
                        <a:off x="3070225" y="619125"/>
                        <a:ext cx="56800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5" name="Group 44"/>
          <p:cNvGrpSpPr/>
          <p:nvPr/>
        </p:nvGrpSpPr>
        <p:grpSpPr>
          <a:xfrm>
            <a:off x="152400" y="76200"/>
            <a:ext cx="3337516" cy="3011860"/>
            <a:chOff x="381000" y="304800"/>
            <a:chExt cx="3337516" cy="3011860"/>
          </a:xfrm>
        </p:grpSpPr>
        <p:grpSp>
          <p:nvGrpSpPr>
            <p:cNvPr id="5" name="Group 4"/>
            <p:cNvGrpSpPr/>
            <p:nvPr/>
          </p:nvGrpSpPr>
          <p:grpSpPr>
            <a:xfrm>
              <a:off x="381000" y="304800"/>
              <a:ext cx="3337516" cy="3011860"/>
              <a:chOff x="685800" y="688031"/>
              <a:chExt cx="3337516" cy="3011860"/>
            </a:xfrm>
          </p:grpSpPr>
          <p:sp>
            <p:nvSpPr>
              <p:cNvPr id="6" name="TextBox 5"/>
              <p:cNvSpPr txBox="1"/>
              <p:nvPr/>
            </p:nvSpPr>
            <p:spPr>
              <a:xfrm>
                <a:off x="3048000" y="2135831"/>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362200" cy="2819401"/>
                <a:chOff x="685800" y="688031"/>
                <a:chExt cx="2362200" cy="2819401"/>
              </a:xfrm>
            </p:grpSpPr>
            <p:cxnSp>
              <p:nvCxnSpPr>
                <p:cNvPr id="9" name="Straight Arrow Connector 8"/>
                <p:cNvCxnSpPr/>
                <p:nvPr/>
              </p:nvCxnSpPr>
              <p:spPr>
                <a:xfrm flipV="1">
                  <a:off x="1562100" y="2419350"/>
                  <a:ext cx="1485900" cy="190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0" name="Right Arrow 39"/>
            <p:cNvSpPr/>
            <p:nvPr/>
          </p:nvSpPr>
          <p:spPr>
            <a:xfrm>
              <a:off x="1257300" y="1913930"/>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rot="17700326">
              <a:off x="939797" y="1416065"/>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Object 41"/>
            <p:cNvGraphicFramePr>
              <a:graphicFrameLocks noChangeAspect="1"/>
            </p:cNvGraphicFramePr>
            <p:nvPr>
              <p:extLst>
                <p:ext uri="{D42A27DB-BD31-4B8C-83A1-F6EECF244321}">
                  <p14:modId xmlns:p14="http://schemas.microsoft.com/office/powerpoint/2010/main" val="39179635"/>
                </p:ext>
              </p:extLst>
            </p:nvPr>
          </p:nvGraphicFramePr>
          <p:xfrm>
            <a:off x="2209800" y="1562100"/>
            <a:ext cx="307975" cy="495300"/>
          </p:xfrm>
          <a:graphic>
            <a:graphicData uri="http://schemas.openxmlformats.org/presentationml/2006/ole">
              <mc:AlternateContent xmlns:mc="http://schemas.openxmlformats.org/markup-compatibility/2006">
                <mc:Choice xmlns:v="urn:schemas-microsoft-com:vml" Requires="v">
                  <p:oleObj spid="_x0000_s39986" name="Equation" r:id="rId6" imgW="139680" imgH="241200" progId="Equation.DSMT4">
                    <p:embed/>
                  </p:oleObj>
                </mc:Choice>
                <mc:Fallback>
                  <p:oleObj name="Equation" r:id="rId6" imgW="139680" imgH="241200" progId="Equation.DSMT4">
                    <p:embed/>
                    <p:pic>
                      <p:nvPicPr>
                        <p:cNvPr id="42" name="Object 41"/>
                        <p:cNvPicPr>
                          <a:picLocks noChangeAspect="1" noChangeArrowheads="1"/>
                        </p:cNvPicPr>
                        <p:nvPr/>
                      </p:nvPicPr>
                      <p:blipFill>
                        <a:blip r:embed="rId7"/>
                        <a:srcRect/>
                        <a:stretch>
                          <a:fillRect/>
                        </a:stretch>
                      </p:blipFill>
                      <p:spPr bwMode="auto">
                        <a:xfrm>
                          <a:off x="2209800" y="1562100"/>
                          <a:ext cx="3079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1893251450"/>
                </p:ext>
              </p:extLst>
            </p:nvPr>
          </p:nvGraphicFramePr>
          <p:xfrm>
            <a:off x="1589088" y="674688"/>
            <a:ext cx="392112" cy="468312"/>
          </p:xfrm>
          <a:graphic>
            <a:graphicData uri="http://schemas.openxmlformats.org/presentationml/2006/ole">
              <mc:AlternateContent xmlns:mc="http://schemas.openxmlformats.org/markup-compatibility/2006">
                <mc:Choice xmlns:v="urn:schemas-microsoft-com:vml" Requires="v">
                  <p:oleObj spid="_x0000_s39987" name="Equation" r:id="rId8" imgW="177480" imgH="228600" progId="Equation.DSMT4">
                    <p:embed/>
                  </p:oleObj>
                </mc:Choice>
                <mc:Fallback>
                  <p:oleObj name="Equation" r:id="rId8" imgW="177480" imgH="228600" progId="Equation.DSMT4">
                    <p:embed/>
                    <p:pic>
                      <p:nvPicPr>
                        <p:cNvPr id="43" name="Object 42"/>
                        <p:cNvPicPr>
                          <a:picLocks noChangeAspect="1" noChangeArrowheads="1"/>
                        </p:cNvPicPr>
                        <p:nvPr/>
                      </p:nvPicPr>
                      <p:blipFill>
                        <a:blip r:embed="rId9"/>
                        <a:srcRect/>
                        <a:stretch>
                          <a:fillRect/>
                        </a:stretch>
                      </p:blipFill>
                      <p:spPr bwMode="auto">
                        <a:xfrm>
                          <a:off x="1589088" y="674688"/>
                          <a:ext cx="3921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44" name="Object 43"/>
          <p:cNvGraphicFramePr>
            <a:graphicFrameLocks noChangeAspect="1"/>
          </p:cNvGraphicFramePr>
          <p:nvPr>
            <p:extLst>
              <p:ext uri="{D42A27DB-BD31-4B8C-83A1-F6EECF244321}">
                <p14:modId xmlns:p14="http://schemas.microsoft.com/office/powerpoint/2010/main" val="3174615183"/>
              </p:ext>
            </p:extLst>
          </p:nvPr>
        </p:nvGraphicFramePr>
        <p:xfrm>
          <a:off x="1783682" y="2417894"/>
          <a:ext cx="6127750" cy="3390900"/>
        </p:xfrm>
        <a:graphic>
          <a:graphicData uri="http://schemas.openxmlformats.org/presentationml/2006/ole">
            <mc:AlternateContent xmlns:mc="http://schemas.openxmlformats.org/markup-compatibility/2006">
              <mc:Choice xmlns:v="urn:schemas-microsoft-com:vml" Requires="v">
                <p:oleObj spid="_x0000_s39988" name="Equation" r:id="rId10" imgW="2781000" imgH="1650960" progId="Equation.DSMT4">
                  <p:embed/>
                </p:oleObj>
              </mc:Choice>
              <mc:Fallback>
                <p:oleObj name="Equation" r:id="rId10" imgW="2781000" imgH="1650960" progId="Equation.DSMT4">
                  <p:embed/>
                  <p:pic>
                    <p:nvPicPr>
                      <p:cNvPr id="44" name="Object 43"/>
                      <p:cNvPicPr>
                        <a:picLocks noChangeAspect="1" noChangeArrowheads="1"/>
                      </p:cNvPicPr>
                      <p:nvPr/>
                    </p:nvPicPr>
                    <p:blipFill>
                      <a:blip r:embed="rId11"/>
                      <a:srcRect/>
                      <a:stretch>
                        <a:fillRect/>
                      </a:stretch>
                    </p:blipFill>
                    <p:spPr bwMode="auto">
                      <a:xfrm>
                        <a:off x="1783682" y="2417894"/>
                        <a:ext cx="612775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93874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04/14/2021</a:t>
            </a:r>
            <a:endParaRPr lang="en-US" dirty="0"/>
          </a:p>
        </p:txBody>
      </p:sp>
      <p:sp>
        <p:nvSpPr>
          <p:cNvPr id="3" name="Footer Placeholder 2"/>
          <p:cNvSpPr>
            <a:spLocks noGrp="1"/>
          </p:cNvSpPr>
          <p:nvPr>
            <p:ph type="ftr" sz="quarter" idx="11"/>
          </p:nvPr>
        </p:nvSpPr>
        <p:spPr/>
        <p:txBody>
          <a:bodyPr/>
          <a:lstStyle/>
          <a:p>
            <a:r>
              <a:rPr lang="en-US"/>
              <a:t>PHY 712  Spring 2021 --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62637286"/>
              </p:ext>
            </p:extLst>
          </p:nvPr>
        </p:nvGraphicFramePr>
        <p:xfrm>
          <a:off x="381000" y="392113"/>
          <a:ext cx="8343900" cy="3781425"/>
        </p:xfrm>
        <a:graphic>
          <a:graphicData uri="http://schemas.openxmlformats.org/presentationml/2006/ole">
            <mc:AlternateContent xmlns:mc="http://schemas.openxmlformats.org/markup-compatibility/2006">
              <mc:Choice xmlns:v="urn:schemas-microsoft-com:vml" Requires="v">
                <p:oleObj spid="_x0000_s40985" name="Equation" r:id="rId4" imgW="4597200" imgH="2234880" progId="Equation.DSMT4">
                  <p:embed/>
                </p:oleObj>
              </mc:Choice>
              <mc:Fallback>
                <p:oleObj name="Equation" r:id="rId4" imgW="4597200" imgH="2234880" progId="Equation.DSMT4">
                  <p:embed/>
                  <p:pic>
                    <p:nvPicPr>
                      <p:cNvPr id="5" name="Object 4"/>
                      <p:cNvPicPr>
                        <a:picLocks noChangeAspect="1" noChangeArrowheads="1"/>
                      </p:cNvPicPr>
                      <p:nvPr/>
                    </p:nvPicPr>
                    <p:blipFill>
                      <a:blip r:embed="rId5"/>
                      <a:srcRect/>
                      <a:stretch>
                        <a:fillRect/>
                      </a:stretch>
                    </p:blipFill>
                    <p:spPr bwMode="auto">
                      <a:xfrm>
                        <a:off x="381000" y="392113"/>
                        <a:ext cx="8343900" cy="378142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31604748"/>
              </p:ext>
            </p:extLst>
          </p:nvPr>
        </p:nvGraphicFramePr>
        <p:xfrm>
          <a:off x="555625" y="3919538"/>
          <a:ext cx="6707188" cy="2019300"/>
        </p:xfrm>
        <a:graphic>
          <a:graphicData uri="http://schemas.openxmlformats.org/presentationml/2006/ole">
            <mc:AlternateContent xmlns:mc="http://schemas.openxmlformats.org/markup-compatibility/2006">
              <mc:Choice xmlns:v="urn:schemas-microsoft-com:vml" Requires="v">
                <p:oleObj spid="_x0000_s40986" name="Equation" r:id="rId6" imgW="3695400" imgH="1193760" progId="Equation.DSMT4">
                  <p:embed/>
                </p:oleObj>
              </mc:Choice>
              <mc:Fallback>
                <p:oleObj name="Equation" r:id="rId6" imgW="3695400" imgH="1193760" progId="Equation.DSMT4">
                  <p:embed/>
                  <p:pic>
                    <p:nvPicPr>
                      <p:cNvPr id="6" name="Object 5"/>
                      <p:cNvPicPr>
                        <a:picLocks noChangeAspect="1" noChangeArrowheads="1"/>
                      </p:cNvPicPr>
                      <p:nvPr/>
                    </p:nvPicPr>
                    <p:blipFill>
                      <a:blip r:embed="rId7"/>
                      <a:srcRect/>
                      <a:stretch>
                        <a:fillRect/>
                      </a:stretch>
                    </p:blipFill>
                    <p:spPr bwMode="auto">
                      <a:xfrm>
                        <a:off x="555625" y="3919538"/>
                        <a:ext cx="6707188"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06626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04/14/2021</a:t>
            </a:r>
            <a:endParaRPr lang="en-US" dirty="0"/>
          </a:p>
        </p:txBody>
      </p:sp>
      <p:sp>
        <p:nvSpPr>
          <p:cNvPr id="3" name="Footer Placeholder 2"/>
          <p:cNvSpPr>
            <a:spLocks noGrp="1"/>
          </p:cNvSpPr>
          <p:nvPr>
            <p:ph type="ftr" sz="quarter" idx="11"/>
          </p:nvPr>
        </p:nvSpPr>
        <p:spPr/>
        <p:txBody>
          <a:bodyPr/>
          <a:lstStyle/>
          <a:p>
            <a:r>
              <a:rPr lang="en-US"/>
              <a:t>PHY 712  Spring 2021 --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96550283"/>
              </p:ext>
            </p:extLst>
          </p:nvPr>
        </p:nvGraphicFramePr>
        <p:xfrm>
          <a:off x="533400" y="2133600"/>
          <a:ext cx="6584950" cy="1136650"/>
        </p:xfrm>
        <a:graphic>
          <a:graphicData uri="http://schemas.openxmlformats.org/presentationml/2006/ole">
            <mc:AlternateContent xmlns:mc="http://schemas.openxmlformats.org/markup-compatibility/2006">
              <mc:Choice xmlns:v="urn:schemas-microsoft-com:vml" Requires="v">
                <p:oleObj spid="_x0000_s43093" name="Equation" r:id="rId4" imgW="3619440" imgH="672840" progId="Equation.DSMT4">
                  <p:embed/>
                </p:oleObj>
              </mc:Choice>
              <mc:Fallback>
                <p:oleObj name="Equation" r:id="rId4" imgW="3619440" imgH="672840" progId="Equation.DSMT4">
                  <p:embed/>
                  <p:pic>
                    <p:nvPicPr>
                      <p:cNvPr id="5" name="Object 4"/>
                      <p:cNvPicPr>
                        <a:picLocks noChangeAspect="1" noChangeArrowheads="1"/>
                      </p:cNvPicPr>
                      <p:nvPr/>
                    </p:nvPicPr>
                    <p:blipFill>
                      <a:blip r:embed="rId5"/>
                      <a:srcRect/>
                      <a:stretch>
                        <a:fillRect/>
                      </a:stretch>
                    </p:blipFill>
                    <p:spPr bwMode="auto">
                      <a:xfrm>
                        <a:off x="533400" y="2133600"/>
                        <a:ext cx="65849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60798500"/>
              </p:ext>
            </p:extLst>
          </p:nvPr>
        </p:nvGraphicFramePr>
        <p:xfrm>
          <a:off x="188645" y="4038600"/>
          <a:ext cx="852488" cy="709612"/>
        </p:xfrm>
        <a:graphic>
          <a:graphicData uri="http://schemas.openxmlformats.org/presentationml/2006/ole">
            <mc:AlternateContent xmlns:mc="http://schemas.openxmlformats.org/markup-compatibility/2006">
              <mc:Choice xmlns:v="urn:schemas-microsoft-com:vml" Requires="v">
                <p:oleObj spid="_x0000_s43094" name="Equation" r:id="rId6" imgW="469800" imgH="419040" progId="Equation.DSMT4">
                  <p:embed/>
                </p:oleObj>
              </mc:Choice>
              <mc:Fallback>
                <p:oleObj name="Equation" r:id="rId6" imgW="469800" imgH="419040" progId="Equation.DSMT4">
                  <p:embed/>
                  <p:pic>
                    <p:nvPicPr>
                      <p:cNvPr id="6" name="Object 5"/>
                      <p:cNvPicPr>
                        <a:picLocks noChangeAspect="1" noChangeArrowheads="1"/>
                      </p:cNvPicPr>
                      <p:nvPr/>
                    </p:nvPicPr>
                    <p:blipFill>
                      <a:blip r:embed="rId7"/>
                      <a:srcRect/>
                      <a:stretch>
                        <a:fillRect/>
                      </a:stretch>
                    </p:blipFill>
                    <p:spPr bwMode="auto">
                      <a:xfrm>
                        <a:off x="188645" y="4038600"/>
                        <a:ext cx="852488"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970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1080" y="3421380"/>
            <a:ext cx="7437120" cy="282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3462963137"/>
              </p:ext>
            </p:extLst>
          </p:nvPr>
        </p:nvGraphicFramePr>
        <p:xfrm>
          <a:off x="4572000" y="5937250"/>
          <a:ext cx="808037" cy="387350"/>
        </p:xfrm>
        <a:graphic>
          <a:graphicData uri="http://schemas.openxmlformats.org/presentationml/2006/ole">
            <mc:AlternateContent xmlns:mc="http://schemas.openxmlformats.org/markup-compatibility/2006">
              <mc:Choice xmlns:v="urn:schemas-microsoft-com:vml" Requires="v">
                <p:oleObj spid="_x0000_s43095" name="Equation" r:id="rId9" imgW="444240" imgH="228600" progId="Equation.DSMT4">
                  <p:embed/>
                </p:oleObj>
              </mc:Choice>
              <mc:Fallback>
                <p:oleObj name="Equation" r:id="rId9" imgW="444240" imgH="228600" progId="Equation.DSMT4">
                  <p:embed/>
                  <p:pic>
                    <p:nvPicPr>
                      <p:cNvPr id="7" name="Object 6"/>
                      <p:cNvPicPr>
                        <a:picLocks noChangeAspect="1" noChangeArrowheads="1"/>
                      </p:cNvPicPr>
                      <p:nvPr/>
                    </p:nvPicPr>
                    <p:blipFill>
                      <a:blip r:embed="rId10"/>
                      <a:srcRect/>
                      <a:stretch>
                        <a:fillRect/>
                      </a:stretch>
                    </p:blipFill>
                    <p:spPr bwMode="auto">
                      <a:xfrm>
                        <a:off x="4572000" y="5937250"/>
                        <a:ext cx="808037" cy="387350"/>
                      </a:xfrm>
                      <a:prstGeom prst="rect">
                        <a:avLst/>
                      </a:prstGeom>
                      <a:solidFill>
                        <a:schemeClr val="bg1"/>
                      </a:solid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54701679"/>
              </p:ext>
            </p:extLst>
          </p:nvPr>
        </p:nvGraphicFramePr>
        <p:xfrm>
          <a:off x="304800" y="109538"/>
          <a:ext cx="6753225" cy="2019300"/>
        </p:xfrm>
        <a:graphic>
          <a:graphicData uri="http://schemas.openxmlformats.org/presentationml/2006/ole">
            <mc:AlternateContent xmlns:mc="http://schemas.openxmlformats.org/markup-compatibility/2006">
              <mc:Choice xmlns:v="urn:schemas-microsoft-com:vml" Requires="v">
                <p:oleObj spid="_x0000_s43096" name="Equation" r:id="rId11" imgW="3720960" imgH="1193760" progId="Equation.DSMT4">
                  <p:embed/>
                </p:oleObj>
              </mc:Choice>
              <mc:Fallback>
                <p:oleObj name="Equation" r:id="rId11" imgW="3720960" imgH="1193760" progId="Equation.DSMT4">
                  <p:embed/>
                  <p:pic>
                    <p:nvPicPr>
                      <p:cNvPr id="8" name="Object 7"/>
                      <p:cNvPicPr>
                        <a:picLocks noChangeAspect="1" noChangeArrowheads="1"/>
                      </p:cNvPicPr>
                      <p:nvPr/>
                    </p:nvPicPr>
                    <p:blipFill>
                      <a:blip r:embed="rId12"/>
                      <a:srcRect/>
                      <a:stretch>
                        <a:fillRect/>
                      </a:stretch>
                    </p:blipFill>
                    <p:spPr bwMode="auto">
                      <a:xfrm>
                        <a:off x="304800" y="109538"/>
                        <a:ext cx="675322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30222125"/>
              </p:ext>
            </p:extLst>
          </p:nvPr>
        </p:nvGraphicFramePr>
        <p:xfrm>
          <a:off x="3619500" y="3657600"/>
          <a:ext cx="715963" cy="342900"/>
        </p:xfrm>
        <a:graphic>
          <a:graphicData uri="http://schemas.openxmlformats.org/presentationml/2006/ole">
            <mc:AlternateContent xmlns:mc="http://schemas.openxmlformats.org/markup-compatibility/2006">
              <mc:Choice xmlns:v="urn:schemas-microsoft-com:vml" Requires="v">
                <p:oleObj spid="_x0000_s43097" name="Equation" r:id="rId13" imgW="393480" imgH="203040" progId="Equation.DSMT4">
                  <p:embed/>
                </p:oleObj>
              </mc:Choice>
              <mc:Fallback>
                <p:oleObj name="Equation" r:id="rId13" imgW="393480" imgH="203040" progId="Equation.DSMT4">
                  <p:embed/>
                  <p:pic>
                    <p:nvPicPr>
                      <p:cNvPr id="9" name="Object 8"/>
                      <p:cNvPicPr>
                        <a:picLocks noChangeAspect="1" noChangeArrowheads="1"/>
                      </p:cNvPicPr>
                      <p:nvPr/>
                    </p:nvPicPr>
                    <p:blipFill>
                      <a:blip r:embed="rId14"/>
                      <a:srcRect/>
                      <a:stretch>
                        <a:fillRect/>
                      </a:stretch>
                    </p:blipFill>
                    <p:spPr bwMode="auto">
                      <a:xfrm>
                        <a:off x="3619500" y="3657600"/>
                        <a:ext cx="7159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350216131"/>
              </p:ext>
            </p:extLst>
          </p:nvPr>
        </p:nvGraphicFramePr>
        <p:xfrm>
          <a:off x="3325813" y="4533900"/>
          <a:ext cx="923925" cy="342900"/>
        </p:xfrm>
        <a:graphic>
          <a:graphicData uri="http://schemas.openxmlformats.org/presentationml/2006/ole">
            <mc:AlternateContent xmlns:mc="http://schemas.openxmlformats.org/markup-compatibility/2006">
              <mc:Choice xmlns:v="urn:schemas-microsoft-com:vml" Requires="v">
                <p:oleObj spid="_x0000_s43098" name="Equation" r:id="rId15" imgW="507960" imgH="203040" progId="Equation.DSMT4">
                  <p:embed/>
                </p:oleObj>
              </mc:Choice>
              <mc:Fallback>
                <p:oleObj name="Equation" r:id="rId15" imgW="507960" imgH="203040" progId="Equation.DSMT4">
                  <p:embed/>
                  <p:pic>
                    <p:nvPicPr>
                      <p:cNvPr id="10" name="Object 9"/>
                      <p:cNvPicPr>
                        <a:picLocks noChangeAspect="1" noChangeArrowheads="1"/>
                      </p:cNvPicPr>
                      <p:nvPr/>
                    </p:nvPicPr>
                    <p:blipFill>
                      <a:blip r:embed="rId16"/>
                      <a:srcRect/>
                      <a:stretch>
                        <a:fillRect/>
                      </a:stretch>
                    </p:blipFill>
                    <p:spPr bwMode="auto">
                      <a:xfrm>
                        <a:off x="3325813" y="4533900"/>
                        <a:ext cx="9239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498239303"/>
              </p:ext>
            </p:extLst>
          </p:nvPr>
        </p:nvGraphicFramePr>
        <p:xfrm>
          <a:off x="2922588" y="5029200"/>
          <a:ext cx="715962" cy="342900"/>
        </p:xfrm>
        <a:graphic>
          <a:graphicData uri="http://schemas.openxmlformats.org/presentationml/2006/ole">
            <mc:AlternateContent xmlns:mc="http://schemas.openxmlformats.org/markup-compatibility/2006">
              <mc:Choice xmlns:v="urn:schemas-microsoft-com:vml" Requires="v">
                <p:oleObj spid="_x0000_s43099" name="Equation" r:id="rId17" imgW="393480" imgH="203040" progId="Equation.DSMT4">
                  <p:embed/>
                </p:oleObj>
              </mc:Choice>
              <mc:Fallback>
                <p:oleObj name="Equation" r:id="rId17" imgW="393480" imgH="203040" progId="Equation.DSMT4">
                  <p:embed/>
                  <p:pic>
                    <p:nvPicPr>
                      <p:cNvPr id="11" name="Object 10"/>
                      <p:cNvPicPr>
                        <a:picLocks noChangeAspect="1" noChangeArrowheads="1"/>
                      </p:cNvPicPr>
                      <p:nvPr/>
                    </p:nvPicPr>
                    <p:blipFill>
                      <a:blip r:embed="rId18"/>
                      <a:srcRect/>
                      <a:stretch>
                        <a:fillRect/>
                      </a:stretch>
                    </p:blipFill>
                    <p:spPr bwMode="auto">
                      <a:xfrm>
                        <a:off x="2922588" y="5029200"/>
                        <a:ext cx="71596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88380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22171</TotalTime>
  <Words>857</Words>
  <Application>Microsoft Office PowerPoint</Application>
  <PresentationFormat>On-screen Show (4:3)</PresentationFormat>
  <Paragraphs>167</Paragraphs>
  <Slides>20</Slides>
  <Notes>16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Calibri</vt:lpstr>
      <vt:lpstr>Symbol</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1240</cp:revision>
  <cp:lastPrinted>2021-04-08T18:05:02Z</cp:lastPrinted>
  <dcterms:created xsi:type="dcterms:W3CDTF">2012-01-10T18:32:24Z</dcterms:created>
  <dcterms:modified xsi:type="dcterms:W3CDTF">2021-04-13T16:11:41Z</dcterms:modified>
</cp:coreProperties>
</file>