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6" r:id="rId2"/>
    <p:sldId id="400" r:id="rId3"/>
    <p:sldId id="382" r:id="rId4"/>
    <p:sldId id="410" r:id="rId5"/>
    <p:sldId id="401" r:id="rId6"/>
    <p:sldId id="391" r:id="rId7"/>
    <p:sldId id="392" r:id="rId8"/>
    <p:sldId id="393" r:id="rId9"/>
    <p:sldId id="394" r:id="rId10"/>
    <p:sldId id="396" r:id="rId11"/>
    <p:sldId id="397" r:id="rId12"/>
    <p:sldId id="409" r:id="rId13"/>
    <p:sldId id="405" r:id="rId14"/>
    <p:sldId id="398" r:id="rId15"/>
    <p:sldId id="399" r:id="rId16"/>
    <p:sldId id="407" r:id="rId17"/>
    <p:sldId id="402" r:id="rId18"/>
    <p:sldId id="408" r:id="rId19"/>
    <p:sldId id="403" r:id="rId20"/>
    <p:sldId id="404" r:id="rId21"/>
    <p:sldId id="40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4" autoAdjust="0"/>
  </p:normalViewPr>
  <p:slideViewPr>
    <p:cSldViewPr>
      <p:cViewPr varScale="1">
        <p:scale>
          <a:sx n="69" d="100"/>
          <a:sy n="69" d="100"/>
        </p:scale>
        <p:origin x="586" y="58"/>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4/14/2021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64064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43732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82981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48098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04/14/2021</a:t>
            </a:r>
            <a:endParaRPr lang="en-US" dirty="0"/>
          </a:p>
        </p:txBody>
      </p:sp>
      <p:sp>
        <p:nvSpPr>
          <p:cNvPr id="6" name="Footer Placeholder 5"/>
          <p:cNvSpPr>
            <a:spLocks noGrp="1"/>
          </p:cNvSpPr>
          <p:nvPr>
            <p:ph type="ftr" sz="quarter" idx="11"/>
          </p:nvPr>
        </p:nvSpPr>
        <p:spPr/>
        <p:txBody>
          <a:bodyPr/>
          <a:lstStyle/>
          <a:p>
            <a:r>
              <a:rPr lang="en-US"/>
              <a:t>PHY 712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04/14/2021</a:t>
            </a:r>
            <a:endParaRPr lang="en-US" dirty="0"/>
          </a:p>
        </p:txBody>
      </p:sp>
      <p:sp>
        <p:nvSpPr>
          <p:cNvPr id="8" name="Footer Placeholder 7"/>
          <p:cNvSpPr>
            <a:spLocks noGrp="1"/>
          </p:cNvSpPr>
          <p:nvPr>
            <p:ph type="ftr" sz="quarter" idx="11"/>
          </p:nvPr>
        </p:nvSpPr>
        <p:spPr/>
        <p:txBody>
          <a:bodyPr/>
          <a:lstStyle/>
          <a:p>
            <a:r>
              <a:rPr lang="en-US"/>
              <a:t>PHY 712  Spring 2021 -- Lecture 30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04/14/2021</a:t>
            </a:r>
            <a:endParaRPr lang="en-US" dirty="0"/>
          </a:p>
        </p:txBody>
      </p:sp>
      <p:sp>
        <p:nvSpPr>
          <p:cNvPr id="4" name="Footer Placeholder 3"/>
          <p:cNvSpPr>
            <a:spLocks noGrp="1"/>
          </p:cNvSpPr>
          <p:nvPr>
            <p:ph type="ftr" sz="quarter" idx="11"/>
          </p:nvPr>
        </p:nvSpPr>
        <p:spPr/>
        <p:txBody>
          <a:bodyPr/>
          <a:lstStyle/>
          <a:p>
            <a:r>
              <a:rPr lang="en-US"/>
              <a:t>PHY 712  Spring 2021 -- Lecture 30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04/14/2021</a:t>
            </a:r>
            <a:endParaRPr lang="en-US" dirty="0"/>
          </a:p>
        </p:txBody>
      </p:sp>
      <p:sp>
        <p:nvSpPr>
          <p:cNvPr id="6" name="Footer Placeholder 5"/>
          <p:cNvSpPr>
            <a:spLocks noGrp="1"/>
          </p:cNvSpPr>
          <p:nvPr>
            <p:ph type="ftr" sz="quarter" idx="11"/>
          </p:nvPr>
        </p:nvSpPr>
        <p:spPr/>
        <p:txBody>
          <a:bodyPr/>
          <a:lstStyle/>
          <a:p>
            <a:r>
              <a:rPr lang="en-US"/>
              <a:t>PHY 712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04/14/2021</a:t>
            </a:r>
            <a:endParaRPr lang="en-US" dirty="0"/>
          </a:p>
        </p:txBody>
      </p:sp>
      <p:sp>
        <p:nvSpPr>
          <p:cNvPr id="6" name="Footer Placeholder 5"/>
          <p:cNvSpPr>
            <a:spLocks noGrp="1"/>
          </p:cNvSpPr>
          <p:nvPr>
            <p:ph type="ftr" sz="quarter" idx="11"/>
          </p:nvPr>
        </p:nvSpPr>
        <p:spPr/>
        <p:txBody>
          <a:bodyPr/>
          <a:lstStyle/>
          <a:p>
            <a:r>
              <a:rPr lang="en-US"/>
              <a:t>PHY 712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04/14/2021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30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17.bin"/><Relationship Id="rId1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image" Target="../media/image17.wmf"/><Relationship Id="rId12" Type="http://schemas.openxmlformats.org/officeDocument/2006/relationships/image" Target="../media/image19.w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1.wmf"/><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oleObject" Target="../embeddings/oleObject16.bin"/><Relationship Id="rId5" Type="http://schemas.openxmlformats.org/officeDocument/2006/relationships/image" Target="../media/image16.wmf"/><Relationship Id="rId15" Type="http://schemas.openxmlformats.org/officeDocument/2006/relationships/oleObject" Target="../embeddings/oleObject18.bin"/><Relationship Id="rId10"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4.bin"/><Relationship Id="rId3" Type="http://schemas.openxmlformats.org/officeDocument/2006/relationships/notesSlide" Target="../notesSlides/notesSlide8.xml"/><Relationship Id="rId7" Type="http://schemas.openxmlformats.org/officeDocument/2006/relationships/oleObject" Target="../embeddings/oleObject21.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9.png"/><Relationship Id="rId11" Type="http://schemas.openxmlformats.org/officeDocument/2006/relationships/oleObject" Target="../embeddings/oleObject23.bin"/><Relationship Id="rId5" Type="http://schemas.openxmlformats.org/officeDocument/2006/relationships/image" Target="../media/image24.wmf"/><Relationship Id="rId10" Type="http://schemas.openxmlformats.org/officeDocument/2006/relationships/image" Target="../media/image26.wmf"/><Relationship Id="rId4" Type="http://schemas.openxmlformats.org/officeDocument/2006/relationships/oleObject" Target="../embeddings/oleObject20.bin"/><Relationship Id="rId9" Type="http://schemas.openxmlformats.org/officeDocument/2006/relationships/oleObject" Target="../embeddings/oleObject22.bin"/><Relationship Id="rId14" Type="http://schemas.openxmlformats.org/officeDocument/2006/relationships/image" Target="../media/image28.wmf"/></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4.bin"/><Relationship Id="rId5" Type="http://schemas.openxmlformats.org/officeDocument/2006/relationships/image" Target="../media/image38.w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28600" y="220444"/>
            <a:ext cx="9144000" cy="6678751"/>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Discussion  for Lecture 30:</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Recap of results for  synchrotron radiation from land based sources</a:t>
            </a:r>
          </a:p>
          <a:p>
            <a:pPr marL="2343150" lvl="5" indent="-514350">
              <a:spcBef>
                <a:spcPct val="50000"/>
              </a:spcBef>
              <a:buFont typeface="+mj-lt"/>
              <a:buAutoNum type="arabicPeriod"/>
            </a:pPr>
            <a:r>
              <a:rPr lang="en-US" sz="2400" b="1" dirty="0">
                <a:solidFill>
                  <a:schemeClr val="folHlink"/>
                </a:solidFill>
              </a:rPr>
              <a:t>Synchrotron radiation from astronomical sources</a:t>
            </a:r>
          </a:p>
          <a:p>
            <a:pPr marL="2343150" lvl="5" indent="-514350">
              <a:spcBef>
                <a:spcPct val="50000"/>
              </a:spcBef>
              <a:buFont typeface="+mj-lt"/>
              <a:buAutoNum type="arabicPeriod"/>
            </a:pPr>
            <a:r>
              <a:rPr lang="en-US" sz="2400" b="1" dirty="0">
                <a:solidFill>
                  <a:schemeClr val="folHlink"/>
                </a:solidFill>
              </a:rPr>
              <a:t>Compton scattering</a:t>
            </a:r>
          </a:p>
          <a:p>
            <a:pPr marL="2343150" lvl="5" indent="-514350">
              <a:spcBef>
                <a:spcPct val="50000"/>
              </a:spcBef>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43121" name="Equation" r:id="rId4" imgW="3619440" imgH="672840" progId="Equation.DSMT4">
                  <p:embed/>
                </p:oleObj>
              </mc:Choice>
              <mc:Fallback>
                <p:oleObj name="Equation" r:id="rId4" imgW="3619440" imgH="672840" progId="Equation.DSMT4">
                  <p:embed/>
                  <p:pic>
                    <p:nvPicPr>
                      <p:cNvPr id="5"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43122" name="Equation" r:id="rId6" imgW="469800" imgH="419040" progId="Equation.DSMT4">
                  <p:embed/>
                </p:oleObj>
              </mc:Choice>
              <mc:Fallback>
                <p:oleObj name="Equation" r:id="rId6" imgW="469800" imgH="419040" progId="Equation.DSMT4">
                  <p:embed/>
                  <p:pic>
                    <p:nvPicPr>
                      <p:cNvPr id="6"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43123" name="Equation" r:id="rId9" imgW="444240" imgH="228600" progId="Equation.DSMT4">
                  <p:embed/>
                </p:oleObj>
              </mc:Choice>
              <mc:Fallback>
                <p:oleObj name="Equation" r:id="rId9" imgW="444240" imgH="228600" progId="Equation.DSMT4">
                  <p:embed/>
                  <p:pic>
                    <p:nvPicPr>
                      <p:cNvPr id="7" name="Object 6"/>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43124" name="Equation" r:id="rId11" imgW="3720960" imgH="1193760" progId="Equation.DSMT4">
                  <p:embed/>
                </p:oleObj>
              </mc:Choice>
              <mc:Fallback>
                <p:oleObj name="Equation" r:id="rId11" imgW="3720960" imgH="1193760" progId="Equation.DSMT4">
                  <p:embed/>
                  <p:pic>
                    <p:nvPicPr>
                      <p:cNvPr id="8" name="Object 7"/>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43125" name="Equation" r:id="rId13" imgW="393480" imgH="203040" progId="Equation.DSMT4">
                  <p:embed/>
                </p:oleObj>
              </mc:Choice>
              <mc:Fallback>
                <p:oleObj name="Equation" r:id="rId13" imgW="393480" imgH="203040" progId="Equation.DSMT4">
                  <p:embed/>
                  <p:pic>
                    <p:nvPicPr>
                      <p:cNvPr id="9" name="Object 8"/>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43126" name="Equation" r:id="rId15" imgW="507960" imgH="203040" progId="Equation.DSMT4">
                  <p:embed/>
                </p:oleObj>
              </mc:Choice>
              <mc:Fallback>
                <p:oleObj name="Equation" r:id="rId15" imgW="507960" imgH="203040" progId="Equation.DSMT4">
                  <p:embed/>
                  <p:pic>
                    <p:nvPicPr>
                      <p:cNvPr id="10" name="Object 9"/>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43127" name="Equation" r:id="rId17" imgW="393480" imgH="203040" progId="Equation.DSMT4">
                  <p:embed/>
                </p:oleObj>
              </mc:Choice>
              <mc:Fallback>
                <p:oleObj name="Equation" r:id="rId17" imgW="393480" imgH="203040" progId="Equation.DSMT4">
                  <p:embed/>
                  <p:pic>
                    <p:nvPicPr>
                      <p:cNvPr id="11" name="Object 10"/>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spid="_x0000_s44113" name="Equation" r:id="rId4" imgW="4127400" imgH="1523880" progId="Equation.DSMT4">
                  <p:embed/>
                </p:oleObj>
              </mc:Choice>
              <mc:Fallback>
                <p:oleObj name="Equation" r:id="rId4" imgW="4127400" imgH="1523880" progId="Equation.DSMT4">
                  <p:embed/>
                  <p:pic>
                    <p:nvPicPr>
                      <p:cNvPr id="5" name="Object 4"/>
                      <p:cNvPicPr>
                        <a:picLocks noChangeAspect="1" noChangeArrowheads="1"/>
                      </p:cNvPicPr>
                      <p:nvPr/>
                    </p:nvPicPr>
                    <p:blipFill>
                      <a:blip r:embed="rId5"/>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6"/>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spid="_x0000_s44114" name="Equation" r:id="rId7" imgW="558720" imgH="291960" progId="Equation.DSMT4">
                  <p:embed/>
                </p:oleObj>
              </mc:Choice>
              <mc:Fallback>
                <p:oleObj name="Equation" r:id="rId7" imgW="558720" imgH="291960" progId="Equation.DSMT4">
                  <p:embed/>
                  <p:pic>
                    <p:nvPicPr>
                      <p:cNvPr id="8" name="Object 7"/>
                      <p:cNvPicPr/>
                      <p:nvPr/>
                    </p:nvPicPr>
                    <p:blipFill>
                      <a:blip r:embed="rId8"/>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spid="_x0000_s44115" name="Equation" r:id="rId9" imgW="1625400" imgH="622080" progId="Equation.DSMT4">
                  <p:embed/>
                </p:oleObj>
              </mc:Choice>
              <mc:Fallback>
                <p:oleObj name="Equation" r:id="rId9" imgW="1625400" imgH="622080" progId="Equation.DSMT4">
                  <p:embed/>
                  <p:pic>
                    <p:nvPicPr>
                      <p:cNvPr id="9" name="Object 8"/>
                      <p:cNvPicPr/>
                      <p:nvPr/>
                    </p:nvPicPr>
                    <p:blipFill>
                      <a:blip r:embed="rId10"/>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spid="_x0000_s44116" name="Equation" r:id="rId11" imgW="1587240" imgH="622080" progId="Equation.DSMT4">
                  <p:embed/>
                </p:oleObj>
              </mc:Choice>
              <mc:Fallback>
                <p:oleObj name="Equation" r:id="rId11" imgW="1587240" imgH="622080" progId="Equation.DSMT4">
                  <p:embed/>
                  <p:pic>
                    <p:nvPicPr>
                      <p:cNvPr id="10" name="Object 9"/>
                      <p:cNvPicPr/>
                      <p:nvPr/>
                    </p:nvPicPr>
                    <p:blipFill>
                      <a:blip r:embed="rId12"/>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spid="_x0000_s44117" name="Equation" r:id="rId13" imgW="1587240" imgH="596880" progId="Equation.DSMT4">
                  <p:embed/>
                </p:oleObj>
              </mc:Choice>
              <mc:Fallback>
                <p:oleObj name="Equation" r:id="rId13" imgW="1587240" imgH="596880" progId="Equation.DSMT4">
                  <p:embed/>
                  <p:pic>
                    <p:nvPicPr>
                      <p:cNvPr id="11" name="Object 10"/>
                      <p:cNvPicPr/>
                      <p:nvPr/>
                    </p:nvPicPr>
                    <p:blipFill>
                      <a:blip r:embed="rId14"/>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9A597-977D-46F2-8AE3-90563A3D5566}"/>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71D4FAEA-8B4B-4B6F-B615-19D866117D13}"/>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83BE999D-6162-4D54-91EA-9846707EB3F5}"/>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65A06D3F-12FD-4B8E-BB41-1C1D54F81DA9}"/>
              </a:ext>
            </a:extLst>
          </p:cNvPr>
          <p:cNvSpPr txBox="1"/>
          <p:nvPr/>
        </p:nvSpPr>
        <p:spPr>
          <a:xfrm>
            <a:off x="304800" y="914400"/>
            <a:ext cx="7696200" cy="830997"/>
          </a:xfrm>
          <a:prstGeom prst="rect">
            <a:avLst/>
          </a:prstGeom>
          <a:noFill/>
        </p:spPr>
        <p:txBody>
          <a:bodyPr wrap="square" rtlCol="0">
            <a:spAutoFit/>
          </a:bodyPr>
          <a:lstStyle/>
          <a:p>
            <a:r>
              <a:rPr lang="en-US" sz="2400" dirty="0">
                <a:latin typeface="+mj-lt"/>
              </a:rPr>
              <a:t>Comment on light source facilities  and the newer free electron laser technology </a:t>
            </a:r>
          </a:p>
        </p:txBody>
      </p:sp>
      <p:pic>
        <p:nvPicPr>
          <p:cNvPr id="6" name="Picture 5">
            <a:extLst>
              <a:ext uri="{FF2B5EF4-FFF2-40B4-BE49-F238E27FC236}">
                <a16:creationId xmlns:a16="http://schemas.microsoft.com/office/drawing/2014/main" id="{27880F03-10DA-4F19-AD4B-2F82F5638298}"/>
              </a:ext>
            </a:extLst>
          </p:cNvPr>
          <p:cNvPicPr>
            <a:picLocks noChangeAspect="1"/>
          </p:cNvPicPr>
          <p:nvPr/>
        </p:nvPicPr>
        <p:blipFill>
          <a:blip r:embed="rId2"/>
          <a:stretch>
            <a:fillRect/>
          </a:stretch>
        </p:blipFill>
        <p:spPr>
          <a:xfrm>
            <a:off x="209550" y="1676400"/>
            <a:ext cx="8724900" cy="3505200"/>
          </a:xfrm>
          <a:prstGeom prst="rect">
            <a:avLst/>
          </a:prstGeom>
        </p:spPr>
      </p:pic>
      <p:sp>
        <p:nvSpPr>
          <p:cNvPr id="7" name="TextBox 6">
            <a:extLst>
              <a:ext uri="{FF2B5EF4-FFF2-40B4-BE49-F238E27FC236}">
                <a16:creationId xmlns:a16="http://schemas.microsoft.com/office/drawing/2014/main" id="{B63C31FE-DDBC-4A34-8FEA-6A3474D645B1}"/>
              </a:ext>
            </a:extLst>
          </p:cNvPr>
          <p:cNvSpPr txBox="1"/>
          <p:nvPr/>
        </p:nvSpPr>
        <p:spPr>
          <a:xfrm>
            <a:off x="209550" y="5410200"/>
            <a:ext cx="8724900" cy="461665"/>
          </a:xfrm>
          <a:prstGeom prst="rect">
            <a:avLst/>
          </a:prstGeom>
          <a:noFill/>
        </p:spPr>
        <p:txBody>
          <a:bodyPr wrap="square" rtlCol="0">
            <a:spAutoFit/>
          </a:bodyPr>
          <a:lstStyle/>
          <a:p>
            <a:r>
              <a:rPr lang="en-US" sz="2400" dirty="0"/>
              <a:t>DOI: 10.1126/science.1055718</a:t>
            </a:r>
            <a:endParaRPr lang="en-US" sz="2400" dirty="0">
              <a:latin typeface="+mj-lt"/>
            </a:endParaRPr>
          </a:p>
        </p:txBody>
      </p:sp>
    </p:spTree>
    <p:extLst>
      <p:ext uri="{BB962C8B-B14F-4D97-AF65-F5344CB8AC3E}">
        <p14:creationId xmlns:p14="http://schemas.microsoft.com/office/powerpoint/2010/main" val="404195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23808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
        <p:nvSpPr>
          <p:cNvPr id="6" name="TextBox 5">
            <a:extLst>
              <a:ext uri="{FF2B5EF4-FFF2-40B4-BE49-F238E27FC236}">
                <a16:creationId xmlns:a16="http://schemas.microsoft.com/office/drawing/2014/main" id="{2536A056-473A-46D8-A710-65F5B6A12F17}"/>
              </a:ext>
            </a:extLst>
          </p:cNvPr>
          <p:cNvSpPr txBox="1"/>
          <p:nvPr/>
        </p:nvSpPr>
        <p:spPr>
          <a:xfrm>
            <a:off x="304800" y="3276600"/>
            <a:ext cx="8382000" cy="1200329"/>
          </a:xfrm>
          <a:prstGeom prst="rect">
            <a:avLst/>
          </a:prstGeom>
          <a:noFill/>
        </p:spPr>
        <p:txBody>
          <a:bodyPr wrap="square" rtlCol="0">
            <a:spAutoFit/>
          </a:bodyPr>
          <a:lstStyle/>
          <a:p>
            <a:r>
              <a:rPr lang="en-US" sz="2400" dirty="0">
                <a:latin typeface="+mj-lt"/>
              </a:rPr>
              <a:t>Synchrotron radiation is also produced by astronomical sources as analyzed by Julian Schwinger –</a:t>
            </a:r>
          </a:p>
          <a:p>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39" name="Object 38"/>
          <p:cNvGraphicFramePr>
            <a:graphicFrameLocks noChangeAspect="1"/>
          </p:cNvGraphicFramePr>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49186"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49187"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49188"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49189"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E57A165-49BB-4788-A01B-EFAAC2408CE2}"/>
              </a:ext>
            </a:extLst>
          </p:cNvPr>
          <p:cNvSpPr txBox="1"/>
          <p:nvPr/>
        </p:nvSpPr>
        <p:spPr>
          <a:xfrm>
            <a:off x="1783682" y="154634"/>
            <a:ext cx="7131718" cy="468312"/>
          </a:xfrm>
          <a:prstGeom prst="rect">
            <a:avLst/>
          </a:prstGeom>
          <a:noFill/>
        </p:spPr>
        <p:txBody>
          <a:bodyPr wrap="square" rtlCol="0">
            <a:spAutoFit/>
          </a:bodyPr>
          <a:lstStyle/>
          <a:p>
            <a:r>
              <a:rPr lang="en-US" sz="2400" dirty="0">
                <a:latin typeface="+mj-lt"/>
              </a:rPr>
              <a:t>Recalling general results of analysis --</a:t>
            </a:r>
          </a:p>
        </p:txBody>
      </p:sp>
    </p:spTree>
    <p:extLst>
      <p:ext uri="{BB962C8B-B14F-4D97-AF65-F5344CB8AC3E}">
        <p14:creationId xmlns:p14="http://schemas.microsoft.com/office/powerpoint/2010/main" val="120872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spid="_x0000_s1042" name="Equation" r:id="rId4" imgW="2730240" imgH="1104840" progId="Equation.DSMT4">
                  <p:embed/>
                </p:oleObj>
              </mc:Choice>
              <mc:Fallback>
                <p:oleObj name="Equation" r:id="rId4" imgW="2730240" imgH="1104840" progId="Equation.DSMT4">
                  <p:embed/>
                  <p:pic>
                    <p:nvPicPr>
                      <p:cNvPr id="6" name="Object 5"/>
                      <p:cNvPicPr>
                        <a:picLocks noChangeAspect="1" noChangeArrowheads="1"/>
                      </p:cNvPicPr>
                      <p:nvPr/>
                    </p:nvPicPr>
                    <p:blipFill>
                      <a:blip r:embed="rId5"/>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spid="_x0000_s1043" name="Equation" r:id="rId6" imgW="3174840" imgH="1307880" progId="Equation.DSMT4">
                  <p:embed/>
                </p:oleObj>
              </mc:Choice>
              <mc:Fallback>
                <p:oleObj name="Equation" r:id="rId6" imgW="3174840" imgH="1307880" progId="Equation.DSMT4">
                  <p:embed/>
                  <p:pic>
                    <p:nvPicPr>
                      <p:cNvPr id="7" name="Object 6"/>
                      <p:cNvPicPr>
                        <a:picLocks noChangeAspect="1" noChangeArrowheads="1"/>
                      </p:cNvPicPr>
                      <p:nvPr/>
                    </p:nvPicPr>
                    <p:blipFill>
                      <a:blip r:embed="rId7"/>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6" name="Object 5"/>
          <p:cNvGraphicFramePr>
            <a:graphicFrameLocks noChangeAspect="1"/>
          </p:cNvGraphicFramePr>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spid="_x0000_s50192" name="Equation" r:id="rId4" imgW="2730240" imgH="1104840" progId="Equation.DSMT4">
                  <p:embed/>
                </p:oleObj>
              </mc:Choice>
              <mc:Fallback>
                <p:oleObj name="Equation" r:id="rId4" imgW="2730240" imgH="1104840" progId="Equation.DSMT4">
                  <p:embed/>
                  <p:pic>
                    <p:nvPicPr>
                      <p:cNvPr id="6" name="Object 5"/>
                      <p:cNvPicPr>
                        <a:picLocks noChangeAspect="1" noChangeArrowheads="1"/>
                      </p:cNvPicPr>
                      <p:nvPr/>
                    </p:nvPicPr>
                    <p:blipFill>
                      <a:blip r:embed="rId5"/>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1895078"/>
              </p:ext>
            </p:extLst>
          </p:nvPr>
        </p:nvGraphicFramePr>
        <p:xfrm>
          <a:off x="442913" y="3863975"/>
          <a:ext cx="8369300" cy="2016125"/>
        </p:xfrm>
        <a:graphic>
          <a:graphicData uri="http://schemas.openxmlformats.org/presentationml/2006/ole">
            <mc:AlternateContent xmlns:mc="http://schemas.openxmlformats.org/markup-compatibility/2006">
              <mc:Choice xmlns:v="urn:schemas-microsoft-com:vml" Requires="v">
                <p:oleObj spid="_x0000_s50193" name="Equation" r:id="rId6" imgW="3441600" imgH="888840" progId="Equation.DSMT4">
                  <p:embed/>
                </p:oleObj>
              </mc:Choice>
              <mc:Fallback>
                <p:oleObj name="Equation" r:id="rId6" imgW="3441600" imgH="888840" progId="Equation.DSMT4">
                  <p:embed/>
                  <p:pic>
                    <p:nvPicPr>
                      <p:cNvPr id="7" name="Object 6"/>
                      <p:cNvPicPr>
                        <a:picLocks noChangeAspect="1" noChangeArrowheads="1"/>
                      </p:cNvPicPr>
                      <p:nvPr/>
                    </p:nvPicPr>
                    <p:blipFill>
                      <a:blip r:embed="rId7"/>
                      <a:srcRect/>
                      <a:stretch>
                        <a:fillRect/>
                      </a:stretch>
                    </p:blipFill>
                    <p:spPr bwMode="auto">
                      <a:xfrm>
                        <a:off x="442913" y="3863975"/>
                        <a:ext cx="8369300" cy="2016125"/>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Some details for last step --</a:t>
            </a:r>
          </a:p>
        </p:txBody>
      </p:sp>
    </p:spTree>
    <p:extLst>
      <p:ext uri="{BB962C8B-B14F-4D97-AF65-F5344CB8AC3E}">
        <p14:creationId xmlns:p14="http://schemas.microsoft.com/office/powerpoint/2010/main" val="312285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spid="_x0000_s46097" name="Equation" r:id="rId4" imgW="2971800" imgH="1054080" progId="Equation.DSMT4">
                  <p:embed/>
                </p:oleObj>
              </mc:Choice>
              <mc:Fallback>
                <p:oleObj name="Equation" r:id="rId4" imgW="2971800" imgH="1054080" progId="Equation.DSMT4">
                  <p:embed/>
                  <p:pic>
                    <p:nvPicPr>
                      <p:cNvPr id="6" name="Object 5"/>
                      <p:cNvPicPr>
                        <a:picLocks noChangeAspect="1" noChangeArrowheads="1"/>
                      </p:cNvPicPr>
                      <p:nvPr/>
                    </p:nvPicPr>
                    <p:blipFill>
                      <a:blip r:embed="rId5"/>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spid="_x0000_s46098" name="Equation" r:id="rId6" imgW="2844720" imgH="1549080" progId="Equation.DSMT4">
                  <p:embed/>
                </p:oleObj>
              </mc:Choice>
              <mc:Fallback>
                <p:oleObj name="Equation" r:id="rId6" imgW="2844720" imgH="1549080" progId="Equation.DSMT4">
                  <p:embed/>
                  <p:pic>
                    <p:nvPicPr>
                      <p:cNvPr id="7" name="Object 6"/>
                      <p:cNvPicPr>
                        <a:picLocks noChangeAspect="1" noChangeArrowheads="1"/>
                      </p:cNvPicPr>
                      <p:nvPr/>
                    </p:nvPicPr>
                    <p:blipFill>
                      <a:blip r:embed="rId7"/>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BD614-286C-4857-B584-01A6613D4466}"/>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2981248D-F838-425B-8214-64BD94D16B95}"/>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4DB3737D-0A99-4413-BB85-12A7B112F0CA}"/>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B8142455-97E5-41BF-96CF-AB03C3B7690C}"/>
              </a:ext>
            </a:extLst>
          </p:cNvPr>
          <p:cNvPicPr>
            <a:picLocks noChangeAspect="1"/>
          </p:cNvPicPr>
          <p:nvPr/>
        </p:nvPicPr>
        <p:blipFill>
          <a:blip r:embed="rId2"/>
          <a:stretch>
            <a:fillRect/>
          </a:stretch>
        </p:blipFill>
        <p:spPr>
          <a:xfrm>
            <a:off x="1083128" y="-21956"/>
            <a:ext cx="6977743" cy="6464673"/>
          </a:xfrm>
          <a:prstGeom prst="rect">
            <a:avLst/>
          </a:prstGeom>
        </p:spPr>
      </p:pic>
      <p:sp>
        <p:nvSpPr>
          <p:cNvPr id="6" name="TextBox 5">
            <a:extLst>
              <a:ext uri="{FF2B5EF4-FFF2-40B4-BE49-F238E27FC236}">
                <a16:creationId xmlns:a16="http://schemas.microsoft.com/office/drawing/2014/main" id="{08CCA384-DFD9-4412-B8CB-AB8092DBCAF8}"/>
              </a:ext>
            </a:extLst>
          </p:cNvPr>
          <p:cNvSpPr txBox="1"/>
          <p:nvPr/>
        </p:nvSpPr>
        <p:spPr>
          <a:xfrm>
            <a:off x="6240236" y="73967"/>
            <a:ext cx="2133600" cy="461665"/>
          </a:xfrm>
          <a:prstGeom prst="rect">
            <a:avLst/>
          </a:prstGeom>
          <a:noFill/>
        </p:spPr>
        <p:txBody>
          <a:bodyPr wrap="square" rtlCol="0">
            <a:spAutoFit/>
          </a:bodyPr>
          <a:lstStyle/>
          <a:p>
            <a:r>
              <a:rPr lang="en-US" sz="2400" b="1" dirty="0">
                <a:solidFill>
                  <a:srgbClr val="FF0000"/>
                </a:solidFill>
                <a:latin typeface="+mj-lt"/>
              </a:rPr>
              <a:t>4 PM</a:t>
            </a:r>
          </a:p>
        </p:txBody>
      </p:sp>
    </p:spTree>
    <p:extLst>
      <p:ext uri="{BB962C8B-B14F-4D97-AF65-F5344CB8AC3E}">
        <p14:creationId xmlns:p14="http://schemas.microsoft.com/office/powerpoint/2010/main" val="354386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spid="_x0000_s47121" name="Equation" r:id="rId4" imgW="1384200" imgH="241200" progId="Equation.DSMT4">
                  <p:embed/>
                </p:oleObj>
              </mc:Choice>
              <mc:Fallback>
                <p:oleObj name="Equation" r:id="rId4" imgW="1384200" imgH="241200" progId="Equation.DSMT4">
                  <p:embed/>
                  <p:pic>
                    <p:nvPicPr>
                      <p:cNvPr id="6" name="Object 5"/>
                      <p:cNvPicPr>
                        <a:picLocks noChangeAspect="1" noChangeArrowheads="1"/>
                      </p:cNvPicPr>
                      <p:nvPr/>
                    </p:nvPicPr>
                    <p:blipFill>
                      <a:blip r:embed="rId5"/>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434408"/>
              </p:ext>
            </p:extLst>
          </p:nvPr>
        </p:nvGraphicFramePr>
        <p:xfrm>
          <a:off x="152400" y="2577295"/>
          <a:ext cx="8928774" cy="1842305"/>
        </p:xfrm>
        <a:graphic>
          <a:graphicData uri="http://schemas.openxmlformats.org/presentationml/2006/ole">
            <mc:AlternateContent xmlns:mc="http://schemas.openxmlformats.org/markup-compatibility/2006">
              <mc:Choice xmlns:v="urn:schemas-microsoft-com:vml" Requires="v">
                <p:oleObj spid="_x0000_s47122" name="Equation" r:id="rId6" imgW="4368600" imgH="965160" progId="Equation.DSMT4">
                  <p:embed/>
                </p:oleObj>
              </mc:Choice>
              <mc:Fallback>
                <p:oleObj name="Equation" r:id="rId6" imgW="4368600" imgH="965160" progId="Equation.DSMT4">
                  <p:embed/>
                  <p:pic>
                    <p:nvPicPr>
                      <p:cNvPr id="7" name="Object 6"/>
                      <p:cNvPicPr>
                        <a:picLocks noChangeAspect="1" noChangeArrowheads="1"/>
                      </p:cNvPicPr>
                      <p:nvPr/>
                    </p:nvPicPr>
                    <p:blipFill>
                      <a:blip r:embed="rId7"/>
                      <a:srcRect/>
                      <a:stretch>
                        <a:fillRect/>
                      </a:stretch>
                    </p:blipFill>
                    <p:spPr bwMode="auto">
                      <a:xfrm>
                        <a:off x="152400" y="2577295"/>
                        <a:ext cx="8928774" cy="1842305"/>
                      </a:xfrm>
                      <a:prstGeom prst="rect">
                        <a:avLst/>
                      </a:prstGeom>
                      <a:noFill/>
                      <a:ln>
                        <a:noFill/>
                      </a:ln>
                    </p:spPr>
                  </p:pic>
                </p:oleObj>
              </mc:Fallback>
            </mc:AlternateContent>
          </a:graphicData>
        </a:graphic>
      </p:graphicFrame>
      <p:sp>
        <p:nvSpPr>
          <p:cNvPr id="9" name="TextBox 8"/>
          <p:cNvSpPr txBox="1"/>
          <p:nvPr/>
        </p:nvSpPr>
        <p:spPr>
          <a:xfrm>
            <a:off x="414964" y="4694431"/>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28803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574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956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25146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29718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36576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718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65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28956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051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33528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24765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6327486"/>
              </p:ext>
            </p:extLst>
          </p:nvPr>
        </p:nvGraphicFramePr>
        <p:xfrm>
          <a:off x="3518848" y="5200556"/>
          <a:ext cx="5174107" cy="876488"/>
        </p:xfrm>
        <a:graphic>
          <a:graphicData uri="http://schemas.openxmlformats.org/presentationml/2006/ole">
            <mc:AlternateContent xmlns:mc="http://schemas.openxmlformats.org/markup-compatibility/2006">
              <mc:Choice xmlns:v="urn:schemas-microsoft-com:vml" Requires="v">
                <p:oleObj spid="_x0000_s48137" name="Equation" r:id="rId4" imgW="2323800" imgH="393480" progId="Equation.DSMT4">
                  <p:embed/>
                </p:oleObj>
              </mc:Choice>
              <mc:Fallback>
                <p:oleObj name="Equation" r:id="rId4" imgW="2323800" imgH="393480" progId="Equation.DSMT4">
                  <p:embed/>
                  <p:pic>
                    <p:nvPicPr>
                      <p:cNvPr id="22" name="Object 21"/>
                      <p:cNvPicPr/>
                      <p:nvPr/>
                    </p:nvPicPr>
                    <p:blipFill>
                      <a:blip r:embed="rId5"/>
                      <a:stretch>
                        <a:fillRect/>
                      </a:stretch>
                    </p:blipFill>
                    <p:spPr>
                      <a:xfrm>
                        <a:off x="3518848" y="5200556"/>
                        <a:ext cx="5174107" cy="8764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(see section </a:t>
            </a:r>
            <a:r>
              <a:rPr lang="en-US" sz="2400">
                <a:latin typeface="+mj-lt"/>
              </a:rPr>
              <a:t>14.8 in Jackson)</a:t>
            </a:r>
            <a:endParaRPr lang="en-US" sz="2400" dirty="0">
              <a:latin typeface="+mj-lt"/>
            </a:endParaRPr>
          </a:p>
        </p:txBody>
      </p:sp>
    </p:spTree>
    <p:extLst>
      <p:ext uri="{BB962C8B-B14F-4D97-AF65-F5344CB8AC3E}">
        <p14:creationId xmlns:p14="http://schemas.microsoft.com/office/powerpoint/2010/main" val="112206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DE6B1E-A3AB-4A66-B3D4-1C0DDE8AC011}"/>
              </a:ext>
            </a:extLst>
          </p:cNvPr>
          <p:cNvPicPr>
            <a:picLocks noChangeAspect="1"/>
          </p:cNvPicPr>
          <p:nvPr/>
        </p:nvPicPr>
        <p:blipFill>
          <a:blip r:embed="rId3"/>
          <a:stretch>
            <a:fillRect/>
          </a:stretch>
        </p:blipFill>
        <p:spPr>
          <a:xfrm>
            <a:off x="203634" y="218696"/>
            <a:ext cx="8932617" cy="3549735"/>
          </a:xfrm>
          <a:prstGeom prst="rect">
            <a:avLst/>
          </a:prstGeom>
        </p:spPr>
      </p:pic>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Rectangle 5"/>
          <p:cNvSpPr/>
          <p:nvPr/>
        </p:nvSpPr>
        <p:spPr>
          <a:xfrm>
            <a:off x="36163" y="762000"/>
            <a:ext cx="8991600" cy="228600"/>
          </a:xfrm>
          <a:prstGeom prst="rect">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0C1FDB-5F88-4156-AE73-D92EB99AE397}"/>
              </a:ext>
            </a:extLst>
          </p:cNvPr>
          <p:cNvPicPr>
            <a:picLocks noChangeAspect="1"/>
          </p:cNvPicPr>
          <p:nvPr/>
        </p:nvPicPr>
        <p:blipFill>
          <a:blip r:embed="rId4"/>
          <a:stretch>
            <a:fillRect/>
          </a:stretch>
        </p:blipFill>
        <p:spPr>
          <a:xfrm>
            <a:off x="36163" y="3868032"/>
            <a:ext cx="9144000" cy="2554044"/>
          </a:xfrm>
          <a:prstGeom prst="rect">
            <a:avLst/>
          </a:prstGeom>
        </p:spPr>
      </p:pic>
    </p:spTree>
    <p:extLst>
      <p:ext uri="{BB962C8B-B14F-4D97-AF65-F5344CB8AC3E}">
        <p14:creationId xmlns:p14="http://schemas.microsoft.com/office/powerpoint/2010/main" val="404304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9B2CF-C9AD-4A1B-AF5C-26FB7A1B661F}"/>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735885AC-3022-4D3C-8671-F04E8A94AAC6}"/>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8435835B-7B56-407E-89BE-6128A55DB1D5}"/>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93BF9AB2-11DB-4303-A86F-5E5213D8D676}"/>
              </a:ext>
            </a:extLst>
          </p:cNvPr>
          <p:cNvSpPr txBox="1"/>
          <p:nvPr/>
        </p:nvSpPr>
        <p:spPr>
          <a:xfrm>
            <a:off x="304800" y="228600"/>
            <a:ext cx="8305800" cy="3139321"/>
          </a:xfrm>
          <a:prstGeom prst="rect">
            <a:avLst/>
          </a:prstGeom>
          <a:noFill/>
        </p:spPr>
        <p:txBody>
          <a:bodyPr wrap="square" rtlCol="0">
            <a:spAutoFit/>
          </a:bodyPr>
          <a:lstStyle/>
          <a:p>
            <a:r>
              <a:rPr lang="en-US" sz="2400" dirty="0">
                <a:latin typeface="+mj-lt"/>
              </a:rPr>
              <a:t>Your questions –</a:t>
            </a:r>
          </a:p>
          <a:p>
            <a:r>
              <a:rPr lang="en-US" sz="2400" dirty="0">
                <a:latin typeface="+mj-lt"/>
              </a:rPr>
              <a:t>From Gao:  </a:t>
            </a:r>
            <a:r>
              <a:rPr lang="en-US" dirty="0"/>
              <a:t>In my sense, energy level transition radiation is easy to understand for me. From EM, we know that a moving charge also radiates. But I am not sure what mechanism leads to this radiation? Even though we have known how to calculate its intensity already. Could you give some hints? </a:t>
            </a:r>
          </a:p>
          <a:p>
            <a:endParaRPr lang="en-US" sz="2400" dirty="0">
              <a:latin typeface="+mj-lt"/>
            </a:endParaRPr>
          </a:p>
          <a:p>
            <a:r>
              <a:rPr lang="en-US" sz="2400" dirty="0">
                <a:latin typeface="+mj-lt"/>
              </a:rPr>
              <a:t>Comment:  While it may not be intuitive, the analysis says that radiation occurs whenever a charged particle accelerates.   For quantum systems, other factors occur.</a:t>
            </a:r>
          </a:p>
        </p:txBody>
      </p:sp>
    </p:spTree>
    <p:extLst>
      <p:ext uri="{BB962C8B-B14F-4D97-AF65-F5344CB8AC3E}">
        <p14:creationId xmlns:p14="http://schemas.microsoft.com/office/powerpoint/2010/main" val="387872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E5029-DC30-4399-A0F0-2BBF46647FB2}"/>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F3353910-B7A2-4372-9CB6-94EB315A803C}"/>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4F92607D-EDD8-425B-B2E0-0CC16CEC80D3}"/>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7A487F2E-892D-44FB-82C2-C56F3CA5A445}"/>
              </a:ext>
            </a:extLst>
          </p:cNvPr>
          <p:cNvSpPr txBox="1"/>
          <p:nvPr/>
        </p:nvSpPr>
        <p:spPr>
          <a:xfrm>
            <a:off x="381000" y="4953000"/>
            <a:ext cx="8001000" cy="830997"/>
          </a:xfrm>
          <a:prstGeom prst="rect">
            <a:avLst/>
          </a:prstGeom>
          <a:noFill/>
        </p:spPr>
        <p:txBody>
          <a:bodyPr wrap="square" rtlCol="0">
            <a:spAutoFit/>
          </a:bodyPr>
          <a:lstStyle/>
          <a:p>
            <a:r>
              <a:rPr lang="en-US" sz="2400" dirty="0">
                <a:latin typeface="+mj-lt"/>
              </a:rPr>
              <a:t>Main results from synchrotron radiation spectra from man made sources --</a:t>
            </a:r>
          </a:p>
        </p:txBody>
      </p:sp>
      <p:graphicFrame>
        <p:nvGraphicFramePr>
          <p:cNvPr id="6" name="Object 5">
            <a:extLst>
              <a:ext uri="{FF2B5EF4-FFF2-40B4-BE49-F238E27FC236}">
                <a16:creationId xmlns:a16="http://schemas.microsoft.com/office/drawing/2014/main" id="{6D6F7CA1-D893-4FB6-B6FA-80AC07AFDCA2}"/>
              </a:ext>
            </a:extLst>
          </p:cNvPr>
          <p:cNvGraphicFramePr>
            <a:graphicFrameLocks noChangeAspect="1"/>
          </p:cNvGraphicFramePr>
          <p:nvPr>
            <p:extLst>
              <p:ext uri="{D42A27DB-BD31-4B8C-83A1-F6EECF244321}">
                <p14:modId xmlns:p14="http://schemas.microsoft.com/office/powerpoint/2010/main" val="2727963597"/>
              </p:ext>
            </p:extLst>
          </p:nvPr>
        </p:nvGraphicFramePr>
        <p:xfrm>
          <a:off x="442452" y="1657529"/>
          <a:ext cx="3397001" cy="1309687"/>
        </p:xfrm>
        <a:graphic>
          <a:graphicData uri="http://schemas.openxmlformats.org/presentationml/2006/ole">
            <mc:AlternateContent xmlns:mc="http://schemas.openxmlformats.org/markup-compatibility/2006">
              <mc:Choice xmlns:v="urn:schemas-microsoft-com:vml" Requires="v">
                <p:oleObj spid="_x0000_s45074" name="Equation" r:id="rId3" imgW="2108160" imgH="812520" progId="Equation.DSMT4">
                  <p:embed/>
                </p:oleObj>
              </mc:Choice>
              <mc:Fallback>
                <p:oleObj name="Equation" r:id="rId3" imgW="2108160" imgH="812520" progId="Equation.DSMT4">
                  <p:embed/>
                  <p:pic>
                    <p:nvPicPr>
                      <p:cNvPr id="6" name="Object 5">
                        <a:extLst>
                          <a:ext uri="{FF2B5EF4-FFF2-40B4-BE49-F238E27FC236}">
                            <a16:creationId xmlns:a16="http://schemas.microsoft.com/office/drawing/2014/main" id="{DCDD15EE-876C-4355-925E-40ABBCD777A8}"/>
                          </a:ext>
                        </a:extLst>
                      </p:cNvPr>
                      <p:cNvPicPr/>
                      <p:nvPr/>
                    </p:nvPicPr>
                    <p:blipFill>
                      <a:blip r:embed="rId4"/>
                      <a:stretch>
                        <a:fillRect/>
                      </a:stretch>
                    </p:blipFill>
                    <p:spPr>
                      <a:xfrm>
                        <a:off x="442452" y="1657529"/>
                        <a:ext cx="3397001" cy="1309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04AF81-8944-4940-AA07-8FFF546CAD61}"/>
              </a:ext>
            </a:extLst>
          </p:cNvPr>
          <p:cNvGraphicFramePr>
            <a:graphicFrameLocks noChangeAspect="1"/>
          </p:cNvGraphicFramePr>
          <p:nvPr>
            <p:extLst>
              <p:ext uri="{D42A27DB-BD31-4B8C-83A1-F6EECF244321}">
                <p14:modId xmlns:p14="http://schemas.microsoft.com/office/powerpoint/2010/main" val="3780909743"/>
              </p:ext>
            </p:extLst>
          </p:nvPr>
        </p:nvGraphicFramePr>
        <p:xfrm>
          <a:off x="4572000" y="1657528"/>
          <a:ext cx="3826742" cy="1309687"/>
        </p:xfrm>
        <a:graphic>
          <a:graphicData uri="http://schemas.openxmlformats.org/presentationml/2006/ole">
            <mc:AlternateContent xmlns:mc="http://schemas.openxmlformats.org/markup-compatibility/2006">
              <mc:Choice xmlns:v="urn:schemas-microsoft-com:vml" Requires="v">
                <p:oleObj spid="_x0000_s45075" name="Equation" r:id="rId5" imgW="2374560" imgH="812520" progId="Equation.DSMT4">
                  <p:embed/>
                </p:oleObj>
              </mc:Choice>
              <mc:Fallback>
                <p:oleObj name="Equation" r:id="rId5" imgW="2374560" imgH="812520" progId="Equation.DSMT4">
                  <p:embed/>
                  <p:pic>
                    <p:nvPicPr>
                      <p:cNvPr id="7" name="Object 6">
                        <a:extLst>
                          <a:ext uri="{FF2B5EF4-FFF2-40B4-BE49-F238E27FC236}">
                            <a16:creationId xmlns:a16="http://schemas.microsoft.com/office/drawing/2014/main" id="{FF6B3851-B663-4886-9DE6-4C15619E5079}"/>
                          </a:ext>
                        </a:extLst>
                      </p:cNvPr>
                      <p:cNvPicPr/>
                      <p:nvPr/>
                    </p:nvPicPr>
                    <p:blipFill>
                      <a:blip r:embed="rId6"/>
                      <a:stretch>
                        <a:fillRect/>
                      </a:stretch>
                    </p:blipFill>
                    <p:spPr>
                      <a:xfrm>
                        <a:off x="4572000" y="1657528"/>
                        <a:ext cx="3826742" cy="13096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CFC4506-302D-4ECC-8992-A14DA4A09A08}"/>
              </a:ext>
            </a:extLst>
          </p:cNvPr>
          <p:cNvSpPr txBox="1"/>
          <p:nvPr/>
        </p:nvSpPr>
        <p:spPr>
          <a:xfrm>
            <a:off x="114300" y="3292319"/>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a:t>
            </a:r>
            <a:r>
              <a:rPr lang="en-US" sz="2400" dirty="0" err="1">
                <a:latin typeface="+mj-lt"/>
              </a:rPr>
              <a:t>Statcoulombs</a:t>
            </a:r>
            <a:endParaRPr lang="en-US" sz="2400" dirty="0">
              <a:latin typeface="+mj-lt"/>
            </a:endParaRPr>
          </a:p>
          <a:p>
            <a:r>
              <a:rPr lang="en-US" sz="2400" dirty="0">
                <a:latin typeface="+mj-lt"/>
              </a:rPr>
              <a:t>Length measured in cm</a:t>
            </a:r>
          </a:p>
          <a:p>
            <a:r>
              <a:rPr lang="en-US" sz="2400" dirty="0">
                <a:latin typeface="+mj-lt"/>
              </a:rPr>
              <a:t>Energy measured in ergs</a:t>
            </a:r>
          </a:p>
        </p:txBody>
      </p:sp>
      <p:sp>
        <p:nvSpPr>
          <p:cNvPr id="9" name="TextBox 8">
            <a:extLst>
              <a:ext uri="{FF2B5EF4-FFF2-40B4-BE49-F238E27FC236}">
                <a16:creationId xmlns:a16="http://schemas.microsoft.com/office/drawing/2014/main" id="{807DDD16-C6D0-4E9A-9015-2B076FDC75FE}"/>
              </a:ext>
            </a:extLst>
          </p:cNvPr>
          <p:cNvSpPr txBox="1"/>
          <p:nvPr/>
        </p:nvSpPr>
        <p:spPr>
          <a:xfrm>
            <a:off x="4495800" y="3276600"/>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Coulombs</a:t>
            </a:r>
          </a:p>
          <a:p>
            <a:r>
              <a:rPr lang="en-US" sz="2400" dirty="0">
                <a:latin typeface="+mj-lt"/>
              </a:rPr>
              <a:t>Length measured in m</a:t>
            </a:r>
          </a:p>
          <a:p>
            <a:r>
              <a:rPr lang="en-US" sz="2400" dirty="0">
                <a:latin typeface="+mj-lt"/>
              </a:rPr>
              <a:t>Energy measured in joules</a:t>
            </a:r>
          </a:p>
        </p:txBody>
      </p:sp>
      <p:sp>
        <p:nvSpPr>
          <p:cNvPr id="10" name="TextBox 9">
            <a:extLst>
              <a:ext uri="{FF2B5EF4-FFF2-40B4-BE49-F238E27FC236}">
                <a16:creationId xmlns:a16="http://schemas.microsoft.com/office/drawing/2014/main" id="{2317AE89-8C4B-44CA-A0B3-37EEDA37FFD4}"/>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Comment about units</a:t>
            </a:r>
          </a:p>
        </p:txBody>
      </p:sp>
    </p:spTree>
    <p:extLst>
      <p:ext uri="{BB962C8B-B14F-4D97-AF65-F5344CB8AC3E}">
        <p14:creationId xmlns:p14="http://schemas.microsoft.com/office/powerpoint/2010/main" val="288226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spid="_x0000_s37921" name="Equation" r:id="rId4" imgW="3200400" imgH="736560" progId="Equation.DSMT4">
                  <p:embed/>
                </p:oleObj>
              </mc:Choice>
              <mc:Fallback>
                <p:oleObj name="Equation" r:id="rId4" imgW="3200400" imgH="736560" progId="Equation.DSMT4">
                  <p:embed/>
                  <p:pic>
                    <p:nvPicPr>
                      <p:cNvPr id="22" name="Object 21"/>
                      <p:cNvPicPr>
                        <a:picLocks noChangeAspect="1" noChangeArrowheads="1"/>
                      </p:cNvPicPr>
                      <p:nvPr/>
                    </p:nvPicPr>
                    <p:blipFill>
                      <a:blip r:embed="rId5"/>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spid="_x0000_s37922" name="Equation" r:id="rId6" imgW="2489040" imgH="1231560" progId="Equation.DSMT4">
                  <p:embed/>
                </p:oleObj>
              </mc:Choice>
              <mc:Fallback>
                <p:oleObj name="Equation" r:id="rId6" imgW="2489040" imgH="1231560" progId="Equation.DSMT4">
                  <p:embed/>
                  <p:pic>
                    <p:nvPicPr>
                      <p:cNvPr id="33" name="Object 32"/>
                      <p:cNvPicPr>
                        <a:picLocks noChangeAspect="1" noChangeArrowheads="1"/>
                      </p:cNvPicPr>
                      <p:nvPr/>
                    </p:nvPicPr>
                    <p:blipFill>
                      <a:blip r:embed="rId7"/>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spid="_x0000_s38945" name="Equation" r:id="rId4" imgW="2489040" imgH="1231560" progId="Equation.DSMT4">
                  <p:embed/>
                </p:oleObj>
              </mc:Choice>
              <mc:Fallback>
                <p:oleObj name="Equation" r:id="rId4" imgW="2489040" imgH="1231560" progId="Equation.DSMT4">
                  <p:embed/>
                  <p:pic>
                    <p:nvPicPr>
                      <p:cNvPr id="22" name="Object 21"/>
                      <p:cNvPicPr>
                        <a:picLocks noChangeAspect="1" noChangeArrowheads="1"/>
                      </p:cNvPicPr>
                      <p:nvPr/>
                    </p:nvPicPr>
                    <p:blipFill>
                      <a:blip r:embed="rId5"/>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38946" name="Equation" r:id="rId6" imgW="5816520" imgH="1777680" progId="Equation.DSMT4">
                  <p:embed/>
                </p:oleObj>
              </mc:Choice>
              <mc:Fallback>
                <p:oleObj name="Equation" r:id="rId6" imgW="5816520" imgH="1777680" progId="Equation.DSMT4">
                  <p:embed/>
                  <p:pic>
                    <p:nvPicPr>
                      <p:cNvPr id="23" name="Object 22"/>
                      <p:cNvPicPr>
                        <a:picLocks noChangeAspect="1" noChangeArrowheads="1"/>
                      </p:cNvPicPr>
                      <p:nvPr/>
                    </p:nvPicPr>
                    <p:blipFill>
                      <a:blip r:embed="rId7"/>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40001"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40002"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40003"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40004"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spid="_x0000_s40993" name="Equation" r:id="rId4" imgW="4597200" imgH="2234880" progId="Equation.DSMT4">
                  <p:embed/>
                </p:oleObj>
              </mc:Choice>
              <mc:Fallback>
                <p:oleObj name="Equation" r:id="rId4" imgW="4597200" imgH="2234880" progId="Equation.DSMT4">
                  <p:embed/>
                  <p:pic>
                    <p:nvPicPr>
                      <p:cNvPr id="5" name="Object 4"/>
                      <p:cNvPicPr>
                        <a:picLocks noChangeAspect="1" noChangeArrowheads="1"/>
                      </p:cNvPicPr>
                      <p:nvPr/>
                    </p:nvPicPr>
                    <p:blipFill>
                      <a:blip r:embed="rId5"/>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spid="_x0000_s40994" name="Equation" r:id="rId6" imgW="3695400" imgH="1193760" progId="Equation.DSMT4">
                  <p:embed/>
                </p:oleObj>
              </mc:Choice>
              <mc:Fallback>
                <p:oleObj name="Equation" r:id="rId6" imgW="3695400" imgH="1193760" progId="Equation.DSMT4">
                  <p:embed/>
                  <p:pic>
                    <p:nvPicPr>
                      <p:cNvPr id="6" name="Object 5"/>
                      <p:cNvPicPr>
                        <a:picLocks noChangeAspect="1" noChangeArrowheads="1"/>
                      </p:cNvPicPr>
                      <p:nvPr/>
                    </p:nvPicPr>
                    <p:blipFill>
                      <a:blip r:embed="rId7"/>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22271</TotalTime>
  <Words>906</Words>
  <Application>Microsoft Office PowerPoint</Application>
  <PresentationFormat>On-screen Show (4:3)</PresentationFormat>
  <Paragraphs>174</Paragraphs>
  <Slides>21</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1242</cp:revision>
  <cp:lastPrinted>2021-04-08T18:05:02Z</cp:lastPrinted>
  <dcterms:created xsi:type="dcterms:W3CDTF">2012-01-10T18:32:24Z</dcterms:created>
  <dcterms:modified xsi:type="dcterms:W3CDTF">2021-04-14T14:40:26Z</dcterms:modified>
</cp:coreProperties>
</file>