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96" r:id="rId2"/>
    <p:sldId id="354" r:id="rId3"/>
    <p:sldId id="411" r:id="rId4"/>
    <p:sldId id="400" r:id="rId5"/>
    <p:sldId id="417" r:id="rId6"/>
    <p:sldId id="401" r:id="rId7"/>
    <p:sldId id="418" r:id="rId8"/>
    <p:sldId id="412" r:id="rId9"/>
    <p:sldId id="413" r:id="rId10"/>
    <p:sldId id="404" r:id="rId11"/>
    <p:sldId id="402" r:id="rId12"/>
    <p:sldId id="403" r:id="rId13"/>
    <p:sldId id="414" r:id="rId14"/>
    <p:sldId id="419" r:id="rId15"/>
    <p:sldId id="415" r:id="rId16"/>
    <p:sldId id="416"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69" d="100"/>
          <a:sy n="69" d="100"/>
        </p:scale>
        <p:origin x="946" y="58"/>
      </p:cViewPr>
      <p:guideLst>
        <p:guide orient="horz" pos="2160"/>
        <p:guide pos="2880"/>
      </p:guideLst>
    </p:cSldViewPr>
  </p:slideViewPr>
  <p:notesTextViewPr>
    <p:cViewPr>
      <p:scale>
        <a:sx n="1" d="1"/>
        <a:sy n="1" d="1"/>
      </p:scale>
      <p:origin x="0" y="0"/>
    </p:cViewPr>
  </p:notesTextViewPr>
  <p:sorterViewPr>
    <p:cViewPr>
      <p:scale>
        <a:sx n="60" d="100"/>
        <a:sy n="60" d="100"/>
      </p:scale>
      <p:origin x="0" y="-14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4.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5.wmf"/><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4/15/2021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4/15/2021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radiation due to </a:t>
            </a:r>
            <a:r>
              <a:rPr lang="en-US" dirty="0" err="1"/>
              <a:t>collions</a:t>
            </a:r>
            <a:r>
              <a:rPr lang="en-US" dirty="0"/>
              <a:t>.</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016461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in the non-relativistic limit.</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659711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photon energy is comparable to the rest mass energy of the charged particle, we have to consider momentum and energy conservation.  This was </a:t>
            </a:r>
            <a:r>
              <a:rPr lang="en-US" dirty="0" err="1"/>
              <a:t>ferst</a:t>
            </a:r>
            <a:r>
              <a:rPr lang="en-US" dirty="0"/>
              <a:t> analyzed by Compton.   Your homework asks you to examine the Compton scattering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140055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effects of the Compton scattering change the cross section.</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47846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Plot of the changes to the Thompson cross section due to the Compton effect.</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284294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3570561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time we will consider more generally the properties of radiation produced by charged particle collisions.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689941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a:t>
            </a:r>
            <a:r>
              <a:rPr lang="en-US"/>
              <a:t>x-ray spectrum .</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572785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homework set for the semester.   </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the effects of a charged particle encountering an electromagnetic wave.</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516373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power generated in the far field approximated by the non-relativistic limit, is given here.    Now we consider that the particle acceleration is due to the oscillating electric field.    The power of the radiation of the particle is then given here.</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827908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895474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evaluating the radiation geometry, we can determine the power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688567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4256704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radiated field is polarized perpendicularly to the propagation direction so that the power depends on the dot product of radiation polarization and the incident polarization.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009720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dot products for this geometry.</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01428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04/162021</a:t>
            </a:r>
            <a:endParaRPr lang="en-US" dirty="0"/>
          </a:p>
        </p:txBody>
      </p:sp>
      <p:sp>
        <p:nvSpPr>
          <p:cNvPr id="5" name="Footer Placeholder 4"/>
          <p:cNvSpPr>
            <a:spLocks noGrp="1"/>
          </p:cNvSpPr>
          <p:nvPr>
            <p:ph type="ftr" sz="quarter" idx="11"/>
          </p:nvPr>
        </p:nvSpPr>
        <p:spPr/>
        <p:txBody>
          <a:bodyPr/>
          <a:lstStyle/>
          <a:p>
            <a:r>
              <a:rPr lang="en-US"/>
              <a:t>PHY 712  Spring 2021 -- Lecture 31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04/162021</a:t>
            </a:r>
            <a:endParaRPr lang="en-US" dirty="0"/>
          </a:p>
        </p:txBody>
      </p:sp>
      <p:sp>
        <p:nvSpPr>
          <p:cNvPr id="6" name="Footer Placeholder 5"/>
          <p:cNvSpPr>
            <a:spLocks noGrp="1"/>
          </p:cNvSpPr>
          <p:nvPr>
            <p:ph type="ftr" sz="quarter" idx="11"/>
          </p:nvPr>
        </p:nvSpPr>
        <p:spPr/>
        <p:txBody>
          <a:bodyPr/>
          <a:lstStyle/>
          <a:p>
            <a:r>
              <a:rPr lang="en-US"/>
              <a:t>PHY 712  Spring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04/162021</a:t>
            </a:r>
            <a:endParaRPr lang="en-US" dirty="0"/>
          </a:p>
        </p:txBody>
      </p:sp>
      <p:sp>
        <p:nvSpPr>
          <p:cNvPr id="8" name="Footer Placeholder 7"/>
          <p:cNvSpPr>
            <a:spLocks noGrp="1"/>
          </p:cNvSpPr>
          <p:nvPr>
            <p:ph type="ftr" sz="quarter" idx="11"/>
          </p:nvPr>
        </p:nvSpPr>
        <p:spPr/>
        <p:txBody>
          <a:bodyPr/>
          <a:lstStyle/>
          <a:p>
            <a:r>
              <a:rPr lang="en-US"/>
              <a:t>PHY 712  Spring 2021 -- Lecture 31</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04/162021</a:t>
            </a:r>
            <a:endParaRPr lang="en-US" dirty="0"/>
          </a:p>
        </p:txBody>
      </p:sp>
      <p:sp>
        <p:nvSpPr>
          <p:cNvPr id="4" name="Footer Placeholder 3"/>
          <p:cNvSpPr>
            <a:spLocks noGrp="1"/>
          </p:cNvSpPr>
          <p:nvPr>
            <p:ph type="ftr" sz="quarter" idx="11"/>
          </p:nvPr>
        </p:nvSpPr>
        <p:spPr/>
        <p:txBody>
          <a:bodyPr/>
          <a:lstStyle/>
          <a:p>
            <a:r>
              <a:rPr lang="en-US"/>
              <a:t>PHY 712  Spring 2021 -- Lecture 31</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04/162021</a:t>
            </a:r>
            <a:endParaRPr lang="en-US" dirty="0"/>
          </a:p>
        </p:txBody>
      </p:sp>
      <p:sp>
        <p:nvSpPr>
          <p:cNvPr id="6" name="Footer Placeholder 5"/>
          <p:cNvSpPr>
            <a:spLocks noGrp="1"/>
          </p:cNvSpPr>
          <p:nvPr>
            <p:ph type="ftr" sz="quarter" idx="11"/>
          </p:nvPr>
        </p:nvSpPr>
        <p:spPr/>
        <p:txBody>
          <a:bodyPr/>
          <a:lstStyle/>
          <a:p>
            <a:r>
              <a:rPr lang="en-US"/>
              <a:t>PHY 712  Spring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04/162021</a:t>
            </a:r>
            <a:endParaRPr lang="en-US" dirty="0"/>
          </a:p>
        </p:txBody>
      </p:sp>
      <p:sp>
        <p:nvSpPr>
          <p:cNvPr id="6" name="Footer Placeholder 5"/>
          <p:cNvSpPr>
            <a:spLocks noGrp="1"/>
          </p:cNvSpPr>
          <p:nvPr>
            <p:ph type="ftr" sz="quarter" idx="11"/>
          </p:nvPr>
        </p:nvSpPr>
        <p:spPr/>
        <p:txBody>
          <a:bodyPr/>
          <a:lstStyle/>
          <a:p>
            <a:r>
              <a:rPr lang="en-US"/>
              <a:t>PHY 712  Spring 2021 -- Lecture 31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04/162021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31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10.xml"/><Relationship Id="rId7"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16.wmf"/><Relationship Id="rId4" Type="http://schemas.openxmlformats.org/officeDocument/2006/relationships/oleObject" Target="../embeddings/oleObject15.bin"/><Relationship Id="rId9" Type="http://schemas.openxmlformats.org/officeDocument/2006/relationships/image" Target="../media/image18.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9.wmf"/><Relationship Id="rId4" Type="http://schemas.openxmlformats.org/officeDocument/2006/relationships/oleObject" Target="../embeddings/oleObject18.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notesSlide" Target="../notesSlides/notesSlide13.xml"/><Relationship Id="rId7" Type="http://schemas.openxmlformats.org/officeDocument/2006/relationships/oleObject" Target="../embeddings/oleObject22.bin"/><Relationship Id="rId12"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2.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4.wmf"/><Relationship Id="rId4" Type="http://schemas.openxmlformats.org/officeDocument/2006/relationships/image" Target="../media/image26.png"/><Relationship Id="rId9" Type="http://schemas.openxmlformats.org/officeDocument/2006/relationships/oleObject" Target="../embeddings/oleObject2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orau.org/ptp/collection/xraytubescoolidge/coolidgeinformation.htm"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hyperlink" Target="http://www.ndt-ed.org/EducationResources/CommunityCollege/Radiography/Physics/xrays.ht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6.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 Id="rId9" Type="http://schemas.openxmlformats.org/officeDocument/2006/relationships/image" Target="../media/image11.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3.png"/><Relationship Id="rId5" Type="http://schemas.openxmlformats.org/officeDocument/2006/relationships/image" Target="../media/image12.wmf"/><Relationship Id="rId4" Type="http://schemas.openxmlformats.org/officeDocument/2006/relationships/oleObject" Target="../embeddings/oleObject10.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9.wmf"/><Relationship Id="rId4" Type="http://schemas.openxmlformats.org/officeDocument/2006/relationships/oleObject" Target="../embeddings/oleObject11.bin"/><Relationship Id="rId9" Type="http://schemas.openxmlformats.org/officeDocument/2006/relationships/image" Target="../media/image11.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9.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9.wmf"/><Relationship Id="rId4" Type="http://schemas.openxmlformats.org/officeDocument/2006/relationships/oleObject" Target="../embeddings/oleObject13.bin"/><Relationship Id="rId9"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295507" y="843677"/>
            <a:ext cx="8839200" cy="5170646"/>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2400" b="1" dirty="0"/>
          </a:p>
          <a:p>
            <a:pPr algn="ctr"/>
            <a:r>
              <a:rPr lang="en-US" sz="3200" b="1" dirty="0"/>
              <a:t>Plan for Lecture 31:</a:t>
            </a:r>
            <a:endParaRPr lang="en-US" sz="3200" b="1" dirty="0">
              <a:solidFill>
                <a:schemeClr val="folHlink"/>
              </a:solidFill>
            </a:endParaRPr>
          </a:p>
          <a:p>
            <a:pPr marL="457200" lvl="2" algn="ctr">
              <a:spcBef>
                <a:spcPct val="50000"/>
              </a:spcBef>
            </a:pPr>
            <a:r>
              <a:rPr lang="en-US" sz="2800" b="1" dirty="0">
                <a:solidFill>
                  <a:schemeClr val="folHlink"/>
                </a:solidFill>
              </a:rPr>
              <a:t>Finish reading Chap. 14 and start Chap. 15 – </a:t>
            </a:r>
          </a:p>
          <a:p>
            <a:pPr marL="457200" lvl="2" algn="ctr">
              <a:spcBef>
                <a:spcPct val="50000"/>
              </a:spcBef>
            </a:pPr>
            <a:r>
              <a:rPr lang="en-US" sz="2800" b="1" dirty="0">
                <a:solidFill>
                  <a:schemeClr val="folHlink"/>
                </a:solidFill>
              </a:rPr>
              <a:t>Radiation from scattering charged particles</a:t>
            </a:r>
          </a:p>
          <a:p>
            <a:pPr marL="1885950" lvl="4" indent="-514350">
              <a:spcBef>
                <a:spcPct val="50000"/>
              </a:spcBef>
              <a:buFont typeface="+mj-lt"/>
              <a:buAutoNum type="arabicPeriod"/>
            </a:pPr>
            <a:r>
              <a:rPr lang="en-US" sz="2800" b="1" dirty="0">
                <a:solidFill>
                  <a:schemeClr val="folHlink"/>
                </a:solidFill>
              </a:rPr>
              <a:t>Thompson and Compton scattering</a:t>
            </a:r>
          </a:p>
          <a:p>
            <a:pPr marL="1885950" lvl="4" indent="-514350">
              <a:spcBef>
                <a:spcPct val="50000"/>
              </a:spcBef>
              <a:buFont typeface="+mj-lt"/>
              <a:buAutoNum type="arabicPeriod"/>
            </a:pPr>
            <a:r>
              <a:rPr lang="en-US" sz="2800" b="1" dirty="0">
                <a:solidFill>
                  <a:schemeClr val="folHlink"/>
                </a:solidFill>
              </a:rPr>
              <a:t>Radiation from particle collisions</a:t>
            </a:r>
          </a:p>
          <a:p>
            <a:pPr marL="1885950" lvl="4" indent="-514350">
              <a:spcBef>
                <a:spcPct val="50000"/>
              </a:spcBef>
              <a:buFont typeface="+mj-lt"/>
              <a:buAutoNum type="arabicPeriod"/>
            </a:pPr>
            <a:endParaRPr lang="en-US" sz="28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47742361"/>
              </p:ext>
            </p:extLst>
          </p:nvPr>
        </p:nvGraphicFramePr>
        <p:xfrm>
          <a:off x="1619250" y="731838"/>
          <a:ext cx="5294313" cy="1563687"/>
        </p:xfrm>
        <a:graphic>
          <a:graphicData uri="http://schemas.openxmlformats.org/presentationml/2006/ole">
            <mc:AlternateContent xmlns:mc="http://schemas.openxmlformats.org/markup-compatibility/2006">
              <mc:Choice xmlns:v="urn:schemas-microsoft-com:vml" Requires="v">
                <p:oleObj spid="_x0000_s52455" name="Equation" r:id="rId4" imgW="2654280" imgH="761760" progId="Equation.DSMT4">
                  <p:embed/>
                </p:oleObj>
              </mc:Choice>
              <mc:Fallback>
                <p:oleObj name="Equation" r:id="rId4" imgW="2654280" imgH="761760" progId="Equation.DSMT4">
                  <p:embed/>
                  <p:pic>
                    <p:nvPicPr>
                      <p:cNvPr id="0" name=""/>
                      <p:cNvPicPr>
                        <a:picLocks noChangeAspect="1" noChangeArrowheads="1"/>
                      </p:cNvPicPr>
                      <p:nvPr/>
                    </p:nvPicPr>
                    <p:blipFill>
                      <a:blip r:embed="rId5"/>
                      <a:srcRect/>
                      <a:stretch>
                        <a:fillRect/>
                      </a:stretch>
                    </p:blipFill>
                    <p:spPr bwMode="auto">
                      <a:xfrm>
                        <a:off x="1619250" y="731838"/>
                        <a:ext cx="5294313" cy="156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85800" y="2286000"/>
            <a:ext cx="7772400" cy="1200329"/>
          </a:xfrm>
          <a:prstGeom prst="rect">
            <a:avLst/>
          </a:prstGeom>
          <a:noFill/>
        </p:spPr>
        <p:txBody>
          <a:bodyPr wrap="square" rtlCol="0">
            <a:spAutoFit/>
          </a:bodyPr>
          <a:lstStyle/>
          <a:p>
            <a:r>
              <a:rPr lang="en-US" sz="2400" dirty="0">
                <a:latin typeface="+mj-lt"/>
              </a:rPr>
              <a:t>Scattered light may be polarized parallel to incident field or polarized with an angle </a:t>
            </a:r>
            <a:r>
              <a:rPr lang="en-US" sz="2400" dirty="0">
                <a:latin typeface="Symbol" pitchFamily="18" charset="2"/>
              </a:rPr>
              <a:t>q</a:t>
            </a:r>
            <a:r>
              <a:rPr lang="en-US" sz="2400" dirty="0">
                <a:latin typeface="+mj-lt"/>
              </a:rPr>
              <a:t> so that the time and polarization averaged cross section is given by:</a:t>
            </a:r>
          </a:p>
        </p:txBody>
      </p:sp>
      <p:graphicFrame>
        <p:nvGraphicFramePr>
          <p:cNvPr id="8" name="Object 7"/>
          <p:cNvGraphicFramePr>
            <a:graphicFrameLocks noChangeAspect="1"/>
          </p:cNvGraphicFramePr>
          <p:nvPr>
            <p:extLst>
              <p:ext uri="{D42A27DB-BD31-4B8C-83A1-F6EECF244321}">
                <p14:modId xmlns:p14="http://schemas.microsoft.com/office/powerpoint/2010/main" val="333786306"/>
              </p:ext>
            </p:extLst>
          </p:nvPr>
        </p:nvGraphicFramePr>
        <p:xfrm>
          <a:off x="797560" y="4193876"/>
          <a:ext cx="7421563" cy="1174514"/>
        </p:xfrm>
        <a:graphic>
          <a:graphicData uri="http://schemas.openxmlformats.org/presentationml/2006/ole">
            <mc:AlternateContent xmlns:mc="http://schemas.openxmlformats.org/markup-compatibility/2006">
              <mc:Choice xmlns:v="urn:schemas-microsoft-com:vml" Requires="v">
                <p:oleObj spid="_x0000_s52456" name="Equation" r:id="rId6" imgW="5206680" imgH="799920" progId="Equation.DSMT4">
                  <p:embed/>
                </p:oleObj>
              </mc:Choice>
              <mc:Fallback>
                <p:oleObj name="Equation" r:id="rId6" imgW="5206680" imgH="799920" progId="Equation.DSMT4">
                  <p:embed/>
                  <p:pic>
                    <p:nvPicPr>
                      <p:cNvPr id="0" name=""/>
                      <p:cNvPicPr>
                        <a:picLocks noChangeAspect="1" noChangeArrowheads="1"/>
                      </p:cNvPicPr>
                      <p:nvPr/>
                    </p:nvPicPr>
                    <p:blipFill>
                      <a:blip r:embed="rId7"/>
                      <a:srcRect/>
                      <a:stretch>
                        <a:fillRect/>
                      </a:stretch>
                    </p:blipFill>
                    <p:spPr bwMode="auto">
                      <a:xfrm>
                        <a:off x="797560" y="4193876"/>
                        <a:ext cx="7421563" cy="1174514"/>
                      </a:xfrm>
                      <a:prstGeom prst="rect">
                        <a:avLst/>
                      </a:prstGeom>
                      <a:noFill/>
                      <a:ln>
                        <a:noFill/>
                      </a:ln>
                    </p:spPr>
                  </p:pic>
                </p:oleObj>
              </mc:Fallback>
            </mc:AlternateContent>
          </a:graphicData>
        </a:graphic>
      </p:graphicFrame>
      <p:sp>
        <p:nvSpPr>
          <p:cNvPr id="9" name="TextBox 8"/>
          <p:cNvSpPr txBox="1"/>
          <p:nvPr/>
        </p:nvSpPr>
        <p:spPr>
          <a:xfrm>
            <a:off x="762000" y="5334000"/>
            <a:ext cx="7772400" cy="830997"/>
          </a:xfrm>
          <a:prstGeom prst="rect">
            <a:avLst/>
          </a:prstGeom>
          <a:noFill/>
        </p:spPr>
        <p:txBody>
          <a:bodyPr wrap="square" rtlCol="0">
            <a:spAutoFit/>
          </a:bodyPr>
          <a:lstStyle/>
          <a:p>
            <a:r>
              <a:rPr lang="en-US" sz="2400" dirty="0">
                <a:latin typeface="+mj-lt"/>
              </a:rPr>
              <a:t>This formula is appropriate in the X-ray scattering of electrons or soft </a:t>
            </a:r>
            <a:r>
              <a:rPr lang="en-US" sz="2400" dirty="0">
                <a:latin typeface="Symbol" pitchFamily="18" charset="2"/>
              </a:rPr>
              <a:t>g</a:t>
            </a:r>
            <a:r>
              <a:rPr lang="en-US" sz="2400" dirty="0">
                <a:latin typeface="+mj-lt"/>
              </a:rPr>
              <a:t>-ray scattering of protons</a:t>
            </a:r>
          </a:p>
        </p:txBody>
      </p:sp>
      <p:graphicFrame>
        <p:nvGraphicFramePr>
          <p:cNvPr id="10" name="Object 9"/>
          <p:cNvGraphicFramePr>
            <a:graphicFrameLocks noChangeAspect="1"/>
          </p:cNvGraphicFramePr>
          <p:nvPr>
            <p:extLst>
              <p:ext uri="{D42A27DB-BD31-4B8C-83A1-F6EECF244321}">
                <p14:modId xmlns:p14="http://schemas.microsoft.com/office/powerpoint/2010/main" val="3437860350"/>
              </p:ext>
            </p:extLst>
          </p:nvPr>
        </p:nvGraphicFramePr>
        <p:xfrm>
          <a:off x="1295400" y="3535363"/>
          <a:ext cx="6153151" cy="808037"/>
        </p:xfrm>
        <a:graphic>
          <a:graphicData uri="http://schemas.openxmlformats.org/presentationml/2006/ole">
            <mc:AlternateContent xmlns:mc="http://schemas.openxmlformats.org/markup-compatibility/2006">
              <mc:Choice xmlns:v="urn:schemas-microsoft-com:vml" Requires="v">
                <p:oleObj spid="_x0000_s52457" name="Equation" r:id="rId8" imgW="3085920" imgH="393480" progId="Equation.DSMT4">
                  <p:embed/>
                </p:oleObj>
              </mc:Choice>
              <mc:Fallback>
                <p:oleObj name="Equation" r:id="rId8" imgW="3085920" imgH="393480" progId="Equation.DSMT4">
                  <p:embed/>
                  <p:pic>
                    <p:nvPicPr>
                      <p:cNvPr id="0" name="Object 5"/>
                      <p:cNvPicPr>
                        <a:picLocks noChangeAspect="1" noChangeArrowheads="1"/>
                      </p:cNvPicPr>
                      <p:nvPr/>
                    </p:nvPicPr>
                    <p:blipFill>
                      <a:blip r:embed="rId9"/>
                      <a:srcRect/>
                      <a:stretch>
                        <a:fillRect/>
                      </a:stretch>
                    </p:blipFill>
                    <p:spPr bwMode="auto">
                      <a:xfrm>
                        <a:off x="1295400" y="3535363"/>
                        <a:ext cx="6153151"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53864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Date Placeholder 1"/>
          <p:cNvSpPr txBox="1">
            <a:spLocks/>
          </p:cNvSpPr>
          <p:nvPr/>
        </p:nvSpPr>
        <p:spPr>
          <a:xfrm>
            <a:off x="457200" y="635635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04/08/2013</a:t>
            </a:r>
            <a:endParaRPr lang="en-US" dirty="0"/>
          </a:p>
        </p:txBody>
      </p:sp>
      <p:sp>
        <p:nvSpPr>
          <p:cNvPr id="7"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368B07-CEBF-4C80-90AF-53B34FA04CF3}" type="slidenum">
              <a:rPr lang="en-US" smtClean="0"/>
              <a:pPr/>
              <a:t>11</a:t>
            </a:fld>
            <a:endParaRPr lang="en-US" dirty="0"/>
          </a:p>
        </p:txBody>
      </p:sp>
      <p:sp>
        <p:nvSpPr>
          <p:cNvPr id="8" name="TextBox 7"/>
          <p:cNvSpPr txBox="1"/>
          <p:nvPr/>
        </p:nvSpPr>
        <p:spPr>
          <a:xfrm>
            <a:off x="152400" y="304799"/>
            <a:ext cx="8915400" cy="461665"/>
          </a:xfrm>
          <a:prstGeom prst="rect">
            <a:avLst/>
          </a:prstGeom>
          <a:noFill/>
        </p:spPr>
        <p:txBody>
          <a:bodyPr wrap="square" rtlCol="0">
            <a:spAutoFit/>
          </a:bodyPr>
          <a:lstStyle/>
          <a:p>
            <a:r>
              <a:rPr lang="en-US" sz="2400" dirty="0">
                <a:latin typeface="+mj-lt"/>
              </a:rPr>
              <a:t>Thompson scattering –  relativistic and quantum modifications</a:t>
            </a:r>
          </a:p>
        </p:txBody>
      </p:sp>
      <p:cxnSp>
        <p:nvCxnSpPr>
          <p:cNvPr id="9" name="Straight Arrow Connector 8"/>
          <p:cNvCxnSpPr/>
          <p:nvPr/>
        </p:nvCxnSpPr>
        <p:spPr>
          <a:xfrm>
            <a:off x="762000" y="1676400"/>
            <a:ext cx="1905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667000" y="1676400"/>
            <a:ext cx="9906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667000" y="1295400"/>
            <a:ext cx="83820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667000" y="1676400"/>
            <a:ext cx="3048000"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48000" y="1752600"/>
            <a:ext cx="381000" cy="461665"/>
          </a:xfrm>
          <a:prstGeom prst="rect">
            <a:avLst/>
          </a:prstGeom>
          <a:noFill/>
        </p:spPr>
        <p:txBody>
          <a:bodyPr wrap="square" rtlCol="0">
            <a:spAutoFit/>
          </a:bodyPr>
          <a:lstStyle/>
          <a:p>
            <a:r>
              <a:rPr lang="en-US" sz="2400" dirty="0">
                <a:latin typeface="Symbol" pitchFamily="18" charset="2"/>
              </a:rPr>
              <a:t>q</a:t>
            </a:r>
          </a:p>
        </p:txBody>
      </p:sp>
      <p:sp>
        <p:nvSpPr>
          <p:cNvPr id="14" name="TextBox 13"/>
          <p:cNvSpPr txBox="1"/>
          <p:nvPr/>
        </p:nvSpPr>
        <p:spPr>
          <a:xfrm>
            <a:off x="2209800" y="1600200"/>
            <a:ext cx="381000" cy="461665"/>
          </a:xfrm>
          <a:prstGeom prst="rect">
            <a:avLst/>
          </a:prstGeom>
          <a:noFill/>
        </p:spPr>
        <p:txBody>
          <a:bodyPr wrap="square" rtlCol="0">
            <a:spAutoFit/>
          </a:bodyPr>
          <a:lstStyle/>
          <a:p>
            <a:r>
              <a:rPr lang="en-US" sz="2400" b="1" dirty="0">
                <a:latin typeface="+mj-lt"/>
              </a:rPr>
              <a:t>p</a:t>
            </a:r>
          </a:p>
        </p:txBody>
      </p:sp>
      <p:sp>
        <p:nvSpPr>
          <p:cNvPr id="15" name="TextBox 14"/>
          <p:cNvSpPr txBox="1"/>
          <p:nvPr/>
        </p:nvSpPr>
        <p:spPr>
          <a:xfrm>
            <a:off x="3581400" y="2286000"/>
            <a:ext cx="457200" cy="461665"/>
          </a:xfrm>
          <a:prstGeom prst="rect">
            <a:avLst/>
          </a:prstGeom>
          <a:noFill/>
        </p:spPr>
        <p:txBody>
          <a:bodyPr wrap="square" rtlCol="0">
            <a:spAutoFit/>
          </a:bodyPr>
          <a:lstStyle/>
          <a:p>
            <a:r>
              <a:rPr lang="en-US" sz="2400" b="1" dirty="0">
                <a:latin typeface="+mj-lt"/>
              </a:rPr>
              <a:t>p’</a:t>
            </a:r>
          </a:p>
        </p:txBody>
      </p:sp>
      <p:sp>
        <p:nvSpPr>
          <p:cNvPr id="16" name="TextBox 15"/>
          <p:cNvSpPr txBox="1"/>
          <p:nvPr/>
        </p:nvSpPr>
        <p:spPr>
          <a:xfrm>
            <a:off x="3352800" y="838200"/>
            <a:ext cx="609600" cy="461665"/>
          </a:xfrm>
          <a:prstGeom prst="rect">
            <a:avLst/>
          </a:prstGeom>
          <a:noFill/>
        </p:spPr>
        <p:txBody>
          <a:bodyPr wrap="square" rtlCol="0">
            <a:spAutoFit/>
          </a:bodyPr>
          <a:lstStyle/>
          <a:p>
            <a:r>
              <a:rPr lang="en-US" sz="2400" b="1" dirty="0" err="1">
                <a:latin typeface="+mj-lt"/>
              </a:rPr>
              <a:t>p</a:t>
            </a:r>
            <a:r>
              <a:rPr lang="en-US" sz="2400" b="1" baseline="-25000" dirty="0" err="1">
                <a:latin typeface="+mj-lt"/>
              </a:rPr>
              <a:t>q</a:t>
            </a:r>
            <a:endParaRPr lang="en-US" sz="2400" b="1" dirty="0">
              <a:latin typeface="+mj-lt"/>
            </a:endParaRPr>
          </a:p>
        </p:txBody>
      </p:sp>
      <p:sp>
        <p:nvSpPr>
          <p:cNvPr id="17" name="TextBox 16"/>
          <p:cNvSpPr txBox="1"/>
          <p:nvPr/>
        </p:nvSpPr>
        <p:spPr>
          <a:xfrm>
            <a:off x="3352800" y="1219200"/>
            <a:ext cx="381000" cy="461665"/>
          </a:xfrm>
          <a:prstGeom prst="rect">
            <a:avLst/>
          </a:prstGeom>
          <a:noFill/>
        </p:spPr>
        <p:txBody>
          <a:bodyPr wrap="square" rtlCol="0">
            <a:spAutoFit/>
          </a:bodyPr>
          <a:lstStyle/>
          <a:p>
            <a:r>
              <a:rPr lang="en-US" sz="2400" dirty="0">
                <a:latin typeface="Symbol" pitchFamily="18" charset="2"/>
              </a:rPr>
              <a:t>a</a:t>
            </a:r>
          </a:p>
        </p:txBody>
      </p:sp>
      <p:sp>
        <p:nvSpPr>
          <p:cNvPr id="18" name="TextBox 17"/>
          <p:cNvSpPr txBox="1"/>
          <p:nvPr/>
        </p:nvSpPr>
        <p:spPr>
          <a:xfrm>
            <a:off x="152400" y="1219200"/>
            <a:ext cx="2667000" cy="461665"/>
          </a:xfrm>
          <a:prstGeom prst="rect">
            <a:avLst/>
          </a:prstGeom>
          <a:noFill/>
        </p:spPr>
        <p:txBody>
          <a:bodyPr wrap="square" rtlCol="0">
            <a:spAutoFit/>
          </a:bodyPr>
          <a:lstStyle/>
          <a:p>
            <a:r>
              <a:rPr lang="en-US" sz="2400" dirty="0">
                <a:latin typeface="+mj-lt"/>
              </a:rPr>
              <a:t>incident photon</a:t>
            </a:r>
          </a:p>
        </p:txBody>
      </p:sp>
      <p:sp>
        <p:nvSpPr>
          <p:cNvPr id="19" name="TextBox 18"/>
          <p:cNvSpPr txBox="1"/>
          <p:nvPr/>
        </p:nvSpPr>
        <p:spPr>
          <a:xfrm rot="3112798">
            <a:off x="2081315" y="2592965"/>
            <a:ext cx="2667000" cy="830997"/>
          </a:xfrm>
          <a:prstGeom prst="rect">
            <a:avLst/>
          </a:prstGeom>
          <a:noFill/>
        </p:spPr>
        <p:txBody>
          <a:bodyPr wrap="square" rtlCol="0">
            <a:spAutoFit/>
          </a:bodyPr>
          <a:lstStyle/>
          <a:p>
            <a:r>
              <a:rPr lang="en-US" sz="2400" dirty="0">
                <a:latin typeface="+mj-lt"/>
              </a:rPr>
              <a:t>scattered</a:t>
            </a:r>
          </a:p>
          <a:p>
            <a:r>
              <a:rPr lang="en-US" sz="2400" dirty="0">
                <a:latin typeface="+mj-lt"/>
              </a:rPr>
              <a:t> photon</a:t>
            </a:r>
          </a:p>
        </p:txBody>
      </p:sp>
      <p:graphicFrame>
        <p:nvGraphicFramePr>
          <p:cNvPr id="20" name="Object 19"/>
          <p:cNvGraphicFramePr>
            <a:graphicFrameLocks noChangeAspect="1"/>
          </p:cNvGraphicFramePr>
          <p:nvPr>
            <p:extLst>
              <p:ext uri="{D42A27DB-BD31-4B8C-83A1-F6EECF244321}">
                <p14:modId xmlns:p14="http://schemas.microsoft.com/office/powerpoint/2010/main" val="3255998486"/>
              </p:ext>
            </p:extLst>
          </p:nvPr>
        </p:nvGraphicFramePr>
        <p:xfrm>
          <a:off x="1068388" y="2951168"/>
          <a:ext cx="5484812" cy="3678232"/>
        </p:xfrm>
        <a:graphic>
          <a:graphicData uri="http://schemas.openxmlformats.org/presentationml/2006/ole">
            <mc:AlternateContent xmlns:mc="http://schemas.openxmlformats.org/markup-compatibility/2006">
              <mc:Choice xmlns:v="urn:schemas-microsoft-com:vml" Requires="v">
                <p:oleObj spid="_x0000_s50255" name="Equation" r:id="rId4" imgW="3695400" imgH="2577960" progId="Equation.DSMT4">
                  <p:embed/>
                </p:oleObj>
              </mc:Choice>
              <mc:Fallback>
                <p:oleObj name="Equation" r:id="rId4" imgW="3695400" imgH="2577960" progId="Equation.DSMT4">
                  <p:embed/>
                  <p:pic>
                    <p:nvPicPr>
                      <p:cNvPr id="0" name=""/>
                      <p:cNvPicPr>
                        <a:picLocks noChangeAspect="1" noChangeArrowheads="1"/>
                      </p:cNvPicPr>
                      <p:nvPr/>
                    </p:nvPicPr>
                    <p:blipFill>
                      <a:blip r:embed="rId5"/>
                      <a:srcRect/>
                      <a:stretch>
                        <a:fillRect/>
                      </a:stretch>
                    </p:blipFill>
                    <p:spPr bwMode="auto">
                      <a:xfrm>
                        <a:off x="1068388" y="2951168"/>
                        <a:ext cx="5484812" cy="3678232"/>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04/162021</a:t>
            </a:r>
            <a:endParaRPr lang="en-US" dirty="0"/>
          </a:p>
        </p:txBody>
      </p:sp>
    </p:spTree>
    <p:extLst>
      <p:ext uri="{BB962C8B-B14F-4D97-AF65-F5344CB8AC3E}">
        <p14:creationId xmlns:p14="http://schemas.microsoft.com/office/powerpoint/2010/main" val="3940682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52400" y="304799"/>
            <a:ext cx="8915400" cy="461665"/>
          </a:xfrm>
          <a:prstGeom prst="rect">
            <a:avLst/>
          </a:prstGeom>
          <a:noFill/>
        </p:spPr>
        <p:txBody>
          <a:bodyPr wrap="square" rtlCol="0">
            <a:spAutoFit/>
          </a:bodyPr>
          <a:lstStyle/>
          <a:p>
            <a:r>
              <a:rPr lang="en-US" sz="2400" dirty="0">
                <a:latin typeface="+mj-lt"/>
              </a:rPr>
              <a:t>Thompson scattering –  relativistic and quantum modifications</a:t>
            </a:r>
          </a:p>
        </p:txBody>
      </p:sp>
      <p:cxnSp>
        <p:nvCxnSpPr>
          <p:cNvPr id="6" name="Straight Arrow Connector 5"/>
          <p:cNvCxnSpPr/>
          <p:nvPr/>
        </p:nvCxnSpPr>
        <p:spPr>
          <a:xfrm>
            <a:off x="762000" y="1676400"/>
            <a:ext cx="1905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667000" y="1676400"/>
            <a:ext cx="9906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667000" y="1295400"/>
            <a:ext cx="838200" cy="381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667000" y="1676400"/>
            <a:ext cx="3048000" cy="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48000" y="1752600"/>
            <a:ext cx="381000" cy="461665"/>
          </a:xfrm>
          <a:prstGeom prst="rect">
            <a:avLst/>
          </a:prstGeom>
          <a:noFill/>
        </p:spPr>
        <p:txBody>
          <a:bodyPr wrap="square" rtlCol="0">
            <a:spAutoFit/>
          </a:bodyPr>
          <a:lstStyle/>
          <a:p>
            <a:r>
              <a:rPr lang="en-US" sz="2400" dirty="0">
                <a:latin typeface="Symbol" pitchFamily="18" charset="2"/>
              </a:rPr>
              <a:t>q</a:t>
            </a:r>
          </a:p>
        </p:txBody>
      </p:sp>
      <p:sp>
        <p:nvSpPr>
          <p:cNvPr id="11" name="TextBox 10"/>
          <p:cNvSpPr txBox="1"/>
          <p:nvPr/>
        </p:nvSpPr>
        <p:spPr>
          <a:xfrm>
            <a:off x="2209800" y="1600200"/>
            <a:ext cx="381000" cy="461665"/>
          </a:xfrm>
          <a:prstGeom prst="rect">
            <a:avLst/>
          </a:prstGeom>
          <a:noFill/>
        </p:spPr>
        <p:txBody>
          <a:bodyPr wrap="square" rtlCol="0">
            <a:spAutoFit/>
          </a:bodyPr>
          <a:lstStyle/>
          <a:p>
            <a:r>
              <a:rPr lang="en-US" sz="2400" b="1" dirty="0">
                <a:latin typeface="+mj-lt"/>
              </a:rPr>
              <a:t>p</a:t>
            </a:r>
          </a:p>
        </p:txBody>
      </p:sp>
      <p:sp>
        <p:nvSpPr>
          <p:cNvPr id="12" name="TextBox 11"/>
          <p:cNvSpPr txBox="1"/>
          <p:nvPr/>
        </p:nvSpPr>
        <p:spPr>
          <a:xfrm>
            <a:off x="3581400" y="2286000"/>
            <a:ext cx="457200" cy="461665"/>
          </a:xfrm>
          <a:prstGeom prst="rect">
            <a:avLst/>
          </a:prstGeom>
          <a:noFill/>
        </p:spPr>
        <p:txBody>
          <a:bodyPr wrap="square" rtlCol="0">
            <a:spAutoFit/>
          </a:bodyPr>
          <a:lstStyle/>
          <a:p>
            <a:r>
              <a:rPr lang="en-US" sz="2400" b="1" dirty="0">
                <a:latin typeface="+mj-lt"/>
              </a:rPr>
              <a:t>p’</a:t>
            </a:r>
          </a:p>
        </p:txBody>
      </p:sp>
      <p:sp>
        <p:nvSpPr>
          <p:cNvPr id="13" name="TextBox 12"/>
          <p:cNvSpPr txBox="1"/>
          <p:nvPr/>
        </p:nvSpPr>
        <p:spPr>
          <a:xfrm>
            <a:off x="3352800" y="838200"/>
            <a:ext cx="609600" cy="461665"/>
          </a:xfrm>
          <a:prstGeom prst="rect">
            <a:avLst/>
          </a:prstGeom>
          <a:noFill/>
        </p:spPr>
        <p:txBody>
          <a:bodyPr wrap="square" rtlCol="0">
            <a:spAutoFit/>
          </a:bodyPr>
          <a:lstStyle/>
          <a:p>
            <a:r>
              <a:rPr lang="en-US" sz="2400" b="1" dirty="0" err="1">
                <a:latin typeface="+mj-lt"/>
              </a:rPr>
              <a:t>p</a:t>
            </a:r>
            <a:r>
              <a:rPr lang="en-US" sz="2400" b="1" baseline="-25000" dirty="0" err="1">
                <a:latin typeface="+mj-lt"/>
              </a:rPr>
              <a:t>q</a:t>
            </a:r>
            <a:endParaRPr lang="en-US" sz="2400" b="1" dirty="0">
              <a:latin typeface="+mj-lt"/>
            </a:endParaRPr>
          </a:p>
        </p:txBody>
      </p:sp>
      <p:sp>
        <p:nvSpPr>
          <p:cNvPr id="14" name="TextBox 13"/>
          <p:cNvSpPr txBox="1"/>
          <p:nvPr/>
        </p:nvSpPr>
        <p:spPr>
          <a:xfrm>
            <a:off x="3352800" y="1219200"/>
            <a:ext cx="381000" cy="461665"/>
          </a:xfrm>
          <a:prstGeom prst="rect">
            <a:avLst/>
          </a:prstGeom>
          <a:noFill/>
        </p:spPr>
        <p:txBody>
          <a:bodyPr wrap="square" rtlCol="0">
            <a:spAutoFit/>
          </a:bodyPr>
          <a:lstStyle/>
          <a:p>
            <a:r>
              <a:rPr lang="en-US" sz="2400" dirty="0">
                <a:latin typeface="Symbol" pitchFamily="18" charset="2"/>
              </a:rPr>
              <a:t>a</a:t>
            </a:r>
          </a:p>
        </p:txBody>
      </p:sp>
      <p:sp>
        <p:nvSpPr>
          <p:cNvPr id="15" name="TextBox 14"/>
          <p:cNvSpPr txBox="1"/>
          <p:nvPr/>
        </p:nvSpPr>
        <p:spPr>
          <a:xfrm>
            <a:off x="152400" y="1219200"/>
            <a:ext cx="2667000" cy="461665"/>
          </a:xfrm>
          <a:prstGeom prst="rect">
            <a:avLst/>
          </a:prstGeom>
          <a:noFill/>
        </p:spPr>
        <p:txBody>
          <a:bodyPr wrap="square" rtlCol="0">
            <a:spAutoFit/>
          </a:bodyPr>
          <a:lstStyle/>
          <a:p>
            <a:r>
              <a:rPr lang="en-US" sz="2400" dirty="0">
                <a:latin typeface="+mj-lt"/>
              </a:rPr>
              <a:t>incident photon</a:t>
            </a:r>
          </a:p>
        </p:txBody>
      </p:sp>
      <p:sp>
        <p:nvSpPr>
          <p:cNvPr id="16" name="TextBox 15"/>
          <p:cNvSpPr txBox="1"/>
          <p:nvPr/>
        </p:nvSpPr>
        <p:spPr>
          <a:xfrm rot="3112798">
            <a:off x="2081315" y="2592965"/>
            <a:ext cx="2667000" cy="830997"/>
          </a:xfrm>
          <a:prstGeom prst="rect">
            <a:avLst/>
          </a:prstGeom>
          <a:noFill/>
        </p:spPr>
        <p:txBody>
          <a:bodyPr wrap="square" rtlCol="0">
            <a:spAutoFit/>
          </a:bodyPr>
          <a:lstStyle/>
          <a:p>
            <a:r>
              <a:rPr lang="en-US" sz="2400" dirty="0">
                <a:latin typeface="+mj-lt"/>
              </a:rPr>
              <a:t>scattered</a:t>
            </a:r>
          </a:p>
          <a:p>
            <a:r>
              <a:rPr lang="en-US" sz="2400" dirty="0">
                <a:latin typeface="+mj-lt"/>
              </a:rPr>
              <a:t> photon</a:t>
            </a:r>
          </a:p>
        </p:txBody>
      </p:sp>
      <p:graphicFrame>
        <p:nvGraphicFramePr>
          <p:cNvPr id="17" name="Object 16"/>
          <p:cNvGraphicFramePr>
            <a:graphicFrameLocks noChangeAspect="1"/>
          </p:cNvGraphicFramePr>
          <p:nvPr>
            <p:extLst>
              <p:ext uri="{D42A27DB-BD31-4B8C-83A1-F6EECF244321}">
                <p14:modId xmlns:p14="http://schemas.microsoft.com/office/powerpoint/2010/main" val="2065136836"/>
              </p:ext>
            </p:extLst>
          </p:nvPr>
        </p:nvGraphicFramePr>
        <p:xfrm>
          <a:off x="252413" y="3289300"/>
          <a:ext cx="8639175" cy="1563688"/>
        </p:xfrm>
        <a:graphic>
          <a:graphicData uri="http://schemas.openxmlformats.org/presentationml/2006/ole">
            <mc:AlternateContent xmlns:mc="http://schemas.openxmlformats.org/markup-compatibility/2006">
              <mc:Choice xmlns:v="urn:schemas-microsoft-com:vml" Requires="v">
                <p:oleObj spid="_x0000_s51340" name="Equation" r:id="rId4" imgW="4152600" imgH="761760" progId="Equation.DSMT4">
                  <p:embed/>
                </p:oleObj>
              </mc:Choice>
              <mc:Fallback>
                <p:oleObj name="Equation" r:id="rId4" imgW="4152600" imgH="761760" progId="Equation.DSMT4">
                  <p:embed/>
                  <p:pic>
                    <p:nvPicPr>
                      <p:cNvPr id="0" name=""/>
                      <p:cNvPicPr>
                        <a:picLocks noChangeAspect="1" noChangeArrowheads="1"/>
                      </p:cNvPicPr>
                      <p:nvPr/>
                    </p:nvPicPr>
                    <p:blipFill>
                      <a:blip r:embed="rId5"/>
                      <a:srcRect/>
                      <a:stretch>
                        <a:fillRect/>
                      </a:stretch>
                    </p:blipFill>
                    <p:spPr bwMode="auto">
                      <a:xfrm>
                        <a:off x="252413" y="3289300"/>
                        <a:ext cx="8639175" cy="1563688"/>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450155709"/>
              </p:ext>
            </p:extLst>
          </p:nvPr>
        </p:nvGraphicFramePr>
        <p:xfrm>
          <a:off x="629425" y="5111036"/>
          <a:ext cx="2983820" cy="1206572"/>
        </p:xfrm>
        <a:graphic>
          <a:graphicData uri="http://schemas.openxmlformats.org/presentationml/2006/ole">
            <mc:AlternateContent xmlns:mc="http://schemas.openxmlformats.org/markup-compatibility/2006">
              <mc:Choice xmlns:v="urn:schemas-microsoft-com:vml" Requires="v">
                <p:oleObj spid="_x0000_s51341" name="Equation" r:id="rId6" imgW="2323800" imgH="939600" progId="Equation.DSMT4">
                  <p:embed/>
                </p:oleObj>
              </mc:Choice>
              <mc:Fallback>
                <p:oleObj name="Equation" r:id="rId6" imgW="2323800" imgH="939600" progId="Equation.DSMT4">
                  <p:embed/>
                  <p:pic>
                    <p:nvPicPr>
                      <p:cNvPr id="0" name=""/>
                      <p:cNvPicPr/>
                      <p:nvPr/>
                    </p:nvPicPr>
                    <p:blipFill>
                      <a:blip r:embed="rId7"/>
                      <a:stretch>
                        <a:fillRect/>
                      </a:stretch>
                    </p:blipFill>
                    <p:spPr>
                      <a:xfrm>
                        <a:off x="629425" y="5111036"/>
                        <a:ext cx="2983820" cy="1206572"/>
                      </a:xfrm>
                      <a:prstGeom prst="rect">
                        <a:avLst/>
                      </a:prstGeom>
                    </p:spPr>
                  </p:pic>
                </p:oleObj>
              </mc:Fallback>
            </mc:AlternateContent>
          </a:graphicData>
        </a:graphic>
      </p:graphicFrame>
    </p:spTree>
    <p:extLst>
      <p:ext uri="{BB962C8B-B14F-4D97-AF65-F5344CB8AC3E}">
        <p14:creationId xmlns:p14="http://schemas.microsoft.com/office/powerpoint/2010/main" val="851002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DA52A9-E6DF-4861-8913-605608E635F2}"/>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D0AE1C06-593F-4E41-B616-D8C741EFC5C6}"/>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0DE1E0F9-25CD-4B85-B21B-9D65D41A64D5}"/>
              </a:ext>
            </a:extLst>
          </p:cNvPr>
          <p:cNvSpPr>
            <a:spLocks noGrp="1"/>
          </p:cNvSpPr>
          <p:nvPr>
            <p:ph type="sldNum" sz="quarter" idx="12"/>
          </p:nvPr>
        </p:nvSpPr>
        <p:spPr/>
        <p:txBody>
          <a:bodyPr/>
          <a:lstStyle/>
          <a:p>
            <a:fld id="{CE368B07-CEBF-4C80-90AF-53B34FA04CF3}" type="slidenum">
              <a:rPr lang="en-US" smtClean="0"/>
              <a:t>13</a:t>
            </a:fld>
            <a:endParaRPr lang="en-US" dirty="0"/>
          </a:p>
        </p:txBody>
      </p:sp>
      <p:pic>
        <p:nvPicPr>
          <p:cNvPr id="5" name="Picture 4">
            <a:extLst>
              <a:ext uri="{FF2B5EF4-FFF2-40B4-BE49-F238E27FC236}">
                <a16:creationId xmlns:a16="http://schemas.microsoft.com/office/drawing/2014/main" id="{02EA20E1-8BF2-4441-B073-09271D92454D}"/>
              </a:ext>
            </a:extLst>
          </p:cNvPr>
          <p:cNvPicPr>
            <a:picLocks noChangeAspect="1"/>
          </p:cNvPicPr>
          <p:nvPr/>
        </p:nvPicPr>
        <p:blipFill>
          <a:blip r:embed="rId4"/>
          <a:stretch>
            <a:fillRect/>
          </a:stretch>
        </p:blipFill>
        <p:spPr>
          <a:xfrm>
            <a:off x="1066800" y="1447800"/>
            <a:ext cx="6134100" cy="3771900"/>
          </a:xfrm>
          <a:prstGeom prst="rect">
            <a:avLst/>
          </a:prstGeom>
        </p:spPr>
      </p:pic>
      <p:sp>
        <p:nvSpPr>
          <p:cNvPr id="6" name="TextBox 5">
            <a:extLst>
              <a:ext uri="{FF2B5EF4-FFF2-40B4-BE49-F238E27FC236}">
                <a16:creationId xmlns:a16="http://schemas.microsoft.com/office/drawing/2014/main" id="{A12687A3-DA21-4A18-8747-0E069F64DAF8}"/>
              </a:ext>
            </a:extLst>
          </p:cNvPr>
          <p:cNvSpPr txBox="1"/>
          <p:nvPr/>
        </p:nvSpPr>
        <p:spPr>
          <a:xfrm>
            <a:off x="3992301" y="4870162"/>
            <a:ext cx="533400" cy="584775"/>
          </a:xfrm>
          <a:prstGeom prst="rect">
            <a:avLst/>
          </a:prstGeom>
          <a:noFill/>
        </p:spPr>
        <p:txBody>
          <a:bodyPr wrap="square" rtlCol="0">
            <a:spAutoFit/>
          </a:bodyPr>
          <a:lstStyle/>
          <a:p>
            <a:r>
              <a:rPr lang="en-US" sz="3200" b="1" i="1" dirty="0">
                <a:latin typeface="Symbol" panose="05050102010706020507" pitchFamily="18" charset="2"/>
              </a:rPr>
              <a:t>q</a:t>
            </a:r>
          </a:p>
        </p:txBody>
      </p:sp>
      <p:graphicFrame>
        <p:nvGraphicFramePr>
          <p:cNvPr id="7" name="Object 6">
            <a:extLst>
              <a:ext uri="{FF2B5EF4-FFF2-40B4-BE49-F238E27FC236}">
                <a16:creationId xmlns:a16="http://schemas.microsoft.com/office/drawing/2014/main" id="{929C6196-2692-4AA8-B1A4-1E33856AF7B8}"/>
              </a:ext>
            </a:extLst>
          </p:cNvPr>
          <p:cNvGraphicFramePr>
            <a:graphicFrameLocks noChangeAspect="1"/>
          </p:cNvGraphicFramePr>
          <p:nvPr>
            <p:extLst>
              <p:ext uri="{D42A27DB-BD31-4B8C-83A1-F6EECF244321}">
                <p14:modId xmlns:p14="http://schemas.microsoft.com/office/powerpoint/2010/main" val="1725369767"/>
              </p:ext>
            </p:extLst>
          </p:nvPr>
        </p:nvGraphicFramePr>
        <p:xfrm>
          <a:off x="304800" y="2667000"/>
          <a:ext cx="896937" cy="885825"/>
        </p:xfrm>
        <a:graphic>
          <a:graphicData uri="http://schemas.openxmlformats.org/presentationml/2006/ole">
            <mc:AlternateContent xmlns:mc="http://schemas.openxmlformats.org/markup-compatibility/2006">
              <mc:Choice xmlns:v="urn:schemas-microsoft-com:vml" Requires="v">
                <p:oleObj spid="_x0000_s72774" name="Equation" r:id="rId5" imgW="431640" imgH="431640" progId="Equation.DSMT4">
                  <p:embed/>
                </p:oleObj>
              </mc:Choice>
              <mc:Fallback>
                <p:oleObj name="Equation" r:id="rId5" imgW="431640" imgH="431640" progId="Equation.DSMT4">
                  <p:embed/>
                  <p:pic>
                    <p:nvPicPr>
                      <p:cNvPr id="17" name="Object 16"/>
                      <p:cNvPicPr>
                        <a:picLocks noChangeAspect="1" noChangeArrowheads="1"/>
                      </p:cNvPicPr>
                      <p:nvPr/>
                    </p:nvPicPr>
                    <p:blipFill>
                      <a:blip r:embed="rId6"/>
                      <a:srcRect/>
                      <a:stretch>
                        <a:fillRect/>
                      </a:stretch>
                    </p:blipFill>
                    <p:spPr bwMode="auto">
                      <a:xfrm>
                        <a:off x="304800" y="2667000"/>
                        <a:ext cx="896937" cy="885825"/>
                      </a:xfrm>
                      <a:prstGeom prst="rect">
                        <a:avLst/>
                      </a:prstGeom>
                      <a:noFill/>
                      <a:ln>
                        <a:noFill/>
                      </a:ln>
                    </p:spPr>
                  </p:pic>
                </p:oleObj>
              </mc:Fallback>
            </mc:AlternateContent>
          </a:graphicData>
        </a:graphic>
      </p:graphicFrame>
      <p:sp>
        <p:nvSpPr>
          <p:cNvPr id="8" name="TextBox 7">
            <a:extLst>
              <a:ext uri="{FF2B5EF4-FFF2-40B4-BE49-F238E27FC236}">
                <a16:creationId xmlns:a16="http://schemas.microsoft.com/office/drawing/2014/main" id="{85EFE71B-F2C1-4619-8C11-860AA954C515}"/>
              </a:ext>
            </a:extLst>
          </p:cNvPr>
          <p:cNvSpPr txBox="1"/>
          <p:nvPr/>
        </p:nvSpPr>
        <p:spPr>
          <a:xfrm>
            <a:off x="304800" y="152400"/>
            <a:ext cx="7696200" cy="461665"/>
          </a:xfrm>
          <a:prstGeom prst="rect">
            <a:avLst/>
          </a:prstGeom>
          <a:noFill/>
        </p:spPr>
        <p:txBody>
          <a:bodyPr wrap="square" rtlCol="0">
            <a:spAutoFit/>
          </a:bodyPr>
          <a:lstStyle/>
          <a:p>
            <a:r>
              <a:rPr lang="en-US" sz="2400" dirty="0">
                <a:latin typeface="+mj-lt"/>
              </a:rPr>
              <a:t>Modified Thompson scattering cross section</a:t>
            </a:r>
          </a:p>
        </p:txBody>
      </p:sp>
      <p:graphicFrame>
        <p:nvGraphicFramePr>
          <p:cNvPr id="9" name="Object 8">
            <a:extLst>
              <a:ext uri="{FF2B5EF4-FFF2-40B4-BE49-F238E27FC236}">
                <a16:creationId xmlns:a16="http://schemas.microsoft.com/office/drawing/2014/main" id="{6B36D64F-AD34-4D9E-A0BB-EF5C765B7F33}"/>
              </a:ext>
            </a:extLst>
          </p:cNvPr>
          <p:cNvGraphicFramePr>
            <a:graphicFrameLocks noChangeAspect="1"/>
          </p:cNvGraphicFramePr>
          <p:nvPr>
            <p:extLst>
              <p:ext uri="{D42A27DB-BD31-4B8C-83A1-F6EECF244321}">
                <p14:modId xmlns:p14="http://schemas.microsoft.com/office/powerpoint/2010/main" val="3357310877"/>
              </p:ext>
            </p:extLst>
          </p:nvPr>
        </p:nvGraphicFramePr>
        <p:xfrm>
          <a:off x="6974805" y="1203753"/>
          <a:ext cx="979896" cy="706437"/>
        </p:xfrm>
        <a:graphic>
          <a:graphicData uri="http://schemas.openxmlformats.org/presentationml/2006/ole">
            <mc:AlternateContent xmlns:mc="http://schemas.openxmlformats.org/markup-compatibility/2006">
              <mc:Choice xmlns:v="urn:schemas-microsoft-com:vml" Requires="v">
                <p:oleObj spid="_x0000_s72775" name="Equation" r:id="rId7" imgW="545760" imgH="393480" progId="Equation.DSMT4">
                  <p:embed/>
                </p:oleObj>
              </mc:Choice>
              <mc:Fallback>
                <p:oleObj name="Equation" r:id="rId7" imgW="545760" imgH="393480" progId="Equation.DSMT4">
                  <p:embed/>
                  <p:pic>
                    <p:nvPicPr>
                      <p:cNvPr id="0" name=""/>
                      <p:cNvPicPr/>
                      <p:nvPr/>
                    </p:nvPicPr>
                    <p:blipFill>
                      <a:blip r:embed="rId8"/>
                      <a:stretch>
                        <a:fillRect/>
                      </a:stretch>
                    </p:blipFill>
                    <p:spPr>
                      <a:xfrm>
                        <a:off x="6974805" y="1203753"/>
                        <a:ext cx="979896" cy="7064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689705AA-DFBA-466C-842C-9CD946064A04}"/>
              </a:ext>
            </a:extLst>
          </p:cNvPr>
          <p:cNvGraphicFramePr>
            <a:graphicFrameLocks noChangeAspect="1"/>
          </p:cNvGraphicFramePr>
          <p:nvPr>
            <p:extLst>
              <p:ext uri="{D42A27DB-BD31-4B8C-83A1-F6EECF244321}">
                <p14:modId xmlns:p14="http://schemas.microsoft.com/office/powerpoint/2010/main" val="3918624467"/>
              </p:ext>
            </p:extLst>
          </p:nvPr>
        </p:nvGraphicFramePr>
        <p:xfrm>
          <a:off x="6941244" y="2206190"/>
          <a:ext cx="1080012" cy="587375"/>
        </p:xfrm>
        <a:graphic>
          <a:graphicData uri="http://schemas.openxmlformats.org/presentationml/2006/ole">
            <mc:AlternateContent xmlns:mc="http://schemas.openxmlformats.org/markup-compatibility/2006">
              <mc:Choice xmlns:v="urn:schemas-microsoft-com:vml" Requires="v">
                <p:oleObj spid="_x0000_s72776" name="Equation" r:id="rId9" imgW="723600" imgH="393480" progId="Equation.DSMT4">
                  <p:embed/>
                </p:oleObj>
              </mc:Choice>
              <mc:Fallback>
                <p:oleObj name="Equation" r:id="rId9" imgW="723600" imgH="393480" progId="Equation.DSMT4">
                  <p:embed/>
                  <p:pic>
                    <p:nvPicPr>
                      <p:cNvPr id="0" name=""/>
                      <p:cNvPicPr/>
                      <p:nvPr/>
                    </p:nvPicPr>
                    <p:blipFill>
                      <a:blip r:embed="rId10"/>
                      <a:stretch>
                        <a:fillRect/>
                      </a:stretch>
                    </p:blipFill>
                    <p:spPr>
                      <a:xfrm>
                        <a:off x="6941244" y="2206190"/>
                        <a:ext cx="1080012" cy="5873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7A7A6D96-7C99-4260-842E-2FB57FF54A54}"/>
              </a:ext>
            </a:extLst>
          </p:cNvPr>
          <p:cNvGraphicFramePr>
            <a:graphicFrameLocks noChangeAspect="1"/>
          </p:cNvGraphicFramePr>
          <p:nvPr>
            <p:extLst>
              <p:ext uri="{D42A27DB-BD31-4B8C-83A1-F6EECF244321}">
                <p14:modId xmlns:p14="http://schemas.microsoft.com/office/powerpoint/2010/main" val="366894071"/>
              </p:ext>
            </p:extLst>
          </p:nvPr>
        </p:nvGraphicFramePr>
        <p:xfrm>
          <a:off x="7185025" y="3043238"/>
          <a:ext cx="841375" cy="512762"/>
        </p:xfrm>
        <a:graphic>
          <a:graphicData uri="http://schemas.openxmlformats.org/presentationml/2006/ole">
            <mc:AlternateContent xmlns:mc="http://schemas.openxmlformats.org/markup-compatibility/2006">
              <mc:Choice xmlns:v="urn:schemas-microsoft-com:vml" Requires="v">
                <p:oleObj spid="_x0000_s72777" name="Equation" r:id="rId11" imgW="647640" imgH="393480" progId="Equation.DSMT4">
                  <p:embed/>
                </p:oleObj>
              </mc:Choice>
              <mc:Fallback>
                <p:oleObj name="Equation" r:id="rId11" imgW="647640" imgH="393480" progId="Equation.DSMT4">
                  <p:embed/>
                  <p:pic>
                    <p:nvPicPr>
                      <p:cNvPr id="0" name=""/>
                      <p:cNvPicPr/>
                      <p:nvPr/>
                    </p:nvPicPr>
                    <p:blipFill>
                      <a:blip r:embed="rId12"/>
                      <a:stretch>
                        <a:fillRect/>
                      </a:stretch>
                    </p:blipFill>
                    <p:spPr>
                      <a:xfrm>
                        <a:off x="7185025" y="3043238"/>
                        <a:ext cx="841375" cy="512762"/>
                      </a:xfrm>
                      <a:prstGeom prst="rect">
                        <a:avLst/>
                      </a:prstGeom>
                    </p:spPr>
                  </p:pic>
                </p:oleObj>
              </mc:Fallback>
            </mc:AlternateContent>
          </a:graphicData>
        </a:graphic>
      </p:graphicFrame>
    </p:spTree>
    <p:extLst>
      <p:ext uri="{BB962C8B-B14F-4D97-AF65-F5344CB8AC3E}">
        <p14:creationId xmlns:p14="http://schemas.microsoft.com/office/powerpoint/2010/main" val="541872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1AE841-DDDB-4D30-B6F7-CC600BF4401F}"/>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22E32CC5-4C60-47B3-8661-8BD89ACA8ABA}"/>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9EF70907-6CD6-45CC-B0FD-3681C156214D}"/>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2F4459B2-E585-4CC5-A43F-5C471FE70DFB}"/>
              </a:ext>
            </a:extLst>
          </p:cNvPr>
          <p:cNvSpPr txBox="1"/>
          <p:nvPr/>
        </p:nvSpPr>
        <p:spPr>
          <a:xfrm>
            <a:off x="457200" y="228600"/>
            <a:ext cx="8458200" cy="1569660"/>
          </a:xfrm>
          <a:prstGeom prst="rect">
            <a:avLst/>
          </a:prstGeom>
          <a:noFill/>
        </p:spPr>
        <p:txBody>
          <a:bodyPr wrap="square" rtlCol="0">
            <a:spAutoFit/>
          </a:bodyPr>
          <a:lstStyle/>
          <a:p>
            <a:r>
              <a:rPr lang="en-US" sz="2400" dirty="0">
                <a:latin typeface="+mj-lt"/>
              </a:rPr>
              <a:t>Up to now, we have been considering (re)radiation due to a charged particle interacting with an electromagnetic field.  Next time we will consider radiation due to interactions (collisions) of charged particles themselves.</a:t>
            </a:r>
          </a:p>
        </p:txBody>
      </p:sp>
    </p:spTree>
    <p:extLst>
      <p:ext uri="{BB962C8B-B14F-4D97-AF65-F5344CB8AC3E}">
        <p14:creationId xmlns:p14="http://schemas.microsoft.com/office/powerpoint/2010/main" val="2744571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26068D-FA17-425A-B60F-729871BCC098}"/>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FA1516AB-D5FE-4F6D-A962-003873834EFE}"/>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F3C3D24F-DB3B-44DB-928B-46502FDD580A}"/>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19F2FE76-9D77-4556-A1BF-7CCAC2FECC09}"/>
              </a:ext>
            </a:extLst>
          </p:cNvPr>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produced by collisions of charged particles</a:t>
            </a:r>
          </a:p>
        </p:txBody>
      </p:sp>
      <p:sp>
        <p:nvSpPr>
          <p:cNvPr id="6" name="TextBox 5">
            <a:extLst>
              <a:ext uri="{FF2B5EF4-FFF2-40B4-BE49-F238E27FC236}">
                <a16:creationId xmlns:a16="http://schemas.microsoft.com/office/drawing/2014/main" id="{FB9820FC-DC59-43E1-886F-1F7ECCE984B4}"/>
              </a:ext>
            </a:extLst>
          </p:cNvPr>
          <p:cNvSpPr txBox="1"/>
          <p:nvPr/>
        </p:nvSpPr>
        <p:spPr>
          <a:xfrm>
            <a:off x="381000" y="914400"/>
            <a:ext cx="8763000" cy="738664"/>
          </a:xfrm>
          <a:prstGeom prst="rect">
            <a:avLst/>
          </a:prstGeom>
          <a:noFill/>
        </p:spPr>
        <p:txBody>
          <a:bodyPr wrap="square" rtlCol="0">
            <a:spAutoFit/>
          </a:bodyPr>
          <a:lstStyle/>
          <a:p>
            <a:r>
              <a:rPr lang="en-US" sz="2400" dirty="0">
                <a:latin typeface="+mj-lt"/>
              </a:rPr>
              <a:t>Generation of X-rays in a Coolidge tube</a:t>
            </a:r>
          </a:p>
          <a:p>
            <a:r>
              <a:rPr lang="en-US" dirty="0">
                <a:latin typeface="+mj-lt"/>
                <a:hlinkClick r:id="rId3"/>
              </a:rPr>
              <a:t>https://www.orau.org/ptp/collection/xraytubescoolidge/coolidgeinformation.htm</a:t>
            </a:r>
            <a:endParaRPr lang="en-US" dirty="0">
              <a:latin typeface="+mj-lt"/>
            </a:endParaRPr>
          </a:p>
        </p:txBody>
      </p:sp>
      <p:pic>
        <p:nvPicPr>
          <p:cNvPr id="7" name="Picture 2">
            <a:extLst>
              <a:ext uri="{FF2B5EF4-FFF2-40B4-BE49-F238E27FC236}">
                <a16:creationId xmlns:a16="http://schemas.microsoft.com/office/drawing/2014/main" id="{C59F53B1-40E4-446A-8451-357E4AA3B6A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627" t="34340" r="26661" b="13740"/>
          <a:stretch/>
        </p:blipFill>
        <p:spPr bwMode="auto">
          <a:xfrm>
            <a:off x="762000" y="2057400"/>
            <a:ext cx="7271288" cy="4253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4779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AB29FA-94B6-41A5-9B49-AB99E53B3DF1}"/>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766E7749-F89E-48F7-8FCB-D5DD9924F1FB}"/>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29CC2977-E3B3-4E62-A307-8F590DEEBE3D}"/>
              </a:ext>
            </a:extLst>
          </p:cNvPr>
          <p:cNvSpPr>
            <a:spLocks noGrp="1"/>
          </p:cNvSpPr>
          <p:nvPr>
            <p:ph type="sldNum" sz="quarter" idx="12"/>
          </p:nvPr>
        </p:nvSpPr>
        <p:spPr/>
        <p:txBody>
          <a:bodyPr/>
          <a:lstStyle/>
          <a:p>
            <a:fld id="{CE368B07-CEBF-4C80-90AF-53B34FA04CF3}" type="slidenum">
              <a:rPr lang="en-US" smtClean="0"/>
              <a:t>16</a:t>
            </a:fld>
            <a:endParaRPr lang="en-US" dirty="0"/>
          </a:p>
        </p:txBody>
      </p:sp>
      <p:pic>
        <p:nvPicPr>
          <p:cNvPr id="5" name="Picture 2" descr="http://www.ndt-ed.org/EducationResources/CommunityCollege/Radiography/Graphics/mo_I0b.jpg">
            <a:extLst>
              <a:ext uri="{FF2B5EF4-FFF2-40B4-BE49-F238E27FC236}">
                <a16:creationId xmlns:a16="http://schemas.microsoft.com/office/drawing/2014/main" id="{FF6F959F-779A-4E5E-BFCB-686FBD101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067550" cy="52197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A8830EA-7858-44B1-81A8-22CE4A228DD3}"/>
              </a:ext>
            </a:extLst>
          </p:cNvPr>
          <p:cNvSpPr txBox="1"/>
          <p:nvPr/>
        </p:nvSpPr>
        <p:spPr>
          <a:xfrm>
            <a:off x="152400" y="304800"/>
            <a:ext cx="8839200" cy="338554"/>
          </a:xfrm>
          <a:prstGeom prst="rect">
            <a:avLst/>
          </a:prstGeom>
          <a:noFill/>
        </p:spPr>
        <p:txBody>
          <a:bodyPr wrap="square" rtlCol="0">
            <a:spAutoFit/>
          </a:bodyPr>
          <a:lstStyle/>
          <a:p>
            <a:r>
              <a:rPr lang="en-US" sz="1600" dirty="0">
                <a:latin typeface="+mj-lt"/>
                <a:hlinkClick r:id="rId4"/>
              </a:rPr>
              <a:t>http://www.ndt-ed.org/EducationResources/CommunityCollege/Radiography/Physics/xrays.htm</a:t>
            </a:r>
            <a:endParaRPr lang="en-US" sz="1600" dirty="0">
              <a:latin typeface="+mj-lt"/>
            </a:endParaRPr>
          </a:p>
        </p:txBody>
      </p:sp>
      <p:cxnSp>
        <p:nvCxnSpPr>
          <p:cNvPr id="7" name="Straight Arrow Connector 6">
            <a:extLst>
              <a:ext uri="{FF2B5EF4-FFF2-40B4-BE49-F238E27FC236}">
                <a16:creationId xmlns:a16="http://schemas.microsoft.com/office/drawing/2014/main" id="{E7EF63A1-14F2-4B44-8980-950953880837}"/>
              </a:ext>
            </a:extLst>
          </p:cNvPr>
          <p:cNvCxnSpPr/>
          <p:nvPr/>
        </p:nvCxnSpPr>
        <p:spPr>
          <a:xfrm flipH="1">
            <a:off x="3124200" y="2133600"/>
            <a:ext cx="1219200"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1E74FDFA-18E6-4AF3-9B0F-1E47060188E4}"/>
              </a:ext>
            </a:extLst>
          </p:cNvPr>
          <p:cNvSpPr txBox="1"/>
          <p:nvPr/>
        </p:nvSpPr>
        <p:spPr>
          <a:xfrm>
            <a:off x="4343400" y="1905000"/>
            <a:ext cx="3429000" cy="1200329"/>
          </a:xfrm>
          <a:prstGeom prst="rect">
            <a:avLst/>
          </a:prstGeom>
          <a:noFill/>
        </p:spPr>
        <p:txBody>
          <a:bodyPr wrap="square" rtlCol="0">
            <a:spAutoFit/>
          </a:bodyPr>
          <a:lstStyle/>
          <a:p>
            <a:r>
              <a:rPr lang="en-US" sz="2400" dirty="0">
                <a:latin typeface="+mj-lt"/>
              </a:rPr>
              <a:t>Quantum effects – due to the release of core electrons</a:t>
            </a:r>
          </a:p>
        </p:txBody>
      </p:sp>
    </p:spTree>
    <p:extLst>
      <p:ext uri="{BB962C8B-B14F-4D97-AF65-F5344CB8AC3E}">
        <p14:creationId xmlns:p14="http://schemas.microsoft.com/office/powerpoint/2010/main" val="273000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C08F687-E11F-4D26-BEBE-81EC8A3EED61}"/>
              </a:ext>
            </a:extLst>
          </p:cNvPr>
          <p:cNvPicPr>
            <a:picLocks noChangeAspect="1"/>
          </p:cNvPicPr>
          <p:nvPr/>
        </p:nvPicPr>
        <p:blipFill>
          <a:blip r:embed="rId3"/>
          <a:stretch>
            <a:fillRect/>
          </a:stretch>
        </p:blipFill>
        <p:spPr>
          <a:xfrm>
            <a:off x="0" y="381000"/>
            <a:ext cx="9144000" cy="3659338"/>
          </a:xfrm>
          <a:prstGeom prst="rect">
            <a:avLst/>
          </a:prstGeom>
        </p:spPr>
      </p:pic>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14300" y="1143000"/>
            <a:ext cx="8915400" cy="228600"/>
          </a:xfrm>
          <a:prstGeom prst="rect">
            <a:avLst/>
          </a:prstGeom>
          <a:solidFill>
            <a:srgbClr val="DA32AA">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818F085-F89F-4780-A2AD-1C312F0E0276}"/>
              </a:ext>
            </a:extLst>
          </p:cNvPr>
          <p:cNvPicPr>
            <a:picLocks noChangeAspect="1"/>
          </p:cNvPicPr>
          <p:nvPr/>
        </p:nvPicPr>
        <p:blipFill>
          <a:blip r:embed="rId4"/>
          <a:stretch>
            <a:fillRect/>
          </a:stretch>
        </p:blipFill>
        <p:spPr>
          <a:xfrm>
            <a:off x="136602" y="4040338"/>
            <a:ext cx="8915400" cy="2112239"/>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464916" y="825457"/>
            <a:ext cx="7772400" cy="830997"/>
          </a:xfrm>
          <a:prstGeom prst="rect">
            <a:avLst/>
          </a:prstGeom>
          <a:noFill/>
        </p:spPr>
        <p:txBody>
          <a:bodyPr wrap="square" rtlCol="0">
            <a:spAutoFit/>
          </a:bodyPr>
          <a:lstStyle/>
          <a:p>
            <a:r>
              <a:rPr lang="en-US" sz="2400" dirty="0">
                <a:latin typeface="+mj-lt"/>
              </a:rPr>
              <a:t>Some details of  scattering of electromagnetic waves incident on a particle of charge q and mass </a:t>
            </a:r>
            <a:r>
              <a:rPr lang="en-US" sz="2400" dirty="0" err="1">
                <a:latin typeface="+mj-lt"/>
              </a:rPr>
              <a:t>m</a:t>
            </a:r>
            <a:r>
              <a:rPr lang="en-US" sz="2400" baseline="-25000" dirty="0" err="1">
                <a:latin typeface="+mj-lt"/>
              </a:rPr>
              <a:t>q</a:t>
            </a:r>
            <a:endParaRPr lang="en-US" sz="2400" dirty="0">
              <a:latin typeface="+mj-lt"/>
            </a:endParaRPr>
          </a:p>
        </p:txBody>
      </p:sp>
      <p:cxnSp>
        <p:nvCxnSpPr>
          <p:cNvPr id="6" name="Straight Arrow Connector 5"/>
          <p:cNvCxnSpPr/>
          <p:nvPr/>
        </p:nvCxnSpPr>
        <p:spPr>
          <a:xfrm flipH="1" flipV="1">
            <a:off x="1127760" y="24841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304800" y="42672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143000" y="42672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143000" y="26670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81200" y="24841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11" name="TextBox 10"/>
          <p:cNvSpPr txBox="1"/>
          <p:nvPr/>
        </p:nvSpPr>
        <p:spPr>
          <a:xfrm>
            <a:off x="762000" y="26365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12" name="TextBox 11"/>
          <p:cNvSpPr txBox="1"/>
          <p:nvPr/>
        </p:nvSpPr>
        <p:spPr>
          <a:xfrm>
            <a:off x="1219200" y="33756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13" name="Straight Connector 12"/>
          <p:cNvCxnSpPr/>
          <p:nvPr/>
        </p:nvCxnSpPr>
        <p:spPr>
          <a:xfrm flipH="1">
            <a:off x="1905000" y="27149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219200" y="42672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123950" y="41910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16" name="Straight Arrow Connector 15"/>
          <p:cNvCxnSpPr/>
          <p:nvPr/>
        </p:nvCxnSpPr>
        <p:spPr>
          <a:xfrm>
            <a:off x="1143000" y="41910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152525" y="38830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219200" y="4796135"/>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19" name="TextBox 18"/>
          <p:cNvSpPr txBox="1"/>
          <p:nvPr/>
        </p:nvSpPr>
        <p:spPr>
          <a:xfrm>
            <a:off x="1600200" y="35052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cxnSp>
        <p:nvCxnSpPr>
          <p:cNvPr id="20" name="Straight Arrow Connector 19"/>
          <p:cNvCxnSpPr/>
          <p:nvPr/>
        </p:nvCxnSpPr>
        <p:spPr>
          <a:xfrm flipH="1">
            <a:off x="723900" y="42672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57200" y="41910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22" name="Object 21"/>
          <p:cNvGraphicFramePr>
            <a:graphicFrameLocks noChangeAspect="1"/>
          </p:cNvGraphicFramePr>
          <p:nvPr>
            <p:extLst>
              <p:ext uri="{D42A27DB-BD31-4B8C-83A1-F6EECF244321}">
                <p14:modId xmlns:p14="http://schemas.microsoft.com/office/powerpoint/2010/main" val="3278245256"/>
              </p:ext>
            </p:extLst>
          </p:nvPr>
        </p:nvGraphicFramePr>
        <p:xfrm>
          <a:off x="3412111" y="3387621"/>
          <a:ext cx="4902964" cy="772901"/>
        </p:xfrm>
        <a:graphic>
          <a:graphicData uri="http://schemas.openxmlformats.org/presentationml/2006/ole">
            <mc:AlternateContent xmlns:mc="http://schemas.openxmlformats.org/markup-compatibility/2006">
              <mc:Choice xmlns:v="urn:schemas-microsoft-com:vml" Requires="v">
                <p:oleObj spid="_x0000_s54381" name="Equation" r:id="rId4" imgW="2501640" imgH="393480" progId="Equation.DSMT4">
                  <p:embed/>
                </p:oleObj>
              </mc:Choice>
              <mc:Fallback>
                <p:oleObj name="Equation" r:id="rId4" imgW="2501640" imgH="393480" progId="Equation.DSMT4">
                  <p:embed/>
                  <p:pic>
                    <p:nvPicPr>
                      <p:cNvPr id="0" name=""/>
                      <p:cNvPicPr/>
                      <p:nvPr/>
                    </p:nvPicPr>
                    <p:blipFill>
                      <a:blip r:embed="rId5"/>
                      <a:stretch>
                        <a:fillRect/>
                      </a:stretch>
                    </p:blipFill>
                    <p:spPr>
                      <a:xfrm>
                        <a:off x="3412111" y="3387621"/>
                        <a:ext cx="4902964" cy="772901"/>
                      </a:xfrm>
                      <a:prstGeom prst="rect">
                        <a:avLst/>
                      </a:prstGeom>
                    </p:spPr>
                  </p:pic>
                </p:oleObj>
              </mc:Fallback>
            </mc:AlternateContent>
          </a:graphicData>
        </a:graphic>
      </p:graphicFrame>
      <p:sp>
        <p:nvSpPr>
          <p:cNvPr id="23" name="TextBox 22">
            <a:extLst>
              <a:ext uri="{FF2B5EF4-FFF2-40B4-BE49-F238E27FC236}">
                <a16:creationId xmlns:a16="http://schemas.microsoft.com/office/drawing/2014/main" id="{F360149A-C3A5-4EB0-BF17-6F904CA7ADB2}"/>
              </a:ext>
            </a:extLst>
          </p:cNvPr>
          <p:cNvSpPr txBox="1"/>
          <p:nvPr/>
        </p:nvSpPr>
        <p:spPr>
          <a:xfrm>
            <a:off x="76200" y="136525"/>
            <a:ext cx="8366760" cy="461665"/>
          </a:xfrm>
          <a:prstGeom prst="rect">
            <a:avLst/>
          </a:prstGeom>
          <a:noFill/>
        </p:spPr>
        <p:txBody>
          <a:bodyPr wrap="square" rtlCol="0">
            <a:spAutoFit/>
          </a:bodyPr>
          <a:lstStyle/>
          <a:p>
            <a:r>
              <a:rPr lang="en-US" sz="2400" dirty="0">
                <a:latin typeface="+mj-lt"/>
              </a:rPr>
              <a:t>Thompson scattering --</a:t>
            </a:r>
          </a:p>
        </p:txBody>
      </p:sp>
      <p:graphicFrame>
        <p:nvGraphicFramePr>
          <p:cNvPr id="24" name="Object 23">
            <a:extLst>
              <a:ext uri="{FF2B5EF4-FFF2-40B4-BE49-F238E27FC236}">
                <a16:creationId xmlns:a16="http://schemas.microsoft.com/office/drawing/2014/main" id="{3442F9EC-09A0-4FFC-B7A7-2F0D3A1E65CC}"/>
              </a:ext>
            </a:extLst>
          </p:cNvPr>
          <p:cNvGraphicFramePr>
            <a:graphicFrameLocks noChangeAspect="1"/>
          </p:cNvGraphicFramePr>
          <p:nvPr>
            <p:extLst>
              <p:ext uri="{D42A27DB-BD31-4B8C-83A1-F6EECF244321}">
                <p14:modId xmlns:p14="http://schemas.microsoft.com/office/powerpoint/2010/main" val="366761883"/>
              </p:ext>
            </p:extLst>
          </p:nvPr>
        </p:nvGraphicFramePr>
        <p:xfrm>
          <a:off x="3602611" y="1744980"/>
          <a:ext cx="4979164" cy="1783079"/>
        </p:xfrm>
        <a:graphic>
          <a:graphicData uri="http://schemas.openxmlformats.org/presentationml/2006/ole">
            <mc:AlternateContent xmlns:mc="http://schemas.openxmlformats.org/markup-compatibility/2006">
              <mc:Choice xmlns:v="urn:schemas-microsoft-com:vml" Requires="v">
                <p:oleObj spid="_x0000_s54382" name="Equation" r:id="rId6" imgW="1879560" imgH="672840" progId="Equation.DSMT4">
                  <p:embed/>
                </p:oleObj>
              </mc:Choice>
              <mc:Fallback>
                <p:oleObj name="Equation" r:id="rId6" imgW="1879560" imgH="672840" progId="Equation.DSMT4">
                  <p:embed/>
                  <p:pic>
                    <p:nvPicPr>
                      <p:cNvPr id="0" name=""/>
                      <p:cNvPicPr/>
                      <p:nvPr/>
                    </p:nvPicPr>
                    <p:blipFill>
                      <a:blip r:embed="rId7"/>
                      <a:stretch>
                        <a:fillRect/>
                      </a:stretch>
                    </p:blipFill>
                    <p:spPr>
                      <a:xfrm>
                        <a:off x="3602611" y="1744980"/>
                        <a:ext cx="4979164" cy="1783079"/>
                      </a:xfrm>
                      <a:prstGeom prst="rect">
                        <a:avLst/>
                      </a:prstGeom>
                    </p:spPr>
                  </p:pic>
                </p:oleObj>
              </mc:Fallback>
            </mc:AlternateContent>
          </a:graphicData>
        </a:graphic>
      </p:graphicFrame>
      <p:graphicFrame>
        <p:nvGraphicFramePr>
          <p:cNvPr id="25" name="Object 24">
            <a:extLst>
              <a:ext uri="{FF2B5EF4-FFF2-40B4-BE49-F238E27FC236}">
                <a16:creationId xmlns:a16="http://schemas.microsoft.com/office/drawing/2014/main" id="{A98C5AAE-37E1-4780-B1B1-31C1986DBFB7}"/>
              </a:ext>
            </a:extLst>
          </p:cNvPr>
          <p:cNvGraphicFramePr>
            <a:graphicFrameLocks noChangeAspect="1"/>
          </p:cNvGraphicFramePr>
          <p:nvPr>
            <p:extLst>
              <p:ext uri="{D42A27DB-BD31-4B8C-83A1-F6EECF244321}">
                <p14:modId xmlns:p14="http://schemas.microsoft.com/office/powerpoint/2010/main" val="3750406869"/>
              </p:ext>
            </p:extLst>
          </p:nvPr>
        </p:nvGraphicFramePr>
        <p:xfrm>
          <a:off x="2807970" y="4451353"/>
          <a:ext cx="5209223" cy="1904997"/>
        </p:xfrm>
        <a:graphic>
          <a:graphicData uri="http://schemas.openxmlformats.org/presentationml/2006/ole">
            <mc:AlternateContent xmlns:mc="http://schemas.openxmlformats.org/markup-compatibility/2006">
              <mc:Choice xmlns:v="urn:schemas-microsoft-com:vml" Requires="v">
                <p:oleObj spid="_x0000_s54383" name="Equation" r:id="rId8" imgW="1841400" imgH="672840" progId="Equation.DSMT4">
                  <p:embed/>
                </p:oleObj>
              </mc:Choice>
              <mc:Fallback>
                <p:oleObj name="Equation" r:id="rId8" imgW="1841400" imgH="672840" progId="Equation.DSMT4">
                  <p:embed/>
                  <p:pic>
                    <p:nvPicPr>
                      <p:cNvPr id="0" name=""/>
                      <p:cNvPicPr/>
                      <p:nvPr/>
                    </p:nvPicPr>
                    <p:blipFill>
                      <a:blip r:embed="rId9"/>
                      <a:stretch>
                        <a:fillRect/>
                      </a:stretch>
                    </p:blipFill>
                    <p:spPr>
                      <a:xfrm>
                        <a:off x="2807970" y="4451353"/>
                        <a:ext cx="5209223" cy="1904997"/>
                      </a:xfrm>
                      <a:prstGeom prst="rect">
                        <a:avLst/>
                      </a:prstGeom>
                    </p:spPr>
                  </p:pic>
                </p:oleObj>
              </mc:Fallback>
            </mc:AlternateContent>
          </a:graphicData>
        </a:graphic>
      </p:graphicFrame>
    </p:spTree>
    <p:extLst>
      <p:ext uri="{BB962C8B-B14F-4D97-AF65-F5344CB8AC3E}">
        <p14:creationId xmlns:p14="http://schemas.microsoft.com/office/powerpoint/2010/main" val="112206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533400" y="304800"/>
            <a:ext cx="7467600" cy="461665"/>
          </a:xfrm>
          <a:prstGeom prst="rect">
            <a:avLst/>
          </a:prstGeom>
          <a:noFill/>
        </p:spPr>
        <p:txBody>
          <a:bodyPr wrap="square" rtlCol="0">
            <a:spAutoFit/>
          </a:bodyPr>
          <a:lstStyle/>
          <a:p>
            <a:r>
              <a:rPr lang="en-US" sz="2400" dirty="0">
                <a:latin typeface="+mj-lt"/>
              </a:rPr>
              <a:t>Thompson scattering – non relativistic approximation</a:t>
            </a:r>
          </a:p>
        </p:txBody>
      </p:sp>
      <p:graphicFrame>
        <p:nvGraphicFramePr>
          <p:cNvPr id="6" name="Object 5"/>
          <p:cNvGraphicFramePr>
            <a:graphicFrameLocks noChangeAspect="1"/>
          </p:cNvGraphicFramePr>
          <p:nvPr>
            <p:extLst>
              <p:ext uri="{D42A27DB-BD31-4B8C-83A1-F6EECF244321}">
                <p14:modId xmlns:p14="http://schemas.microsoft.com/office/powerpoint/2010/main" val="4001882823"/>
              </p:ext>
            </p:extLst>
          </p:nvPr>
        </p:nvGraphicFramePr>
        <p:xfrm>
          <a:off x="167481" y="990600"/>
          <a:ext cx="8809038" cy="1256788"/>
        </p:xfrm>
        <a:graphic>
          <a:graphicData uri="http://schemas.openxmlformats.org/presentationml/2006/ole">
            <mc:AlternateContent xmlns:mc="http://schemas.openxmlformats.org/markup-compatibility/2006">
              <mc:Choice xmlns:v="urn:schemas-microsoft-com:vml" Requires="v">
                <p:oleObj spid="_x0000_s48286" name="Equation" r:id="rId4" imgW="6349680" imgH="927000" progId="Equation.DSMT4">
                  <p:embed/>
                </p:oleObj>
              </mc:Choice>
              <mc:Fallback>
                <p:oleObj name="Equation" r:id="rId4" imgW="6349680" imgH="927000" progId="Equation.DSMT4">
                  <p:embed/>
                  <p:pic>
                    <p:nvPicPr>
                      <p:cNvPr id="0" name=""/>
                      <p:cNvPicPr>
                        <a:picLocks noChangeAspect="1" noChangeArrowheads="1"/>
                      </p:cNvPicPr>
                      <p:nvPr/>
                    </p:nvPicPr>
                    <p:blipFill>
                      <a:blip r:embed="rId5"/>
                      <a:srcRect/>
                      <a:stretch>
                        <a:fillRect/>
                      </a:stretch>
                    </p:blipFill>
                    <p:spPr bwMode="auto">
                      <a:xfrm>
                        <a:off x="167481" y="990600"/>
                        <a:ext cx="8809038" cy="125678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72902152"/>
              </p:ext>
            </p:extLst>
          </p:nvPr>
        </p:nvGraphicFramePr>
        <p:xfrm>
          <a:off x="199076" y="2684206"/>
          <a:ext cx="8818562" cy="3235325"/>
        </p:xfrm>
        <a:graphic>
          <a:graphicData uri="http://schemas.openxmlformats.org/presentationml/2006/ole">
            <mc:AlternateContent xmlns:mc="http://schemas.openxmlformats.org/markup-compatibility/2006">
              <mc:Choice xmlns:v="urn:schemas-microsoft-com:vml" Requires="v">
                <p:oleObj spid="_x0000_s48287" name="Equation" r:id="rId6" imgW="4203360" imgH="1574640" progId="Equation.DSMT4">
                  <p:embed/>
                </p:oleObj>
              </mc:Choice>
              <mc:Fallback>
                <p:oleObj name="Equation" r:id="rId6" imgW="4203360" imgH="1574640" progId="Equation.DSMT4">
                  <p:embed/>
                  <p:pic>
                    <p:nvPicPr>
                      <p:cNvPr id="0" name=""/>
                      <p:cNvPicPr>
                        <a:picLocks noChangeAspect="1" noChangeArrowheads="1"/>
                      </p:cNvPicPr>
                      <p:nvPr/>
                    </p:nvPicPr>
                    <p:blipFill>
                      <a:blip r:embed="rId7"/>
                      <a:srcRect/>
                      <a:stretch>
                        <a:fillRect/>
                      </a:stretch>
                    </p:blipFill>
                    <p:spPr bwMode="auto">
                      <a:xfrm>
                        <a:off x="199076" y="2684206"/>
                        <a:ext cx="8818562" cy="32353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03626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1295-E7E0-4299-8C48-A0C94FCE5136}"/>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4F5E7786-7127-4255-AAC5-E0EEB4D164DA}"/>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DE786623-2CDE-45BD-B9D7-81A8DEE41BAF}"/>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F17BDB6B-4ADE-4379-AE21-ADC21505CF98}"/>
              </a:ext>
            </a:extLst>
          </p:cNvPr>
          <p:cNvSpPr txBox="1"/>
          <p:nvPr/>
        </p:nvSpPr>
        <p:spPr>
          <a:xfrm>
            <a:off x="457200" y="304800"/>
            <a:ext cx="8077200" cy="2677656"/>
          </a:xfrm>
          <a:prstGeom prst="rect">
            <a:avLst/>
          </a:prstGeom>
          <a:noFill/>
        </p:spPr>
        <p:txBody>
          <a:bodyPr wrap="square" rtlCol="0">
            <a:spAutoFit/>
          </a:bodyPr>
          <a:lstStyle/>
          <a:p>
            <a:r>
              <a:rPr lang="en-US" sz="2400" b="1" dirty="0">
                <a:solidFill>
                  <a:srgbClr val="DA32AA"/>
                </a:solidFill>
                <a:latin typeface="+mj-lt"/>
              </a:rPr>
              <a:t>What assumptions are made to conclude that</a:t>
            </a: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endParaRPr lang="en-US" sz="2400" b="1" dirty="0">
              <a:solidFill>
                <a:srgbClr val="DA32AA"/>
              </a:solidFill>
              <a:latin typeface="+mj-lt"/>
            </a:endParaRPr>
          </a:p>
          <a:p>
            <a:r>
              <a:rPr lang="en-US" sz="2400" b="1" dirty="0">
                <a:solidFill>
                  <a:srgbClr val="DA32AA"/>
                </a:solidFill>
                <a:latin typeface="+mj-lt"/>
              </a:rPr>
              <a:t>	Is it always true?</a:t>
            </a:r>
          </a:p>
        </p:txBody>
      </p:sp>
      <p:graphicFrame>
        <p:nvGraphicFramePr>
          <p:cNvPr id="6" name="Object 5">
            <a:extLst>
              <a:ext uri="{FF2B5EF4-FFF2-40B4-BE49-F238E27FC236}">
                <a16:creationId xmlns:a16="http://schemas.microsoft.com/office/drawing/2014/main" id="{F66D09CD-4700-4B34-B318-D3973A128782}"/>
              </a:ext>
            </a:extLst>
          </p:cNvPr>
          <p:cNvGraphicFramePr>
            <a:graphicFrameLocks noChangeAspect="1"/>
          </p:cNvGraphicFramePr>
          <p:nvPr>
            <p:extLst>
              <p:ext uri="{D42A27DB-BD31-4B8C-83A1-F6EECF244321}">
                <p14:modId xmlns:p14="http://schemas.microsoft.com/office/powerpoint/2010/main" val="2718284382"/>
              </p:ext>
            </p:extLst>
          </p:nvPr>
        </p:nvGraphicFramePr>
        <p:xfrm>
          <a:off x="982907" y="1066800"/>
          <a:ext cx="5557754" cy="1023937"/>
        </p:xfrm>
        <a:graphic>
          <a:graphicData uri="http://schemas.openxmlformats.org/presentationml/2006/ole">
            <mc:AlternateContent xmlns:mc="http://schemas.openxmlformats.org/markup-compatibility/2006">
              <mc:Choice xmlns:v="urn:schemas-microsoft-com:vml" Requires="v">
                <p:oleObj spid="_x0000_s73742" name="Equation" r:id="rId4" imgW="2361960" imgH="444240" progId="Equation.DSMT4">
                  <p:embed/>
                </p:oleObj>
              </mc:Choice>
              <mc:Fallback>
                <p:oleObj name="Equation" r:id="rId4" imgW="2361960" imgH="444240" progId="Equation.DSMT4">
                  <p:embed/>
                  <p:pic>
                    <p:nvPicPr>
                      <p:cNvPr id="7" name="Object 6"/>
                      <p:cNvPicPr>
                        <a:picLocks noChangeAspect="1" noChangeArrowheads="1"/>
                      </p:cNvPicPr>
                      <p:nvPr/>
                    </p:nvPicPr>
                    <p:blipFill>
                      <a:blip r:embed="rId5"/>
                      <a:srcRect/>
                      <a:stretch>
                        <a:fillRect/>
                      </a:stretch>
                    </p:blipFill>
                    <p:spPr bwMode="auto">
                      <a:xfrm>
                        <a:off x="982907" y="1066800"/>
                        <a:ext cx="5557754" cy="10239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61067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65624716"/>
              </p:ext>
            </p:extLst>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49390" name="Equation" r:id="rId4" imgW="5727600" imgH="799920" progId="Equation.DSMT4">
                  <p:embed/>
                </p:oleObj>
              </mc:Choice>
              <mc:Fallback>
                <p:oleObj name="Equation" r:id="rId4" imgW="5727600" imgH="799920" progId="Equation.DSMT4">
                  <p:embed/>
                  <p:pic>
                    <p:nvPicPr>
                      <p:cNvPr id="0" name=""/>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1064885974"/>
              </p:ext>
            </p:extLst>
          </p:nvPr>
        </p:nvGraphicFramePr>
        <p:xfrm>
          <a:off x="2860876" y="3270250"/>
          <a:ext cx="5767071" cy="2451099"/>
        </p:xfrm>
        <a:graphic>
          <a:graphicData uri="http://schemas.openxmlformats.org/presentationml/2006/ole">
            <mc:AlternateContent xmlns:mc="http://schemas.openxmlformats.org/markup-compatibility/2006">
              <mc:Choice xmlns:v="urn:schemas-microsoft-com:vml" Requires="v">
                <p:oleObj spid="_x0000_s49391" name="Equation" r:id="rId6" imgW="2463480" imgH="1015920" progId="Equation.DSMT4">
                  <p:embed/>
                </p:oleObj>
              </mc:Choice>
              <mc:Fallback>
                <p:oleObj name="Equation" r:id="rId6" imgW="2463480" imgH="1015920" progId="Equation.DSMT4">
                  <p:embed/>
                  <p:pic>
                    <p:nvPicPr>
                      <p:cNvPr id="0" name="Object 5"/>
                      <p:cNvPicPr>
                        <a:picLocks noChangeAspect="1" noChangeArrowheads="1"/>
                      </p:cNvPicPr>
                      <p:nvPr/>
                    </p:nvPicPr>
                    <p:blipFill>
                      <a:blip r:embed="rId7"/>
                      <a:srcRect/>
                      <a:stretch>
                        <a:fillRect/>
                      </a:stretch>
                    </p:blipFill>
                    <p:spPr bwMode="auto">
                      <a:xfrm>
                        <a:off x="2860876" y="3270250"/>
                        <a:ext cx="5767071" cy="2451099"/>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236670857"/>
              </p:ext>
            </p:extLst>
          </p:nvPr>
        </p:nvGraphicFramePr>
        <p:xfrm>
          <a:off x="2133600" y="1958105"/>
          <a:ext cx="5558429" cy="593192"/>
        </p:xfrm>
        <a:graphic>
          <a:graphicData uri="http://schemas.openxmlformats.org/presentationml/2006/ole">
            <mc:AlternateContent xmlns:mc="http://schemas.openxmlformats.org/markup-compatibility/2006">
              <mc:Choice xmlns:v="urn:schemas-microsoft-com:vml" Requires="v">
                <p:oleObj spid="_x0000_s49392" name="Equation" r:id="rId8" imgW="3213000" imgH="342720" progId="Equation.DSMT4">
                  <p:embed/>
                </p:oleObj>
              </mc:Choice>
              <mc:Fallback>
                <p:oleObj name="Equation" r:id="rId8" imgW="3213000" imgH="342720" progId="Equation.DSMT4">
                  <p:embed/>
                  <p:pic>
                    <p:nvPicPr>
                      <p:cNvPr id="0" name=""/>
                      <p:cNvPicPr/>
                      <p:nvPr/>
                    </p:nvPicPr>
                    <p:blipFill>
                      <a:blip r:embed="rId9"/>
                      <a:stretch>
                        <a:fillRect/>
                      </a:stretch>
                    </p:blipFill>
                    <p:spPr>
                      <a:xfrm>
                        <a:off x="2133600" y="195810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
        <p:nvSpPr>
          <p:cNvPr id="10" name="TextBox 9">
            <a:extLst>
              <a:ext uri="{FF2B5EF4-FFF2-40B4-BE49-F238E27FC236}">
                <a16:creationId xmlns:a16="http://schemas.microsoft.com/office/drawing/2014/main" id="{7F1C0EB1-8EB3-4877-9158-EB27CAF61CAD}"/>
              </a:ext>
            </a:extLst>
          </p:cNvPr>
          <p:cNvSpPr txBox="1"/>
          <p:nvPr/>
        </p:nvSpPr>
        <p:spPr>
          <a:xfrm>
            <a:off x="3140910" y="5808017"/>
            <a:ext cx="5545890" cy="461665"/>
          </a:xfrm>
          <a:prstGeom prst="rect">
            <a:avLst/>
          </a:prstGeom>
          <a:noFill/>
        </p:spPr>
        <p:txBody>
          <a:bodyPr wrap="square" rtlCol="0">
            <a:spAutoFit/>
          </a:bodyPr>
          <a:lstStyle/>
          <a:p>
            <a:r>
              <a:rPr lang="en-US" sz="2400" b="1" dirty="0">
                <a:solidFill>
                  <a:srgbClr val="DA32AA"/>
                </a:solidFill>
                <a:latin typeface="+mj-lt"/>
              </a:rPr>
              <a:t>Are these polarizations unique?</a:t>
            </a:r>
          </a:p>
        </p:txBody>
      </p:sp>
    </p:spTree>
    <p:extLst>
      <p:ext uri="{BB962C8B-B14F-4D97-AF65-F5344CB8AC3E}">
        <p14:creationId xmlns:p14="http://schemas.microsoft.com/office/powerpoint/2010/main" val="1309247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DA28BA-C570-4A03-A7CD-193AEFA317BB}"/>
              </a:ext>
            </a:extLst>
          </p:cNvPr>
          <p:cNvSpPr>
            <a:spLocks noGrp="1"/>
          </p:cNvSpPr>
          <p:nvPr>
            <p:ph type="dt" sz="half" idx="10"/>
          </p:nvPr>
        </p:nvSpPr>
        <p:spPr/>
        <p:txBody>
          <a:bodyPr/>
          <a:lstStyle/>
          <a:p>
            <a:r>
              <a:rPr lang="en-US"/>
              <a:t>04/162021</a:t>
            </a:r>
            <a:endParaRPr lang="en-US" dirty="0"/>
          </a:p>
        </p:txBody>
      </p:sp>
      <p:sp>
        <p:nvSpPr>
          <p:cNvPr id="3" name="Footer Placeholder 2">
            <a:extLst>
              <a:ext uri="{FF2B5EF4-FFF2-40B4-BE49-F238E27FC236}">
                <a16:creationId xmlns:a16="http://schemas.microsoft.com/office/drawing/2014/main" id="{B69962BF-9AF6-476C-AD79-16FC98DCEF52}"/>
              </a:ext>
            </a:extLst>
          </p:cNvPr>
          <p:cNvSpPr>
            <a:spLocks noGrp="1"/>
          </p:cNvSpPr>
          <p:nvPr>
            <p:ph type="ftr" sz="quarter" idx="11"/>
          </p:nvPr>
        </p:nvSpPr>
        <p:spPr/>
        <p:txBody>
          <a:bodyPr/>
          <a:lstStyle/>
          <a:p>
            <a:r>
              <a:rPr lang="en-US"/>
              <a:t>PHY 712  Spring 2021 -- Lecture 31</a:t>
            </a:r>
            <a:endParaRPr lang="en-US" dirty="0"/>
          </a:p>
        </p:txBody>
      </p:sp>
      <p:sp>
        <p:nvSpPr>
          <p:cNvPr id="4" name="Slide Number Placeholder 3">
            <a:extLst>
              <a:ext uri="{FF2B5EF4-FFF2-40B4-BE49-F238E27FC236}">
                <a16:creationId xmlns:a16="http://schemas.microsoft.com/office/drawing/2014/main" id="{09A368B9-CB04-4B72-9824-6C75C04D753B}"/>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52D368FC-92E8-4D34-8DEF-6C8CD5D23784}"/>
              </a:ext>
            </a:extLst>
          </p:cNvPr>
          <p:cNvSpPr txBox="1"/>
          <p:nvPr/>
        </p:nvSpPr>
        <p:spPr>
          <a:xfrm>
            <a:off x="457200" y="228600"/>
            <a:ext cx="8229600" cy="830997"/>
          </a:xfrm>
          <a:prstGeom prst="rect">
            <a:avLst/>
          </a:prstGeom>
          <a:noFill/>
        </p:spPr>
        <p:txBody>
          <a:bodyPr wrap="square" rtlCol="0">
            <a:spAutoFit/>
          </a:bodyPr>
          <a:lstStyle/>
          <a:p>
            <a:r>
              <a:rPr lang="en-US" sz="2400" dirty="0">
                <a:latin typeface="+mj-lt"/>
              </a:rPr>
              <a:t>Note that we are associating the vector </a:t>
            </a:r>
          </a:p>
          <a:p>
            <a:r>
              <a:rPr lang="en-US" sz="2400" dirty="0">
                <a:latin typeface="+mj-lt"/>
              </a:rPr>
              <a:t>with the polarization of the light.   Why?</a:t>
            </a:r>
          </a:p>
        </p:txBody>
      </p:sp>
      <p:graphicFrame>
        <p:nvGraphicFramePr>
          <p:cNvPr id="6" name="Object 5">
            <a:extLst>
              <a:ext uri="{FF2B5EF4-FFF2-40B4-BE49-F238E27FC236}">
                <a16:creationId xmlns:a16="http://schemas.microsoft.com/office/drawing/2014/main" id="{CC03CE47-DBF0-40CA-AA81-77C0C4E8061C}"/>
              </a:ext>
            </a:extLst>
          </p:cNvPr>
          <p:cNvGraphicFramePr>
            <a:graphicFrameLocks noChangeAspect="1"/>
          </p:cNvGraphicFramePr>
          <p:nvPr>
            <p:extLst>
              <p:ext uri="{D42A27DB-BD31-4B8C-83A1-F6EECF244321}">
                <p14:modId xmlns:p14="http://schemas.microsoft.com/office/powerpoint/2010/main" val="858938569"/>
              </p:ext>
            </p:extLst>
          </p:nvPr>
        </p:nvGraphicFramePr>
        <p:xfrm>
          <a:off x="6019800" y="208344"/>
          <a:ext cx="1406525" cy="542925"/>
        </p:xfrm>
        <a:graphic>
          <a:graphicData uri="http://schemas.openxmlformats.org/presentationml/2006/ole">
            <mc:AlternateContent xmlns:mc="http://schemas.openxmlformats.org/markup-compatibility/2006">
              <mc:Choice xmlns:v="urn:schemas-microsoft-com:vml" Requires="v">
                <p:oleObj spid="_x0000_s74763" name="Equation" r:id="rId4" imgW="914400" imgH="342720" progId="Equation.DSMT4">
                  <p:embed/>
                </p:oleObj>
              </mc:Choice>
              <mc:Fallback>
                <p:oleObj name="Equation" r:id="rId4" imgW="914400" imgH="342720" progId="Equation.DSMT4">
                  <p:embed/>
                  <p:pic>
                    <p:nvPicPr>
                      <p:cNvPr id="6" name="Object 5"/>
                      <p:cNvPicPr>
                        <a:picLocks noChangeAspect="1" noChangeArrowheads="1"/>
                      </p:cNvPicPr>
                      <p:nvPr/>
                    </p:nvPicPr>
                    <p:blipFill>
                      <a:blip r:embed="rId5"/>
                      <a:srcRect/>
                      <a:stretch>
                        <a:fillRect/>
                      </a:stretch>
                    </p:blipFill>
                    <p:spPr bwMode="auto">
                      <a:xfrm>
                        <a:off x="6019800" y="208344"/>
                        <a:ext cx="1406525" cy="542925"/>
                      </a:xfrm>
                      <a:prstGeom prst="rect">
                        <a:avLst/>
                      </a:prstGeom>
                      <a:noFill/>
                      <a:ln>
                        <a:noFill/>
                      </a:ln>
                    </p:spPr>
                  </p:pic>
                </p:oleObj>
              </mc:Fallback>
            </mc:AlternateContent>
          </a:graphicData>
        </a:graphic>
      </p:graphicFrame>
      <p:pic>
        <p:nvPicPr>
          <p:cNvPr id="7" name="Picture 2">
            <a:extLst>
              <a:ext uri="{FF2B5EF4-FFF2-40B4-BE49-F238E27FC236}">
                <a16:creationId xmlns:a16="http://schemas.microsoft.com/office/drawing/2014/main" id="{0C93C3F3-BCD2-4F98-A83B-D5E707DE71DD}"/>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5577" t="23366" r="5042" b="8443"/>
          <a:stretch/>
        </p:blipFill>
        <p:spPr bwMode="auto">
          <a:xfrm>
            <a:off x="152400" y="2693787"/>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a:extLst>
              <a:ext uri="{FF2B5EF4-FFF2-40B4-BE49-F238E27FC236}">
                <a16:creationId xmlns:a16="http://schemas.microsoft.com/office/drawing/2014/main" id="{2F9406AB-832D-497D-8967-45ADA49F8977}"/>
              </a:ext>
            </a:extLst>
          </p:cNvPr>
          <p:cNvSpPr txBox="1"/>
          <p:nvPr/>
        </p:nvSpPr>
        <p:spPr>
          <a:xfrm>
            <a:off x="838200" y="1703187"/>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spTree>
    <p:extLst>
      <p:ext uri="{BB962C8B-B14F-4D97-AF65-F5344CB8AC3E}">
        <p14:creationId xmlns:p14="http://schemas.microsoft.com/office/powerpoint/2010/main" val="1206109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089967227"/>
              </p:ext>
            </p:extLst>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70718" name="Equation" r:id="rId4" imgW="5727600" imgH="799920" progId="Equation.DSMT4">
                  <p:embed/>
                </p:oleObj>
              </mc:Choice>
              <mc:Fallback>
                <p:oleObj name="Equation" r:id="rId4" imgW="5727600" imgH="799920" progId="Equation.DSMT4">
                  <p:embed/>
                  <p:pic>
                    <p:nvPicPr>
                      <p:cNvPr id="6" name="Object 5"/>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2265414601"/>
              </p:ext>
            </p:extLst>
          </p:nvPr>
        </p:nvGraphicFramePr>
        <p:xfrm>
          <a:off x="2778746" y="3633091"/>
          <a:ext cx="6212854" cy="2539109"/>
        </p:xfrm>
        <a:graphic>
          <a:graphicData uri="http://schemas.openxmlformats.org/presentationml/2006/ole">
            <mc:AlternateContent xmlns:mc="http://schemas.openxmlformats.org/markup-compatibility/2006">
              <mc:Choice xmlns:v="urn:schemas-microsoft-com:vml" Requires="v">
                <p:oleObj spid="_x0000_s70719" name="Equation" r:id="rId6" imgW="3200400" imgH="1269720" progId="Equation.DSMT4">
                  <p:embed/>
                </p:oleObj>
              </mc:Choice>
              <mc:Fallback>
                <p:oleObj name="Equation" r:id="rId6" imgW="3200400" imgH="1269720" progId="Equation.DSMT4">
                  <p:embed/>
                  <p:pic>
                    <p:nvPicPr>
                      <p:cNvPr id="37" name="Object 36"/>
                      <p:cNvPicPr>
                        <a:picLocks noChangeAspect="1" noChangeArrowheads="1"/>
                      </p:cNvPicPr>
                      <p:nvPr/>
                    </p:nvPicPr>
                    <p:blipFill>
                      <a:blip r:embed="rId7"/>
                      <a:srcRect/>
                      <a:stretch>
                        <a:fillRect/>
                      </a:stretch>
                    </p:blipFill>
                    <p:spPr bwMode="auto">
                      <a:xfrm>
                        <a:off x="2778746" y="3633091"/>
                        <a:ext cx="6212854" cy="2539109"/>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619160200"/>
              </p:ext>
            </p:extLst>
          </p:nvPr>
        </p:nvGraphicFramePr>
        <p:xfrm>
          <a:off x="3419892" y="1957755"/>
          <a:ext cx="5558429" cy="593192"/>
        </p:xfrm>
        <a:graphic>
          <a:graphicData uri="http://schemas.openxmlformats.org/presentationml/2006/ole">
            <mc:AlternateContent xmlns:mc="http://schemas.openxmlformats.org/markup-compatibility/2006">
              <mc:Choice xmlns:v="urn:schemas-microsoft-com:vml" Requires="v">
                <p:oleObj spid="_x0000_s70720" name="Equation" r:id="rId8" imgW="3213000" imgH="342720" progId="Equation.DSMT4">
                  <p:embed/>
                </p:oleObj>
              </mc:Choice>
              <mc:Fallback>
                <p:oleObj name="Equation" r:id="rId8" imgW="3213000" imgH="342720" progId="Equation.DSMT4">
                  <p:embed/>
                  <p:pic>
                    <p:nvPicPr>
                      <p:cNvPr id="7" name="Object 6"/>
                      <p:cNvPicPr/>
                      <p:nvPr/>
                    </p:nvPicPr>
                    <p:blipFill>
                      <a:blip r:embed="rId9"/>
                      <a:stretch>
                        <a:fillRect/>
                      </a:stretch>
                    </p:blipFill>
                    <p:spPr>
                      <a:xfrm>
                        <a:off x="3419892" y="195775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1693421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04/162021</a:t>
            </a:r>
            <a:endParaRPr lang="en-US" dirty="0"/>
          </a:p>
        </p:txBody>
      </p:sp>
      <p:sp>
        <p:nvSpPr>
          <p:cNvPr id="3" name="Footer Placeholder 2"/>
          <p:cNvSpPr>
            <a:spLocks noGrp="1"/>
          </p:cNvSpPr>
          <p:nvPr>
            <p:ph type="ftr" sz="quarter" idx="11"/>
          </p:nvPr>
        </p:nvSpPr>
        <p:spPr/>
        <p:txBody>
          <a:bodyPr/>
          <a:lstStyle/>
          <a:p>
            <a:r>
              <a:rPr lang="en-US"/>
              <a:t>PHY 712  Spring 2021 -- Lecture 31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0" y="304800"/>
            <a:ext cx="9144000" cy="461665"/>
          </a:xfrm>
          <a:prstGeom prst="rect">
            <a:avLst/>
          </a:prstGeom>
          <a:noFill/>
        </p:spPr>
        <p:txBody>
          <a:bodyPr wrap="square" rtlCol="0">
            <a:spAutoFit/>
          </a:bodyPr>
          <a:lstStyle/>
          <a:p>
            <a:r>
              <a:rPr lang="en-US" sz="2400" dirty="0">
                <a:latin typeface="+mj-lt"/>
              </a:rPr>
              <a:t>Thompson scattering – non relativistic approximation -- continued</a:t>
            </a:r>
          </a:p>
        </p:txBody>
      </p:sp>
      <p:graphicFrame>
        <p:nvGraphicFramePr>
          <p:cNvPr id="6" name="Object 5"/>
          <p:cNvGraphicFramePr>
            <a:graphicFrameLocks noChangeAspect="1"/>
          </p:cNvGraphicFramePr>
          <p:nvPr/>
        </p:nvGraphicFramePr>
        <p:xfrm>
          <a:off x="165678" y="762000"/>
          <a:ext cx="8812643" cy="1266825"/>
        </p:xfrm>
        <a:graphic>
          <a:graphicData uri="http://schemas.openxmlformats.org/presentationml/2006/ole">
            <mc:AlternateContent xmlns:mc="http://schemas.openxmlformats.org/markup-compatibility/2006">
              <mc:Choice xmlns:v="urn:schemas-microsoft-com:vml" Requires="v">
                <p:oleObj spid="_x0000_s71742" name="Equation" r:id="rId4" imgW="5727600" imgH="799920" progId="Equation.DSMT4">
                  <p:embed/>
                </p:oleObj>
              </mc:Choice>
              <mc:Fallback>
                <p:oleObj name="Equation" r:id="rId4" imgW="5727600" imgH="799920" progId="Equation.DSMT4">
                  <p:embed/>
                  <p:pic>
                    <p:nvPicPr>
                      <p:cNvPr id="6" name="Object 5"/>
                      <p:cNvPicPr>
                        <a:picLocks noChangeAspect="1" noChangeArrowheads="1"/>
                      </p:cNvPicPr>
                      <p:nvPr/>
                    </p:nvPicPr>
                    <p:blipFill>
                      <a:blip r:embed="rId5"/>
                      <a:srcRect/>
                      <a:stretch>
                        <a:fillRect/>
                      </a:stretch>
                    </p:blipFill>
                    <p:spPr bwMode="auto">
                      <a:xfrm>
                        <a:off x="165678" y="762000"/>
                        <a:ext cx="8812643" cy="1266825"/>
                      </a:xfrm>
                      <a:prstGeom prst="rect">
                        <a:avLst/>
                      </a:prstGeom>
                      <a:noFill/>
                      <a:ln>
                        <a:noFill/>
                      </a:ln>
                    </p:spPr>
                  </p:pic>
                </p:oleObj>
              </mc:Fallback>
            </mc:AlternateContent>
          </a:graphicData>
        </a:graphic>
      </p:graphicFrame>
      <p:cxnSp>
        <p:nvCxnSpPr>
          <p:cNvPr id="11" name="Straight Arrow Connector 10"/>
          <p:cNvCxnSpPr/>
          <p:nvPr/>
        </p:nvCxnSpPr>
        <p:spPr>
          <a:xfrm flipH="1" flipV="1">
            <a:off x="975360" y="2712720"/>
            <a:ext cx="15240" cy="178308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52400" y="4495800"/>
            <a:ext cx="8382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990600" y="4495800"/>
            <a:ext cx="1600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990600" y="2895600"/>
            <a:ext cx="800100" cy="1600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28800" y="2712720"/>
            <a:ext cx="457200" cy="461665"/>
          </a:xfrm>
          <a:prstGeom prst="rect">
            <a:avLst/>
          </a:prstGeom>
          <a:noFill/>
        </p:spPr>
        <p:txBody>
          <a:bodyPr wrap="square" rtlCol="0">
            <a:spAutoFit/>
          </a:bodyPr>
          <a:lstStyle/>
          <a:p>
            <a:r>
              <a:rPr lang="en-US" sz="2400" b="1" dirty="0">
                <a:solidFill>
                  <a:srgbClr val="FF0000"/>
                </a:solidFill>
                <a:latin typeface="+mj-lt"/>
              </a:rPr>
              <a:t>r</a:t>
            </a:r>
          </a:p>
        </p:txBody>
      </p:sp>
      <p:sp>
        <p:nvSpPr>
          <p:cNvPr id="20" name="TextBox 19"/>
          <p:cNvSpPr txBox="1"/>
          <p:nvPr/>
        </p:nvSpPr>
        <p:spPr>
          <a:xfrm>
            <a:off x="609600" y="2865120"/>
            <a:ext cx="914400" cy="461665"/>
          </a:xfrm>
          <a:prstGeom prst="rect">
            <a:avLst/>
          </a:prstGeom>
          <a:noFill/>
        </p:spPr>
        <p:txBody>
          <a:bodyPr wrap="square" rtlCol="0">
            <a:spAutoFit/>
          </a:bodyPr>
          <a:lstStyle/>
          <a:p>
            <a:r>
              <a:rPr lang="en-US" sz="2400" b="1" dirty="0">
                <a:latin typeface="+mj-lt"/>
              </a:rPr>
              <a:t>k</a:t>
            </a:r>
            <a:r>
              <a:rPr lang="en-US" sz="2400" b="1" baseline="-25000" dirty="0">
                <a:latin typeface="+mj-lt"/>
              </a:rPr>
              <a:t>0</a:t>
            </a:r>
            <a:endParaRPr lang="en-US" sz="2400" b="1" dirty="0">
              <a:latin typeface="+mj-lt"/>
            </a:endParaRPr>
          </a:p>
        </p:txBody>
      </p:sp>
      <p:sp>
        <p:nvSpPr>
          <p:cNvPr id="21" name="TextBox 20"/>
          <p:cNvSpPr txBox="1"/>
          <p:nvPr/>
        </p:nvSpPr>
        <p:spPr>
          <a:xfrm>
            <a:off x="1066800" y="3604260"/>
            <a:ext cx="323850" cy="461665"/>
          </a:xfrm>
          <a:prstGeom prst="rect">
            <a:avLst/>
          </a:prstGeom>
          <a:noFill/>
        </p:spPr>
        <p:txBody>
          <a:bodyPr wrap="square" rtlCol="0">
            <a:spAutoFit/>
          </a:bodyPr>
          <a:lstStyle/>
          <a:p>
            <a:r>
              <a:rPr lang="en-US" sz="2400" dirty="0">
                <a:latin typeface="Symbol" pitchFamily="18" charset="2"/>
              </a:rPr>
              <a:t>q</a:t>
            </a:r>
          </a:p>
        </p:txBody>
      </p:sp>
      <p:cxnSp>
        <p:nvCxnSpPr>
          <p:cNvPr id="23" name="Straight Connector 22"/>
          <p:cNvCxnSpPr/>
          <p:nvPr/>
        </p:nvCxnSpPr>
        <p:spPr>
          <a:xfrm flipH="1">
            <a:off x="1752600" y="2943553"/>
            <a:ext cx="38100" cy="2085647"/>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066800" y="4495800"/>
            <a:ext cx="704850" cy="533400"/>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71550" y="4419600"/>
            <a:ext cx="323850" cy="461665"/>
          </a:xfrm>
          <a:prstGeom prst="rect">
            <a:avLst/>
          </a:prstGeom>
          <a:noFill/>
        </p:spPr>
        <p:txBody>
          <a:bodyPr wrap="square" rtlCol="0">
            <a:spAutoFit/>
          </a:bodyPr>
          <a:lstStyle/>
          <a:p>
            <a:r>
              <a:rPr lang="en-US" sz="2400" dirty="0">
                <a:latin typeface="Symbol" pitchFamily="18" charset="2"/>
              </a:rPr>
              <a:t>f</a:t>
            </a:r>
          </a:p>
        </p:txBody>
      </p:sp>
      <p:cxnSp>
        <p:nvCxnSpPr>
          <p:cNvPr id="30" name="Straight Arrow Connector 29"/>
          <p:cNvCxnSpPr/>
          <p:nvPr/>
        </p:nvCxnSpPr>
        <p:spPr>
          <a:xfrm>
            <a:off x="990600" y="4419600"/>
            <a:ext cx="161925" cy="838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1000125" y="4111645"/>
            <a:ext cx="600075" cy="35367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051134" y="510667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1</a:t>
            </a:r>
            <a:endParaRPr lang="en-US" sz="2400" dirty="0">
              <a:solidFill>
                <a:srgbClr val="FF0000"/>
              </a:solidFill>
              <a:latin typeface="Symbol" pitchFamily="18" charset="2"/>
            </a:endParaRPr>
          </a:p>
        </p:txBody>
      </p:sp>
      <p:sp>
        <p:nvSpPr>
          <p:cNvPr id="36" name="TextBox 35"/>
          <p:cNvSpPr txBox="1"/>
          <p:nvPr/>
        </p:nvSpPr>
        <p:spPr>
          <a:xfrm>
            <a:off x="1447800" y="3733800"/>
            <a:ext cx="533400" cy="461665"/>
          </a:xfrm>
          <a:prstGeom prst="rect">
            <a:avLst/>
          </a:prstGeom>
          <a:noFill/>
        </p:spPr>
        <p:txBody>
          <a:bodyPr wrap="square" rtlCol="0">
            <a:spAutoFit/>
          </a:bodyPr>
          <a:lstStyle/>
          <a:p>
            <a:r>
              <a:rPr lang="en-US" sz="2400" dirty="0">
                <a:solidFill>
                  <a:srgbClr val="FF0000"/>
                </a:solidFill>
                <a:latin typeface="Symbol" pitchFamily="18" charset="2"/>
              </a:rPr>
              <a:t>e</a:t>
            </a:r>
            <a:r>
              <a:rPr lang="en-US" sz="2400" baseline="-25000" dirty="0">
                <a:solidFill>
                  <a:srgbClr val="FF0000"/>
                </a:solidFill>
                <a:latin typeface="Symbol" pitchFamily="18" charset="2"/>
              </a:rPr>
              <a:t>2</a:t>
            </a:r>
            <a:endParaRPr lang="en-US" sz="2400" dirty="0">
              <a:solidFill>
                <a:srgbClr val="FF0000"/>
              </a:solidFill>
              <a:latin typeface="Symbol" pitchFamily="18" charset="2"/>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2206836702"/>
              </p:ext>
            </p:extLst>
          </p:nvPr>
        </p:nvGraphicFramePr>
        <p:xfrm>
          <a:off x="2133600" y="2870200"/>
          <a:ext cx="7153275" cy="3302000"/>
        </p:xfrm>
        <a:graphic>
          <a:graphicData uri="http://schemas.openxmlformats.org/presentationml/2006/ole">
            <mc:AlternateContent xmlns:mc="http://schemas.openxmlformats.org/markup-compatibility/2006">
              <mc:Choice xmlns:v="urn:schemas-microsoft-com:vml" Requires="v">
                <p:oleObj spid="_x0000_s71743" name="Equation" r:id="rId6" imgW="3682800" imgH="1650960" progId="Equation.DSMT4">
                  <p:embed/>
                </p:oleObj>
              </mc:Choice>
              <mc:Fallback>
                <p:oleObj name="Equation" r:id="rId6" imgW="3682800" imgH="1650960" progId="Equation.DSMT4">
                  <p:embed/>
                  <p:pic>
                    <p:nvPicPr>
                      <p:cNvPr id="37" name="Object 36"/>
                      <p:cNvPicPr>
                        <a:picLocks noChangeAspect="1" noChangeArrowheads="1"/>
                      </p:cNvPicPr>
                      <p:nvPr/>
                    </p:nvPicPr>
                    <p:blipFill>
                      <a:blip r:embed="rId7"/>
                      <a:srcRect/>
                      <a:stretch>
                        <a:fillRect/>
                      </a:stretch>
                    </p:blipFill>
                    <p:spPr bwMode="auto">
                      <a:xfrm>
                        <a:off x="2133600" y="2870200"/>
                        <a:ext cx="7153275" cy="3302000"/>
                      </a:xfrm>
                      <a:prstGeom prst="rect">
                        <a:avLst/>
                      </a:prstGeom>
                      <a:noFill/>
                      <a:ln>
                        <a:noFill/>
                      </a:ln>
                    </p:spPr>
                  </p:pic>
                </p:oleObj>
              </mc:Fallback>
            </mc:AlternateContent>
          </a:graphicData>
        </a:graphic>
      </p:graphicFrame>
      <p:cxnSp>
        <p:nvCxnSpPr>
          <p:cNvPr id="39" name="Straight Arrow Connector 38"/>
          <p:cNvCxnSpPr/>
          <p:nvPr/>
        </p:nvCxnSpPr>
        <p:spPr>
          <a:xfrm flipH="1">
            <a:off x="571500" y="4495800"/>
            <a:ext cx="403860" cy="38546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04800" y="4419600"/>
            <a:ext cx="468630" cy="461665"/>
          </a:xfrm>
          <a:prstGeom prst="rect">
            <a:avLst/>
          </a:prstGeom>
          <a:noFill/>
        </p:spPr>
        <p:txBody>
          <a:bodyPr wrap="square" rtlCol="0">
            <a:spAutoFit/>
          </a:bodyPr>
          <a:lstStyle/>
          <a:p>
            <a:r>
              <a:rPr lang="en-US" sz="2400" dirty="0">
                <a:latin typeface="Symbol" pitchFamily="18" charset="2"/>
              </a:rPr>
              <a:t>e</a:t>
            </a:r>
            <a:r>
              <a:rPr lang="en-US" sz="2400" baseline="-25000" dirty="0">
                <a:latin typeface="Symbol" pitchFamily="18" charset="2"/>
              </a:rPr>
              <a:t>0</a:t>
            </a:r>
            <a:endParaRPr lang="en-US" sz="2400" dirty="0">
              <a:latin typeface="Symbol" pitchFamily="18" charset="2"/>
            </a:endParaRPr>
          </a:p>
        </p:txBody>
      </p:sp>
      <p:graphicFrame>
        <p:nvGraphicFramePr>
          <p:cNvPr id="7" name="Object 6"/>
          <p:cNvGraphicFramePr>
            <a:graphicFrameLocks noChangeAspect="1"/>
          </p:cNvGraphicFramePr>
          <p:nvPr/>
        </p:nvGraphicFramePr>
        <p:xfrm>
          <a:off x="3419892" y="1957755"/>
          <a:ext cx="5558429" cy="593192"/>
        </p:xfrm>
        <a:graphic>
          <a:graphicData uri="http://schemas.openxmlformats.org/presentationml/2006/ole">
            <mc:AlternateContent xmlns:mc="http://schemas.openxmlformats.org/markup-compatibility/2006">
              <mc:Choice xmlns:v="urn:schemas-microsoft-com:vml" Requires="v">
                <p:oleObj spid="_x0000_s71744" name="Equation" r:id="rId8" imgW="3213000" imgH="342720" progId="Equation.DSMT4">
                  <p:embed/>
                </p:oleObj>
              </mc:Choice>
              <mc:Fallback>
                <p:oleObj name="Equation" r:id="rId8" imgW="3213000" imgH="342720" progId="Equation.DSMT4">
                  <p:embed/>
                  <p:pic>
                    <p:nvPicPr>
                      <p:cNvPr id="7" name="Object 6"/>
                      <p:cNvPicPr/>
                      <p:nvPr/>
                    </p:nvPicPr>
                    <p:blipFill>
                      <a:blip r:embed="rId9"/>
                      <a:stretch>
                        <a:fillRect/>
                      </a:stretch>
                    </p:blipFill>
                    <p:spPr>
                      <a:xfrm>
                        <a:off x="3419892" y="1957755"/>
                        <a:ext cx="5558429" cy="593192"/>
                      </a:xfrm>
                      <a:prstGeom prst="rect">
                        <a:avLst/>
                      </a:prstGeom>
                    </p:spPr>
                  </p:pic>
                </p:oleObj>
              </mc:Fallback>
            </mc:AlternateContent>
          </a:graphicData>
        </a:graphic>
      </p:graphicFrame>
      <p:sp>
        <p:nvSpPr>
          <p:cNvPr id="8" name="Arc 7"/>
          <p:cNvSpPr/>
          <p:nvPr/>
        </p:nvSpPr>
        <p:spPr>
          <a:xfrm rot="8039678">
            <a:off x="453259" y="3983682"/>
            <a:ext cx="1153672" cy="952500"/>
          </a:xfrm>
          <a:prstGeom prst="arc">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46AE04D3-7A17-4D78-BBBA-838543C9A80D}"/>
              </a:ext>
            </a:extLst>
          </p:cNvPr>
          <p:cNvSpPr txBox="1"/>
          <p:nvPr/>
        </p:nvSpPr>
        <p:spPr>
          <a:xfrm>
            <a:off x="773430" y="2362200"/>
            <a:ext cx="293370" cy="461665"/>
          </a:xfrm>
          <a:prstGeom prst="rect">
            <a:avLst/>
          </a:prstGeom>
          <a:noFill/>
        </p:spPr>
        <p:txBody>
          <a:bodyPr wrap="square" rtlCol="0">
            <a:spAutoFit/>
          </a:bodyPr>
          <a:lstStyle/>
          <a:p>
            <a:r>
              <a:rPr lang="en-US" sz="2400" b="1" dirty="0">
                <a:latin typeface="+mj-lt"/>
              </a:rPr>
              <a:t>z</a:t>
            </a:r>
          </a:p>
        </p:txBody>
      </p:sp>
      <p:sp>
        <p:nvSpPr>
          <p:cNvPr id="27" name="TextBox 26">
            <a:extLst>
              <a:ext uri="{FF2B5EF4-FFF2-40B4-BE49-F238E27FC236}">
                <a16:creationId xmlns:a16="http://schemas.microsoft.com/office/drawing/2014/main" id="{A7DF8683-536E-4372-A472-196A85B8676B}"/>
              </a:ext>
            </a:extLst>
          </p:cNvPr>
          <p:cNvSpPr txBox="1"/>
          <p:nvPr/>
        </p:nvSpPr>
        <p:spPr>
          <a:xfrm>
            <a:off x="2500081" y="4226867"/>
            <a:ext cx="293370" cy="461665"/>
          </a:xfrm>
          <a:prstGeom prst="rect">
            <a:avLst/>
          </a:prstGeom>
          <a:noFill/>
        </p:spPr>
        <p:txBody>
          <a:bodyPr wrap="square" rtlCol="0">
            <a:spAutoFit/>
          </a:bodyPr>
          <a:lstStyle/>
          <a:p>
            <a:r>
              <a:rPr lang="en-US" sz="2400" b="1" dirty="0">
                <a:latin typeface="+mj-lt"/>
              </a:rPr>
              <a:t>y</a:t>
            </a:r>
          </a:p>
        </p:txBody>
      </p:sp>
      <p:sp>
        <p:nvSpPr>
          <p:cNvPr id="29" name="TextBox 28">
            <a:extLst>
              <a:ext uri="{FF2B5EF4-FFF2-40B4-BE49-F238E27FC236}">
                <a16:creationId xmlns:a16="http://schemas.microsoft.com/office/drawing/2014/main" id="{62EAFBFC-7F84-444E-9E86-B6EF10E3E734}"/>
              </a:ext>
            </a:extLst>
          </p:cNvPr>
          <p:cNvSpPr txBox="1"/>
          <p:nvPr/>
        </p:nvSpPr>
        <p:spPr>
          <a:xfrm>
            <a:off x="11430" y="5181600"/>
            <a:ext cx="293370" cy="461665"/>
          </a:xfrm>
          <a:prstGeom prst="rect">
            <a:avLst/>
          </a:prstGeom>
          <a:noFill/>
        </p:spPr>
        <p:txBody>
          <a:bodyPr wrap="square" rtlCol="0">
            <a:spAutoFit/>
          </a:bodyPr>
          <a:lstStyle/>
          <a:p>
            <a:r>
              <a:rPr lang="en-US" sz="2400" b="1" dirty="0">
                <a:latin typeface="+mj-lt"/>
              </a:rPr>
              <a:t>x</a:t>
            </a:r>
          </a:p>
        </p:txBody>
      </p:sp>
    </p:spTree>
    <p:extLst>
      <p:ext uri="{BB962C8B-B14F-4D97-AF65-F5344CB8AC3E}">
        <p14:creationId xmlns:p14="http://schemas.microsoft.com/office/powerpoint/2010/main" val="2191558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25481</TotalTime>
  <Words>736</Words>
  <Application>Microsoft Office PowerPoint</Application>
  <PresentationFormat>On-screen Show (4:3)</PresentationFormat>
  <Paragraphs>170</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2" baseType="lpstr">
      <vt:lpstr>Arial</vt:lpstr>
      <vt:lpstr>Calibri</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1318</cp:revision>
  <cp:lastPrinted>2021-04-15T13:52:47Z</cp:lastPrinted>
  <dcterms:created xsi:type="dcterms:W3CDTF">2012-01-10T18:32:24Z</dcterms:created>
  <dcterms:modified xsi:type="dcterms:W3CDTF">2021-04-15T13:53:01Z</dcterms:modified>
</cp:coreProperties>
</file>