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6" r:id="rId2"/>
    <p:sldId id="354" r:id="rId3"/>
    <p:sldId id="408" r:id="rId4"/>
    <p:sldId id="409" r:id="rId5"/>
    <p:sldId id="407" r:id="rId6"/>
    <p:sldId id="432" r:id="rId7"/>
    <p:sldId id="411" r:id="rId8"/>
    <p:sldId id="410" r:id="rId9"/>
    <p:sldId id="419" r:id="rId10"/>
    <p:sldId id="425" r:id="rId11"/>
    <p:sldId id="412" r:id="rId12"/>
    <p:sldId id="426" r:id="rId13"/>
    <p:sldId id="413" r:id="rId14"/>
    <p:sldId id="428" r:id="rId15"/>
    <p:sldId id="414" r:id="rId16"/>
    <p:sldId id="415" r:id="rId17"/>
    <p:sldId id="416" r:id="rId18"/>
    <p:sldId id="417" r:id="rId19"/>
    <p:sldId id="429" r:id="rId20"/>
    <p:sldId id="431" r:id="rId21"/>
    <p:sldId id="418" r:id="rId22"/>
    <p:sldId id="430"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zwarth, Natalie" initials="HN" lastIdx="1" clrIdx="0">
    <p:extLst>
      <p:ext uri="{19B8F6BF-5375-455C-9EA6-DF929625EA0E}">
        <p15:presenceInfo xmlns:p15="http://schemas.microsoft.com/office/powerpoint/2012/main" userId="Holzwarth, Natal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4810"/>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5560" autoAdjust="0"/>
  </p:normalViewPr>
  <p:slideViewPr>
    <p:cSldViewPr>
      <p:cViewPr varScale="1">
        <p:scale>
          <a:sx n="53" d="100"/>
          <a:sy n="53" d="100"/>
        </p:scale>
        <p:origin x="1206" y="96"/>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1.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4/17/2021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4/17/2021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some examples of radiation due to charged particles colliding.  It is a complicated topic which quite a few famous physicists have worked on.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7020604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vectors.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764675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possible to analytically integrate over all solid angles.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966832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of the analysis.    With all of these considerations,   we still need to estimate delta beta.</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402027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085493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505743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Delta beta will depend on the particular system.    As an example, consider the case of Rutherford scattering..    Here are some of the equations we used in classical mechanics class.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211237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express the results in terms of the momentum transfer Q.</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053288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of interest to estimate the probability of the radiation occurring which depends on the product of the radiation intensity for a given momentum transfer and the cross section as a function of momentum transfer. </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661228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we are not done.     Thinking of the case of the charged particle moving through the target material, there will be a range of momentum transfers that should be integrated as indicated here.     Note that we have assumed that the frequency of the radiation is very small.    Here we consider how frequency might </a:t>
            </a:r>
            <a:r>
              <a:rPr lang="en-US" dirty="0" err="1"/>
              <a:t>ener</a:t>
            </a:r>
            <a:r>
              <a:rPr lang="en-US" dirty="0"/>
              <a:t> this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677181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217491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revised schedule, subject to your input.</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772844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Hans Bethe considered this problem and also introduced a “correction” for quantum effects.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490851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414935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14731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540626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Starting from the intensity analysis for radiation due to a charged particle moving in a trajectory with beta representing its velocity/c.    We will consider the velocity changing due to a collision process and analyze the radiation at small frequencies.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331565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428731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beta&lt;&lt;1, we can neglect the denominator of the expression and obtain the non-relativistic expression.   It is also convenient to analyze the relativistic case when the change in velocity is small.</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899450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consider two different polarizations of the radiation – parallel (meaning in the plane of the observation point r and the initial velocity of the particle) and perpendicular (meaning perpendicular to that plane).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543768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Showing the detailed geometry of the scattering process.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179703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04/19/2021</a:t>
            </a:r>
            <a:endParaRPr lang="en-US" dirty="0"/>
          </a:p>
        </p:txBody>
      </p:sp>
      <p:sp>
        <p:nvSpPr>
          <p:cNvPr id="6" name="Footer Placeholder 5"/>
          <p:cNvSpPr>
            <a:spLocks noGrp="1"/>
          </p:cNvSpPr>
          <p:nvPr>
            <p:ph type="ftr" sz="quarter" idx="11"/>
          </p:nvPr>
        </p:nvSpPr>
        <p:spPr/>
        <p:txBody>
          <a:bodyPr/>
          <a:lstStyle/>
          <a:p>
            <a:r>
              <a:rPr lang="en-US"/>
              <a:t>PHY 712  Spring 2021 --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04/19/2021</a:t>
            </a:r>
            <a:endParaRPr lang="en-US" dirty="0"/>
          </a:p>
        </p:txBody>
      </p:sp>
      <p:sp>
        <p:nvSpPr>
          <p:cNvPr id="8" name="Footer Placeholder 7"/>
          <p:cNvSpPr>
            <a:spLocks noGrp="1"/>
          </p:cNvSpPr>
          <p:nvPr>
            <p:ph type="ftr" sz="quarter" idx="11"/>
          </p:nvPr>
        </p:nvSpPr>
        <p:spPr/>
        <p:txBody>
          <a:bodyPr/>
          <a:lstStyle/>
          <a:p>
            <a:r>
              <a:rPr lang="en-US"/>
              <a:t>PHY 712  Spring 2021 -- Lecture 32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04/19/2021</a:t>
            </a:r>
            <a:endParaRPr lang="en-US" dirty="0"/>
          </a:p>
        </p:txBody>
      </p:sp>
      <p:sp>
        <p:nvSpPr>
          <p:cNvPr id="4" name="Footer Placeholder 3"/>
          <p:cNvSpPr>
            <a:spLocks noGrp="1"/>
          </p:cNvSpPr>
          <p:nvPr>
            <p:ph type="ftr" sz="quarter" idx="11"/>
          </p:nvPr>
        </p:nvSpPr>
        <p:spPr/>
        <p:txBody>
          <a:bodyPr/>
          <a:lstStyle/>
          <a:p>
            <a:r>
              <a:rPr lang="en-US"/>
              <a:t>PHY 712  Spring 2021 -- Lecture 32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04/19/2021</a:t>
            </a:r>
            <a:endParaRPr lang="en-US" dirty="0"/>
          </a:p>
        </p:txBody>
      </p:sp>
      <p:sp>
        <p:nvSpPr>
          <p:cNvPr id="6" name="Footer Placeholder 5"/>
          <p:cNvSpPr>
            <a:spLocks noGrp="1"/>
          </p:cNvSpPr>
          <p:nvPr>
            <p:ph type="ftr" sz="quarter" idx="11"/>
          </p:nvPr>
        </p:nvSpPr>
        <p:spPr/>
        <p:txBody>
          <a:bodyPr/>
          <a:lstStyle/>
          <a:p>
            <a:r>
              <a:rPr lang="en-US"/>
              <a:t>PHY 712  Spring 2021 --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04/19/2021</a:t>
            </a:r>
            <a:endParaRPr lang="en-US" dirty="0"/>
          </a:p>
        </p:txBody>
      </p:sp>
      <p:sp>
        <p:nvSpPr>
          <p:cNvPr id="6" name="Footer Placeholder 5"/>
          <p:cNvSpPr>
            <a:spLocks noGrp="1"/>
          </p:cNvSpPr>
          <p:nvPr>
            <p:ph type="ftr" sz="quarter" idx="11"/>
          </p:nvPr>
        </p:nvSpPr>
        <p:spPr/>
        <p:txBody>
          <a:bodyPr/>
          <a:lstStyle/>
          <a:p>
            <a:r>
              <a:rPr lang="en-US"/>
              <a:t>PHY 712  Spring 2021 --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04/19/2021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32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6.wmf"/><Relationship Id="rId4"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9.wmf"/><Relationship Id="rId4" Type="http://schemas.openxmlformats.org/officeDocument/2006/relationships/oleObject" Target="../embeddings/oleObject20.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2.bin"/><Relationship Id="rId5" Type="http://schemas.openxmlformats.org/officeDocument/2006/relationships/image" Target="../media/image20.wmf"/><Relationship Id="rId4"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2.wmf"/><Relationship Id="rId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5.bin"/><Relationship Id="rId5" Type="http://schemas.openxmlformats.org/officeDocument/2006/relationships/image" Target="../media/image23.wmf"/><Relationship Id="rId4" Type="http://schemas.openxmlformats.org/officeDocument/2006/relationships/oleObject" Target="../embeddings/oleObject2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5.wmf"/><Relationship Id="rId4" Type="http://schemas.openxmlformats.org/officeDocument/2006/relationships/oleObject" Target="../embeddings/oleObject26.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6.wmf"/><Relationship Id="rId4" Type="http://schemas.openxmlformats.org/officeDocument/2006/relationships/oleObject" Target="../embeddings/oleObject27.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7.wmf"/><Relationship Id="rId4" Type="http://schemas.openxmlformats.org/officeDocument/2006/relationships/oleObject" Target="../embeddings/oleObject28.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8.wmf"/><Relationship Id="rId4" Type="http://schemas.openxmlformats.org/officeDocument/2006/relationships/oleObject" Target="../embeddings/oleObject29.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21.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1.bin"/><Relationship Id="rId5" Type="http://schemas.openxmlformats.org/officeDocument/2006/relationships/image" Target="../media/image29.wmf"/><Relationship Id="rId4" Type="http://schemas.openxmlformats.org/officeDocument/2006/relationships/oleObject" Target="../embeddings/oleObject30.bin"/><Relationship Id="rId9" Type="http://schemas.openxmlformats.org/officeDocument/2006/relationships/image" Target="../media/image31.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orau.org/ptp/collection/xraytubescoolidge/coolidgeinformation.ht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ndt-ed.org/EducationResources/CommunityCollege/Radiography/Physics/xrays.htm" TargetMode="Externa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1.wmf"/><Relationship Id="rId3" Type="http://schemas.openxmlformats.org/officeDocument/2006/relationships/notesSlide" Target="../notesSlides/notesSlide8.xml"/><Relationship Id="rId7" Type="http://schemas.openxmlformats.org/officeDocument/2006/relationships/image" Target="../media/image10.wmf"/><Relationship Id="rId12"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7.wmf"/><Relationship Id="rId5" Type="http://schemas.openxmlformats.org/officeDocument/2006/relationships/image" Target="../media/image9.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6.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4.wmf"/><Relationship Id="rId3" Type="http://schemas.openxmlformats.org/officeDocument/2006/relationships/notesSlide" Target="../notesSlides/notesSlide9.xml"/><Relationship Id="rId7" Type="http://schemas.openxmlformats.org/officeDocument/2006/relationships/image" Target="../media/image7.wmf"/><Relationship Id="rId12"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2.bin"/><Relationship Id="rId11" Type="http://schemas.openxmlformats.org/officeDocument/2006/relationships/image" Target="../media/image13.wmf"/><Relationship Id="rId5" Type="http://schemas.openxmlformats.org/officeDocument/2006/relationships/image" Target="../media/image6.wmf"/><Relationship Id="rId15" Type="http://schemas.openxmlformats.org/officeDocument/2006/relationships/image" Target="../media/image15.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2.wmf"/><Relationship Id="rId14"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52400"/>
            <a:ext cx="8839200" cy="5940088"/>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Notes for Lecture 32:</a:t>
            </a:r>
          </a:p>
          <a:p>
            <a:pPr marL="457200" lvl="2" algn="ctr">
              <a:spcBef>
                <a:spcPct val="50000"/>
              </a:spcBef>
            </a:pPr>
            <a:r>
              <a:rPr lang="en-US" sz="2800" b="1" dirty="0">
                <a:solidFill>
                  <a:schemeClr val="folHlink"/>
                </a:solidFill>
              </a:rPr>
              <a:t>Start reading Chap. 15 – </a:t>
            </a:r>
          </a:p>
          <a:p>
            <a:pPr marL="457200" lvl="2" algn="ctr">
              <a:spcBef>
                <a:spcPct val="50000"/>
              </a:spcBef>
            </a:pPr>
            <a:r>
              <a:rPr lang="en-US" sz="2800" b="1" dirty="0">
                <a:solidFill>
                  <a:schemeClr val="folHlink"/>
                </a:solidFill>
              </a:rPr>
              <a:t>Radiation from collisions of charged particles</a:t>
            </a:r>
          </a:p>
          <a:p>
            <a:pPr marL="1885950" lvl="4" indent="-514350">
              <a:spcBef>
                <a:spcPct val="50000"/>
              </a:spcBef>
              <a:buFont typeface="+mj-lt"/>
              <a:buAutoNum type="arabicPeriod"/>
            </a:pPr>
            <a:r>
              <a:rPr lang="en-US" sz="2800" b="1" dirty="0">
                <a:solidFill>
                  <a:schemeClr val="folHlink"/>
                </a:solidFill>
              </a:rPr>
              <a:t>Overview</a:t>
            </a:r>
          </a:p>
          <a:p>
            <a:pPr marL="1885950" lvl="4" indent="-514350">
              <a:spcBef>
                <a:spcPct val="50000"/>
              </a:spcBef>
              <a:buFont typeface="+mj-lt"/>
              <a:buAutoNum type="arabicPeriod"/>
            </a:pPr>
            <a:r>
              <a:rPr lang="en-US" sz="2800" b="1" dirty="0">
                <a:solidFill>
                  <a:schemeClr val="folHlink"/>
                </a:solidFill>
              </a:rPr>
              <a:t>X-ray tube</a:t>
            </a:r>
          </a:p>
          <a:p>
            <a:pPr marL="1885950" lvl="4" indent="-514350">
              <a:spcBef>
                <a:spcPct val="50000"/>
              </a:spcBef>
              <a:buFont typeface="+mj-lt"/>
              <a:buAutoNum type="arabicPeriod"/>
            </a:pPr>
            <a:r>
              <a:rPr lang="en-US" sz="2800" b="1" dirty="0">
                <a:solidFill>
                  <a:schemeClr val="folHlink"/>
                </a:solidFill>
              </a:rPr>
              <a:t>Radiation from Rutherford scattering</a:t>
            </a:r>
          </a:p>
          <a:p>
            <a:pPr marL="1885950" lvl="4" indent="-514350">
              <a:spcBef>
                <a:spcPct val="50000"/>
              </a:spcBef>
              <a:buFont typeface="+mj-lt"/>
              <a:buAutoNum type="arabicPeriod"/>
            </a:pPr>
            <a:r>
              <a:rPr lang="en-US" sz="2800" b="1" dirty="0">
                <a:solidFill>
                  <a:schemeClr val="folHlink"/>
                </a:solidFill>
              </a:rPr>
              <a:t>Other collision models</a:t>
            </a:r>
          </a:p>
        </p:txBody>
      </p:sp>
      <p:sp>
        <p:nvSpPr>
          <p:cNvPr id="6" name="Date Placeholder 5"/>
          <p:cNvSpPr>
            <a:spLocks noGrp="1"/>
          </p:cNvSpPr>
          <p:nvPr>
            <p:ph type="dt" sz="half" idx="10"/>
          </p:nvPr>
        </p:nvSpPr>
        <p:spPr/>
        <p:txBody>
          <a:bodyPr/>
          <a:lstStyle/>
          <a:p>
            <a:r>
              <a:rPr lang="en-US"/>
              <a:t>04/19/2021</a:t>
            </a:r>
            <a:endParaRPr lang="en-US" dirty="0"/>
          </a:p>
        </p:txBody>
      </p:sp>
      <p:sp>
        <p:nvSpPr>
          <p:cNvPr id="7" name="Footer Placeholder 6"/>
          <p:cNvSpPr>
            <a:spLocks noGrp="1"/>
          </p:cNvSpPr>
          <p:nvPr>
            <p:ph type="ftr" sz="quarter" idx="11"/>
          </p:nvPr>
        </p:nvSpPr>
        <p:spPr/>
        <p:txBody>
          <a:bodyPr/>
          <a:lstStyle/>
          <a:p>
            <a:r>
              <a:rPr lang="en-US"/>
              <a:t>PHY 712  Spring 2021 -- Lecture 32</a:t>
            </a:r>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14715924"/>
              </p:ext>
            </p:extLst>
          </p:nvPr>
        </p:nvGraphicFramePr>
        <p:xfrm>
          <a:off x="722313" y="381000"/>
          <a:ext cx="6843712" cy="4967288"/>
        </p:xfrm>
        <a:graphic>
          <a:graphicData uri="http://schemas.openxmlformats.org/presentationml/2006/ole">
            <mc:AlternateContent xmlns:mc="http://schemas.openxmlformats.org/markup-compatibility/2006">
              <mc:Choice xmlns:v="urn:schemas-microsoft-com:vml" Requires="v">
                <p:oleObj spid="_x0000_s71740" name="Equation" r:id="rId4" imgW="4076640" imgH="2958840" progId="Equation.DSMT4">
                  <p:embed/>
                </p:oleObj>
              </mc:Choice>
              <mc:Fallback>
                <p:oleObj name="Equation" r:id="rId4" imgW="4076640" imgH="2958840" progId="Equation.DSMT4">
                  <p:embed/>
                  <p:pic>
                    <p:nvPicPr>
                      <p:cNvPr id="0" name=""/>
                      <p:cNvPicPr/>
                      <p:nvPr/>
                    </p:nvPicPr>
                    <p:blipFill>
                      <a:blip r:embed="rId5"/>
                      <a:stretch>
                        <a:fillRect/>
                      </a:stretch>
                    </p:blipFill>
                    <p:spPr>
                      <a:xfrm>
                        <a:off x="722313" y="381000"/>
                        <a:ext cx="6843712" cy="4967288"/>
                      </a:xfrm>
                      <a:prstGeom prst="rect">
                        <a:avLst/>
                      </a:prstGeom>
                    </p:spPr>
                  </p:pic>
                </p:oleObj>
              </mc:Fallback>
            </mc:AlternateContent>
          </a:graphicData>
        </a:graphic>
      </p:graphicFrame>
      <p:sp>
        <p:nvSpPr>
          <p:cNvPr id="6" name="Right Brace 5">
            <a:extLst>
              <a:ext uri="{FF2B5EF4-FFF2-40B4-BE49-F238E27FC236}">
                <a16:creationId xmlns:a16="http://schemas.microsoft.com/office/drawing/2014/main" id="{ACFBF657-DB80-41AE-BA63-A3D7EE90BC6E}"/>
              </a:ext>
            </a:extLst>
          </p:cNvPr>
          <p:cNvSpPr/>
          <p:nvPr/>
        </p:nvSpPr>
        <p:spPr>
          <a:xfrm>
            <a:off x="6553200" y="838200"/>
            <a:ext cx="533400" cy="1066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3F4F8293-AF20-45E7-9F40-DB1C84FE7DE8}"/>
              </a:ext>
            </a:extLst>
          </p:cNvPr>
          <p:cNvSpPr txBox="1"/>
          <p:nvPr/>
        </p:nvSpPr>
        <p:spPr>
          <a:xfrm>
            <a:off x="7099139" y="771435"/>
            <a:ext cx="1981200" cy="1200329"/>
          </a:xfrm>
          <a:prstGeom prst="rect">
            <a:avLst/>
          </a:prstGeom>
          <a:noFill/>
        </p:spPr>
        <p:txBody>
          <a:bodyPr wrap="square" rtlCol="0">
            <a:spAutoFit/>
          </a:bodyPr>
          <a:lstStyle/>
          <a:p>
            <a:r>
              <a:rPr lang="en-US" b="1" dirty="0">
                <a:solidFill>
                  <a:srgbClr val="FC4810"/>
                </a:solidFill>
                <a:latin typeface="+mj-lt"/>
              </a:rPr>
              <a:t>Consistent with </a:t>
            </a:r>
          </a:p>
          <a:p>
            <a:r>
              <a:rPr lang="en-US" b="1" dirty="0">
                <a:solidFill>
                  <a:srgbClr val="FC4810"/>
                </a:solidFill>
                <a:latin typeface="+mj-lt"/>
              </a:rPr>
              <a:t>radiation from charged particles.</a:t>
            </a:r>
          </a:p>
        </p:txBody>
      </p:sp>
      <p:sp>
        <p:nvSpPr>
          <p:cNvPr id="8" name="TextBox 7">
            <a:extLst>
              <a:ext uri="{FF2B5EF4-FFF2-40B4-BE49-F238E27FC236}">
                <a16:creationId xmlns:a16="http://schemas.microsoft.com/office/drawing/2014/main" id="{78E536B4-29BE-4942-ADC6-63DF8555B211}"/>
              </a:ext>
            </a:extLst>
          </p:cNvPr>
          <p:cNvSpPr txBox="1"/>
          <p:nvPr/>
        </p:nvSpPr>
        <p:spPr>
          <a:xfrm>
            <a:off x="3048000" y="2209800"/>
            <a:ext cx="4518025" cy="400110"/>
          </a:xfrm>
          <a:prstGeom prst="rect">
            <a:avLst/>
          </a:prstGeom>
          <a:noFill/>
        </p:spPr>
        <p:txBody>
          <a:bodyPr wrap="square" rtlCol="0">
            <a:spAutoFit/>
          </a:bodyPr>
          <a:lstStyle/>
          <a:p>
            <a:r>
              <a:rPr lang="en-US" sz="2000" b="1" dirty="0">
                <a:solidFill>
                  <a:srgbClr val="FC4810"/>
                </a:solidFill>
                <a:latin typeface="+mj-lt"/>
              </a:rPr>
              <a:t>Convenient geometry</a:t>
            </a:r>
          </a:p>
        </p:txBody>
      </p:sp>
      <p:sp>
        <p:nvSpPr>
          <p:cNvPr id="9" name="TextBox 8">
            <a:extLst>
              <a:ext uri="{FF2B5EF4-FFF2-40B4-BE49-F238E27FC236}">
                <a16:creationId xmlns:a16="http://schemas.microsoft.com/office/drawing/2014/main" id="{0AAFF1A3-3C03-4E9C-8197-98B650E0C1CB}"/>
              </a:ext>
            </a:extLst>
          </p:cNvPr>
          <p:cNvSpPr txBox="1"/>
          <p:nvPr/>
        </p:nvSpPr>
        <p:spPr>
          <a:xfrm>
            <a:off x="5083175" y="2724090"/>
            <a:ext cx="4518025" cy="400110"/>
          </a:xfrm>
          <a:prstGeom prst="rect">
            <a:avLst/>
          </a:prstGeom>
          <a:noFill/>
        </p:spPr>
        <p:txBody>
          <a:bodyPr wrap="square" rtlCol="0">
            <a:spAutoFit/>
          </a:bodyPr>
          <a:lstStyle/>
          <a:p>
            <a:r>
              <a:rPr lang="en-US" sz="2000" b="1" dirty="0">
                <a:solidFill>
                  <a:srgbClr val="FC4810"/>
                </a:solidFill>
                <a:latin typeface="+mj-lt"/>
              </a:rPr>
              <a:t>Wild guess</a:t>
            </a:r>
          </a:p>
        </p:txBody>
      </p:sp>
    </p:spTree>
    <p:extLst>
      <p:ext uri="{BB962C8B-B14F-4D97-AF65-F5344CB8AC3E}">
        <p14:creationId xmlns:p14="http://schemas.microsoft.com/office/powerpoint/2010/main" val="157665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228600" y="150167"/>
            <a:ext cx="8001000" cy="461665"/>
          </a:xfrm>
          <a:prstGeom prst="rect">
            <a:avLst/>
          </a:prstGeom>
          <a:noFill/>
        </p:spPr>
        <p:txBody>
          <a:bodyPr wrap="square" rtlCol="0">
            <a:spAutoFit/>
          </a:bodyPr>
          <a:lstStyle/>
          <a:p>
            <a:r>
              <a:rPr lang="en-US" sz="2400" dirty="0">
                <a:latin typeface="+mj-lt"/>
              </a:rPr>
              <a:t>Radiation during collisions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836976544"/>
              </p:ext>
            </p:extLst>
          </p:nvPr>
        </p:nvGraphicFramePr>
        <p:xfrm>
          <a:off x="152400" y="3386137"/>
          <a:ext cx="6438900" cy="3167063"/>
        </p:xfrm>
        <a:graphic>
          <a:graphicData uri="http://schemas.openxmlformats.org/presentationml/2006/ole">
            <mc:AlternateContent xmlns:mc="http://schemas.openxmlformats.org/markup-compatibility/2006">
              <mc:Choice xmlns:v="urn:schemas-microsoft-com:vml" Requires="v">
                <p:oleObj spid="_x0000_s59550" name="Equation" r:id="rId4" imgW="2997000" imgH="1434960" progId="Equation.DSMT4">
                  <p:embed/>
                </p:oleObj>
              </mc:Choice>
              <mc:Fallback>
                <p:oleObj name="Equation" r:id="rId4" imgW="2997000" imgH="1434960" progId="Equation.DSMT4">
                  <p:embed/>
                  <p:pic>
                    <p:nvPicPr>
                      <p:cNvPr id="0" name=""/>
                      <p:cNvPicPr>
                        <a:picLocks noChangeAspect="1" noChangeArrowheads="1"/>
                      </p:cNvPicPr>
                      <p:nvPr/>
                    </p:nvPicPr>
                    <p:blipFill>
                      <a:blip r:embed="rId5"/>
                      <a:srcRect/>
                      <a:stretch>
                        <a:fillRect/>
                      </a:stretch>
                    </p:blipFill>
                    <p:spPr bwMode="auto">
                      <a:xfrm>
                        <a:off x="152400" y="3386137"/>
                        <a:ext cx="6438900"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7" name="Straight Arrow Connector 6"/>
          <p:cNvCxnSpPr/>
          <p:nvPr/>
        </p:nvCxnSpPr>
        <p:spPr>
          <a:xfrm flipV="1">
            <a:off x="6934200" y="304800"/>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5867400" y="0"/>
            <a:ext cx="2971800" cy="3429000"/>
            <a:chOff x="6096000" y="381000"/>
            <a:chExt cx="2971800" cy="3429000"/>
          </a:xfrm>
        </p:grpSpPr>
        <p:sp>
          <p:nvSpPr>
            <p:cNvPr id="19" name="TextBox 18"/>
            <p:cNvSpPr txBox="1"/>
            <p:nvPr/>
          </p:nvSpPr>
          <p:spPr>
            <a:xfrm>
              <a:off x="8705850" y="2433935"/>
              <a:ext cx="361950" cy="461665"/>
            </a:xfrm>
            <a:prstGeom prst="rect">
              <a:avLst/>
            </a:prstGeom>
            <a:noFill/>
          </p:spPr>
          <p:txBody>
            <a:bodyPr wrap="square" rtlCol="0">
              <a:spAutoFit/>
            </a:bodyPr>
            <a:lstStyle/>
            <a:p>
              <a:r>
                <a:rPr lang="en-US" sz="2400" b="1" dirty="0">
                  <a:latin typeface="+mj-lt"/>
                </a:rPr>
                <a:t>y</a:t>
              </a:r>
            </a:p>
          </p:txBody>
        </p:sp>
        <p:grpSp>
          <p:nvGrpSpPr>
            <p:cNvPr id="21" name="Group 20"/>
            <p:cNvGrpSpPr/>
            <p:nvPr/>
          </p:nvGrpSpPr>
          <p:grpSpPr>
            <a:xfrm>
              <a:off x="6096000" y="381000"/>
              <a:ext cx="2746901" cy="3429000"/>
              <a:chOff x="6096000" y="381000"/>
              <a:chExt cx="2746901" cy="3429000"/>
            </a:xfrm>
          </p:grpSpPr>
          <p:cxnSp>
            <p:nvCxnSpPr>
              <p:cNvPr id="8" name="Straight Arrow Connector 7"/>
              <p:cNvCxnSpPr/>
              <p:nvPr/>
            </p:nvCxnSpPr>
            <p:spPr>
              <a:xfrm>
                <a:off x="7162800" y="2586335"/>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6324600" y="2586335"/>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15200" y="1290935"/>
                <a:ext cx="304800" cy="461665"/>
              </a:xfrm>
              <a:prstGeom prst="rect">
                <a:avLst/>
              </a:prstGeom>
              <a:noFill/>
            </p:spPr>
            <p:txBody>
              <a:bodyPr wrap="square" rtlCol="0">
                <a:spAutoFit/>
              </a:bodyPr>
              <a:lstStyle/>
              <a:p>
                <a:r>
                  <a:rPr lang="en-US" sz="2400" b="1" dirty="0">
                    <a:latin typeface="Symbol" pitchFamily="18" charset="2"/>
                  </a:rPr>
                  <a:t>b</a:t>
                </a:r>
              </a:p>
            </p:txBody>
          </p:sp>
          <p:sp>
            <p:nvSpPr>
              <p:cNvPr id="11" name="Down Arrow 10"/>
              <p:cNvSpPr/>
              <p:nvPr/>
            </p:nvSpPr>
            <p:spPr>
              <a:xfrm rot="10800000">
                <a:off x="7071360" y="986135"/>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2196424">
                <a:off x="7117079" y="2708255"/>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004701" y="2949750"/>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14" name="Straight Arrow Connector 13"/>
              <p:cNvCxnSpPr>
                <a:stCxn id="11" idx="0"/>
              </p:cNvCxnSpPr>
              <p:nvPr/>
            </p:nvCxnSpPr>
            <p:spPr>
              <a:xfrm flipH="1" flipV="1">
                <a:off x="6553200" y="1976735"/>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1743670"/>
                <a:ext cx="419100" cy="461665"/>
              </a:xfrm>
              <a:prstGeom prst="rect">
                <a:avLst/>
              </a:prstGeom>
              <a:noFill/>
            </p:spPr>
            <p:txBody>
              <a:bodyPr wrap="square" rtlCol="0">
                <a:spAutoFit/>
              </a:bodyPr>
              <a:lstStyle/>
              <a:p>
                <a:r>
                  <a:rPr lang="en-US" sz="2400" b="1" dirty="0">
                    <a:latin typeface="+mj-lt"/>
                  </a:rPr>
                  <a:t>r</a:t>
                </a:r>
              </a:p>
            </p:txBody>
          </p:sp>
          <p:sp>
            <p:nvSpPr>
              <p:cNvPr id="16" name="TextBox 15"/>
              <p:cNvSpPr txBox="1"/>
              <p:nvPr/>
            </p:nvSpPr>
            <p:spPr>
              <a:xfrm>
                <a:off x="6781800" y="1819870"/>
                <a:ext cx="304800" cy="461665"/>
              </a:xfrm>
              <a:prstGeom prst="rect">
                <a:avLst/>
              </a:prstGeom>
              <a:noFill/>
            </p:spPr>
            <p:txBody>
              <a:bodyPr wrap="square" rtlCol="0">
                <a:spAutoFit/>
              </a:bodyPr>
              <a:lstStyle/>
              <a:p>
                <a:r>
                  <a:rPr lang="en-US" sz="2400" b="1" dirty="0">
                    <a:latin typeface="Symbol" pitchFamily="18" charset="2"/>
                  </a:rPr>
                  <a:t>q</a:t>
                </a:r>
              </a:p>
            </p:txBody>
          </p:sp>
          <p:sp>
            <p:nvSpPr>
              <p:cNvPr id="17" name="TextBox 16"/>
              <p:cNvSpPr txBox="1"/>
              <p:nvPr/>
            </p:nvSpPr>
            <p:spPr>
              <a:xfrm>
                <a:off x="7010400" y="2738735"/>
                <a:ext cx="304800" cy="461665"/>
              </a:xfrm>
              <a:prstGeom prst="rect">
                <a:avLst/>
              </a:prstGeom>
              <a:noFill/>
            </p:spPr>
            <p:txBody>
              <a:bodyPr wrap="square" rtlCol="0">
                <a:spAutoFit/>
              </a:bodyPr>
              <a:lstStyle/>
              <a:p>
                <a:r>
                  <a:rPr lang="en-US" sz="2400" b="1" dirty="0">
                    <a:latin typeface="Symbol" pitchFamily="18" charset="2"/>
                  </a:rPr>
                  <a:t>f</a:t>
                </a:r>
              </a:p>
            </p:txBody>
          </p:sp>
          <p:sp>
            <p:nvSpPr>
              <p:cNvPr id="18" name="TextBox 17"/>
              <p:cNvSpPr txBox="1"/>
              <p:nvPr/>
            </p:nvSpPr>
            <p:spPr>
              <a:xfrm>
                <a:off x="6096000" y="3348335"/>
                <a:ext cx="361950" cy="461665"/>
              </a:xfrm>
              <a:prstGeom prst="rect">
                <a:avLst/>
              </a:prstGeom>
              <a:noFill/>
            </p:spPr>
            <p:txBody>
              <a:bodyPr wrap="square" rtlCol="0">
                <a:spAutoFit/>
              </a:bodyPr>
              <a:lstStyle/>
              <a:p>
                <a:r>
                  <a:rPr lang="en-US" sz="2400" b="1" dirty="0">
                    <a:latin typeface="+mj-lt"/>
                  </a:rPr>
                  <a:t>x</a:t>
                </a:r>
              </a:p>
            </p:txBody>
          </p:sp>
          <p:sp>
            <p:nvSpPr>
              <p:cNvPr id="20" name="TextBox 19"/>
              <p:cNvSpPr txBox="1"/>
              <p:nvPr/>
            </p:nvSpPr>
            <p:spPr>
              <a:xfrm>
                <a:off x="7086600" y="381000"/>
                <a:ext cx="361950" cy="461665"/>
              </a:xfrm>
              <a:prstGeom prst="rect">
                <a:avLst/>
              </a:prstGeom>
              <a:noFill/>
            </p:spPr>
            <p:txBody>
              <a:bodyPr wrap="square" rtlCol="0">
                <a:spAutoFit/>
              </a:bodyPr>
              <a:lstStyle/>
              <a:p>
                <a:r>
                  <a:rPr lang="en-US" sz="2400" b="1" dirty="0">
                    <a:latin typeface="+mj-lt"/>
                  </a:rPr>
                  <a:t>z</a:t>
                </a:r>
              </a:p>
            </p:txBody>
          </p:sp>
        </p:grpSp>
      </p:grpSp>
      <p:graphicFrame>
        <p:nvGraphicFramePr>
          <p:cNvPr id="23" name="Object 22"/>
          <p:cNvGraphicFramePr>
            <a:graphicFrameLocks noChangeAspect="1"/>
          </p:cNvGraphicFramePr>
          <p:nvPr>
            <p:extLst>
              <p:ext uri="{D42A27DB-BD31-4B8C-83A1-F6EECF244321}">
                <p14:modId xmlns:p14="http://schemas.microsoft.com/office/powerpoint/2010/main" val="2513923980"/>
              </p:ext>
            </p:extLst>
          </p:nvPr>
        </p:nvGraphicFramePr>
        <p:xfrm>
          <a:off x="373062" y="609600"/>
          <a:ext cx="5799138" cy="2743200"/>
        </p:xfrm>
        <a:graphic>
          <a:graphicData uri="http://schemas.openxmlformats.org/presentationml/2006/ole">
            <mc:AlternateContent xmlns:mc="http://schemas.openxmlformats.org/markup-compatibility/2006">
              <mc:Choice xmlns:v="urn:schemas-microsoft-com:vml" Requires="v">
                <p:oleObj spid="_x0000_s59551" name="Equation" r:id="rId6" imgW="3822480" imgH="1828800" progId="Equation.DSMT4">
                  <p:embed/>
                </p:oleObj>
              </mc:Choice>
              <mc:Fallback>
                <p:oleObj name="Equation" r:id="rId6" imgW="3822480" imgH="1828800" progId="Equation.DSMT4">
                  <p:embed/>
                  <p:pic>
                    <p:nvPicPr>
                      <p:cNvPr id="0" name=""/>
                      <p:cNvPicPr>
                        <a:picLocks noChangeAspect="1" noChangeArrowheads="1"/>
                      </p:cNvPicPr>
                      <p:nvPr/>
                    </p:nvPicPr>
                    <p:blipFill>
                      <a:blip r:embed="rId7"/>
                      <a:srcRect/>
                      <a:stretch>
                        <a:fillRect/>
                      </a:stretch>
                    </p:blipFill>
                    <p:spPr bwMode="auto">
                      <a:xfrm>
                        <a:off x="373062" y="609600"/>
                        <a:ext cx="5799138" cy="27432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6983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93952785"/>
              </p:ext>
            </p:extLst>
          </p:nvPr>
        </p:nvGraphicFramePr>
        <p:xfrm>
          <a:off x="950913" y="174625"/>
          <a:ext cx="7242175" cy="6229350"/>
        </p:xfrm>
        <a:graphic>
          <a:graphicData uri="http://schemas.openxmlformats.org/presentationml/2006/ole">
            <mc:AlternateContent xmlns:mc="http://schemas.openxmlformats.org/markup-compatibility/2006">
              <mc:Choice xmlns:v="urn:schemas-microsoft-com:vml" Requires="v">
                <p:oleObj spid="_x0000_s72752" name="Equation" r:id="rId4" imgW="4775040" imgH="4152600" progId="Equation.DSMT4">
                  <p:embed/>
                </p:oleObj>
              </mc:Choice>
              <mc:Fallback>
                <p:oleObj name="Equation" r:id="rId4" imgW="4775040" imgH="4152600" progId="Equation.DSMT4">
                  <p:embed/>
                  <p:pic>
                    <p:nvPicPr>
                      <p:cNvPr id="0" name=""/>
                      <p:cNvPicPr>
                        <a:picLocks noChangeAspect="1" noChangeArrowheads="1"/>
                      </p:cNvPicPr>
                      <p:nvPr/>
                    </p:nvPicPr>
                    <p:blipFill>
                      <a:blip r:embed="rId5"/>
                      <a:srcRect/>
                      <a:stretch>
                        <a:fillRect/>
                      </a:stretch>
                    </p:blipFill>
                    <p:spPr bwMode="auto">
                      <a:xfrm>
                        <a:off x="950913" y="174625"/>
                        <a:ext cx="7242175" cy="62293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28113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pSp>
        <p:nvGrpSpPr>
          <p:cNvPr id="5" name="Group 4"/>
          <p:cNvGrpSpPr/>
          <p:nvPr/>
        </p:nvGrpSpPr>
        <p:grpSpPr>
          <a:xfrm>
            <a:off x="1459523" y="1556101"/>
            <a:ext cx="4788877" cy="1263299"/>
            <a:chOff x="1459523" y="1027166"/>
            <a:chExt cx="4788877" cy="1263299"/>
          </a:xfrm>
        </p:grpSpPr>
        <p:sp>
          <p:nvSpPr>
            <p:cNvPr id="6" name="Oval 5"/>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008811">
              <a:off x="1831569" y="15912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986738" y="1671935"/>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
          <p:nvSpPr>
            <p:cNvPr id="10" name="TextBox 9"/>
            <p:cNvSpPr txBox="1"/>
            <p:nvPr/>
          </p:nvSpPr>
          <p:spPr>
            <a:xfrm>
              <a:off x="4272738" y="1828800"/>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1" name="Oval 10"/>
            <p:cNvSpPr/>
            <p:nvPr/>
          </p:nvSpPr>
          <p:spPr>
            <a:xfrm>
              <a:off x="1694219" y="13439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459523" y="1027166"/>
              <a:ext cx="762000" cy="461665"/>
            </a:xfrm>
            <a:prstGeom prst="rect">
              <a:avLst/>
            </a:prstGeom>
            <a:noFill/>
          </p:spPr>
          <p:txBody>
            <a:bodyPr wrap="square" rtlCol="0">
              <a:spAutoFit/>
            </a:bodyPr>
            <a:lstStyle/>
            <a:p>
              <a:r>
                <a:rPr lang="en-US" sz="2400" b="1" i="1" dirty="0">
                  <a:latin typeface="+mj-lt"/>
                </a:rPr>
                <a:t>q</a:t>
              </a:r>
            </a:p>
          </p:txBody>
        </p:sp>
        <p:sp>
          <p:nvSpPr>
            <p:cNvPr id="14" name="TextBox 13"/>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5" name="TextBox 14"/>
          <p:cNvSpPr txBox="1"/>
          <p:nvPr/>
        </p:nvSpPr>
        <p:spPr>
          <a:xfrm>
            <a:off x="228600" y="228600"/>
            <a:ext cx="7924800" cy="461665"/>
          </a:xfrm>
          <a:prstGeom prst="rect">
            <a:avLst/>
          </a:prstGeom>
          <a:noFill/>
        </p:spPr>
        <p:txBody>
          <a:bodyPr wrap="square" rtlCol="0">
            <a:spAutoFit/>
          </a:bodyPr>
          <a:lstStyle/>
          <a:p>
            <a:r>
              <a:rPr lang="en-US" sz="2400" dirty="0">
                <a:latin typeface="+mj-lt"/>
              </a:rPr>
              <a:t>Estimation of </a:t>
            </a:r>
            <a:r>
              <a:rPr lang="en-US" sz="2400" b="1" dirty="0" err="1">
                <a:latin typeface="Symbol" pitchFamily="18" charset="2"/>
              </a:rPr>
              <a:t>Db</a:t>
            </a:r>
            <a:endParaRPr lang="en-US" sz="2400" b="1" dirty="0">
              <a:latin typeface="+mj-lt"/>
            </a:endParaRPr>
          </a:p>
        </p:txBody>
      </p:sp>
      <p:sp>
        <p:nvSpPr>
          <p:cNvPr id="16" name="Right Arrow 15"/>
          <p:cNvSpPr/>
          <p:nvPr/>
        </p:nvSpPr>
        <p:spPr>
          <a:xfrm rot="16357037">
            <a:off x="3039767" y="1597628"/>
            <a:ext cx="1322649" cy="33173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815538" y="1524000"/>
            <a:ext cx="1213662"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mj-lt"/>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3827551503"/>
              </p:ext>
            </p:extLst>
          </p:nvPr>
        </p:nvGraphicFramePr>
        <p:xfrm>
          <a:off x="68262" y="3149675"/>
          <a:ext cx="5486239" cy="1230287"/>
        </p:xfrm>
        <a:graphic>
          <a:graphicData uri="http://schemas.openxmlformats.org/presentationml/2006/ole">
            <mc:AlternateContent xmlns:mc="http://schemas.openxmlformats.org/markup-compatibility/2006">
              <mc:Choice xmlns:v="urn:schemas-microsoft-com:vml" Requires="v">
                <p:oleObj spid="_x0000_s60572" name="Equation" r:id="rId4" imgW="3200400" imgH="698400" progId="Equation.DSMT4">
                  <p:embed/>
                </p:oleObj>
              </mc:Choice>
              <mc:Fallback>
                <p:oleObj name="Equation" r:id="rId4" imgW="3200400" imgH="698400" progId="Equation.DSMT4">
                  <p:embed/>
                  <p:pic>
                    <p:nvPicPr>
                      <p:cNvPr id="0" name=""/>
                      <p:cNvPicPr>
                        <a:picLocks noChangeAspect="1" noChangeArrowheads="1"/>
                      </p:cNvPicPr>
                      <p:nvPr/>
                    </p:nvPicPr>
                    <p:blipFill>
                      <a:blip r:embed="rId5"/>
                      <a:srcRect/>
                      <a:stretch>
                        <a:fillRect/>
                      </a:stretch>
                    </p:blipFill>
                    <p:spPr bwMode="auto">
                      <a:xfrm>
                        <a:off x="68262" y="3149675"/>
                        <a:ext cx="5486239" cy="1230287"/>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999276482"/>
              </p:ext>
            </p:extLst>
          </p:nvPr>
        </p:nvGraphicFramePr>
        <p:xfrm>
          <a:off x="1190625" y="4711700"/>
          <a:ext cx="5019675" cy="925513"/>
        </p:xfrm>
        <a:graphic>
          <a:graphicData uri="http://schemas.openxmlformats.org/presentationml/2006/ole">
            <mc:AlternateContent xmlns:mc="http://schemas.openxmlformats.org/markup-compatibility/2006">
              <mc:Choice xmlns:v="urn:schemas-microsoft-com:vml" Requires="v">
                <p:oleObj spid="_x0000_s60573" name="数式" r:id="rId6" imgW="2336760" imgH="419040" progId="Equation.3">
                  <p:embed/>
                </p:oleObj>
              </mc:Choice>
              <mc:Fallback>
                <p:oleObj name="数式" r:id="rId6" imgW="2336760" imgH="419040" progId="Equation.3">
                  <p:embed/>
                  <p:pic>
                    <p:nvPicPr>
                      <p:cNvPr id="0" name=""/>
                      <p:cNvPicPr>
                        <a:picLocks noChangeAspect="1" noChangeArrowheads="1"/>
                      </p:cNvPicPr>
                      <p:nvPr/>
                    </p:nvPicPr>
                    <p:blipFill>
                      <a:blip r:embed="rId7"/>
                      <a:srcRect/>
                      <a:stretch>
                        <a:fillRect/>
                      </a:stretch>
                    </p:blipFill>
                    <p:spPr bwMode="auto">
                      <a:xfrm>
                        <a:off x="1190625" y="4711700"/>
                        <a:ext cx="5019675"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U-Turn Arrow 19"/>
          <p:cNvSpPr/>
          <p:nvPr/>
        </p:nvSpPr>
        <p:spPr>
          <a:xfrm flipH="1">
            <a:off x="4343400" y="3352800"/>
            <a:ext cx="2590800" cy="6096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Box 20"/>
          <p:cNvSpPr txBox="1"/>
          <p:nvPr/>
        </p:nvSpPr>
        <p:spPr>
          <a:xfrm>
            <a:off x="6248400" y="4038600"/>
            <a:ext cx="2438400" cy="830997"/>
          </a:xfrm>
          <a:prstGeom prst="rect">
            <a:avLst/>
          </a:prstGeom>
          <a:noFill/>
        </p:spPr>
        <p:txBody>
          <a:bodyPr wrap="square" rtlCol="0">
            <a:spAutoFit/>
          </a:bodyPr>
          <a:lstStyle/>
          <a:p>
            <a:r>
              <a:rPr lang="en-US" sz="2400" dirty="0">
                <a:latin typeface="+mj-lt"/>
              </a:rPr>
              <a:t>mass of particle having charge </a:t>
            </a:r>
            <a:r>
              <a:rPr lang="en-US" sz="2400" i="1" dirty="0">
                <a:latin typeface="+mj-lt"/>
              </a:rPr>
              <a:t>q</a:t>
            </a:r>
          </a:p>
        </p:txBody>
      </p:sp>
      <p:sp>
        <p:nvSpPr>
          <p:cNvPr id="22" name="TextBox 21">
            <a:extLst>
              <a:ext uri="{FF2B5EF4-FFF2-40B4-BE49-F238E27FC236}">
                <a16:creationId xmlns:a16="http://schemas.microsoft.com/office/drawing/2014/main" id="{808016C8-4E5C-4C24-9231-97A2988C617D}"/>
              </a:ext>
            </a:extLst>
          </p:cNvPr>
          <p:cNvSpPr txBox="1"/>
          <p:nvPr/>
        </p:nvSpPr>
        <p:spPr>
          <a:xfrm>
            <a:off x="228600" y="5773639"/>
            <a:ext cx="8763000" cy="461665"/>
          </a:xfrm>
          <a:prstGeom prst="rect">
            <a:avLst/>
          </a:prstGeom>
          <a:noFill/>
        </p:spPr>
        <p:txBody>
          <a:bodyPr wrap="square" rtlCol="0">
            <a:spAutoFit/>
          </a:bodyPr>
          <a:lstStyle/>
          <a:p>
            <a:r>
              <a:rPr lang="en-US" sz="2400" dirty="0">
                <a:latin typeface="+mj-lt"/>
              </a:rPr>
              <a:t>What are the conditions for the validity of this result?</a:t>
            </a:r>
          </a:p>
        </p:txBody>
      </p:sp>
    </p:spTree>
    <p:extLst>
      <p:ext uri="{BB962C8B-B14F-4D97-AF65-F5344CB8AC3E}">
        <p14:creationId xmlns:p14="http://schemas.microsoft.com/office/powerpoint/2010/main" val="560564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586C69-D85D-46DB-A0E8-C2F01FE13D71}"/>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8E6377E8-2AC1-457B-A057-6CE0EA245FAE}"/>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76C9D076-ACA5-4542-9777-E97BB55BEF3A}"/>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1A3103F5-8DFE-4608-92DD-8528194EC937}"/>
              </a:ext>
            </a:extLst>
          </p:cNvPr>
          <p:cNvSpPr txBox="1"/>
          <p:nvPr/>
        </p:nvSpPr>
        <p:spPr>
          <a:xfrm>
            <a:off x="457200" y="228600"/>
            <a:ext cx="8534400" cy="1200329"/>
          </a:xfrm>
          <a:prstGeom prst="rect">
            <a:avLst/>
          </a:prstGeom>
          <a:noFill/>
        </p:spPr>
        <p:txBody>
          <a:bodyPr wrap="square" rtlCol="0">
            <a:spAutoFit/>
          </a:bodyPr>
          <a:lstStyle/>
          <a:p>
            <a:r>
              <a:rPr lang="en-US" sz="2400" dirty="0">
                <a:latin typeface="+mj-lt"/>
              </a:rPr>
              <a:t>What are possible sources for the momentum transfer Q?</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120635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pSp>
        <p:nvGrpSpPr>
          <p:cNvPr id="5" name="Group 4"/>
          <p:cNvGrpSpPr/>
          <p:nvPr/>
        </p:nvGrpSpPr>
        <p:grpSpPr>
          <a:xfrm>
            <a:off x="1459523" y="1556101"/>
            <a:ext cx="4788877" cy="1263299"/>
            <a:chOff x="1459523" y="1027166"/>
            <a:chExt cx="4788877" cy="1263299"/>
          </a:xfrm>
        </p:grpSpPr>
        <p:sp>
          <p:nvSpPr>
            <p:cNvPr id="6" name="Oval 5"/>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008811">
              <a:off x="1831569" y="15912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986738" y="1671935"/>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
          <p:nvSpPr>
            <p:cNvPr id="10" name="TextBox 9"/>
            <p:cNvSpPr txBox="1"/>
            <p:nvPr/>
          </p:nvSpPr>
          <p:spPr>
            <a:xfrm>
              <a:off x="4272738" y="1828800"/>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1" name="Oval 10"/>
            <p:cNvSpPr/>
            <p:nvPr/>
          </p:nvSpPr>
          <p:spPr>
            <a:xfrm>
              <a:off x="1694219" y="13439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459523" y="1027166"/>
              <a:ext cx="762000" cy="461665"/>
            </a:xfrm>
            <a:prstGeom prst="rect">
              <a:avLst/>
            </a:prstGeom>
            <a:noFill/>
          </p:spPr>
          <p:txBody>
            <a:bodyPr wrap="square" rtlCol="0">
              <a:spAutoFit/>
            </a:bodyPr>
            <a:lstStyle/>
            <a:p>
              <a:r>
                <a:rPr lang="en-US" sz="2400" b="1" i="1" dirty="0">
                  <a:latin typeface="+mj-lt"/>
                </a:rPr>
                <a:t>q</a:t>
              </a:r>
            </a:p>
          </p:txBody>
        </p:sp>
        <p:sp>
          <p:nvSpPr>
            <p:cNvPr id="14" name="TextBox 13"/>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5" name="TextBox 14"/>
          <p:cNvSpPr txBox="1"/>
          <p:nvPr/>
        </p:nvSpPr>
        <p:spPr>
          <a:xfrm>
            <a:off x="228599" y="228600"/>
            <a:ext cx="8748087" cy="461665"/>
          </a:xfrm>
          <a:prstGeom prst="rect">
            <a:avLst/>
          </a:prstGeom>
          <a:noFill/>
        </p:spPr>
        <p:txBody>
          <a:bodyPr wrap="square" rtlCol="0">
            <a:spAutoFit/>
          </a:bodyPr>
          <a:lstStyle/>
          <a:p>
            <a:r>
              <a:rPr lang="en-US" sz="2400" dirty="0">
                <a:latin typeface="+mj-lt"/>
              </a:rPr>
              <a:t>Estimation of </a:t>
            </a:r>
            <a:r>
              <a:rPr lang="en-US" sz="2400" b="1" dirty="0">
                <a:latin typeface="Symbol" pitchFamily="18" charset="2"/>
              </a:rPr>
              <a:t>Db  </a:t>
            </a:r>
            <a:r>
              <a:rPr lang="en-US" sz="2400" dirty="0"/>
              <a:t>or </a:t>
            </a:r>
            <a:r>
              <a:rPr lang="en-US" sz="2400" i="1" dirty="0"/>
              <a:t>Q </a:t>
            </a:r>
            <a:r>
              <a:rPr lang="en-US" sz="2400" dirty="0"/>
              <a:t>-- for the case of Rutherford scattering</a:t>
            </a:r>
            <a:endParaRPr lang="en-US" sz="2400" dirty="0">
              <a:latin typeface="+mj-lt"/>
            </a:endParaRPr>
          </a:p>
        </p:txBody>
      </p:sp>
      <p:sp>
        <p:nvSpPr>
          <p:cNvPr id="16" name="Right Arrow 15"/>
          <p:cNvSpPr/>
          <p:nvPr/>
        </p:nvSpPr>
        <p:spPr>
          <a:xfrm rot="16357037">
            <a:off x="3039767" y="1597628"/>
            <a:ext cx="1322649" cy="33173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815538" y="1524000"/>
            <a:ext cx="1213662"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mj-lt"/>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1463769386"/>
              </p:ext>
            </p:extLst>
          </p:nvPr>
        </p:nvGraphicFramePr>
        <p:xfrm>
          <a:off x="746125" y="3332163"/>
          <a:ext cx="7353300" cy="2992437"/>
        </p:xfrm>
        <a:graphic>
          <a:graphicData uri="http://schemas.openxmlformats.org/presentationml/2006/ole">
            <mc:AlternateContent xmlns:mc="http://schemas.openxmlformats.org/markup-compatibility/2006">
              <mc:Choice xmlns:v="urn:schemas-microsoft-com:vml" Requires="v">
                <p:oleObj spid="_x0000_s62546" name="Equation" r:id="rId4" imgW="5740200" imgH="2273040" progId="Equation.DSMT4">
                  <p:embed/>
                </p:oleObj>
              </mc:Choice>
              <mc:Fallback>
                <p:oleObj name="Equation" r:id="rId4" imgW="5740200" imgH="2273040" progId="Equation.DSMT4">
                  <p:embed/>
                  <p:pic>
                    <p:nvPicPr>
                      <p:cNvPr id="0" name=""/>
                      <p:cNvPicPr>
                        <a:picLocks noChangeAspect="1" noChangeArrowheads="1"/>
                      </p:cNvPicPr>
                      <p:nvPr/>
                    </p:nvPicPr>
                    <p:blipFill>
                      <a:blip r:embed="rId5"/>
                      <a:srcRect/>
                      <a:stretch>
                        <a:fillRect/>
                      </a:stretch>
                    </p:blipFill>
                    <p:spPr bwMode="auto">
                      <a:xfrm>
                        <a:off x="746125" y="3332163"/>
                        <a:ext cx="7353300" cy="2992437"/>
                      </a:xfrm>
                      <a:prstGeom prst="rect">
                        <a:avLst/>
                      </a:prstGeom>
                      <a:noFill/>
                      <a:ln>
                        <a:noFill/>
                      </a:ln>
                    </p:spPr>
                  </p:pic>
                </p:oleObj>
              </mc:Fallback>
            </mc:AlternateContent>
          </a:graphicData>
        </a:graphic>
      </p:graphicFrame>
      <p:sp>
        <p:nvSpPr>
          <p:cNvPr id="19" name="TextBox 18"/>
          <p:cNvSpPr txBox="1"/>
          <p:nvPr/>
        </p:nvSpPr>
        <p:spPr>
          <a:xfrm>
            <a:off x="3493477" y="2662535"/>
            <a:ext cx="609599" cy="461665"/>
          </a:xfrm>
          <a:prstGeom prst="rect">
            <a:avLst/>
          </a:prstGeom>
          <a:noFill/>
        </p:spPr>
        <p:txBody>
          <a:bodyPr wrap="square" rtlCol="0">
            <a:spAutoFit/>
          </a:bodyPr>
          <a:lstStyle/>
          <a:p>
            <a:r>
              <a:rPr lang="en-US" sz="2400" i="1" dirty="0" err="1">
                <a:latin typeface="+mj-lt"/>
              </a:rPr>
              <a:t>Ze</a:t>
            </a:r>
            <a:endParaRPr lang="en-US" sz="2400" i="1" dirty="0">
              <a:latin typeface="+mj-lt"/>
            </a:endParaRPr>
          </a:p>
        </p:txBody>
      </p:sp>
      <p:sp>
        <p:nvSpPr>
          <p:cNvPr id="20" name="Right Arrow 19"/>
          <p:cNvSpPr/>
          <p:nvPr/>
        </p:nvSpPr>
        <p:spPr>
          <a:xfrm rot="1008811">
            <a:off x="6479769" y="56298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20271144">
            <a:off x="6553200" y="5093196"/>
            <a:ext cx="1600200" cy="24496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003780" y="5733086"/>
            <a:ext cx="372218" cy="461665"/>
          </a:xfrm>
          <a:prstGeom prst="rect">
            <a:avLst/>
          </a:prstGeom>
          <a:noFill/>
        </p:spPr>
        <p:txBody>
          <a:bodyPr wrap="none" rtlCol="0">
            <a:spAutoFit/>
          </a:bodyPr>
          <a:lstStyle/>
          <a:p>
            <a:r>
              <a:rPr lang="en-US" sz="2400" b="1" i="1" dirty="0">
                <a:latin typeface="+mj-lt"/>
              </a:rPr>
              <a:t>p</a:t>
            </a:r>
          </a:p>
        </p:txBody>
      </p:sp>
      <p:sp>
        <p:nvSpPr>
          <p:cNvPr id="23" name="TextBox 22"/>
          <p:cNvSpPr txBox="1"/>
          <p:nvPr/>
        </p:nvSpPr>
        <p:spPr>
          <a:xfrm>
            <a:off x="7156180" y="4572000"/>
            <a:ext cx="457176" cy="461665"/>
          </a:xfrm>
          <a:prstGeom prst="rect">
            <a:avLst/>
          </a:prstGeom>
          <a:noFill/>
        </p:spPr>
        <p:txBody>
          <a:bodyPr wrap="none" rtlCol="0">
            <a:spAutoFit/>
          </a:bodyPr>
          <a:lstStyle/>
          <a:p>
            <a:r>
              <a:rPr lang="en-US" sz="2400" b="1" i="1" dirty="0">
                <a:latin typeface="+mj-lt"/>
              </a:rPr>
              <a:t>p’</a:t>
            </a:r>
          </a:p>
        </p:txBody>
      </p:sp>
      <p:sp>
        <p:nvSpPr>
          <p:cNvPr id="24" name="Right Arrow 23"/>
          <p:cNvSpPr/>
          <p:nvPr/>
        </p:nvSpPr>
        <p:spPr>
          <a:xfrm rot="16200000">
            <a:off x="7617369" y="5178970"/>
            <a:ext cx="1075126" cy="45413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8290887" y="5215676"/>
            <a:ext cx="685800" cy="461665"/>
          </a:xfrm>
          <a:prstGeom prst="rect">
            <a:avLst/>
          </a:prstGeom>
          <a:noFill/>
        </p:spPr>
        <p:txBody>
          <a:bodyPr wrap="square" rtlCol="0">
            <a:spAutoFit/>
          </a:bodyPr>
          <a:lstStyle/>
          <a:p>
            <a:r>
              <a:rPr lang="en-US" sz="2400" b="1" i="1" dirty="0">
                <a:latin typeface="+mj-lt"/>
              </a:rPr>
              <a:t>Q</a:t>
            </a:r>
          </a:p>
        </p:txBody>
      </p:sp>
      <p:sp>
        <p:nvSpPr>
          <p:cNvPr id="26" name="TextBox 25"/>
          <p:cNvSpPr txBox="1"/>
          <p:nvPr/>
        </p:nvSpPr>
        <p:spPr>
          <a:xfrm>
            <a:off x="7267102" y="5257800"/>
            <a:ext cx="546462" cy="461665"/>
          </a:xfrm>
          <a:prstGeom prst="rect">
            <a:avLst/>
          </a:prstGeom>
          <a:noFill/>
        </p:spPr>
        <p:txBody>
          <a:bodyPr wrap="square" rtlCol="0">
            <a:spAutoFit/>
          </a:bodyPr>
          <a:lstStyle/>
          <a:p>
            <a:r>
              <a:rPr lang="en-US" sz="2400" b="1" i="1" dirty="0">
                <a:latin typeface="Symbol" panose="05050102010706020507" pitchFamily="18" charset="2"/>
              </a:rPr>
              <a:t>q</a:t>
            </a:r>
            <a:r>
              <a:rPr lang="en-US" sz="2400" b="1" i="1" dirty="0"/>
              <a:t>’</a:t>
            </a:r>
            <a:endParaRPr lang="en-US" sz="2400" b="1" i="1" dirty="0">
              <a:latin typeface="Symbol" panose="05050102010706020507" pitchFamily="18" charset="2"/>
            </a:endParaRPr>
          </a:p>
        </p:txBody>
      </p:sp>
    </p:spTree>
    <p:extLst>
      <p:ext uri="{BB962C8B-B14F-4D97-AF65-F5344CB8AC3E}">
        <p14:creationId xmlns:p14="http://schemas.microsoft.com/office/powerpoint/2010/main" val="1872415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17585" y="76200"/>
            <a:ext cx="7924800" cy="461665"/>
          </a:xfrm>
          <a:prstGeom prst="rect">
            <a:avLst/>
          </a:prstGeom>
          <a:noFill/>
        </p:spPr>
        <p:txBody>
          <a:bodyPr wrap="square" rtlCol="0">
            <a:spAutoFit/>
          </a:bodyPr>
          <a:lstStyle/>
          <a:p>
            <a:r>
              <a:rPr lang="en-US" sz="2400" dirty="0">
                <a:latin typeface="+mj-lt"/>
              </a:rPr>
              <a:t>Case </a:t>
            </a:r>
            <a:r>
              <a:rPr lang="en-US" sz="2400" dirty="0"/>
              <a:t>of Rutherford scattering -- continued</a:t>
            </a:r>
            <a:endParaRPr lang="en-US" sz="2400" dirty="0">
              <a:latin typeface="+mj-lt"/>
            </a:endParaRPr>
          </a:p>
        </p:txBody>
      </p:sp>
      <p:grpSp>
        <p:nvGrpSpPr>
          <p:cNvPr id="6" name="Group 5"/>
          <p:cNvGrpSpPr/>
          <p:nvPr/>
        </p:nvGrpSpPr>
        <p:grpSpPr>
          <a:xfrm>
            <a:off x="750277" y="886467"/>
            <a:ext cx="2754923" cy="1776068"/>
            <a:chOff x="750277" y="886467"/>
            <a:chExt cx="2754923" cy="1776068"/>
          </a:xfrm>
        </p:grpSpPr>
        <p:sp>
          <p:nvSpPr>
            <p:cNvPr id="7" name="TextBox 6"/>
            <p:cNvSpPr txBox="1"/>
            <p:nvPr/>
          </p:nvSpPr>
          <p:spPr>
            <a:xfrm>
              <a:off x="2901138" y="1677597"/>
              <a:ext cx="451662" cy="461665"/>
            </a:xfrm>
            <a:prstGeom prst="rect">
              <a:avLst/>
            </a:prstGeom>
            <a:noFill/>
          </p:spPr>
          <p:txBody>
            <a:bodyPr wrap="square" rtlCol="0">
              <a:spAutoFit/>
            </a:bodyPr>
            <a:lstStyle/>
            <a:p>
              <a:r>
                <a:rPr lang="en-US" sz="2400" b="1" dirty="0"/>
                <a:t>Q</a:t>
              </a:r>
            </a:p>
          </p:txBody>
        </p:sp>
        <p:grpSp>
          <p:nvGrpSpPr>
            <p:cNvPr id="8" name="Group 7"/>
            <p:cNvGrpSpPr/>
            <p:nvPr/>
          </p:nvGrpSpPr>
          <p:grpSpPr>
            <a:xfrm>
              <a:off x="750277" y="886467"/>
              <a:ext cx="2754923" cy="1776068"/>
              <a:chOff x="3493477" y="1671935"/>
              <a:chExt cx="2754923" cy="1776068"/>
            </a:xfrm>
          </p:grpSpPr>
          <p:grpSp>
            <p:nvGrpSpPr>
              <p:cNvPr id="9" name="Group 8"/>
              <p:cNvGrpSpPr/>
              <p:nvPr/>
            </p:nvGrpSpPr>
            <p:grpSpPr>
              <a:xfrm>
                <a:off x="3505200" y="1671935"/>
                <a:ext cx="2743200" cy="990600"/>
                <a:chOff x="3505200" y="1143000"/>
                <a:chExt cx="2743200" cy="990600"/>
              </a:xfrm>
            </p:grpSpPr>
            <p:sp>
              <p:nvSpPr>
                <p:cNvPr id="15" name="Oval 14"/>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852195">
                  <a:off x="4150317" y="1322275"/>
                  <a:ext cx="1213662" cy="461665"/>
                </a:xfrm>
                <a:prstGeom prst="rect">
                  <a:avLst/>
                </a:prstGeom>
                <a:noFill/>
              </p:spPr>
              <p:txBody>
                <a:bodyPr wrap="square" rtlCol="0">
                  <a:spAutoFit/>
                </a:bodyPr>
                <a:lstStyle/>
                <a:p>
                  <a:r>
                    <a:rPr lang="en-US" sz="2400" b="1" dirty="0"/>
                    <a:t>p</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8" name="Oval 17"/>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0" name="Right Arrow 9"/>
              <p:cNvSpPr/>
              <p:nvPr/>
            </p:nvSpPr>
            <p:spPr>
              <a:xfrm rot="16357037">
                <a:off x="5105361" y="2492104"/>
                <a:ext cx="932301" cy="331731"/>
              </a:xfrm>
              <a:prstGeom prst="rightArrow">
                <a:avLst>
                  <a:gd name="adj1" fmla="val 62910"/>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493477" y="2662535"/>
                <a:ext cx="609599" cy="461665"/>
              </a:xfrm>
              <a:prstGeom prst="rect">
                <a:avLst/>
              </a:prstGeom>
              <a:noFill/>
            </p:spPr>
            <p:txBody>
              <a:bodyPr wrap="square" rtlCol="0">
                <a:spAutoFit/>
              </a:bodyPr>
              <a:lstStyle/>
              <a:p>
                <a:r>
                  <a:rPr lang="en-US" sz="2400" i="1" dirty="0" err="1">
                    <a:latin typeface="+mj-lt"/>
                  </a:rPr>
                  <a:t>Ze</a:t>
                </a:r>
                <a:endParaRPr lang="en-US" sz="2400" i="1" dirty="0">
                  <a:latin typeface="+mj-lt"/>
                </a:endParaRPr>
              </a:p>
            </p:txBody>
          </p:sp>
          <p:sp>
            <p:nvSpPr>
              <p:cNvPr id="12" name="Right Arrow 11"/>
              <p:cNvSpPr/>
              <p:nvPr/>
            </p:nvSpPr>
            <p:spPr>
              <a:xfrm rot="1008811">
                <a:off x="3888969" y="28104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rot="797911">
                <a:off x="4272738" y="2986338"/>
                <a:ext cx="1213662" cy="461665"/>
              </a:xfrm>
              <a:prstGeom prst="rect">
                <a:avLst/>
              </a:prstGeom>
              <a:noFill/>
            </p:spPr>
            <p:txBody>
              <a:bodyPr wrap="square" rtlCol="0">
                <a:spAutoFit/>
              </a:bodyPr>
              <a:lstStyle/>
              <a:p>
                <a:r>
                  <a:rPr lang="en-US" sz="2400" b="1" dirty="0"/>
                  <a:t>p</a:t>
                </a:r>
                <a:r>
                  <a:rPr lang="en-US" sz="2400" b="1" dirty="0">
                    <a:latin typeface="+mj-lt"/>
                  </a:rPr>
                  <a:t>(t)</a:t>
                </a:r>
              </a:p>
            </p:txBody>
          </p:sp>
          <p:sp>
            <p:nvSpPr>
              <p:cNvPr id="14" name="TextBox 13"/>
              <p:cNvSpPr txBox="1"/>
              <p:nvPr/>
            </p:nvSpPr>
            <p:spPr>
              <a:xfrm>
                <a:off x="4191000" y="2372295"/>
                <a:ext cx="2057400" cy="457200"/>
              </a:xfrm>
              <a:prstGeom prst="rect">
                <a:avLst/>
              </a:prstGeom>
              <a:noFill/>
            </p:spPr>
            <p:txBody>
              <a:bodyPr wrap="square" rtlCol="0">
                <a:spAutoFit/>
              </a:bodyPr>
              <a:lstStyle/>
              <a:p>
                <a:r>
                  <a:rPr lang="en-US" sz="2400" dirty="0">
                    <a:latin typeface="Symbol" pitchFamily="18" charset="2"/>
                  </a:rPr>
                  <a:t>q</a:t>
                </a:r>
                <a:r>
                  <a:rPr lang="en-US" sz="2400" dirty="0"/>
                  <a:t>’</a:t>
                </a:r>
              </a:p>
            </p:txBody>
          </p:sp>
        </p:grpSp>
      </p:grpSp>
      <p:graphicFrame>
        <p:nvGraphicFramePr>
          <p:cNvPr id="20" name="Object 19"/>
          <p:cNvGraphicFramePr>
            <a:graphicFrameLocks noChangeAspect="1"/>
          </p:cNvGraphicFramePr>
          <p:nvPr>
            <p:extLst>
              <p:ext uri="{D42A27DB-BD31-4B8C-83A1-F6EECF244321}">
                <p14:modId xmlns:p14="http://schemas.microsoft.com/office/powerpoint/2010/main" val="1107873741"/>
              </p:ext>
            </p:extLst>
          </p:nvPr>
        </p:nvGraphicFramePr>
        <p:xfrm>
          <a:off x="4138613" y="442913"/>
          <a:ext cx="4827587" cy="3249612"/>
        </p:xfrm>
        <a:graphic>
          <a:graphicData uri="http://schemas.openxmlformats.org/presentationml/2006/ole">
            <mc:AlternateContent xmlns:mc="http://schemas.openxmlformats.org/markup-compatibility/2006">
              <mc:Choice xmlns:v="urn:schemas-microsoft-com:vml" Requires="v">
                <p:oleObj spid="_x0000_s63656" name="Equation" r:id="rId4" imgW="2247840" imgH="1473120" progId="Equation.DSMT4">
                  <p:embed/>
                </p:oleObj>
              </mc:Choice>
              <mc:Fallback>
                <p:oleObj name="Equation" r:id="rId4" imgW="2247840" imgH="1473120" progId="Equation.DSMT4">
                  <p:embed/>
                  <p:pic>
                    <p:nvPicPr>
                      <p:cNvPr id="0" name=""/>
                      <p:cNvPicPr>
                        <a:picLocks noChangeAspect="1" noChangeArrowheads="1"/>
                      </p:cNvPicPr>
                      <p:nvPr/>
                    </p:nvPicPr>
                    <p:blipFill>
                      <a:blip r:embed="rId5"/>
                      <a:srcRect/>
                      <a:stretch>
                        <a:fillRect/>
                      </a:stretch>
                    </p:blipFill>
                    <p:spPr bwMode="auto">
                      <a:xfrm>
                        <a:off x="4138613" y="442913"/>
                        <a:ext cx="4827587" cy="324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33805563"/>
              </p:ext>
            </p:extLst>
          </p:nvPr>
        </p:nvGraphicFramePr>
        <p:xfrm>
          <a:off x="1130300" y="3730625"/>
          <a:ext cx="5156200" cy="2771775"/>
        </p:xfrm>
        <a:graphic>
          <a:graphicData uri="http://schemas.openxmlformats.org/presentationml/2006/ole">
            <mc:AlternateContent xmlns:mc="http://schemas.openxmlformats.org/markup-compatibility/2006">
              <mc:Choice xmlns:v="urn:schemas-microsoft-com:vml" Requires="v">
                <p:oleObj spid="_x0000_s63657" name="Equation" r:id="rId6" imgW="2400120" imgH="1257120" progId="Equation.DSMT4">
                  <p:embed/>
                </p:oleObj>
              </mc:Choice>
              <mc:Fallback>
                <p:oleObj name="Equation" r:id="rId6" imgW="2400120" imgH="1257120" progId="Equation.DSMT4">
                  <p:embed/>
                  <p:pic>
                    <p:nvPicPr>
                      <p:cNvPr id="0" name=""/>
                      <p:cNvPicPr>
                        <a:picLocks noChangeAspect="1" noChangeArrowheads="1"/>
                      </p:cNvPicPr>
                      <p:nvPr/>
                    </p:nvPicPr>
                    <p:blipFill>
                      <a:blip r:embed="rId7"/>
                      <a:srcRect/>
                      <a:stretch>
                        <a:fillRect/>
                      </a:stretch>
                    </p:blipFill>
                    <p:spPr bwMode="auto">
                      <a:xfrm>
                        <a:off x="1130300" y="3730625"/>
                        <a:ext cx="5156200"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TextBox 21">
            <a:extLst>
              <a:ext uri="{FF2B5EF4-FFF2-40B4-BE49-F238E27FC236}">
                <a16:creationId xmlns:a16="http://schemas.microsoft.com/office/drawing/2014/main" id="{6EA32339-952F-4BB8-B5E5-555BA35DB1FC}"/>
              </a:ext>
            </a:extLst>
          </p:cNvPr>
          <p:cNvSpPr txBox="1"/>
          <p:nvPr/>
        </p:nvSpPr>
        <p:spPr>
          <a:xfrm>
            <a:off x="5257800" y="5416331"/>
            <a:ext cx="3429000" cy="830997"/>
          </a:xfrm>
          <a:prstGeom prst="rect">
            <a:avLst/>
          </a:prstGeom>
          <a:noFill/>
        </p:spPr>
        <p:txBody>
          <a:bodyPr wrap="square" rtlCol="0">
            <a:spAutoFit/>
          </a:bodyPr>
          <a:lstStyle/>
          <a:p>
            <a:r>
              <a:rPr lang="en-US" sz="2400" b="1" dirty="0">
                <a:solidFill>
                  <a:srgbClr val="FC4810"/>
                </a:solidFill>
                <a:latin typeface="+mj-lt"/>
              </a:rPr>
              <a:t>Does the algebra work out?</a:t>
            </a:r>
          </a:p>
        </p:txBody>
      </p:sp>
    </p:spTree>
    <p:extLst>
      <p:ext uri="{BB962C8B-B14F-4D97-AF65-F5344CB8AC3E}">
        <p14:creationId xmlns:p14="http://schemas.microsoft.com/office/powerpoint/2010/main" val="314800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17585" y="76200"/>
            <a:ext cx="7924800" cy="461665"/>
          </a:xfrm>
          <a:prstGeom prst="rect">
            <a:avLst/>
          </a:prstGeom>
          <a:noFill/>
        </p:spPr>
        <p:txBody>
          <a:bodyPr wrap="square" rtlCol="0">
            <a:spAutoFit/>
          </a:bodyPr>
          <a:lstStyle/>
          <a:p>
            <a:r>
              <a:rPr lang="en-US" sz="2400" dirty="0">
                <a:latin typeface="+mj-lt"/>
              </a:rPr>
              <a:t>Case </a:t>
            </a:r>
            <a:r>
              <a:rPr lang="en-US" sz="2400" dirty="0"/>
              <a:t>of Rutherford scattering -- continued</a:t>
            </a:r>
            <a:endParaRPr lang="en-US" sz="2400" dirty="0">
              <a:latin typeface="+mj-lt"/>
            </a:endParaRPr>
          </a:p>
        </p:txBody>
      </p:sp>
      <p:grpSp>
        <p:nvGrpSpPr>
          <p:cNvPr id="6" name="Group 5"/>
          <p:cNvGrpSpPr/>
          <p:nvPr/>
        </p:nvGrpSpPr>
        <p:grpSpPr>
          <a:xfrm>
            <a:off x="750277" y="886467"/>
            <a:ext cx="2754923" cy="1776068"/>
            <a:chOff x="750277" y="886467"/>
            <a:chExt cx="2754923" cy="1776068"/>
          </a:xfrm>
        </p:grpSpPr>
        <p:sp>
          <p:nvSpPr>
            <p:cNvPr id="7" name="TextBox 6"/>
            <p:cNvSpPr txBox="1"/>
            <p:nvPr/>
          </p:nvSpPr>
          <p:spPr>
            <a:xfrm>
              <a:off x="2901138" y="1677597"/>
              <a:ext cx="451662" cy="461665"/>
            </a:xfrm>
            <a:prstGeom prst="rect">
              <a:avLst/>
            </a:prstGeom>
            <a:noFill/>
          </p:spPr>
          <p:txBody>
            <a:bodyPr wrap="square" rtlCol="0">
              <a:spAutoFit/>
            </a:bodyPr>
            <a:lstStyle/>
            <a:p>
              <a:r>
                <a:rPr lang="en-US" sz="2400" b="1" dirty="0"/>
                <a:t>Q</a:t>
              </a:r>
            </a:p>
          </p:txBody>
        </p:sp>
        <p:grpSp>
          <p:nvGrpSpPr>
            <p:cNvPr id="8" name="Group 7"/>
            <p:cNvGrpSpPr/>
            <p:nvPr/>
          </p:nvGrpSpPr>
          <p:grpSpPr>
            <a:xfrm>
              <a:off x="750277" y="886467"/>
              <a:ext cx="2754923" cy="1776068"/>
              <a:chOff x="3493477" y="1671935"/>
              <a:chExt cx="2754923" cy="1776068"/>
            </a:xfrm>
          </p:grpSpPr>
          <p:grpSp>
            <p:nvGrpSpPr>
              <p:cNvPr id="9" name="Group 8"/>
              <p:cNvGrpSpPr/>
              <p:nvPr/>
            </p:nvGrpSpPr>
            <p:grpSpPr>
              <a:xfrm>
                <a:off x="3505200" y="1671935"/>
                <a:ext cx="2743200" cy="990600"/>
                <a:chOff x="3505200" y="1143000"/>
                <a:chExt cx="2743200" cy="990600"/>
              </a:xfrm>
            </p:grpSpPr>
            <p:sp>
              <p:nvSpPr>
                <p:cNvPr id="15" name="Oval 14"/>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852195">
                  <a:off x="4150317" y="1322275"/>
                  <a:ext cx="1213662" cy="461665"/>
                </a:xfrm>
                <a:prstGeom prst="rect">
                  <a:avLst/>
                </a:prstGeom>
                <a:noFill/>
              </p:spPr>
              <p:txBody>
                <a:bodyPr wrap="square" rtlCol="0">
                  <a:spAutoFit/>
                </a:bodyPr>
                <a:lstStyle/>
                <a:p>
                  <a:r>
                    <a:rPr lang="en-US" sz="2400" b="1" dirty="0"/>
                    <a:t>p</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8" name="Oval 17"/>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0" name="Right Arrow 9"/>
              <p:cNvSpPr/>
              <p:nvPr/>
            </p:nvSpPr>
            <p:spPr>
              <a:xfrm rot="16357037">
                <a:off x="5105361" y="2492104"/>
                <a:ext cx="932301" cy="331731"/>
              </a:xfrm>
              <a:prstGeom prst="rightArrow">
                <a:avLst>
                  <a:gd name="adj1" fmla="val 62910"/>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493477" y="2662535"/>
                <a:ext cx="609599" cy="461665"/>
              </a:xfrm>
              <a:prstGeom prst="rect">
                <a:avLst/>
              </a:prstGeom>
              <a:noFill/>
            </p:spPr>
            <p:txBody>
              <a:bodyPr wrap="square" rtlCol="0">
                <a:spAutoFit/>
              </a:bodyPr>
              <a:lstStyle/>
              <a:p>
                <a:r>
                  <a:rPr lang="en-US" sz="2400" i="1" dirty="0" err="1">
                    <a:latin typeface="+mj-lt"/>
                  </a:rPr>
                  <a:t>Ze</a:t>
                </a:r>
                <a:endParaRPr lang="en-US" sz="2400" i="1" dirty="0">
                  <a:latin typeface="+mj-lt"/>
                </a:endParaRPr>
              </a:p>
            </p:txBody>
          </p:sp>
          <p:sp>
            <p:nvSpPr>
              <p:cNvPr id="12" name="Right Arrow 11"/>
              <p:cNvSpPr/>
              <p:nvPr/>
            </p:nvSpPr>
            <p:spPr>
              <a:xfrm rot="1008811">
                <a:off x="3888969" y="28104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rot="797911">
                <a:off x="4272738" y="2986338"/>
                <a:ext cx="1213662" cy="461665"/>
              </a:xfrm>
              <a:prstGeom prst="rect">
                <a:avLst/>
              </a:prstGeom>
              <a:noFill/>
            </p:spPr>
            <p:txBody>
              <a:bodyPr wrap="square" rtlCol="0">
                <a:spAutoFit/>
              </a:bodyPr>
              <a:lstStyle/>
              <a:p>
                <a:r>
                  <a:rPr lang="en-US" sz="2400" b="1" dirty="0"/>
                  <a:t>p</a:t>
                </a:r>
                <a:r>
                  <a:rPr lang="en-US" sz="2400" b="1" dirty="0">
                    <a:latin typeface="+mj-lt"/>
                  </a:rPr>
                  <a:t>(t)</a:t>
                </a:r>
              </a:p>
            </p:txBody>
          </p:sp>
          <p:sp>
            <p:nvSpPr>
              <p:cNvPr id="14" name="TextBox 13"/>
              <p:cNvSpPr txBox="1"/>
              <p:nvPr/>
            </p:nvSpPr>
            <p:spPr>
              <a:xfrm>
                <a:off x="4191000" y="2372295"/>
                <a:ext cx="2057400" cy="457200"/>
              </a:xfrm>
              <a:prstGeom prst="rect">
                <a:avLst/>
              </a:prstGeom>
              <a:noFill/>
            </p:spPr>
            <p:txBody>
              <a:bodyPr wrap="square" rtlCol="0">
                <a:spAutoFit/>
              </a:bodyPr>
              <a:lstStyle/>
              <a:p>
                <a:r>
                  <a:rPr lang="en-US" sz="2400" dirty="0">
                    <a:latin typeface="Symbol" pitchFamily="18" charset="2"/>
                  </a:rPr>
                  <a:t>q</a:t>
                </a:r>
                <a:r>
                  <a:rPr lang="en-US" sz="2400" dirty="0"/>
                  <a:t>’</a:t>
                </a:r>
              </a:p>
            </p:txBody>
          </p:sp>
        </p:grpSp>
      </p:grpSp>
      <p:graphicFrame>
        <p:nvGraphicFramePr>
          <p:cNvPr id="20" name="Object 19"/>
          <p:cNvGraphicFramePr>
            <a:graphicFrameLocks noChangeAspect="1"/>
          </p:cNvGraphicFramePr>
          <p:nvPr>
            <p:extLst>
              <p:ext uri="{D42A27DB-BD31-4B8C-83A1-F6EECF244321}">
                <p14:modId xmlns:p14="http://schemas.microsoft.com/office/powerpoint/2010/main" val="2240275442"/>
              </p:ext>
            </p:extLst>
          </p:nvPr>
        </p:nvGraphicFramePr>
        <p:xfrm>
          <a:off x="528637" y="2819400"/>
          <a:ext cx="6710363" cy="2857500"/>
        </p:xfrm>
        <a:graphic>
          <a:graphicData uri="http://schemas.openxmlformats.org/presentationml/2006/ole">
            <mc:AlternateContent xmlns:mc="http://schemas.openxmlformats.org/markup-compatibility/2006">
              <mc:Choice xmlns:v="urn:schemas-microsoft-com:vml" Requires="v">
                <p:oleObj spid="_x0000_s64591" name="数式" r:id="rId4" imgW="3124080" imgH="1295280" progId="Equation.3">
                  <p:embed/>
                </p:oleObj>
              </mc:Choice>
              <mc:Fallback>
                <p:oleObj name="数式" r:id="rId4" imgW="3124080" imgH="1295280" progId="Equation.3">
                  <p:embed/>
                  <p:pic>
                    <p:nvPicPr>
                      <p:cNvPr id="0" name=""/>
                      <p:cNvPicPr>
                        <a:picLocks noChangeAspect="1" noChangeArrowheads="1"/>
                      </p:cNvPicPr>
                      <p:nvPr/>
                    </p:nvPicPr>
                    <p:blipFill>
                      <a:blip r:embed="rId5"/>
                      <a:srcRect/>
                      <a:stretch>
                        <a:fillRect/>
                      </a:stretch>
                    </p:blipFill>
                    <p:spPr bwMode="auto">
                      <a:xfrm>
                        <a:off x="528637" y="2819400"/>
                        <a:ext cx="6710363"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7730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40937750"/>
              </p:ext>
            </p:extLst>
          </p:nvPr>
        </p:nvGraphicFramePr>
        <p:xfrm>
          <a:off x="146050" y="152400"/>
          <a:ext cx="6985000" cy="2157413"/>
        </p:xfrm>
        <a:graphic>
          <a:graphicData uri="http://schemas.openxmlformats.org/presentationml/2006/ole">
            <mc:AlternateContent xmlns:mc="http://schemas.openxmlformats.org/markup-compatibility/2006">
              <mc:Choice xmlns:v="urn:schemas-microsoft-com:vml" Requires="v">
                <p:oleObj spid="_x0000_s65683" name="Equation" r:id="rId4" imgW="3251160" imgH="977760" progId="Equation.DSMT4">
                  <p:embed/>
                </p:oleObj>
              </mc:Choice>
              <mc:Fallback>
                <p:oleObj name="Equation" r:id="rId4" imgW="3251160" imgH="977760" progId="Equation.DSMT4">
                  <p:embed/>
                  <p:pic>
                    <p:nvPicPr>
                      <p:cNvPr id="0" name=""/>
                      <p:cNvPicPr>
                        <a:picLocks noChangeAspect="1" noChangeArrowheads="1"/>
                      </p:cNvPicPr>
                      <p:nvPr/>
                    </p:nvPicPr>
                    <p:blipFill>
                      <a:blip r:embed="rId5"/>
                      <a:srcRect/>
                      <a:stretch>
                        <a:fillRect/>
                      </a:stretch>
                    </p:blipFill>
                    <p:spPr bwMode="auto">
                      <a:xfrm>
                        <a:off x="146050" y="152400"/>
                        <a:ext cx="6985000"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93BDA9B3-0D52-4108-B873-B8CB02E0886D}"/>
              </a:ext>
            </a:extLst>
          </p:cNvPr>
          <p:cNvSpPr txBox="1"/>
          <p:nvPr/>
        </p:nvSpPr>
        <p:spPr>
          <a:xfrm>
            <a:off x="457200" y="2667000"/>
            <a:ext cx="7391400" cy="2677656"/>
          </a:xfrm>
          <a:prstGeom prst="rect">
            <a:avLst/>
          </a:prstGeom>
          <a:noFill/>
        </p:spPr>
        <p:txBody>
          <a:bodyPr wrap="square" rtlCol="0">
            <a:spAutoFit/>
          </a:bodyPr>
          <a:lstStyle/>
          <a:p>
            <a:r>
              <a:rPr lang="en-US" sz="2400" dirty="0">
                <a:latin typeface="+mj-lt"/>
              </a:rPr>
              <a:t>How do the limits of </a:t>
            </a:r>
            <a:r>
              <a:rPr lang="en-US" sz="2400" i="1" dirty="0">
                <a:latin typeface="+mj-lt"/>
              </a:rPr>
              <a:t>Q</a:t>
            </a:r>
            <a:r>
              <a:rPr lang="en-US" sz="2400" dirty="0">
                <a:latin typeface="+mj-lt"/>
              </a:rPr>
              <a:t> occur?</a:t>
            </a:r>
          </a:p>
          <a:p>
            <a:endParaRPr lang="en-US" sz="2400" dirty="0">
              <a:latin typeface="+mj-lt"/>
            </a:endParaRPr>
          </a:p>
          <a:p>
            <a:r>
              <a:rPr lang="en-US" sz="2400" dirty="0">
                <a:latin typeface="+mj-lt"/>
              </a:rPr>
              <a:t>Jackson suggests that these come from the limits of validity of the analysis.</a:t>
            </a:r>
          </a:p>
          <a:p>
            <a:endParaRPr lang="en-US" sz="2400" dirty="0">
              <a:latin typeface="+mj-lt"/>
            </a:endParaRPr>
          </a:p>
          <a:p>
            <a:pPr marL="457200" indent="-457200">
              <a:buFont typeface="+mj-lt"/>
              <a:buAutoNum type="arabicPeriod"/>
            </a:pPr>
            <a:r>
              <a:rPr lang="en-US" sz="2400" dirty="0">
                <a:latin typeface="+mj-lt"/>
              </a:rPr>
              <a:t>Seems like cheating?</a:t>
            </a:r>
          </a:p>
          <a:p>
            <a:pPr marL="457200" indent="-457200">
              <a:buFont typeface="+mj-lt"/>
              <a:buAutoNum type="arabicPeriod"/>
            </a:pPr>
            <a:r>
              <a:rPr lang="en-US" sz="2400" dirty="0">
                <a:latin typeface="+mj-lt"/>
              </a:rPr>
              <a:t>Perhaps fair?</a:t>
            </a:r>
          </a:p>
        </p:txBody>
      </p:sp>
    </p:spTree>
    <p:extLst>
      <p:ext uri="{BB962C8B-B14F-4D97-AF65-F5344CB8AC3E}">
        <p14:creationId xmlns:p14="http://schemas.microsoft.com/office/powerpoint/2010/main" val="302636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907168-1951-4B7F-9C3E-B1454B1B39A4}"/>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48987F28-F5B0-4D63-BE22-E865CD8DB182}"/>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3FEF71F8-683A-4B68-AE8F-A0F1F50A192F}"/>
              </a:ext>
            </a:extLst>
          </p:cNvPr>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a:extLst>
              <a:ext uri="{FF2B5EF4-FFF2-40B4-BE49-F238E27FC236}">
                <a16:creationId xmlns:a16="http://schemas.microsoft.com/office/drawing/2014/main" id="{07BFB131-DEB4-4306-92E7-BF0671CCDCE8}"/>
              </a:ext>
            </a:extLst>
          </p:cNvPr>
          <p:cNvGraphicFramePr>
            <a:graphicFrameLocks noChangeAspect="1"/>
          </p:cNvGraphicFramePr>
          <p:nvPr>
            <p:extLst>
              <p:ext uri="{D42A27DB-BD31-4B8C-83A1-F6EECF244321}">
                <p14:modId xmlns:p14="http://schemas.microsoft.com/office/powerpoint/2010/main" val="2159662280"/>
              </p:ext>
            </p:extLst>
          </p:nvPr>
        </p:nvGraphicFramePr>
        <p:xfrm>
          <a:off x="480219" y="918865"/>
          <a:ext cx="7650162" cy="4432300"/>
        </p:xfrm>
        <a:graphic>
          <a:graphicData uri="http://schemas.openxmlformats.org/presentationml/2006/ole">
            <mc:AlternateContent xmlns:mc="http://schemas.openxmlformats.org/markup-compatibility/2006">
              <mc:Choice xmlns:v="urn:schemas-microsoft-com:vml" Requires="v">
                <p:oleObj spid="_x0000_s73745" name="Equation" r:id="rId4" imgW="3492360" imgH="2006280" progId="Equation.DSMT4">
                  <p:embed/>
                </p:oleObj>
              </mc:Choice>
              <mc:Fallback>
                <p:oleObj name="Equation" r:id="rId4" imgW="3492360" imgH="2006280" progId="Equation.DSMT4">
                  <p:embed/>
                  <p:pic>
                    <p:nvPicPr>
                      <p:cNvPr id="7" name="Object 6"/>
                      <p:cNvPicPr>
                        <a:picLocks noChangeAspect="1" noChangeArrowheads="1"/>
                      </p:cNvPicPr>
                      <p:nvPr/>
                    </p:nvPicPr>
                    <p:blipFill>
                      <a:blip r:embed="rId5"/>
                      <a:srcRect/>
                      <a:stretch>
                        <a:fillRect/>
                      </a:stretch>
                    </p:blipFill>
                    <p:spPr bwMode="auto">
                      <a:xfrm>
                        <a:off x="480219" y="918865"/>
                        <a:ext cx="7650162" cy="4432300"/>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F12FBA25-C9B3-459A-9A42-06149EDEA26A}"/>
              </a:ext>
            </a:extLst>
          </p:cNvPr>
          <p:cNvSpPr txBox="1"/>
          <p:nvPr/>
        </p:nvSpPr>
        <p:spPr>
          <a:xfrm>
            <a:off x="228600" y="457200"/>
            <a:ext cx="8153400" cy="461665"/>
          </a:xfrm>
          <a:prstGeom prst="rect">
            <a:avLst/>
          </a:prstGeom>
          <a:noFill/>
        </p:spPr>
        <p:txBody>
          <a:bodyPr wrap="square" rtlCol="0">
            <a:spAutoFit/>
          </a:bodyPr>
          <a:lstStyle/>
          <a:p>
            <a:r>
              <a:rPr lang="en-US" sz="2400" dirty="0">
                <a:latin typeface="+mj-lt"/>
              </a:rPr>
              <a:t>Comment on frequency dependence --</a:t>
            </a:r>
          </a:p>
        </p:txBody>
      </p:sp>
      <p:sp>
        <p:nvSpPr>
          <p:cNvPr id="7" name="TextBox 6">
            <a:extLst>
              <a:ext uri="{FF2B5EF4-FFF2-40B4-BE49-F238E27FC236}">
                <a16:creationId xmlns:a16="http://schemas.microsoft.com/office/drawing/2014/main" id="{9761DA61-D536-45DF-B1A0-6AF42A9D7C93}"/>
              </a:ext>
            </a:extLst>
          </p:cNvPr>
          <p:cNvSpPr txBox="1"/>
          <p:nvPr/>
        </p:nvSpPr>
        <p:spPr>
          <a:xfrm>
            <a:off x="533400" y="5715000"/>
            <a:ext cx="7848600" cy="461665"/>
          </a:xfrm>
          <a:prstGeom prst="rect">
            <a:avLst/>
          </a:prstGeom>
          <a:noFill/>
        </p:spPr>
        <p:txBody>
          <a:bodyPr wrap="square" rtlCol="0">
            <a:spAutoFit/>
          </a:bodyPr>
          <a:lstStyle/>
          <a:p>
            <a:r>
              <a:rPr lang="en-US" sz="2400" dirty="0">
                <a:latin typeface="+mj-lt"/>
              </a:rPr>
              <a:t>Here </a:t>
            </a:r>
            <a:r>
              <a:rPr lang="en-US" sz="2400" i="1" dirty="0">
                <a:latin typeface="Symbol" panose="05050102010706020507" pitchFamily="18" charset="2"/>
              </a:rPr>
              <a:t>t</a:t>
            </a:r>
            <a:r>
              <a:rPr lang="en-US" sz="2400" dirty="0">
                <a:latin typeface="+mj-lt"/>
              </a:rPr>
              <a:t> is the effective collision time.</a:t>
            </a:r>
          </a:p>
        </p:txBody>
      </p:sp>
    </p:spTree>
    <p:extLst>
      <p:ext uri="{BB962C8B-B14F-4D97-AF65-F5344CB8AC3E}">
        <p14:creationId xmlns:p14="http://schemas.microsoft.com/office/powerpoint/2010/main" val="3407136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EC8176E-27A7-4CEB-A3DD-958979A1BB72}"/>
              </a:ext>
            </a:extLst>
          </p:cNvPr>
          <p:cNvPicPr>
            <a:picLocks noChangeAspect="1"/>
          </p:cNvPicPr>
          <p:nvPr/>
        </p:nvPicPr>
        <p:blipFill>
          <a:blip r:embed="rId3"/>
          <a:stretch>
            <a:fillRect/>
          </a:stretch>
        </p:blipFill>
        <p:spPr>
          <a:xfrm>
            <a:off x="0" y="685800"/>
            <a:ext cx="9144000" cy="4876800"/>
          </a:xfrm>
          <a:prstGeom prst="rect">
            <a:avLst/>
          </a:prstGeom>
        </p:spPr>
      </p:pic>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6" name="Date Placeholder 5"/>
          <p:cNvSpPr>
            <a:spLocks noGrp="1"/>
          </p:cNvSpPr>
          <p:nvPr>
            <p:ph type="dt" sz="half" idx="10"/>
          </p:nvPr>
        </p:nvSpPr>
        <p:spPr/>
        <p:txBody>
          <a:bodyPr/>
          <a:lstStyle/>
          <a:p>
            <a:r>
              <a:rPr lang="en-US"/>
              <a:t>04/19/2021</a:t>
            </a:r>
            <a:endParaRPr lang="en-US" dirty="0"/>
          </a:p>
        </p:txBody>
      </p:sp>
      <p:sp>
        <p:nvSpPr>
          <p:cNvPr id="7" name="Footer Placeholder 6"/>
          <p:cNvSpPr>
            <a:spLocks noGrp="1"/>
          </p:cNvSpPr>
          <p:nvPr>
            <p:ph type="ftr" sz="quarter" idx="11"/>
          </p:nvPr>
        </p:nvSpPr>
        <p:spPr/>
        <p:txBody>
          <a:bodyPr/>
          <a:lstStyle/>
          <a:p>
            <a:r>
              <a:rPr lang="en-US"/>
              <a:t>PHY 712  Spring 2021 -- Lecture 32</a:t>
            </a:r>
            <a:endParaRPr lang="en-US" dirty="0"/>
          </a:p>
        </p:txBody>
      </p:sp>
      <p:sp>
        <p:nvSpPr>
          <p:cNvPr id="8" name="Rectangle 7"/>
          <p:cNvSpPr/>
          <p:nvPr/>
        </p:nvSpPr>
        <p:spPr>
          <a:xfrm>
            <a:off x="114300" y="2133600"/>
            <a:ext cx="8915400" cy="304800"/>
          </a:xfrm>
          <a:prstGeom prst="rect">
            <a:avLst/>
          </a:prstGeom>
          <a:solidFill>
            <a:srgbClr val="DA32AA">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FB136D-EFE3-47B4-B8D4-D3076CD735A2}"/>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56D05AC3-C822-4BFB-87A0-2A376D38E6F9}"/>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AD351D01-2530-4F6D-98A1-7CE4496C0D6F}"/>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7829170D-987C-4033-BFA4-EA9B5ADCD102}"/>
              </a:ext>
            </a:extLst>
          </p:cNvPr>
          <p:cNvSpPr txBox="1"/>
          <p:nvPr/>
        </p:nvSpPr>
        <p:spPr>
          <a:xfrm>
            <a:off x="457200" y="228600"/>
            <a:ext cx="7848600" cy="1569660"/>
          </a:xfrm>
          <a:prstGeom prst="rect">
            <a:avLst/>
          </a:prstGeom>
          <a:noFill/>
        </p:spPr>
        <p:txBody>
          <a:bodyPr wrap="square" rtlCol="0">
            <a:spAutoFit/>
          </a:bodyPr>
          <a:lstStyle/>
          <a:p>
            <a:r>
              <a:rPr lang="en-US" sz="2400" dirty="0">
                <a:latin typeface="+mj-lt"/>
              </a:rPr>
              <a:t>How to estimate the collision time?</a:t>
            </a:r>
          </a:p>
          <a:p>
            <a:endParaRPr lang="en-US" sz="2400" dirty="0">
              <a:latin typeface="+mj-lt"/>
            </a:endParaRPr>
          </a:p>
          <a:p>
            <a:r>
              <a:rPr lang="en-US" sz="2400" dirty="0">
                <a:latin typeface="+mj-lt"/>
              </a:rPr>
              <a:t>Jackson uses the following analysis in terms of the impact parameter </a:t>
            </a:r>
            <a:r>
              <a:rPr lang="en-US" sz="2400" i="1" dirty="0">
                <a:latin typeface="+mj-lt"/>
              </a:rPr>
              <a:t>b:</a:t>
            </a:r>
          </a:p>
        </p:txBody>
      </p:sp>
      <p:graphicFrame>
        <p:nvGraphicFramePr>
          <p:cNvPr id="6" name="Object 5">
            <a:extLst>
              <a:ext uri="{FF2B5EF4-FFF2-40B4-BE49-F238E27FC236}">
                <a16:creationId xmlns:a16="http://schemas.microsoft.com/office/drawing/2014/main" id="{FF5216B4-55C9-4538-8B59-721AFCEB6059}"/>
              </a:ext>
            </a:extLst>
          </p:cNvPr>
          <p:cNvGraphicFramePr>
            <a:graphicFrameLocks noChangeAspect="1"/>
          </p:cNvGraphicFramePr>
          <p:nvPr>
            <p:extLst>
              <p:ext uri="{D42A27DB-BD31-4B8C-83A1-F6EECF244321}">
                <p14:modId xmlns:p14="http://schemas.microsoft.com/office/powerpoint/2010/main" val="2038650083"/>
              </p:ext>
            </p:extLst>
          </p:nvPr>
        </p:nvGraphicFramePr>
        <p:xfrm>
          <a:off x="780114" y="2354488"/>
          <a:ext cx="7931764" cy="2849941"/>
        </p:xfrm>
        <a:graphic>
          <a:graphicData uri="http://schemas.openxmlformats.org/presentationml/2006/ole">
            <mc:AlternateContent xmlns:mc="http://schemas.openxmlformats.org/markup-compatibility/2006">
              <mc:Choice xmlns:v="urn:schemas-microsoft-com:vml" Requires="v">
                <p:oleObj spid="_x0000_s75790" name="Equation" r:id="rId4" imgW="2933640" imgH="1054080" progId="Equation.DSMT4">
                  <p:embed/>
                </p:oleObj>
              </mc:Choice>
              <mc:Fallback>
                <p:oleObj name="Equation" r:id="rId4" imgW="2933640" imgH="1054080" progId="Equation.DSMT4">
                  <p:embed/>
                  <p:pic>
                    <p:nvPicPr>
                      <p:cNvPr id="0" name=""/>
                      <p:cNvPicPr/>
                      <p:nvPr/>
                    </p:nvPicPr>
                    <p:blipFill>
                      <a:blip r:embed="rId5"/>
                      <a:stretch>
                        <a:fillRect/>
                      </a:stretch>
                    </p:blipFill>
                    <p:spPr>
                      <a:xfrm>
                        <a:off x="780114" y="2354488"/>
                        <a:ext cx="7931764" cy="2849941"/>
                      </a:xfrm>
                      <a:prstGeom prst="rect">
                        <a:avLst/>
                      </a:prstGeom>
                    </p:spPr>
                  </p:pic>
                </p:oleObj>
              </mc:Fallback>
            </mc:AlternateContent>
          </a:graphicData>
        </a:graphic>
      </p:graphicFrame>
    </p:spTree>
    <p:extLst>
      <p:ext uri="{BB962C8B-B14F-4D97-AF65-F5344CB8AC3E}">
        <p14:creationId xmlns:p14="http://schemas.microsoft.com/office/powerpoint/2010/main" val="334363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60245994"/>
              </p:ext>
            </p:extLst>
          </p:nvPr>
        </p:nvGraphicFramePr>
        <p:xfrm>
          <a:off x="255608" y="152922"/>
          <a:ext cx="7281863" cy="2157413"/>
        </p:xfrm>
        <a:graphic>
          <a:graphicData uri="http://schemas.openxmlformats.org/presentationml/2006/ole">
            <mc:AlternateContent xmlns:mc="http://schemas.openxmlformats.org/markup-compatibility/2006">
              <mc:Choice xmlns:v="urn:schemas-microsoft-com:vml" Requires="v">
                <p:oleObj spid="_x0000_s61683" name="Equation" r:id="rId4" imgW="3390840" imgH="977760" progId="Equation.DSMT4">
                  <p:embed/>
                </p:oleObj>
              </mc:Choice>
              <mc:Fallback>
                <p:oleObj name="Equation" r:id="rId4" imgW="3390840" imgH="977760" progId="Equation.DSMT4">
                  <p:embed/>
                  <p:pic>
                    <p:nvPicPr>
                      <p:cNvPr id="0" name="Object 4"/>
                      <p:cNvPicPr>
                        <a:picLocks noChangeAspect="1" noChangeArrowheads="1"/>
                      </p:cNvPicPr>
                      <p:nvPr/>
                    </p:nvPicPr>
                    <p:blipFill>
                      <a:blip r:embed="rId5"/>
                      <a:srcRect/>
                      <a:stretch>
                        <a:fillRect/>
                      </a:stretch>
                    </p:blipFill>
                    <p:spPr bwMode="auto">
                      <a:xfrm>
                        <a:off x="255608" y="152922"/>
                        <a:ext cx="7281863"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21726403"/>
              </p:ext>
            </p:extLst>
          </p:nvPr>
        </p:nvGraphicFramePr>
        <p:xfrm>
          <a:off x="255608" y="2653934"/>
          <a:ext cx="6518275" cy="1893732"/>
        </p:xfrm>
        <a:graphic>
          <a:graphicData uri="http://schemas.openxmlformats.org/presentationml/2006/ole">
            <mc:AlternateContent xmlns:mc="http://schemas.openxmlformats.org/markup-compatibility/2006">
              <mc:Choice xmlns:v="urn:schemas-microsoft-com:vml" Requires="v">
                <p:oleObj spid="_x0000_s61684" name="Equation" r:id="rId6" imgW="4673520" imgH="1320480" progId="Equation.DSMT4">
                  <p:embed/>
                </p:oleObj>
              </mc:Choice>
              <mc:Fallback>
                <p:oleObj name="Equation" r:id="rId6" imgW="4673520" imgH="1320480" progId="Equation.DSMT4">
                  <p:embed/>
                  <p:pic>
                    <p:nvPicPr>
                      <p:cNvPr id="0" name="Object 5"/>
                      <p:cNvPicPr>
                        <a:picLocks noChangeAspect="1" noChangeArrowheads="1"/>
                      </p:cNvPicPr>
                      <p:nvPr/>
                    </p:nvPicPr>
                    <p:blipFill>
                      <a:blip r:embed="rId7"/>
                      <a:srcRect/>
                      <a:stretch>
                        <a:fillRect/>
                      </a:stretch>
                    </p:blipFill>
                    <p:spPr bwMode="auto">
                      <a:xfrm>
                        <a:off x="255608" y="2653934"/>
                        <a:ext cx="6518275" cy="1893732"/>
                      </a:xfrm>
                      <a:prstGeom prst="rect">
                        <a:avLst/>
                      </a:prstGeom>
                      <a:noFill/>
                      <a:ln>
                        <a:noFill/>
                      </a:ln>
                    </p:spPr>
                  </p:pic>
                </p:oleObj>
              </mc:Fallback>
            </mc:AlternateContent>
          </a:graphicData>
        </a:graphic>
      </p:graphicFrame>
      <p:graphicFrame>
        <p:nvGraphicFramePr>
          <p:cNvPr id="9" name="Object 8">
            <a:extLst>
              <a:ext uri="{FF2B5EF4-FFF2-40B4-BE49-F238E27FC236}">
                <a16:creationId xmlns:a16="http://schemas.microsoft.com/office/drawing/2014/main" id="{42441D9F-F935-4750-9736-F01AA78322C7}"/>
              </a:ext>
            </a:extLst>
          </p:cNvPr>
          <p:cNvGraphicFramePr>
            <a:graphicFrameLocks noChangeAspect="1"/>
          </p:cNvGraphicFramePr>
          <p:nvPr>
            <p:extLst>
              <p:ext uri="{D42A27DB-BD31-4B8C-83A1-F6EECF244321}">
                <p14:modId xmlns:p14="http://schemas.microsoft.com/office/powerpoint/2010/main" val="1142890627"/>
              </p:ext>
            </p:extLst>
          </p:nvPr>
        </p:nvGraphicFramePr>
        <p:xfrm>
          <a:off x="381000" y="4585282"/>
          <a:ext cx="7848600" cy="1536117"/>
        </p:xfrm>
        <a:graphic>
          <a:graphicData uri="http://schemas.openxmlformats.org/presentationml/2006/ole">
            <mc:AlternateContent xmlns:mc="http://schemas.openxmlformats.org/markup-compatibility/2006">
              <mc:Choice xmlns:v="urn:schemas-microsoft-com:vml" Requires="v">
                <p:oleObj spid="_x0000_s61685" name="数式" r:id="rId8" imgW="3682800" imgH="736560" progId="Equation.3">
                  <p:embed/>
                </p:oleObj>
              </mc:Choice>
              <mc:Fallback>
                <p:oleObj name="数式" r:id="rId8" imgW="3682800" imgH="736560" progId="Equation.3">
                  <p:embed/>
                  <p:pic>
                    <p:nvPicPr>
                      <p:cNvPr id="5" name="Object 4">
                        <a:extLst>
                          <a:ext uri="{FF2B5EF4-FFF2-40B4-BE49-F238E27FC236}">
                            <a16:creationId xmlns:a16="http://schemas.microsoft.com/office/drawing/2014/main" id="{2E1A7374-B15B-417C-96E1-82F9B254433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4585282"/>
                        <a:ext cx="7848600" cy="1536117"/>
                      </a:xfrm>
                      <a:prstGeom prst="rect">
                        <a:avLst/>
                      </a:prstGeom>
                      <a:noFill/>
                      <a:ln>
                        <a:noFill/>
                      </a:ln>
                    </p:spPr>
                  </p:pic>
                </p:oleObj>
              </mc:Fallback>
            </mc:AlternateContent>
          </a:graphicData>
        </a:graphic>
      </p:graphicFrame>
      <p:sp>
        <p:nvSpPr>
          <p:cNvPr id="10" name="TextBox 9">
            <a:extLst>
              <a:ext uri="{FF2B5EF4-FFF2-40B4-BE49-F238E27FC236}">
                <a16:creationId xmlns:a16="http://schemas.microsoft.com/office/drawing/2014/main" id="{D5CC1354-682F-4933-A17E-278F43C2E035}"/>
              </a:ext>
            </a:extLst>
          </p:cNvPr>
          <p:cNvSpPr txBox="1"/>
          <p:nvPr/>
        </p:nvSpPr>
        <p:spPr>
          <a:xfrm>
            <a:off x="6400800" y="5257800"/>
            <a:ext cx="2590800" cy="830997"/>
          </a:xfrm>
          <a:prstGeom prst="rect">
            <a:avLst/>
          </a:prstGeom>
          <a:noFill/>
        </p:spPr>
        <p:txBody>
          <a:bodyPr wrap="square" rtlCol="0">
            <a:spAutoFit/>
          </a:bodyPr>
          <a:lstStyle/>
          <a:p>
            <a:r>
              <a:rPr lang="en-US" sz="2400" dirty="0">
                <a:latin typeface="Symbol" pitchFamily="18" charset="2"/>
              </a:rPr>
              <a:t>l</a:t>
            </a:r>
            <a:r>
              <a:rPr lang="en-US" sz="2400" dirty="0">
                <a:latin typeface="+mj-lt"/>
              </a:rPr>
              <a:t>= “fudge factor” of order unity</a:t>
            </a:r>
          </a:p>
        </p:txBody>
      </p:sp>
    </p:spTree>
    <p:extLst>
      <p:ext uri="{BB962C8B-B14F-4D97-AF65-F5344CB8AC3E}">
        <p14:creationId xmlns:p14="http://schemas.microsoft.com/office/powerpoint/2010/main" val="1009295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A36E76-A734-49D9-88A5-7744D72B1351}"/>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E7A146F6-60F0-4F41-910B-E6D3967A658B}"/>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D111200D-9027-4786-B9B8-94F938DD2F99}"/>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7" name="TextBox 6">
            <a:extLst>
              <a:ext uri="{FF2B5EF4-FFF2-40B4-BE49-F238E27FC236}">
                <a16:creationId xmlns:a16="http://schemas.microsoft.com/office/drawing/2014/main" id="{CBA52CE4-F71B-416D-B2D0-2990D1F82FCD}"/>
              </a:ext>
            </a:extLst>
          </p:cNvPr>
          <p:cNvSpPr txBox="1"/>
          <p:nvPr/>
        </p:nvSpPr>
        <p:spPr>
          <a:xfrm>
            <a:off x="381000" y="457200"/>
            <a:ext cx="7696200" cy="461665"/>
          </a:xfrm>
          <a:prstGeom prst="rect">
            <a:avLst/>
          </a:prstGeom>
          <a:noFill/>
        </p:spPr>
        <p:txBody>
          <a:bodyPr wrap="square" rtlCol="0">
            <a:spAutoFit/>
          </a:bodyPr>
          <a:lstStyle/>
          <a:p>
            <a:r>
              <a:rPr lang="en-US" sz="2400" dirty="0">
                <a:latin typeface="+mj-lt"/>
              </a:rPr>
              <a:t>What could be the origin of the fudge factor?</a:t>
            </a:r>
          </a:p>
        </p:txBody>
      </p:sp>
      <p:sp>
        <p:nvSpPr>
          <p:cNvPr id="8" name="TextBox 7">
            <a:extLst>
              <a:ext uri="{FF2B5EF4-FFF2-40B4-BE49-F238E27FC236}">
                <a16:creationId xmlns:a16="http://schemas.microsoft.com/office/drawing/2014/main" id="{7A3D2CED-63E7-4F0A-AE13-0073F1E3E3CE}"/>
              </a:ext>
            </a:extLst>
          </p:cNvPr>
          <p:cNvSpPr txBox="1"/>
          <p:nvPr/>
        </p:nvSpPr>
        <p:spPr>
          <a:xfrm>
            <a:off x="381000" y="2895600"/>
            <a:ext cx="8077200" cy="1938992"/>
          </a:xfrm>
          <a:prstGeom prst="rect">
            <a:avLst/>
          </a:prstGeom>
          <a:noFill/>
        </p:spPr>
        <p:txBody>
          <a:bodyPr wrap="square" rtlCol="0">
            <a:spAutoFit/>
          </a:bodyPr>
          <a:lstStyle/>
          <a:p>
            <a:r>
              <a:rPr lang="en-US" sz="2400" dirty="0">
                <a:latin typeface="+mj-lt"/>
              </a:rPr>
              <a:t>What do you take away from this analysis</a:t>
            </a:r>
          </a:p>
          <a:p>
            <a:endParaRPr lang="en-US" sz="2400" dirty="0">
              <a:latin typeface="+mj-lt"/>
            </a:endParaRPr>
          </a:p>
          <a:p>
            <a:pPr marL="914400" lvl="1" indent="-457200">
              <a:buFont typeface="+mj-lt"/>
              <a:buAutoNum type="arabicPeriod"/>
            </a:pPr>
            <a:r>
              <a:rPr lang="en-US" sz="2400" dirty="0">
                <a:latin typeface="+mj-lt"/>
              </a:rPr>
              <a:t>Disgust?</a:t>
            </a:r>
          </a:p>
          <a:p>
            <a:pPr marL="914400" lvl="1" indent="-457200">
              <a:buFont typeface="+mj-lt"/>
              <a:buAutoNum type="arabicPeriod"/>
            </a:pPr>
            <a:r>
              <a:rPr lang="en-US" sz="2400" dirty="0">
                <a:latin typeface="+mj-lt"/>
              </a:rPr>
              <a:t>Admiration?</a:t>
            </a:r>
          </a:p>
          <a:p>
            <a:pPr marL="914400" lvl="1" indent="-457200">
              <a:buFont typeface="+mj-lt"/>
              <a:buAutoNum type="arabicPeriod"/>
            </a:pPr>
            <a:r>
              <a:rPr lang="en-US" sz="2400" dirty="0">
                <a:latin typeface="+mj-lt"/>
              </a:rPr>
              <a:t>Motivation to avoid charged particles?</a:t>
            </a:r>
          </a:p>
        </p:txBody>
      </p:sp>
    </p:spTree>
    <p:extLst>
      <p:ext uri="{BB962C8B-B14F-4D97-AF65-F5344CB8AC3E}">
        <p14:creationId xmlns:p14="http://schemas.microsoft.com/office/powerpoint/2010/main" val="132148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381000" y="228600"/>
            <a:ext cx="8763000" cy="738664"/>
          </a:xfrm>
          <a:prstGeom prst="rect">
            <a:avLst/>
          </a:prstGeom>
          <a:noFill/>
        </p:spPr>
        <p:txBody>
          <a:bodyPr wrap="square" rtlCol="0">
            <a:spAutoFit/>
          </a:bodyPr>
          <a:lstStyle/>
          <a:p>
            <a:r>
              <a:rPr lang="en-US" sz="2400" dirty="0">
                <a:latin typeface="+mj-lt"/>
              </a:rPr>
              <a:t>Generation of X-rays in a Coolidge tube</a:t>
            </a:r>
          </a:p>
          <a:p>
            <a:r>
              <a:rPr lang="en-US" dirty="0">
                <a:latin typeface="+mj-lt"/>
                <a:hlinkClick r:id="rId3"/>
              </a:rPr>
              <a:t>https://www.orau.org/ptp/collection/xraytubescoolidge/coolidgeinformation.htm</a:t>
            </a:r>
            <a:endParaRPr lang="en-US" dirty="0">
              <a:latin typeface="+mj-lt"/>
            </a:endParaRPr>
          </a:p>
        </p:txBody>
      </p:sp>
      <p:pic>
        <p:nvPicPr>
          <p:cNvPr id="5529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5627" t="34340" r="26661" b="13740"/>
          <a:stretch/>
        </p:blipFill>
        <p:spPr bwMode="auto">
          <a:xfrm>
            <a:off x="762000" y="1371600"/>
            <a:ext cx="7271288" cy="425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D53F0125-E21A-4825-B9B5-63AAB5855B2D}"/>
              </a:ext>
            </a:extLst>
          </p:cNvPr>
          <p:cNvSpPr txBox="1"/>
          <p:nvPr/>
        </p:nvSpPr>
        <p:spPr>
          <a:xfrm>
            <a:off x="304800" y="5707915"/>
            <a:ext cx="8763000" cy="830997"/>
          </a:xfrm>
          <a:prstGeom prst="rect">
            <a:avLst/>
          </a:prstGeom>
          <a:noFill/>
        </p:spPr>
        <p:txBody>
          <a:bodyPr wrap="square" rtlCol="0">
            <a:spAutoFit/>
          </a:bodyPr>
          <a:lstStyle/>
          <a:p>
            <a:r>
              <a:rPr lang="en-US" sz="2400" dirty="0">
                <a:latin typeface="+mj-lt"/>
              </a:rPr>
              <a:t>Invented in 1913.   Associated with the German word “bremsstrahlung” – meaning breaking radiation.</a:t>
            </a:r>
          </a:p>
        </p:txBody>
      </p:sp>
    </p:spTree>
    <p:extLst>
      <p:ext uri="{BB962C8B-B14F-4D97-AF65-F5344CB8AC3E}">
        <p14:creationId xmlns:p14="http://schemas.microsoft.com/office/powerpoint/2010/main" val="179248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pic>
        <p:nvPicPr>
          <p:cNvPr id="56322" name="Picture 2" descr="http://www.ndt-ed.org/EducationResources/CommunityCollege/Radiography/Graphics/mo_I0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067550" cy="52197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 y="304800"/>
            <a:ext cx="8839200" cy="338554"/>
          </a:xfrm>
          <a:prstGeom prst="rect">
            <a:avLst/>
          </a:prstGeom>
          <a:noFill/>
        </p:spPr>
        <p:txBody>
          <a:bodyPr wrap="square" rtlCol="0">
            <a:spAutoFit/>
          </a:bodyPr>
          <a:lstStyle/>
          <a:p>
            <a:r>
              <a:rPr lang="en-US" sz="1600" dirty="0">
                <a:latin typeface="+mj-lt"/>
                <a:hlinkClick r:id="rId4"/>
              </a:rPr>
              <a:t>http://www.ndt-ed.org/EducationResources/CommunityCollege/Radiography/Physics/xrays.htm</a:t>
            </a:r>
            <a:endParaRPr lang="en-US" sz="1600" dirty="0">
              <a:latin typeface="+mj-lt"/>
            </a:endParaRPr>
          </a:p>
        </p:txBody>
      </p:sp>
      <p:cxnSp>
        <p:nvCxnSpPr>
          <p:cNvPr id="7" name="Straight Arrow Connector 6"/>
          <p:cNvCxnSpPr/>
          <p:nvPr/>
        </p:nvCxnSpPr>
        <p:spPr>
          <a:xfrm flipH="1">
            <a:off x="3124200" y="2133600"/>
            <a:ext cx="1219200"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343400" y="1905000"/>
            <a:ext cx="3429000" cy="1200329"/>
          </a:xfrm>
          <a:prstGeom prst="rect">
            <a:avLst/>
          </a:prstGeom>
          <a:noFill/>
        </p:spPr>
        <p:txBody>
          <a:bodyPr wrap="square" rtlCol="0">
            <a:spAutoFit/>
          </a:bodyPr>
          <a:lstStyle/>
          <a:p>
            <a:r>
              <a:rPr lang="en-US" sz="2400" dirty="0">
                <a:latin typeface="+mj-lt"/>
              </a:rPr>
              <a:t>Quantum effects – due to the release of core electrons</a:t>
            </a:r>
          </a:p>
        </p:txBody>
      </p:sp>
    </p:spTree>
    <p:extLst>
      <p:ext uri="{BB962C8B-B14F-4D97-AF65-F5344CB8AC3E}">
        <p14:creationId xmlns:p14="http://schemas.microsoft.com/office/powerpoint/2010/main" val="2705846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3794" y="72752"/>
            <a:ext cx="8001000" cy="461665"/>
          </a:xfrm>
          <a:prstGeom prst="rect">
            <a:avLst/>
          </a:prstGeom>
          <a:noFill/>
        </p:spPr>
        <p:txBody>
          <a:bodyPr wrap="square" rtlCol="0">
            <a:spAutoFit/>
          </a:bodyPr>
          <a:lstStyle/>
          <a:p>
            <a:r>
              <a:rPr lang="en-US" sz="2400" dirty="0">
                <a:latin typeface="+mj-lt"/>
              </a:rPr>
              <a:t>Radiation during collisions</a:t>
            </a:r>
          </a:p>
        </p:txBody>
      </p:sp>
      <p:sp>
        <p:nvSpPr>
          <p:cNvPr id="9" name="Oval 8"/>
          <p:cNvSpPr/>
          <p:nvPr/>
        </p:nvSpPr>
        <p:spPr>
          <a:xfrm>
            <a:off x="3505200" y="123714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08811">
            <a:off x="1831569" y="9995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20826428">
            <a:off x="3873729" y="109101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044796" y="1149868"/>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
        <p:nvSpPr>
          <p:cNvPr id="13" name="TextBox 12"/>
          <p:cNvSpPr txBox="1"/>
          <p:nvPr/>
        </p:nvSpPr>
        <p:spPr>
          <a:xfrm>
            <a:off x="4272738" y="1237140"/>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graphicFrame>
        <p:nvGraphicFramePr>
          <p:cNvPr id="14" name="Object 13"/>
          <p:cNvGraphicFramePr>
            <a:graphicFrameLocks noChangeAspect="1"/>
          </p:cNvGraphicFramePr>
          <p:nvPr>
            <p:extLst>
              <p:ext uri="{D42A27DB-BD31-4B8C-83A1-F6EECF244321}">
                <p14:modId xmlns:p14="http://schemas.microsoft.com/office/powerpoint/2010/main" val="2290083792"/>
              </p:ext>
            </p:extLst>
          </p:nvPr>
        </p:nvGraphicFramePr>
        <p:xfrm>
          <a:off x="280701" y="2675352"/>
          <a:ext cx="6710787" cy="1751135"/>
        </p:xfrm>
        <a:graphic>
          <a:graphicData uri="http://schemas.openxmlformats.org/presentationml/2006/ole">
            <mc:AlternateContent xmlns:mc="http://schemas.openxmlformats.org/markup-compatibility/2006">
              <mc:Choice xmlns:v="urn:schemas-microsoft-com:vml" Requires="v">
                <p:oleObj spid="_x0000_s54590" name="Equation" r:id="rId4" imgW="4356000" imgH="1104840" progId="Equation.DSMT4">
                  <p:embed/>
                </p:oleObj>
              </mc:Choice>
              <mc:Fallback>
                <p:oleObj name="Equation" r:id="rId4" imgW="4356000" imgH="1104840" progId="Equation.DSMT4">
                  <p:embed/>
                  <p:pic>
                    <p:nvPicPr>
                      <p:cNvPr id="0" name=""/>
                      <p:cNvPicPr>
                        <a:picLocks noChangeAspect="1" noChangeArrowheads="1"/>
                      </p:cNvPicPr>
                      <p:nvPr/>
                    </p:nvPicPr>
                    <p:blipFill>
                      <a:blip r:embed="rId5"/>
                      <a:srcRect/>
                      <a:stretch>
                        <a:fillRect/>
                      </a:stretch>
                    </p:blipFill>
                    <p:spPr bwMode="auto">
                      <a:xfrm>
                        <a:off x="280701" y="2675352"/>
                        <a:ext cx="6710787" cy="1751135"/>
                      </a:xfrm>
                      <a:prstGeom prst="rect">
                        <a:avLst/>
                      </a:prstGeom>
                      <a:noFill/>
                      <a:ln>
                        <a:noFill/>
                      </a:ln>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481606439"/>
              </p:ext>
            </p:extLst>
          </p:nvPr>
        </p:nvGraphicFramePr>
        <p:xfrm>
          <a:off x="332822" y="4247758"/>
          <a:ext cx="8393113" cy="2227263"/>
        </p:xfrm>
        <a:graphic>
          <a:graphicData uri="http://schemas.openxmlformats.org/presentationml/2006/ole">
            <mc:AlternateContent xmlns:mc="http://schemas.openxmlformats.org/markup-compatibility/2006">
              <mc:Choice xmlns:v="urn:schemas-microsoft-com:vml" Requires="v">
                <p:oleObj spid="_x0000_s54591" name="Equation" r:id="rId6" imgW="7429320" imgH="1917360" progId="Equation.DSMT4">
                  <p:embed/>
                </p:oleObj>
              </mc:Choice>
              <mc:Fallback>
                <p:oleObj name="Equation" r:id="rId6" imgW="7429320" imgH="1917360" progId="Equation.DSMT4">
                  <p:embed/>
                  <p:pic>
                    <p:nvPicPr>
                      <p:cNvPr id="0" name=""/>
                      <p:cNvPicPr>
                        <a:picLocks noChangeAspect="1" noChangeArrowheads="1"/>
                      </p:cNvPicPr>
                      <p:nvPr/>
                    </p:nvPicPr>
                    <p:blipFill>
                      <a:blip r:embed="rId7"/>
                      <a:srcRect/>
                      <a:stretch>
                        <a:fillRect/>
                      </a:stretch>
                    </p:blipFill>
                    <p:spPr bwMode="auto">
                      <a:xfrm>
                        <a:off x="332822" y="4247758"/>
                        <a:ext cx="8393113" cy="2227263"/>
                      </a:xfrm>
                      <a:prstGeom prst="rect">
                        <a:avLst/>
                      </a:prstGeom>
                      <a:noFill/>
                      <a:ln>
                        <a:noFill/>
                      </a:ln>
                    </p:spPr>
                  </p:pic>
                </p:oleObj>
              </mc:Fallback>
            </mc:AlternateContent>
          </a:graphicData>
        </a:graphic>
      </p:graphicFrame>
      <p:sp>
        <p:nvSpPr>
          <p:cNvPr id="18" name="Slide Number Placeholder 17"/>
          <p:cNvSpPr>
            <a:spLocks noGrp="1"/>
          </p:cNvSpPr>
          <p:nvPr>
            <p:ph type="sldNum" sz="quarter" idx="12"/>
          </p:nvPr>
        </p:nvSpPr>
        <p:spPr/>
        <p:txBody>
          <a:bodyPr/>
          <a:lstStyle/>
          <a:p>
            <a:fld id="{CE368B07-CEBF-4C80-90AF-53B34FA04CF3}" type="slidenum">
              <a:rPr lang="en-US" smtClean="0"/>
              <a:t>5</a:t>
            </a:fld>
            <a:endParaRPr lang="en-US" dirty="0"/>
          </a:p>
        </p:txBody>
      </p:sp>
      <p:sp>
        <p:nvSpPr>
          <p:cNvPr id="19" name="Date Placeholder 18"/>
          <p:cNvSpPr>
            <a:spLocks noGrp="1"/>
          </p:cNvSpPr>
          <p:nvPr>
            <p:ph type="dt" sz="half" idx="10"/>
          </p:nvPr>
        </p:nvSpPr>
        <p:spPr/>
        <p:txBody>
          <a:bodyPr/>
          <a:lstStyle/>
          <a:p>
            <a:r>
              <a:rPr lang="en-US"/>
              <a:t>04/19/2021</a:t>
            </a:r>
            <a:endParaRPr lang="en-US" dirty="0"/>
          </a:p>
        </p:txBody>
      </p:sp>
      <p:sp>
        <p:nvSpPr>
          <p:cNvPr id="20" name="Footer Placeholder 19"/>
          <p:cNvSpPr>
            <a:spLocks noGrp="1"/>
          </p:cNvSpPr>
          <p:nvPr>
            <p:ph type="ftr" sz="quarter" idx="11"/>
          </p:nvPr>
        </p:nvSpPr>
        <p:spPr/>
        <p:txBody>
          <a:bodyPr/>
          <a:lstStyle/>
          <a:p>
            <a:r>
              <a:rPr lang="en-US"/>
              <a:t>PHY 712  Spring 2021 -- Lecture 32</a:t>
            </a:r>
            <a:endParaRPr lang="en-US" dirty="0"/>
          </a:p>
        </p:txBody>
      </p:sp>
      <p:grpSp>
        <p:nvGrpSpPr>
          <p:cNvPr id="2" name="Group 1"/>
          <p:cNvGrpSpPr/>
          <p:nvPr/>
        </p:nvGrpSpPr>
        <p:grpSpPr>
          <a:xfrm>
            <a:off x="6266662" y="228600"/>
            <a:ext cx="2091270" cy="2589584"/>
            <a:chOff x="6297929" y="-778829"/>
            <a:chExt cx="2495324" cy="3212764"/>
          </a:xfrm>
        </p:grpSpPr>
        <p:sp>
          <p:nvSpPr>
            <p:cNvPr id="16" name="Right Arrow 15"/>
            <p:cNvSpPr/>
            <p:nvPr/>
          </p:nvSpPr>
          <p:spPr>
            <a:xfrm rot="19214063">
              <a:off x="7098409" y="772430"/>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7185877" y="1103165"/>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V="1">
              <a:off x="7162800" y="-685800"/>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7162800" y="1214735"/>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6324600" y="1214735"/>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85364" y="-778829"/>
              <a:ext cx="304799" cy="461665"/>
            </a:xfrm>
            <a:prstGeom prst="rect">
              <a:avLst/>
            </a:prstGeom>
            <a:noFill/>
          </p:spPr>
          <p:txBody>
            <a:bodyPr wrap="square" rtlCol="0">
              <a:spAutoFit/>
            </a:bodyPr>
            <a:lstStyle/>
            <a:p>
              <a:r>
                <a:rPr lang="en-US" sz="2400" b="1" dirty="0">
                  <a:latin typeface="Symbol" pitchFamily="18" charset="2"/>
                </a:rPr>
                <a:t>b</a:t>
              </a:r>
            </a:p>
          </p:txBody>
        </p:sp>
        <p:sp>
          <p:nvSpPr>
            <p:cNvPr id="25" name="Down Arrow 24"/>
            <p:cNvSpPr/>
            <p:nvPr/>
          </p:nvSpPr>
          <p:spPr>
            <a:xfrm rot="10800000">
              <a:off x="7071360" y="-385465"/>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2196424">
              <a:off x="7117079" y="1336655"/>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955053" y="1548388"/>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28" name="Straight Arrow Connector 27"/>
            <p:cNvCxnSpPr>
              <a:stCxn id="25" idx="0"/>
            </p:cNvCxnSpPr>
            <p:nvPr/>
          </p:nvCxnSpPr>
          <p:spPr>
            <a:xfrm flipH="1" flipV="1">
              <a:off x="6553200" y="605135"/>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297929" y="256549"/>
              <a:ext cx="419101" cy="461665"/>
            </a:xfrm>
            <a:prstGeom prst="rect">
              <a:avLst/>
            </a:prstGeom>
            <a:noFill/>
          </p:spPr>
          <p:txBody>
            <a:bodyPr wrap="square" rtlCol="0">
              <a:spAutoFit/>
            </a:bodyPr>
            <a:lstStyle/>
            <a:p>
              <a:r>
                <a:rPr lang="en-US" sz="2400" b="1" dirty="0">
                  <a:latin typeface="+mj-lt"/>
                </a:rPr>
                <a:t>r</a:t>
              </a:r>
            </a:p>
          </p:txBody>
        </p:sp>
        <p:sp>
          <p:nvSpPr>
            <p:cNvPr id="30" name="TextBox 29"/>
            <p:cNvSpPr txBox="1"/>
            <p:nvPr/>
          </p:nvSpPr>
          <p:spPr>
            <a:xfrm>
              <a:off x="6781800" y="448270"/>
              <a:ext cx="304800" cy="461665"/>
            </a:xfrm>
            <a:prstGeom prst="rect">
              <a:avLst/>
            </a:prstGeom>
            <a:noFill/>
          </p:spPr>
          <p:txBody>
            <a:bodyPr wrap="square" rtlCol="0">
              <a:spAutoFit/>
            </a:bodyPr>
            <a:lstStyle/>
            <a:p>
              <a:r>
                <a:rPr lang="en-US" sz="2400" b="1" dirty="0">
                  <a:latin typeface="Symbol" pitchFamily="18" charset="2"/>
                </a:rPr>
                <a:t>q</a:t>
              </a:r>
            </a:p>
          </p:txBody>
        </p:sp>
        <p:sp>
          <p:nvSpPr>
            <p:cNvPr id="31" name="TextBox 30"/>
            <p:cNvSpPr txBox="1"/>
            <p:nvPr/>
          </p:nvSpPr>
          <p:spPr>
            <a:xfrm>
              <a:off x="7010400" y="1367135"/>
              <a:ext cx="3048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32" name="Object 31"/>
            <p:cNvGraphicFramePr>
              <a:graphicFrameLocks noChangeAspect="1"/>
            </p:cNvGraphicFramePr>
            <p:nvPr>
              <p:extLst>
                <p:ext uri="{D42A27DB-BD31-4B8C-83A1-F6EECF244321}">
                  <p14:modId xmlns:p14="http://schemas.microsoft.com/office/powerpoint/2010/main" val="1418727398"/>
                </p:ext>
              </p:extLst>
            </p:nvPr>
          </p:nvGraphicFramePr>
          <p:xfrm>
            <a:off x="7999413" y="725785"/>
            <a:ext cx="382587" cy="504825"/>
          </p:xfrm>
          <a:graphic>
            <a:graphicData uri="http://schemas.openxmlformats.org/presentationml/2006/ole">
              <mc:AlternateContent xmlns:mc="http://schemas.openxmlformats.org/markup-compatibility/2006">
                <mc:Choice xmlns:v="urn:schemas-microsoft-com:vml" Requires="v">
                  <p:oleObj spid="_x0000_s54592" name="Equation" r:id="rId8" imgW="177480" imgH="228600" progId="Equation.DSMT4">
                    <p:embed/>
                  </p:oleObj>
                </mc:Choice>
                <mc:Fallback>
                  <p:oleObj name="Equation" r:id="rId8" imgW="177480" imgH="228600" progId="Equation.DSMT4">
                    <p:embed/>
                    <p:pic>
                      <p:nvPicPr>
                        <p:cNvPr id="0" name=""/>
                        <p:cNvPicPr>
                          <a:picLocks noChangeAspect="1" noChangeArrowheads="1"/>
                        </p:cNvPicPr>
                        <p:nvPr/>
                      </p:nvPicPr>
                      <p:blipFill>
                        <a:blip r:embed="rId9"/>
                        <a:srcRect/>
                        <a:stretch>
                          <a:fillRect/>
                        </a:stretch>
                      </p:blipFill>
                      <p:spPr bwMode="auto">
                        <a:xfrm>
                          <a:off x="7999413" y="725785"/>
                          <a:ext cx="38258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2094965767"/>
                </p:ext>
              </p:extLst>
            </p:nvPr>
          </p:nvGraphicFramePr>
          <p:xfrm>
            <a:off x="7875588" y="162223"/>
            <a:ext cx="327025" cy="533400"/>
          </p:xfrm>
          <a:graphic>
            <a:graphicData uri="http://schemas.openxmlformats.org/presentationml/2006/ole">
              <mc:AlternateContent xmlns:mc="http://schemas.openxmlformats.org/markup-compatibility/2006">
                <mc:Choice xmlns:v="urn:schemas-microsoft-com:vml" Requires="v">
                  <p:oleObj spid="_x0000_s54593" name="Equation" r:id="rId10" imgW="152280" imgH="241200" progId="Equation.DSMT4">
                    <p:embed/>
                  </p:oleObj>
                </mc:Choice>
                <mc:Fallback>
                  <p:oleObj name="Equation" r:id="rId10" imgW="152280" imgH="241200" progId="Equation.DSMT4">
                    <p:embed/>
                    <p:pic>
                      <p:nvPicPr>
                        <p:cNvPr id="0" name=""/>
                        <p:cNvPicPr>
                          <a:picLocks noChangeAspect="1" noChangeArrowheads="1"/>
                        </p:cNvPicPr>
                        <p:nvPr/>
                      </p:nvPicPr>
                      <p:blipFill>
                        <a:blip r:embed="rId11"/>
                        <a:srcRect/>
                        <a:stretch>
                          <a:fillRect/>
                        </a:stretch>
                      </p:blipFill>
                      <p:spPr bwMode="auto">
                        <a:xfrm>
                          <a:off x="7875588" y="162223"/>
                          <a:ext cx="3270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4" name="Right Arrow 25">
            <a:extLst>
              <a:ext uri="{FF2B5EF4-FFF2-40B4-BE49-F238E27FC236}">
                <a16:creationId xmlns:a16="http://schemas.microsoft.com/office/drawing/2014/main" id="{6F18FFD7-C077-4359-A7F4-80A366C1DFF9}"/>
              </a:ext>
            </a:extLst>
          </p:cNvPr>
          <p:cNvSpPr/>
          <p:nvPr/>
        </p:nvSpPr>
        <p:spPr>
          <a:xfrm rot="17035952" flipV="1">
            <a:off x="3412940" y="670214"/>
            <a:ext cx="740793" cy="3107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CDD67274-5BD6-4893-8DA8-4F31755D735C}"/>
              </a:ext>
            </a:extLst>
          </p:cNvPr>
          <p:cNvSpPr txBox="1"/>
          <p:nvPr/>
        </p:nvSpPr>
        <p:spPr>
          <a:xfrm>
            <a:off x="3095361" y="545663"/>
            <a:ext cx="702475" cy="372116"/>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sp>
        <p:nvSpPr>
          <p:cNvPr id="3" name="TextBox 2">
            <a:extLst>
              <a:ext uri="{FF2B5EF4-FFF2-40B4-BE49-F238E27FC236}">
                <a16:creationId xmlns:a16="http://schemas.microsoft.com/office/drawing/2014/main" id="{B9CD14B4-772E-44B6-BBBA-71DAD6D0808B}"/>
              </a:ext>
            </a:extLst>
          </p:cNvPr>
          <p:cNvSpPr txBox="1"/>
          <p:nvPr/>
        </p:nvSpPr>
        <p:spPr>
          <a:xfrm>
            <a:off x="193200" y="2249469"/>
            <a:ext cx="6887695" cy="461665"/>
          </a:xfrm>
          <a:prstGeom prst="rect">
            <a:avLst/>
          </a:prstGeom>
          <a:noFill/>
        </p:spPr>
        <p:txBody>
          <a:bodyPr wrap="square" rtlCol="0">
            <a:spAutoFit/>
          </a:bodyPr>
          <a:lstStyle/>
          <a:p>
            <a:r>
              <a:rPr lang="en-US" sz="2400" dirty="0">
                <a:latin typeface="+mj-lt"/>
              </a:rPr>
              <a:t>Results from previous analyses:</a:t>
            </a:r>
          </a:p>
        </p:txBody>
      </p:sp>
      <p:sp>
        <p:nvSpPr>
          <p:cNvPr id="36" name="Right Arrow 9">
            <a:extLst>
              <a:ext uri="{FF2B5EF4-FFF2-40B4-BE49-F238E27FC236}">
                <a16:creationId xmlns:a16="http://schemas.microsoft.com/office/drawing/2014/main" id="{7B909E0B-2656-4B67-AB92-4C6762EF64AE}"/>
              </a:ext>
            </a:extLst>
          </p:cNvPr>
          <p:cNvSpPr/>
          <p:nvPr/>
        </p:nvSpPr>
        <p:spPr>
          <a:xfrm rot="11786852">
            <a:off x="3899362" y="546110"/>
            <a:ext cx="1676400" cy="228600"/>
          </a:xfrm>
          <a:prstGeom prst="rightArrow">
            <a:avLst/>
          </a:prstGeom>
          <a:solidFill>
            <a:srgbClr val="FF0000">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363CF66-F4A1-4CBB-8B6B-E710166E6DE2}"/>
              </a:ext>
            </a:extLst>
          </p:cNvPr>
          <p:cNvSpPr txBox="1"/>
          <p:nvPr/>
        </p:nvSpPr>
        <p:spPr>
          <a:xfrm>
            <a:off x="4662135" y="120734"/>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Tree>
    <p:extLst>
      <p:ext uri="{BB962C8B-B14F-4D97-AF65-F5344CB8AC3E}">
        <p14:creationId xmlns:p14="http://schemas.microsoft.com/office/powerpoint/2010/main" val="1366463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CC5C86-134A-404F-AB6E-AAADE17E78DD}"/>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5317A6DB-2C76-45DC-B299-60E940CAD2EA}"/>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EA253654-1CCC-41F5-B4BB-C89A0227D2FF}"/>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43D2330B-2D98-4396-8D89-8E9D43058706}"/>
              </a:ext>
            </a:extLst>
          </p:cNvPr>
          <p:cNvSpPr txBox="1"/>
          <p:nvPr/>
        </p:nvSpPr>
        <p:spPr>
          <a:xfrm>
            <a:off x="457200" y="381000"/>
            <a:ext cx="8229600" cy="830997"/>
          </a:xfrm>
          <a:prstGeom prst="rect">
            <a:avLst/>
          </a:prstGeom>
          <a:noFill/>
        </p:spPr>
        <p:txBody>
          <a:bodyPr wrap="square" rtlCol="0">
            <a:spAutoFit/>
          </a:bodyPr>
          <a:lstStyle/>
          <a:p>
            <a:r>
              <a:rPr lang="en-US" sz="2400" dirty="0">
                <a:latin typeface="+mj-lt"/>
              </a:rPr>
              <a:t>Note that in the following slides we are taking the limit </a:t>
            </a:r>
            <a:r>
              <a:rPr lang="en-US" sz="2400" dirty="0">
                <a:latin typeface="Symbol" panose="05050102010706020507" pitchFamily="18" charset="2"/>
              </a:rPr>
              <a:t>w</a:t>
            </a:r>
            <a:r>
              <a:rPr lang="en-US" sz="2400" dirty="0">
                <a:latin typeface="+mj-lt"/>
                <a:sym typeface="Wingdings" panose="05000000000000000000" pitchFamily="2" charset="2"/>
              </a:rPr>
              <a:t>0</a:t>
            </a:r>
          </a:p>
          <a:p>
            <a:r>
              <a:rPr lang="en-US" sz="2400" dirty="0">
                <a:latin typeface="+mj-lt"/>
                <a:sym typeface="Wingdings" panose="05000000000000000000" pitchFamily="2" charset="2"/>
              </a:rPr>
              <a:t>but keeping the notation of the </a:t>
            </a:r>
            <a:r>
              <a:rPr lang="en-US" sz="2400">
                <a:latin typeface="+mj-lt"/>
                <a:sym typeface="Wingdings" panose="05000000000000000000" pitchFamily="2" charset="2"/>
              </a:rPr>
              <a:t>differential intensity….</a:t>
            </a:r>
            <a:endParaRPr lang="en-US" sz="2400" dirty="0">
              <a:latin typeface="+mj-lt"/>
              <a:sym typeface="Wingdings" panose="05000000000000000000" pitchFamily="2" charset="2"/>
            </a:endParaRPr>
          </a:p>
        </p:txBody>
      </p:sp>
    </p:spTree>
    <p:extLst>
      <p:ext uri="{BB962C8B-B14F-4D97-AF65-F5344CB8AC3E}">
        <p14:creationId xmlns:p14="http://schemas.microsoft.com/office/powerpoint/2010/main" val="354781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486137" y="136525"/>
            <a:ext cx="8001000" cy="461665"/>
          </a:xfrm>
          <a:prstGeom prst="rect">
            <a:avLst/>
          </a:prstGeom>
          <a:noFill/>
        </p:spPr>
        <p:txBody>
          <a:bodyPr wrap="square" rtlCol="0">
            <a:spAutoFit/>
          </a:bodyPr>
          <a:lstStyle/>
          <a:p>
            <a:r>
              <a:rPr lang="en-US" sz="2400" dirty="0">
                <a:latin typeface="+mj-lt"/>
              </a:rPr>
              <a:t>Radiation during collisions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190780149"/>
              </p:ext>
            </p:extLst>
          </p:nvPr>
        </p:nvGraphicFramePr>
        <p:xfrm>
          <a:off x="573088" y="582613"/>
          <a:ext cx="8113712" cy="5692775"/>
        </p:xfrm>
        <a:graphic>
          <a:graphicData uri="http://schemas.openxmlformats.org/presentationml/2006/ole">
            <mc:AlternateContent xmlns:mc="http://schemas.openxmlformats.org/markup-compatibility/2006">
              <mc:Choice xmlns:v="urn:schemas-microsoft-com:vml" Requires="v">
                <p:oleObj spid="_x0000_s57426" name="Equation" r:id="rId4" imgW="5918040" imgH="4127400" progId="Equation.DSMT4">
                  <p:embed/>
                </p:oleObj>
              </mc:Choice>
              <mc:Fallback>
                <p:oleObj name="Equation" r:id="rId4" imgW="5918040" imgH="4127400" progId="Equation.DSMT4">
                  <p:embed/>
                  <p:pic>
                    <p:nvPicPr>
                      <p:cNvPr id="0" name=""/>
                      <p:cNvPicPr>
                        <a:picLocks noChangeAspect="1" noChangeArrowheads="1"/>
                      </p:cNvPicPr>
                      <p:nvPr/>
                    </p:nvPicPr>
                    <p:blipFill>
                      <a:blip r:embed="rId5"/>
                      <a:srcRect/>
                      <a:stretch>
                        <a:fillRect/>
                      </a:stretch>
                    </p:blipFill>
                    <p:spPr bwMode="auto">
                      <a:xfrm>
                        <a:off x="573088" y="582613"/>
                        <a:ext cx="8113712" cy="5692775"/>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1C0F75BD-DD33-4CF3-B946-CE4B6F1DA2F7}"/>
              </a:ext>
            </a:extLst>
          </p:cNvPr>
          <p:cNvSpPr txBox="1"/>
          <p:nvPr/>
        </p:nvSpPr>
        <p:spPr>
          <a:xfrm>
            <a:off x="5638800" y="5069374"/>
            <a:ext cx="3200400" cy="1200329"/>
          </a:xfrm>
          <a:prstGeom prst="rect">
            <a:avLst/>
          </a:prstGeom>
          <a:noFill/>
        </p:spPr>
        <p:txBody>
          <a:bodyPr wrap="square" rtlCol="0">
            <a:spAutoFit/>
          </a:bodyPr>
          <a:lstStyle/>
          <a:p>
            <a:r>
              <a:rPr lang="en-US" sz="2400" dirty="0">
                <a:solidFill>
                  <a:srgbClr val="FF0000"/>
                </a:solidFill>
                <a:latin typeface="+mj-lt"/>
              </a:rPr>
              <a:t>In the limit </a:t>
            </a:r>
            <a:r>
              <a:rPr lang="en-US" sz="2400" dirty="0">
                <a:solidFill>
                  <a:srgbClr val="FF0000"/>
                </a:solidFill>
                <a:latin typeface="Symbol" panose="05050102010706020507" pitchFamily="18" charset="2"/>
              </a:rPr>
              <a:t>b</a:t>
            </a:r>
            <a:r>
              <a:rPr lang="en-US" sz="2400" dirty="0">
                <a:solidFill>
                  <a:srgbClr val="FF0000"/>
                </a:solidFill>
                <a:latin typeface="+mj-lt"/>
                <a:sym typeface="Wingdings" panose="05000000000000000000" pitchFamily="2" charset="2"/>
              </a:rPr>
              <a:t>0, this is the same as the non-relativistic case.</a:t>
            </a:r>
            <a:endParaRPr lang="en-US" sz="2400" dirty="0">
              <a:solidFill>
                <a:srgbClr val="FF0000"/>
              </a:solidFill>
              <a:latin typeface="+mj-lt"/>
            </a:endParaRPr>
          </a:p>
        </p:txBody>
      </p:sp>
    </p:spTree>
    <p:extLst>
      <p:ext uri="{BB962C8B-B14F-4D97-AF65-F5344CB8AC3E}">
        <p14:creationId xmlns:p14="http://schemas.microsoft.com/office/powerpoint/2010/main" val="266138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ight Arrow 36"/>
          <p:cNvSpPr/>
          <p:nvPr/>
        </p:nvSpPr>
        <p:spPr>
          <a:xfrm rot="19214063">
            <a:off x="7098409" y="2224695"/>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a:off x="7185877" y="2555430"/>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533400" y="304800"/>
            <a:ext cx="8001000" cy="461665"/>
          </a:xfrm>
          <a:prstGeom prst="rect">
            <a:avLst/>
          </a:prstGeom>
          <a:noFill/>
        </p:spPr>
        <p:txBody>
          <a:bodyPr wrap="square" rtlCol="0">
            <a:spAutoFit/>
          </a:bodyPr>
          <a:lstStyle/>
          <a:p>
            <a:r>
              <a:rPr lang="en-US" sz="2400" dirty="0">
                <a:latin typeface="+mj-lt"/>
              </a:rPr>
              <a:t>Radiation during collisions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98095476"/>
              </p:ext>
            </p:extLst>
          </p:nvPr>
        </p:nvGraphicFramePr>
        <p:xfrm>
          <a:off x="310365" y="907489"/>
          <a:ext cx="6372375" cy="2125341"/>
        </p:xfrm>
        <a:graphic>
          <a:graphicData uri="http://schemas.openxmlformats.org/presentationml/2006/ole">
            <mc:AlternateContent xmlns:mc="http://schemas.openxmlformats.org/markup-compatibility/2006">
              <mc:Choice xmlns:v="urn:schemas-microsoft-com:vml" Requires="v">
                <p:oleObj spid="_x0000_s58801" name="Equation" r:id="rId4" imgW="3873240" imgH="1257120" progId="Equation.DSMT4">
                  <p:embed/>
                </p:oleObj>
              </mc:Choice>
              <mc:Fallback>
                <p:oleObj name="Equation" r:id="rId4" imgW="3873240" imgH="1257120" progId="Equation.DSMT4">
                  <p:embed/>
                  <p:pic>
                    <p:nvPicPr>
                      <p:cNvPr id="0" name=""/>
                      <p:cNvPicPr>
                        <a:picLocks noChangeAspect="1" noChangeArrowheads="1"/>
                      </p:cNvPicPr>
                      <p:nvPr/>
                    </p:nvPicPr>
                    <p:blipFill>
                      <a:blip r:embed="rId5"/>
                      <a:srcRect/>
                      <a:stretch>
                        <a:fillRect/>
                      </a:stretch>
                    </p:blipFill>
                    <p:spPr bwMode="auto">
                      <a:xfrm>
                        <a:off x="310365" y="907489"/>
                        <a:ext cx="6372375" cy="2125341"/>
                      </a:xfrm>
                      <a:prstGeom prst="rect">
                        <a:avLst/>
                      </a:prstGeom>
                      <a:noFill/>
                      <a:ln>
                        <a:noFill/>
                      </a:ln>
                    </p:spPr>
                  </p:pic>
                </p:oleObj>
              </mc:Fallback>
            </mc:AlternateContent>
          </a:graphicData>
        </a:graphic>
      </p:graphicFrame>
      <p:cxnSp>
        <p:nvCxnSpPr>
          <p:cNvPr id="7" name="Straight Arrow Connector 6"/>
          <p:cNvCxnSpPr/>
          <p:nvPr/>
        </p:nvCxnSpPr>
        <p:spPr>
          <a:xfrm flipV="1">
            <a:off x="7162800" y="766465"/>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162800" y="26670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6324600" y="2667000"/>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15200" y="1371600"/>
            <a:ext cx="304800" cy="461665"/>
          </a:xfrm>
          <a:prstGeom prst="rect">
            <a:avLst/>
          </a:prstGeom>
          <a:noFill/>
        </p:spPr>
        <p:txBody>
          <a:bodyPr wrap="square" rtlCol="0">
            <a:spAutoFit/>
          </a:bodyPr>
          <a:lstStyle/>
          <a:p>
            <a:r>
              <a:rPr lang="en-US" sz="2400" b="1" dirty="0">
                <a:latin typeface="Symbol" pitchFamily="18" charset="2"/>
              </a:rPr>
              <a:t>b</a:t>
            </a:r>
          </a:p>
        </p:txBody>
      </p:sp>
      <p:sp>
        <p:nvSpPr>
          <p:cNvPr id="11" name="Down Arrow 10"/>
          <p:cNvSpPr/>
          <p:nvPr/>
        </p:nvSpPr>
        <p:spPr>
          <a:xfrm rot="10800000">
            <a:off x="7071360" y="1066800"/>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2196424">
            <a:off x="7117079" y="2788920"/>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001000" y="3043535"/>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14" name="Straight Arrow Connector 13"/>
          <p:cNvCxnSpPr>
            <a:stCxn id="11" idx="0"/>
          </p:cNvCxnSpPr>
          <p:nvPr/>
        </p:nvCxnSpPr>
        <p:spPr>
          <a:xfrm flipH="1" flipV="1">
            <a:off x="6553200" y="2057400"/>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1824335"/>
            <a:ext cx="419100" cy="461665"/>
          </a:xfrm>
          <a:prstGeom prst="rect">
            <a:avLst/>
          </a:prstGeom>
          <a:noFill/>
        </p:spPr>
        <p:txBody>
          <a:bodyPr wrap="square" rtlCol="0">
            <a:spAutoFit/>
          </a:bodyPr>
          <a:lstStyle/>
          <a:p>
            <a:r>
              <a:rPr lang="en-US" sz="2400" b="1" dirty="0">
                <a:latin typeface="+mj-lt"/>
              </a:rPr>
              <a:t>r</a:t>
            </a:r>
          </a:p>
        </p:txBody>
      </p:sp>
      <p:sp>
        <p:nvSpPr>
          <p:cNvPr id="16" name="TextBox 15"/>
          <p:cNvSpPr txBox="1"/>
          <p:nvPr/>
        </p:nvSpPr>
        <p:spPr>
          <a:xfrm>
            <a:off x="6781800" y="1900535"/>
            <a:ext cx="304800" cy="461665"/>
          </a:xfrm>
          <a:prstGeom prst="rect">
            <a:avLst/>
          </a:prstGeom>
          <a:noFill/>
        </p:spPr>
        <p:txBody>
          <a:bodyPr wrap="square" rtlCol="0">
            <a:spAutoFit/>
          </a:bodyPr>
          <a:lstStyle/>
          <a:p>
            <a:r>
              <a:rPr lang="en-US" sz="2400" b="1" dirty="0">
                <a:latin typeface="Symbol" pitchFamily="18" charset="2"/>
              </a:rPr>
              <a:t>q</a:t>
            </a:r>
          </a:p>
        </p:txBody>
      </p:sp>
      <p:sp>
        <p:nvSpPr>
          <p:cNvPr id="17" name="TextBox 16"/>
          <p:cNvSpPr txBox="1"/>
          <p:nvPr/>
        </p:nvSpPr>
        <p:spPr>
          <a:xfrm>
            <a:off x="7010400" y="2819400"/>
            <a:ext cx="3048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18" name="Object 17"/>
          <p:cNvGraphicFramePr>
            <a:graphicFrameLocks noChangeAspect="1"/>
          </p:cNvGraphicFramePr>
          <p:nvPr>
            <p:extLst>
              <p:ext uri="{D42A27DB-BD31-4B8C-83A1-F6EECF244321}">
                <p14:modId xmlns:p14="http://schemas.microsoft.com/office/powerpoint/2010/main" val="610856078"/>
              </p:ext>
            </p:extLst>
          </p:nvPr>
        </p:nvGraphicFramePr>
        <p:xfrm>
          <a:off x="580983" y="3807912"/>
          <a:ext cx="7801017" cy="2761804"/>
        </p:xfrm>
        <a:graphic>
          <a:graphicData uri="http://schemas.openxmlformats.org/presentationml/2006/ole">
            <mc:AlternateContent xmlns:mc="http://schemas.openxmlformats.org/markup-compatibility/2006">
              <mc:Choice xmlns:v="urn:schemas-microsoft-com:vml" Requires="v">
                <p:oleObj spid="_x0000_s58802" name="Equation" r:id="rId6" imgW="5143320" imgH="1841400" progId="Equation.DSMT4">
                  <p:embed/>
                </p:oleObj>
              </mc:Choice>
              <mc:Fallback>
                <p:oleObj name="Equation" r:id="rId6" imgW="5143320" imgH="1841400" progId="Equation.DSMT4">
                  <p:embed/>
                  <p:pic>
                    <p:nvPicPr>
                      <p:cNvPr id="0" name=""/>
                      <p:cNvPicPr>
                        <a:picLocks noChangeAspect="1" noChangeArrowheads="1"/>
                      </p:cNvPicPr>
                      <p:nvPr/>
                    </p:nvPicPr>
                    <p:blipFill>
                      <a:blip r:embed="rId7"/>
                      <a:srcRect/>
                      <a:stretch>
                        <a:fillRect/>
                      </a:stretch>
                    </p:blipFill>
                    <p:spPr bwMode="auto">
                      <a:xfrm>
                        <a:off x="580983" y="3807912"/>
                        <a:ext cx="7801017" cy="2761804"/>
                      </a:xfrm>
                      <a:prstGeom prst="rect">
                        <a:avLst/>
                      </a:prstGeom>
                      <a:noFill/>
                      <a:ln>
                        <a:noFill/>
                      </a:ln>
                    </p:spPr>
                  </p:pic>
                </p:oleObj>
              </mc:Fallback>
            </mc:AlternateContent>
          </a:graphicData>
        </a:graphic>
      </p:graphicFrame>
      <p:sp>
        <p:nvSpPr>
          <p:cNvPr id="33" name="TextBox 32"/>
          <p:cNvSpPr txBox="1"/>
          <p:nvPr/>
        </p:nvSpPr>
        <p:spPr>
          <a:xfrm>
            <a:off x="5334000" y="4343400"/>
            <a:ext cx="3505200" cy="830997"/>
          </a:xfrm>
          <a:prstGeom prst="rect">
            <a:avLst/>
          </a:prstGeom>
          <a:noFill/>
        </p:spPr>
        <p:txBody>
          <a:bodyPr wrap="square" rtlCol="0">
            <a:spAutoFit/>
          </a:bodyPr>
          <a:lstStyle/>
          <a:p>
            <a:r>
              <a:rPr lang="en-US" sz="2400" dirty="0">
                <a:latin typeface="+mj-lt"/>
              </a:rPr>
              <a:t>polarization in </a:t>
            </a:r>
            <a:r>
              <a:rPr lang="en-US" sz="2400" b="1" i="1" dirty="0">
                <a:latin typeface="+mj-lt"/>
              </a:rPr>
              <a:t>r</a:t>
            </a:r>
            <a:r>
              <a:rPr lang="en-US" sz="2400" dirty="0">
                <a:latin typeface="+mj-lt"/>
              </a:rPr>
              <a:t> and </a:t>
            </a:r>
            <a:r>
              <a:rPr lang="en-US" sz="2400" b="1" i="1" dirty="0">
                <a:latin typeface="Symbol" pitchFamily="18" charset="2"/>
              </a:rPr>
              <a:t>b</a:t>
            </a:r>
            <a:r>
              <a:rPr lang="en-US" sz="2400" dirty="0">
                <a:latin typeface="+mj-lt"/>
              </a:rPr>
              <a:t> plane</a:t>
            </a:r>
          </a:p>
        </p:txBody>
      </p:sp>
      <p:sp>
        <p:nvSpPr>
          <p:cNvPr id="34" name="TextBox 33"/>
          <p:cNvSpPr txBox="1"/>
          <p:nvPr/>
        </p:nvSpPr>
        <p:spPr>
          <a:xfrm>
            <a:off x="5257800" y="5430468"/>
            <a:ext cx="3810000" cy="830997"/>
          </a:xfrm>
          <a:prstGeom prst="rect">
            <a:avLst/>
          </a:prstGeom>
          <a:noFill/>
        </p:spPr>
        <p:txBody>
          <a:bodyPr wrap="square" rtlCol="0">
            <a:spAutoFit/>
          </a:bodyPr>
          <a:lstStyle/>
          <a:p>
            <a:r>
              <a:rPr lang="en-US" sz="2400" dirty="0">
                <a:latin typeface="+mj-lt"/>
              </a:rPr>
              <a:t>polarization perpendicular to </a:t>
            </a:r>
            <a:r>
              <a:rPr lang="en-US" sz="2400" b="1" i="1" dirty="0">
                <a:latin typeface="+mj-lt"/>
              </a:rPr>
              <a:t>r</a:t>
            </a:r>
            <a:r>
              <a:rPr lang="en-US" sz="2400" dirty="0">
                <a:latin typeface="+mj-lt"/>
              </a:rPr>
              <a:t> and </a:t>
            </a:r>
            <a:r>
              <a:rPr lang="en-US" sz="2400" b="1" i="1" dirty="0">
                <a:latin typeface="Symbol" pitchFamily="18" charset="2"/>
              </a:rPr>
              <a:t>b</a:t>
            </a:r>
            <a:r>
              <a:rPr lang="en-US" sz="2400" dirty="0">
                <a:latin typeface="+mj-lt"/>
              </a:rPr>
              <a:t>  plane</a:t>
            </a:r>
          </a:p>
        </p:txBody>
      </p:sp>
      <p:graphicFrame>
        <p:nvGraphicFramePr>
          <p:cNvPr id="36" name="Object 35"/>
          <p:cNvGraphicFramePr>
            <a:graphicFrameLocks noChangeAspect="1"/>
          </p:cNvGraphicFramePr>
          <p:nvPr>
            <p:extLst>
              <p:ext uri="{D42A27DB-BD31-4B8C-83A1-F6EECF244321}">
                <p14:modId xmlns:p14="http://schemas.microsoft.com/office/powerpoint/2010/main" val="2483673872"/>
              </p:ext>
            </p:extLst>
          </p:nvPr>
        </p:nvGraphicFramePr>
        <p:xfrm>
          <a:off x="7999413" y="2178050"/>
          <a:ext cx="382587" cy="504825"/>
        </p:xfrm>
        <a:graphic>
          <a:graphicData uri="http://schemas.openxmlformats.org/presentationml/2006/ole">
            <mc:AlternateContent xmlns:mc="http://schemas.openxmlformats.org/markup-compatibility/2006">
              <mc:Choice xmlns:v="urn:schemas-microsoft-com:vml" Requires="v">
                <p:oleObj spid="_x0000_s58803" name="Equation" r:id="rId8" imgW="177480" imgH="228600" progId="Equation.DSMT4">
                  <p:embed/>
                </p:oleObj>
              </mc:Choice>
              <mc:Fallback>
                <p:oleObj name="Equation" r:id="rId8" imgW="177480" imgH="228600" progId="Equation.DSMT4">
                  <p:embed/>
                  <p:pic>
                    <p:nvPicPr>
                      <p:cNvPr id="0" name="Object 5"/>
                      <p:cNvPicPr>
                        <a:picLocks noChangeAspect="1" noChangeArrowheads="1"/>
                      </p:cNvPicPr>
                      <p:nvPr/>
                    </p:nvPicPr>
                    <p:blipFill>
                      <a:blip r:embed="rId9"/>
                      <a:srcRect/>
                      <a:stretch>
                        <a:fillRect/>
                      </a:stretch>
                    </p:blipFill>
                    <p:spPr bwMode="auto">
                      <a:xfrm>
                        <a:off x="7999413" y="2178050"/>
                        <a:ext cx="38258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3025865409"/>
              </p:ext>
            </p:extLst>
          </p:nvPr>
        </p:nvGraphicFramePr>
        <p:xfrm>
          <a:off x="7875588" y="1614488"/>
          <a:ext cx="327025" cy="533400"/>
        </p:xfrm>
        <a:graphic>
          <a:graphicData uri="http://schemas.openxmlformats.org/presentationml/2006/ole">
            <mc:AlternateContent xmlns:mc="http://schemas.openxmlformats.org/markup-compatibility/2006">
              <mc:Choice xmlns:v="urn:schemas-microsoft-com:vml" Requires="v">
                <p:oleObj spid="_x0000_s58804" name="Equation" r:id="rId10" imgW="152280" imgH="241200" progId="Equation.DSMT4">
                  <p:embed/>
                </p:oleObj>
              </mc:Choice>
              <mc:Fallback>
                <p:oleObj name="Equation" r:id="rId10" imgW="152280" imgH="241200" progId="Equation.DSMT4">
                  <p:embed/>
                  <p:pic>
                    <p:nvPicPr>
                      <p:cNvPr id="0" name="Object 35"/>
                      <p:cNvPicPr>
                        <a:picLocks noChangeAspect="1" noChangeArrowheads="1"/>
                      </p:cNvPicPr>
                      <p:nvPr/>
                    </p:nvPicPr>
                    <p:blipFill>
                      <a:blip r:embed="rId11"/>
                      <a:srcRect/>
                      <a:stretch>
                        <a:fillRect/>
                      </a:stretch>
                    </p:blipFill>
                    <p:spPr bwMode="auto">
                      <a:xfrm>
                        <a:off x="7875588" y="1614488"/>
                        <a:ext cx="3270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549157028"/>
              </p:ext>
            </p:extLst>
          </p:nvPr>
        </p:nvGraphicFramePr>
        <p:xfrm>
          <a:off x="241300" y="3163888"/>
          <a:ext cx="5765800" cy="349250"/>
        </p:xfrm>
        <a:graphic>
          <a:graphicData uri="http://schemas.openxmlformats.org/presentationml/2006/ole">
            <mc:AlternateContent xmlns:mc="http://schemas.openxmlformats.org/markup-compatibility/2006">
              <mc:Choice xmlns:v="urn:schemas-microsoft-com:vml" Requires="v">
                <p:oleObj spid="_x0000_s58805" name="Equation" r:id="rId12" imgW="4394160" imgH="266400" progId="Equation.DSMT4">
                  <p:embed/>
                </p:oleObj>
              </mc:Choice>
              <mc:Fallback>
                <p:oleObj name="Equation" r:id="rId12" imgW="4394160" imgH="266400" progId="Equation.DSMT4">
                  <p:embed/>
                  <p:pic>
                    <p:nvPicPr>
                      <p:cNvPr id="0" name=""/>
                      <p:cNvPicPr/>
                      <p:nvPr/>
                    </p:nvPicPr>
                    <p:blipFill>
                      <a:blip r:embed="rId13"/>
                      <a:stretch>
                        <a:fillRect/>
                      </a:stretch>
                    </p:blipFill>
                    <p:spPr>
                      <a:xfrm>
                        <a:off x="241300" y="3163888"/>
                        <a:ext cx="5765800" cy="349250"/>
                      </a:xfrm>
                      <a:prstGeom prst="rect">
                        <a:avLst/>
                      </a:prstGeom>
                    </p:spPr>
                  </p:pic>
                </p:oleObj>
              </mc:Fallback>
            </mc:AlternateContent>
          </a:graphicData>
        </a:graphic>
      </p:graphicFrame>
    </p:spTree>
    <p:extLst>
      <p:ext uri="{BB962C8B-B14F-4D97-AF65-F5344CB8AC3E}">
        <p14:creationId xmlns:p14="http://schemas.microsoft.com/office/powerpoint/2010/main" val="981759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442609" y="381000"/>
            <a:ext cx="2050561" cy="461665"/>
          </a:xfrm>
          <a:prstGeom prst="rect">
            <a:avLst/>
          </a:prstGeom>
          <a:noFill/>
        </p:spPr>
        <p:txBody>
          <a:bodyPr wrap="none" rtlCol="0">
            <a:spAutoFit/>
          </a:bodyPr>
          <a:lstStyle/>
          <a:p>
            <a:r>
              <a:rPr lang="en-US" sz="2400" dirty="0">
                <a:latin typeface="+mj-lt"/>
              </a:rPr>
              <a:t>Some details:</a:t>
            </a:r>
          </a:p>
        </p:txBody>
      </p:sp>
      <p:grpSp>
        <p:nvGrpSpPr>
          <p:cNvPr id="21" name="Group 20"/>
          <p:cNvGrpSpPr/>
          <p:nvPr/>
        </p:nvGrpSpPr>
        <p:grpSpPr>
          <a:xfrm>
            <a:off x="429639" y="842665"/>
            <a:ext cx="3733800" cy="3498715"/>
            <a:chOff x="6324600" y="766465"/>
            <a:chExt cx="2514600" cy="3119735"/>
          </a:xfrm>
        </p:grpSpPr>
        <p:sp>
          <p:nvSpPr>
            <p:cNvPr id="6" name="Right Arrow 5"/>
            <p:cNvSpPr/>
            <p:nvPr/>
          </p:nvSpPr>
          <p:spPr>
            <a:xfrm rot="19214063">
              <a:off x="7098409" y="2224695"/>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185877" y="2555430"/>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7162800" y="766465"/>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162800" y="26670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324600" y="2667000"/>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315200" y="1371600"/>
              <a:ext cx="304800" cy="461665"/>
            </a:xfrm>
            <a:prstGeom prst="rect">
              <a:avLst/>
            </a:prstGeom>
            <a:noFill/>
          </p:spPr>
          <p:txBody>
            <a:bodyPr wrap="square" rtlCol="0">
              <a:spAutoFit/>
            </a:bodyPr>
            <a:lstStyle/>
            <a:p>
              <a:r>
                <a:rPr lang="en-US" sz="2400" b="1" dirty="0">
                  <a:latin typeface="Symbol" pitchFamily="18" charset="2"/>
                </a:rPr>
                <a:t>b</a:t>
              </a:r>
            </a:p>
          </p:txBody>
        </p:sp>
        <p:sp>
          <p:nvSpPr>
            <p:cNvPr id="12" name="Down Arrow 11"/>
            <p:cNvSpPr/>
            <p:nvPr/>
          </p:nvSpPr>
          <p:spPr>
            <a:xfrm rot="10800000">
              <a:off x="7071360" y="1066800"/>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2196424">
              <a:off x="7117079" y="2788920"/>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001000" y="3043535"/>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15" name="Straight Arrow Connector 14"/>
            <p:cNvCxnSpPr>
              <a:stCxn id="12" idx="0"/>
            </p:cNvCxnSpPr>
            <p:nvPr/>
          </p:nvCxnSpPr>
          <p:spPr>
            <a:xfrm flipH="1" flipV="1">
              <a:off x="6553200" y="2057400"/>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324600" y="1824335"/>
              <a:ext cx="419100" cy="461665"/>
            </a:xfrm>
            <a:prstGeom prst="rect">
              <a:avLst/>
            </a:prstGeom>
            <a:noFill/>
          </p:spPr>
          <p:txBody>
            <a:bodyPr wrap="square" rtlCol="0">
              <a:spAutoFit/>
            </a:bodyPr>
            <a:lstStyle/>
            <a:p>
              <a:r>
                <a:rPr lang="en-US" sz="2400" b="1" dirty="0">
                  <a:latin typeface="+mj-lt"/>
                </a:rPr>
                <a:t>r</a:t>
              </a:r>
            </a:p>
          </p:txBody>
        </p:sp>
        <p:sp>
          <p:nvSpPr>
            <p:cNvPr id="17" name="TextBox 16"/>
            <p:cNvSpPr txBox="1"/>
            <p:nvPr/>
          </p:nvSpPr>
          <p:spPr>
            <a:xfrm>
              <a:off x="6781800" y="1900535"/>
              <a:ext cx="304800" cy="461665"/>
            </a:xfrm>
            <a:prstGeom prst="rect">
              <a:avLst/>
            </a:prstGeom>
            <a:noFill/>
          </p:spPr>
          <p:txBody>
            <a:bodyPr wrap="square" rtlCol="0">
              <a:spAutoFit/>
            </a:bodyPr>
            <a:lstStyle/>
            <a:p>
              <a:r>
                <a:rPr lang="en-US" sz="2400" b="1" dirty="0">
                  <a:latin typeface="Symbol" pitchFamily="18" charset="2"/>
                </a:rPr>
                <a:t>q</a:t>
              </a:r>
            </a:p>
          </p:txBody>
        </p:sp>
        <p:sp>
          <p:nvSpPr>
            <p:cNvPr id="18" name="TextBox 17"/>
            <p:cNvSpPr txBox="1"/>
            <p:nvPr/>
          </p:nvSpPr>
          <p:spPr>
            <a:xfrm>
              <a:off x="7010400" y="2819400"/>
              <a:ext cx="3048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19" name="Object 18"/>
            <p:cNvGraphicFramePr>
              <a:graphicFrameLocks noChangeAspect="1"/>
            </p:cNvGraphicFramePr>
            <p:nvPr>
              <p:extLst>
                <p:ext uri="{D42A27DB-BD31-4B8C-83A1-F6EECF244321}">
                  <p14:modId xmlns:p14="http://schemas.microsoft.com/office/powerpoint/2010/main" val="847077870"/>
                </p:ext>
              </p:extLst>
            </p:nvPr>
          </p:nvGraphicFramePr>
          <p:xfrm>
            <a:off x="7999413" y="2178050"/>
            <a:ext cx="382587" cy="504825"/>
          </p:xfrm>
          <a:graphic>
            <a:graphicData uri="http://schemas.openxmlformats.org/presentationml/2006/ole">
              <mc:AlternateContent xmlns:mc="http://schemas.openxmlformats.org/markup-compatibility/2006">
                <mc:Choice xmlns:v="urn:schemas-microsoft-com:vml" Requires="v">
                  <p:oleObj spid="_x0000_s66888" name="Equation" r:id="rId4" imgW="177480" imgH="228600" progId="Equation.DSMT4">
                    <p:embed/>
                  </p:oleObj>
                </mc:Choice>
                <mc:Fallback>
                  <p:oleObj name="Equation" r:id="rId4" imgW="177480" imgH="228600" progId="Equation.DSMT4">
                    <p:embed/>
                    <p:pic>
                      <p:nvPicPr>
                        <p:cNvPr id="0" name=""/>
                        <p:cNvPicPr>
                          <a:picLocks noChangeAspect="1" noChangeArrowheads="1"/>
                        </p:cNvPicPr>
                        <p:nvPr/>
                      </p:nvPicPr>
                      <p:blipFill>
                        <a:blip r:embed="rId5"/>
                        <a:srcRect/>
                        <a:stretch>
                          <a:fillRect/>
                        </a:stretch>
                      </p:blipFill>
                      <p:spPr bwMode="auto">
                        <a:xfrm>
                          <a:off x="7999413" y="2178050"/>
                          <a:ext cx="38258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901658495"/>
                </p:ext>
              </p:extLst>
            </p:nvPr>
          </p:nvGraphicFramePr>
          <p:xfrm>
            <a:off x="7875588" y="1614488"/>
            <a:ext cx="327025" cy="533400"/>
          </p:xfrm>
          <a:graphic>
            <a:graphicData uri="http://schemas.openxmlformats.org/presentationml/2006/ole">
              <mc:AlternateContent xmlns:mc="http://schemas.openxmlformats.org/markup-compatibility/2006">
                <mc:Choice xmlns:v="urn:schemas-microsoft-com:vml" Requires="v">
                  <p:oleObj spid="_x0000_s66889" name="Equation" r:id="rId6" imgW="152280" imgH="241200" progId="Equation.DSMT4">
                    <p:embed/>
                  </p:oleObj>
                </mc:Choice>
                <mc:Fallback>
                  <p:oleObj name="Equation" r:id="rId6" imgW="152280" imgH="241200" progId="Equation.DSMT4">
                    <p:embed/>
                    <p:pic>
                      <p:nvPicPr>
                        <p:cNvPr id="0" name=""/>
                        <p:cNvPicPr>
                          <a:picLocks noChangeAspect="1" noChangeArrowheads="1"/>
                        </p:cNvPicPr>
                        <p:nvPr/>
                      </p:nvPicPr>
                      <p:blipFill>
                        <a:blip r:embed="rId7"/>
                        <a:srcRect/>
                        <a:stretch>
                          <a:fillRect/>
                        </a:stretch>
                      </p:blipFill>
                      <p:spPr bwMode="auto">
                        <a:xfrm>
                          <a:off x="7875588" y="1614488"/>
                          <a:ext cx="3270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2" name="Object 21"/>
          <p:cNvGraphicFramePr>
            <a:graphicFrameLocks noChangeAspect="1"/>
          </p:cNvGraphicFramePr>
          <p:nvPr>
            <p:extLst>
              <p:ext uri="{D42A27DB-BD31-4B8C-83A1-F6EECF244321}">
                <p14:modId xmlns:p14="http://schemas.microsoft.com/office/powerpoint/2010/main" val="1767915625"/>
              </p:ext>
            </p:extLst>
          </p:nvPr>
        </p:nvGraphicFramePr>
        <p:xfrm>
          <a:off x="1064509" y="4323393"/>
          <a:ext cx="6049963" cy="1946275"/>
        </p:xfrm>
        <a:graphic>
          <a:graphicData uri="http://schemas.openxmlformats.org/presentationml/2006/ole">
            <mc:AlternateContent xmlns:mc="http://schemas.openxmlformats.org/markup-compatibility/2006">
              <mc:Choice xmlns:v="urn:schemas-microsoft-com:vml" Requires="v">
                <p:oleObj spid="_x0000_s66890" name="Equation" r:id="rId8" imgW="3276360" imgH="1054080" progId="Equation.DSMT4">
                  <p:embed/>
                </p:oleObj>
              </mc:Choice>
              <mc:Fallback>
                <p:oleObj name="Equation" r:id="rId8" imgW="3276360" imgH="1054080" progId="Equation.DSMT4">
                  <p:embed/>
                  <p:pic>
                    <p:nvPicPr>
                      <p:cNvPr id="0" name=""/>
                      <p:cNvPicPr/>
                      <p:nvPr/>
                    </p:nvPicPr>
                    <p:blipFill>
                      <a:blip r:embed="rId9"/>
                      <a:stretch>
                        <a:fillRect/>
                      </a:stretch>
                    </p:blipFill>
                    <p:spPr>
                      <a:xfrm>
                        <a:off x="1064509" y="4323393"/>
                        <a:ext cx="6049963" cy="1946275"/>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2941941590"/>
              </p:ext>
            </p:extLst>
          </p:nvPr>
        </p:nvGraphicFramePr>
        <p:xfrm>
          <a:off x="228600" y="4278630"/>
          <a:ext cx="342900" cy="445770"/>
        </p:xfrm>
        <a:graphic>
          <a:graphicData uri="http://schemas.openxmlformats.org/presentationml/2006/ole">
            <mc:AlternateContent xmlns:mc="http://schemas.openxmlformats.org/markup-compatibility/2006">
              <mc:Choice xmlns:v="urn:schemas-microsoft-com:vml" Requires="v">
                <p:oleObj spid="_x0000_s66891" name="Equation" r:id="rId10" imgW="126720" imgH="164880" progId="Equation.DSMT4">
                  <p:embed/>
                </p:oleObj>
              </mc:Choice>
              <mc:Fallback>
                <p:oleObj name="Equation" r:id="rId10" imgW="126720" imgH="164880" progId="Equation.DSMT4">
                  <p:embed/>
                  <p:pic>
                    <p:nvPicPr>
                      <p:cNvPr id="0" name=""/>
                      <p:cNvPicPr/>
                      <p:nvPr/>
                    </p:nvPicPr>
                    <p:blipFill>
                      <a:blip r:embed="rId11"/>
                      <a:stretch>
                        <a:fillRect/>
                      </a:stretch>
                    </p:blipFill>
                    <p:spPr>
                      <a:xfrm>
                        <a:off x="228600" y="4278630"/>
                        <a:ext cx="342900" cy="445770"/>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2412305266"/>
              </p:ext>
            </p:extLst>
          </p:nvPr>
        </p:nvGraphicFramePr>
        <p:xfrm>
          <a:off x="1828800" y="762000"/>
          <a:ext cx="342900" cy="445770"/>
        </p:xfrm>
        <a:graphic>
          <a:graphicData uri="http://schemas.openxmlformats.org/presentationml/2006/ole">
            <mc:AlternateContent xmlns:mc="http://schemas.openxmlformats.org/markup-compatibility/2006">
              <mc:Choice xmlns:v="urn:schemas-microsoft-com:vml" Requires="v">
                <p:oleObj spid="_x0000_s66892" name="Equation" r:id="rId12" imgW="126720" imgH="164880" progId="Equation.DSMT4">
                  <p:embed/>
                </p:oleObj>
              </mc:Choice>
              <mc:Fallback>
                <p:oleObj name="Equation" r:id="rId12" imgW="126720" imgH="164880" progId="Equation.DSMT4">
                  <p:embed/>
                  <p:pic>
                    <p:nvPicPr>
                      <p:cNvPr id="23" name="Object 22"/>
                      <p:cNvPicPr/>
                      <p:nvPr/>
                    </p:nvPicPr>
                    <p:blipFill>
                      <a:blip r:embed="rId13"/>
                      <a:stretch>
                        <a:fillRect/>
                      </a:stretch>
                    </p:blipFill>
                    <p:spPr>
                      <a:xfrm>
                        <a:off x="1828800" y="762000"/>
                        <a:ext cx="342900" cy="44577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734640970"/>
              </p:ext>
            </p:extLst>
          </p:nvPr>
        </p:nvGraphicFramePr>
        <p:xfrm>
          <a:off x="4305300" y="2651125"/>
          <a:ext cx="342900" cy="549275"/>
        </p:xfrm>
        <a:graphic>
          <a:graphicData uri="http://schemas.openxmlformats.org/presentationml/2006/ole">
            <mc:AlternateContent xmlns:mc="http://schemas.openxmlformats.org/markup-compatibility/2006">
              <mc:Choice xmlns:v="urn:schemas-microsoft-com:vml" Requires="v">
                <p:oleObj spid="_x0000_s66893" name="Equation" r:id="rId14" imgW="126720" imgH="203040" progId="Equation.DSMT4">
                  <p:embed/>
                </p:oleObj>
              </mc:Choice>
              <mc:Fallback>
                <p:oleObj name="Equation" r:id="rId14" imgW="126720" imgH="203040" progId="Equation.DSMT4">
                  <p:embed/>
                  <p:pic>
                    <p:nvPicPr>
                      <p:cNvPr id="24" name="Object 23"/>
                      <p:cNvPicPr/>
                      <p:nvPr/>
                    </p:nvPicPr>
                    <p:blipFill>
                      <a:blip r:embed="rId15"/>
                      <a:stretch>
                        <a:fillRect/>
                      </a:stretch>
                    </p:blipFill>
                    <p:spPr>
                      <a:xfrm>
                        <a:off x="4305300" y="2651125"/>
                        <a:ext cx="342900" cy="549275"/>
                      </a:xfrm>
                      <a:prstGeom prst="rect">
                        <a:avLst/>
                      </a:prstGeom>
                    </p:spPr>
                  </p:pic>
                </p:oleObj>
              </mc:Fallback>
            </mc:AlternateContent>
          </a:graphicData>
        </a:graphic>
      </p:graphicFrame>
      <p:sp>
        <p:nvSpPr>
          <p:cNvPr id="26" name="TextBox 25">
            <a:extLst>
              <a:ext uri="{FF2B5EF4-FFF2-40B4-BE49-F238E27FC236}">
                <a16:creationId xmlns:a16="http://schemas.microsoft.com/office/drawing/2014/main" id="{E0854BAA-13B7-410B-9738-1BCE2959498B}"/>
              </a:ext>
            </a:extLst>
          </p:cNvPr>
          <p:cNvSpPr txBox="1"/>
          <p:nvPr/>
        </p:nvSpPr>
        <p:spPr>
          <a:xfrm>
            <a:off x="5715000" y="5540662"/>
            <a:ext cx="3276600" cy="830997"/>
          </a:xfrm>
          <a:prstGeom prst="rect">
            <a:avLst/>
          </a:prstGeom>
          <a:noFill/>
        </p:spPr>
        <p:txBody>
          <a:bodyPr wrap="square" rtlCol="0">
            <a:spAutoFit/>
          </a:bodyPr>
          <a:lstStyle/>
          <a:p>
            <a:r>
              <a:rPr lang="en-US" sz="2400" b="1" dirty="0">
                <a:solidFill>
                  <a:srgbClr val="FC4810"/>
                </a:solidFill>
                <a:latin typeface="+mj-lt"/>
              </a:rPr>
              <a:t>Note:  This is a wild assumption!</a:t>
            </a:r>
          </a:p>
        </p:txBody>
      </p:sp>
    </p:spTree>
    <p:extLst>
      <p:ext uri="{BB962C8B-B14F-4D97-AF65-F5344CB8AC3E}">
        <p14:creationId xmlns:p14="http://schemas.microsoft.com/office/powerpoint/2010/main" val="2691373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26742</TotalTime>
  <Words>1049</Words>
  <Application>Microsoft Office PowerPoint</Application>
  <PresentationFormat>On-screen Show (4:3)</PresentationFormat>
  <Paragraphs>213</Paragraphs>
  <Slides>22</Slides>
  <Notes>22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8"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1322</cp:revision>
  <cp:lastPrinted>2021-04-17T17:46:54Z</cp:lastPrinted>
  <dcterms:created xsi:type="dcterms:W3CDTF">2012-01-10T18:32:24Z</dcterms:created>
  <dcterms:modified xsi:type="dcterms:W3CDTF">2021-04-17T17:47:59Z</dcterms:modified>
</cp:coreProperties>
</file>