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407" r:id="rId4"/>
    <p:sldId id="406" r:id="rId5"/>
    <p:sldId id="377" r:id="rId6"/>
    <p:sldId id="398" r:id="rId7"/>
    <p:sldId id="355" r:id="rId8"/>
    <p:sldId id="387" r:id="rId9"/>
    <p:sldId id="388" r:id="rId10"/>
    <p:sldId id="389" r:id="rId11"/>
    <p:sldId id="401" r:id="rId12"/>
    <p:sldId id="403" r:id="rId13"/>
    <p:sldId id="390" r:id="rId14"/>
    <p:sldId id="402" r:id="rId15"/>
    <p:sldId id="408" r:id="rId16"/>
    <p:sldId id="391" r:id="rId17"/>
    <p:sldId id="409" r:id="rId18"/>
    <p:sldId id="393" r:id="rId19"/>
    <p:sldId id="392" r:id="rId20"/>
    <p:sldId id="394" r:id="rId21"/>
    <p:sldId id="395" r:id="rId22"/>
    <p:sldId id="396" r:id="rId23"/>
    <p:sldId id="410" r:id="rId24"/>
    <p:sldId id="411" r:id="rId25"/>
    <p:sldId id="412" r:id="rId26"/>
    <p:sldId id="404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1" d="100"/>
          <a:sy n="71" d="100"/>
        </p:scale>
        <p:origin x="480" y="62"/>
      </p:cViewPr>
      <p:guideLst>
        <p:guide orient="horz" pos="19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consider the phenomenon of Cherenkov radiation.   The discussion follows the treatment of Zangwill and Smith.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Lienard</a:t>
            </a:r>
            <a:r>
              <a:rPr lang="en-US" dirty="0"/>
              <a:t> </a:t>
            </a:r>
            <a:r>
              <a:rPr lang="en-US" dirty="0" err="1"/>
              <a:t>Wiechert</a:t>
            </a:r>
            <a:r>
              <a:rPr lang="en-US" dirty="0"/>
              <a:t> solutions within the medium.    Here, the major difference from previous solutions is that the wave speed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baseline="0" dirty="0"/>
              <a:t>depends on the refractive index of the medium.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7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vacuum case  v&lt;c, but not it is possible for v&gt;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0" dirty="0"/>
              <a:t>.   Here we can solve the quadratic equation for the variables of the problem.  The physical solution must be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3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10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vacuum case  v&lt;c, but not it is possible for v&gt;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0" dirty="0"/>
              <a:t>.   Here we can solve the quadratic equation for the variables of the problem.  The physical solution must be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12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Continuing the analysis for the variables needed to determine the scalar and vector potentials.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54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Lienard</a:t>
            </a:r>
            <a:r>
              <a:rPr lang="en-US" dirty="0"/>
              <a:t> </a:t>
            </a:r>
            <a:r>
              <a:rPr lang="en-US" dirty="0" err="1"/>
              <a:t>Wiechert</a:t>
            </a:r>
            <a:r>
              <a:rPr lang="en-US" dirty="0"/>
              <a:t> solutions within the medium.    Here, the major difference from previous solutions is that the wave speed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baseline="0" dirty="0"/>
              <a:t>depends on the refractive index of the medium.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5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for the analysis to be consistent,   cos(theta)&lt;0 and sin(theta)&lt;1/beta.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8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showing two solutions as a function of theta for a particular beta.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1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the schedule.    No new homework is assigned;  leaving time for your work on your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the Heaviside step function to ensure that the angle theta is in the correct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results for potentials and the corresponding electric and magnetic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3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finding the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84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40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80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1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view of Cherenkov radiation with its typical blue glow.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0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Nobel prize was awarded for the discovery and explanation of this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diagram describing the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Snapshots of the particle as it moves through the medium  and of the wave fronts generated.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1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of the scalar and vector potentials in the dielectric medium due to the particle of charge 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1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ritannica.com/EBchecked/media/17473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nobelprize.org/prizes/physics/1958/ceremony-spee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rge.stanford.edu/courses/2014/ph241/alaeian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Online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for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Cherenkov radiation 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References:  Jackson Chapter 13.4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		Zangwill Chapter 23.7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		Smith      Chapter 6.4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54672"/>
              </p:ext>
            </p:extLst>
          </p:nvPr>
        </p:nvGraphicFramePr>
        <p:xfrm>
          <a:off x="1077913" y="908050"/>
          <a:ext cx="6326187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Equation" r:id="rId4" imgW="3746160" imgH="3225600" progId="Equation.DSMT4">
                  <p:embed/>
                </p:oleObj>
              </mc:Choice>
              <mc:Fallback>
                <p:oleObj name="Equation" r:id="rId4" imgW="3746160" imgH="3225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908050"/>
                        <a:ext cx="6326187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21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CB664-CE23-4EEF-9B5E-842A0017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6388E-0AE8-4A81-8451-E2DFDFB0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7F749-AD4B-42DA-A4C7-B752F82C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A0AAB9-030C-4731-AD04-03ED7094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93643"/>
              </p:ext>
            </p:extLst>
          </p:nvPr>
        </p:nvGraphicFramePr>
        <p:xfrm>
          <a:off x="990600" y="533400"/>
          <a:ext cx="5700568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4" imgW="3009600" imgH="1257120" progId="Equation.DSMT4">
                  <p:embed/>
                </p:oleObj>
              </mc:Choice>
              <mc:Fallback>
                <p:oleObj name="Equation" r:id="rId4" imgW="3009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33400"/>
                        <a:ext cx="5700568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95D677-F9AD-4018-B75B-616949F0220D}"/>
              </a:ext>
            </a:extLst>
          </p:cNvPr>
          <p:cNvSpPr txBox="1"/>
          <p:nvPr/>
        </p:nvSpPr>
        <p:spPr>
          <a:xfrm>
            <a:off x="228600" y="3013501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Which of these particles could produce   Cherenkov radiation?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 neutron with speed 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electron with speed 0.6c?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 proton with speed 0.6c?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electron with speed 0.8c?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alpha particle with speed 0.8c?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None of these?</a:t>
            </a:r>
          </a:p>
        </p:txBody>
      </p:sp>
    </p:spTree>
    <p:extLst>
      <p:ext uri="{BB962C8B-B14F-4D97-AF65-F5344CB8AC3E}">
        <p14:creationId xmlns:p14="http://schemas.microsoft.com/office/powerpoint/2010/main" val="94589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2BB01-28BC-4A2D-85E9-591891F6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6C29E-9168-4059-9549-D2CD579F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09160-B5C2-489D-87AD-485B03C4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E7227-F651-4D6F-B523-F05EA54FC704}"/>
              </a:ext>
            </a:extLst>
          </p:cNvPr>
          <p:cNvSpPr txBox="1"/>
          <p:nvPr/>
        </p:nvSpPr>
        <p:spPr>
          <a:xfrm>
            <a:off x="228600" y="228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As discussed particularly in Chap. 13 of Jackson,   a particle moving within a medium is likely to be slowed down so that the Cherenkov effect will only happen while 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baseline="-25000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&gt;1.</a:t>
            </a:r>
          </a:p>
        </p:txBody>
      </p:sp>
    </p:spTree>
    <p:extLst>
      <p:ext uri="{BB962C8B-B14F-4D97-AF65-F5344CB8AC3E}">
        <p14:creationId xmlns:p14="http://schemas.microsoft.com/office/powerpoint/2010/main" val="341035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48090"/>
              </p:ext>
            </p:extLst>
          </p:nvPr>
        </p:nvGraphicFramePr>
        <p:xfrm>
          <a:off x="330798" y="1371600"/>
          <a:ext cx="9190038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2" name="Equation" r:id="rId4" imgW="3644640" imgH="1879560" progId="Equation.DSMT4">
                  <p:embed/>
                </p:oleObj>
              </mc:Choice>
              <mc:Fallback>
                <p:oleObj name="Equation" r:id="rId4" imgW="3644640" imgH="1879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98" y="1371600"/>
                        <a:ext cx="9190038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440680" y="91440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(t)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)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24216"/>
              </p:ext>
            </p:extLst>
          </p:nvPr>
        </p:nvGraphicFramePr>
        <p:xfrm>
          <a:off x="140334" y="265777"/>
          <a:ext cx="5139703" cy="8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3" name="Equation" r:id="rId6" imgW="3555720" imgH="622080" progId="Equation.DSMT4">
                  <p:embed/>
                </p:oleObj>
              </mc:Choice>
              <mc:Fallback>
                <p:oleObj name="Equation" r:id="rId6" imgW="3555720" imgH="622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34" y="265777"/>
                        <a:ext cx="5139703" cy="89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5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FE4-3EB2-40D8-9CA1-7976EDB2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256FA-0A24-4A44-9102-49823548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FC8A8-CC67-4264-B525-854AA042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705AF6-7D2F-4A81-B578-7B2984A61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85266"/>
              </p:ext>
            </p:extLst>
          </p:nvPr>
        </p:nvGraphicFramePr>
        <p:xfrm>
          <a:off x="298450" y="3308350"/>
          <a:ext cx="838835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4" name="Equation" r:id="rId4" imgW="3327120" imgH="1041120" progId="Equation.DSMT4">
                  <p:embed/>
                </p:oleObj>
              </mc:Choice>
              <mc:Fallback>
                <p:oleObj name="Equation" r:id="rId4" imgW="332712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3308350"/>
                        <a:ext cx="8388350" cy="264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D91204-B115-4C5C-8C0E-F72A64CBC486}"/>
              </a:ext>
            </a:extLst>
          </p:cNvPr>
          <p:cNvSpPr txBox="1"/>
          <p:nvPr/>
        </p:nvSpPr>
        <p:spPr>
          <a:xfrm>
            <a:off x="436581" y="1657381"/>
            <a:ext cx="838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baseline="-25000" dirty="0"/>
              <a:t>n</a:t>
            </a:r>
            <a:r>
              <a:rPr lang="en-US" sz="2400" dirty="0"/>
              <a:t>&gt;1, </a:t>
            </a:r>
            <a:r>
              <a:rPr lang="en-US" sz="2400" dirty="0">
                <a:latin typeface="+mj-lt"/>
              </a:rPr>
              <a:t>how can the equality be satisfied?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 problem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cannot be satisfied.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can only be satisfied for special conditions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EC4775-C31C-464C-96B1-67170725A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41785"/>
              </p:ext>
            </p:extLst>
          </p:nvPr>
        </p:nvGraphicFramePr>
        <p:xfrm>
          <a:off x="288589" y="152661"/>
          <a:ext cx="83232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Equation" r:id="rId6" imgW="3301920" imgH="558720" progId="Equation.DSMT4">
                  <p:embed/>
                </p:oleObj>
              </mc:Choice>
              <mc:Fallback>
                <p:oleObj name="Equation" r:id="rId6" imgW="33019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89" y="152661"/>
                        <a:ext cx="83232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8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621280" y="239375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(t)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)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03A6F0-23E0-4DBB-BDBC-5A599C8B29A4}"/>
              </a:ext>
            </a:extLst>
          </p:cNvPr>
          <p:cNvSpPr txBox="1"/>
          <p:nvPr/>
        </p:nvSpPr>
        <p:spPr>
          <a:xfrm>
            <a:off x="152400" y="685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Original diagram: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EE1D9A-FFA4-4C95-9EA3-6DAB5A5BDE2E}"/>
              </a:ext>
            </a:extLst>
          </p:cNvPr>
          <p:cNvCxnSpPr/>
          <p:nvPr/>
        </p:nvCxnSpPr>
        <p:spPr>
          <a:xfrm flipV="1">
            <a:off x="2598420" y="34245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C1E6B-DB38-4738-B296-A4D57B74CDDF}"/>
              </a:ext>
            </a:extLst>
          </p:cNvPr>
          <p:cNvCxnSpPr/>
          <p:nvPr/>
        </p:nvCxnSpPr>
        <p:spPr>
          <a:xfrm>
            <a:off x="2598420" y="56343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10">
            <a:extLst>
              <a:ext uri="{FF2B5EF4-FFF2-40B4-BE49-F238E27FC236}">
                <a16:creationId xmlns:a16="http://schemas.microsoft.com/office/drawing/2014/main" id="{1D42D652-9583-4A5B-AAED-596E1FD7E572}"/>
              </a:ext>
            </a:extLst>
          </p:cNvPr>
          <p:cNvSpPr/>
          <p:nvPr/>
        </p:nvSpPr>
        <p:spPr>
          <a:xfrm>
            <a:off x="2590800" y="54819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B72457-7799-4713-8D51-5DE898134D3E}"/>
              </a:ext>
            </a:extLst>
          </p:cNvPr>
          <p:cNvSpPr txBox="1"/>
          <p:nvPr/>
        </p:nvSpPr>
        <p:spPr>
          <a:xfrm>
            <a:off x="4560570" y="57105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27992B-5D6D-4FD2-83D2-447E01DB9A49}"/>
              </a:ext>
            </a:extLst>
          </p:cNvPr>
          <p:cNvCxnSpPr>
            <a:cxnSpLocks/>
            <a:stCxn id="28" idx="1"/>
          </p:cNvCxnSpPr>
          <p:nvPr/>
        </p:nvCxnSpPr>
        <p:spPr>
          <a:xfrm flipV="1">
            <a:off x="2590800" y="3614949"/>
            <a:ext cx="933450" cy="20392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E7090D-4140-488C-8617-02A0E20927D3}"/>
              </a:ext>
            </a:extLst>
          </p:cNvPr>
          <p:cNvSpPr txBox="1"/>
          <p:nvPr/>
        </p:nvSpPr>
        <p:spPr>
          <a:xfrm>
            <a:off x="2949724" y="36536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ACE46C-6683-43D9-982C-A139775F72B0}"/>
              </a:ext>
            </a:extLst>
          </p:cNvPr>
          <p:cNvCxnSpPr>
            <a:cxnSpLocks/>
            <a:stCxn id="28" idx="3"/>
          </p:cNvCxnSpPr>
          <p:nvPr/>
        </p:nvCxnSpPr>
        <p:spPr>
          <a:xfrm flipH="1" flipV="1">
            <a:off x="3533664" y="3621292"/>
            <a:ext cx="1236456" cy="20329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5401C54-4BCC-4BD5-B1F1-5E6FA384AC7C}"/>
              </a:ext>
            </a:extLst>
          </p:cNvPr>
          <p:cNvSpPr txBox="1"/>
          <p:nvPr/>
        </p:nvSpPr>
        <p:spPr>
          <a:xfrm>
            <a:off x="4342279" y="4654682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34" name="Right Arrow 19">
            <a:extLst>
              <a:ext uri="{FF2B5EF4-FFF2-40B4-BE49-F238E27FC236}">
                <a16:creationId xmlns:a16="http://schemas.microsoft.com/office/drawing/2014/main" id="{38C7EED3-DAC3-47DF-BBE1-79CACCC1F84C}"/>
              </a:ext>
            </a:extLst>
          </p:cNvPr>
          <p:cNvSpPr/>
          <p:nvPr/>
        </p:nvSpPr>
        <p:spPr>
          <a:xfrm>
            <a:off x="2636520" y="5481935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FED2CE-BDA8-4022-82E4-8D61120D5495}"/>
              </a:ext>
            </a:extLst>
          </p:cNvPr>
          <p:cNvSpPr txBox="1"/>
          <p:nvPr/>
        </p:nvSpPr>
        <p:spPr>
          <a:xfrm>
            <a:off x="3493770" y="57105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126621-BCB4-4C3D-835B-1C2E7600CE58}"/>
              </a:ext>
            </a:extLst>
          </p:cNvPr>
          <p:cNvCxnSpPr>
            <a:cxnSpLocks/>
            <a:stCxn id="34" idx="3"/>
          </p:cNvCxnSpPr>
          <p:nvPr/>
        </p:nvCxnSpPr>
        <p:spPr>
          <a:xfrm flipH="1" flipV="1">
            <a:off x="3531870" y="3614949"/>
            <a:ext cx="381000" cy="20586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7280D8-F3F5-426A-AC29-7462DD786B3F}"/>
              </a:ext>
            </a:extLst>
          </p:cNvPr>
          <p:cNvSpPr txBox="1"/>
          <p:nvPr/>
        </p:nvSpPr>
        <p:spPr>
          <a:xfrm>
            <a:off x="3388210" y="4326621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301C5C-102A-480D-B844-7D68F030A694}"/>
              </a:ext>
            </a:extLst>
          </p:cNvPr>
          <p:cNvSpPr txBox="1"/>
          <p:nvPr/>
        </p:nvSpPr>
        <p:spPr>
          <a:xfrm>
            <a:off x="196103" y="395728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 diagram: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6286A5-D158-4DF8-A4E3-16AC7A0BB15C}"/>
              </a:ext>
            </a:extLst>
          </p:cNvPr>
          <p:cNvSpPr txBox="1"/>
          <p:nvPr/>
        </p:nvSpPr>
        <p:spPr>
          <a:xfrm>
            <a:off x="5304081" y="3186747"/>
            <a:ext cx="401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is the significance of changing the diagram?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57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" y="152400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" y="2362200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228600" y="2209800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8370" y="24384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>
            <a:cxnSpLocks/>
            <a:stCxn id="8" idx="1"/>
          </p:cNvCxnSpPr>
          <p:nvPr/>
        </p:nvCxnSpPr>
        <p:spPr>
          <a:xfrm flipV="1">
            <a:off x="228600" y="223275"/>
            <a:ext cx="902970" cy="21588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256" y="412403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1116106" y="223275"/>
            <a:ext cx="1282588" cy="21488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6395" y="69448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4320" y="2209800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31570" y="24384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16" name="Straight Arrow Connector 15"/>
          <p:cNvCxnSpPr>
            <a:cxnSpLocks/>
            <a:stCxn id="14" idx="3"/>
          </p:cNvCxnSpPr>
          <p:nvPr/>
        </p:nvCxnSpPr>
        <p:spPr>
          <a:xfrm flipH="1" flipV="1">
            <a:off x="1093470" y="223275"/>
            <a:ext cx="457200" cy="21781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720" y="1748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6069" y="1861856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39778"/>
              </p:ext>
            </p:extLst>
          </p:nvPr>
        </p:nvGraphicFramePr>
        <p:xfrm>
          <a:off x="347663" y="3424238"/>
          <a:ext cx="6840537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1" name="Equation" r:id="rId4" imgW="3352680" imgH="1307880" progId="Equation.DSMT4">
                  <p:embed/>
                </p:oleObj>
              </mc:Choice>
              <mc:Fallback>
                <p:oleObj name="Equation" r:id="rId4" imgW="3352680" imgH="13078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424238"/>
                        <a:ext cx="6840537" cy="274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65824"/>
              </p:ext>
            </p:extLst>
          </p:nvPr>
        </p:nvGraphicFramePr>
        <p:xfrm>
          <a:off x="4189730" y="69850"/>
          <a:ext cx="4619625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2" name="Equation" r:id="rId6" imgW="2019240" imgH="1346040" progId="Equation.DSMT4">
                  <p:embed/>
                </p:oleObj>
              </mc:Choice>
              <mc:Fallback>
                <p:oleObj name="Equation" r:id="rId6" imgW="2019240" imgH="13460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730" y="69850"/>
                        <a:ext cx="4619625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2E0071E-72D5-40FB-A97A-B768B3127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693160"/>
              </p:ext>
            </p:extLst>
          </p:nvPr>
        </p:nvGraphicFramePr>
        <p:xfrm>
          <a:off x="2098562" y="1302489"/>
          <a:ext cx="1768661" cy="60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3" name="Equation" r:id="rId8" imgW="1155600" imgH="393480" progId="Equation.DSMT4">
                  <p:embed/>
                </p:oleObj>
              </mc:Choice>
              <mc:Fallback>
                <p:oleObj name="Equation" r:id="rId8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8562" y="1302489"/>
                        <a:ext cx="1768661" cy="60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35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 the </a:t>
            </a:r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77913" y="908050"/>
          <a:ext cx="6326187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Equation" r:id="rId4" imgW="3746160" imgH="3225600" progId="Equation.DSMT4">
                  <p:embed/>
                </p:oleObj>
              </mc:Choice>
              <mc:Fallback>
                <p:oleObj name="Equation" r:id="rId4" imgW="3746160" imgH="3225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908050"/>
                        <a:ext cx="6326187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08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" y="1125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potentials for two</a:t>
            </a:r>
          </a:p>
          <a:p>
            <a:r>
              <a:rPr lang="en-US" sz="2400" dirty="0">
                <a:latin typeface="+mj-lt"/>
              </a:rPr>
              <a:t>    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96304"/>
              </p:ext>
            </p:extLst>
          </p:nvPr>
        </p:nvGraphicFramePr>
        <p:xfrm>
          <a:off x="60325" y="776288"/>
          <a:ext cx="521335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1" name="Equation" r:id="rId4" imgW="2108160" imgH="1091880" progId="Equation.DSMT4">
                  <p:embed/>
                </p:oleObj>
              </mc:Choice>
              <mc:Fallback>
                <p:oleObj name="Equation" r:id="rId4" imgW="2108160" imgH="1091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776288"/>
                        <a:ext cx="5213350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21686"/>
              </p:ext>
            </p:extLst>
          </p:nvPr>
        </p:nvGraphicFramePr>
        <p:xfrm>
          <a:off x="360362" y="3489326"/>
          <a:ext cx="8423275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2" name="Equation" r:id="rId6" imgW="4127400" imgH="1396800" progId="Equation.DSMT4">
                  <p:embed/>
                </p:oleObj>
              </mc:Choice>
              <mc:Fallback>
                <p:oleObj name="Equation" r:id="rId6" imgW="4127400" imgH="1396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" y="3489326"/>
                        <a:ext cx="8423275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B47FA6-3298-4B64-A4B8-E34E35A743CB}"/>
              </a:ext>
            </a:extLst>
          </p:cNvPr>
          <p:cNvCxnSpPr/>
          <p:nvPr/>
        </p:nvCxnSpPr>
        <p:spPr>
          <a:xfrm flipV="1">
            <a:off x="5436797" y="3003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1CF641-DDA0-493C-90E3-E40DB18CF034}"/>
              </a:ext>
            </a:extLst>
          </p:cNvPr>
          <p:cNvCxnSpPr/>
          <p:nvPr/>
        </p:nvCxnSpPr>
        <p:spPr>
          <a:xfrm>
            <a:off x="5436797" y="25101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7">
            <a:extLst>
              <a:ext uri="{FF2B5EF4-FFF2-40B4-BE49-F238E27FC236}">
                <a16:creationId xmlns:a16="http://schemas.microsoft.com/office/drawing/2014/main" id="{72330C15-1E16-4D98-A5B9-A652D767FB5B}"/>
              </a:ext>
            </a:extLst>
          </p:cNvPr>
          <p:cNvSpPr/>
          <p:nvPr/>
        </p:nvSpPr>
        <p:spPr>
          <a:xfrm>
            <a:off x="5429177" y="23577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799011-4728-48C5-9BD9-3189F1190115}"/>
              </a:ext>
            </a:extLst>
          </p:cNvPr>
          <p:cNvSpPr txBox="1"/>
          <p:nvPr/>
        </p:nvSpPr>
        <p:spPr>
          <a:xfrm>
            <a:off x="7398947" y="25863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350339-F4F6-4CB2-AE22-6CED4C0FB15A}"/>
              </a:ext>
            </a:extLst>
          </p:cNvPr>
          <p:cNvCxnSpPr>
            <a:cxnSpLocks/>
            <a:stCxn id="26" idx="1"/>
          </p:cNvCxnSpPr>
          <p:nvPr/>
        </p:nvCxnSpPr>
        <p:spPr>
          <a:xfrm flipV="1">
            <a:off x="5429177" y="371210"/>
            <a:ext cx="902970" cy="21588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487C993-F0CF-4689-B76F-5AD6903924F8}"/>
              </a:ext>
            </a:extLst>
          </p:cNvPr>
          <p:cNvSpPr txBox="1"/>
          <p:nvPr/>
        </p:nvSpPr>
        <p:spPr>
          <a:xfrm>
            <a:off x="5611833" y="560338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C07D80-8567-4765-AA58-944A668A0A2A}"/>
              </a:ext>
            </a:extLst>
          </p:cNvPr>
          <p:cNvCxnSpPr>
            <a:cxnSpLocks/>
          </p:cNvCxnSpPr>
          <p:nvPr/>
        </p:nvCxnSpPr>
        <p:spPr>
          <a:xfrm flipH="1" flipV="1">
            <a:off x="6316683" y="371210"/>
            <a:ext cx="1282588" cy="21488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E0E2079-E2F9-498D-A05A-6DCE9BFEFE51}"/>
              </a:ext>
            </a:extLst>
          </p:cNvPr>
          <p:cNvSpPr txBox="1"/>
          <p:nvPr/>
        </p:nvSpPr>
        <p:spPr>
          <a:xfrm>
            <a:off x="6836972" y="842422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32" name="Right Arrow 13">
            <a:extLst>
              <a:ext uri="{FF2B5EF4-FFF2-40B4-BE49-F238E27FC236}">
                <a16:creationId xmlns:a16="http://schemas.microsoft.com/office/drawing/2014/main" id="{9980F114-4812-4031-9B7C-0A8E754A5DFD}"/>
              </a:ext>
            </a:extLst>
          </p:cNvPr>
          <p:cNvSpPr/>
          <p:nvPr/>
        </p:nvSpPr>
        <p:spPr>
          <a:xfrm>
            <a:off x="5474897" y="2357735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7BD95A-F780-4A10-B4E5-8F964DDB9954}"/>
              </a:ext>
            </a:extLst>
          </p:cNvPr>
          <p:cNvSpPr txBox="1"/>
          <p:nvPr/>
        </p:nvSpPr>
        <p:spPr>
          <a:xfrm>
            <a:off x="6332147" y="25863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7D89D9-B115-4CC0-AE0D-6D50306FCCE8}"/>
              </a:ext>
            </a:extLst>
          </p:cNvPr>
          <p:cNvCxnSpPr>
            <a:cxnSpLocks/>
            <a:stCxn id="32" idx="3"/>
          </p:cNvCxnSpPr>
          <p:nvPr/>
        </p:nvCxnSpPr>
        <p:spPr>
          <a:xfrm flipH="1" flipV="1">
            <a:off x="6294047" y="371210"/>
            <a:ext cx="457200" cy="21781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F4345B1-E1B6-459D-A168-7B7BA6E5AF18}"/>
              </a:ext>
            </a:extLst>
          </p:cNvPr>
          <p:cNvSpPr txBox="1"/>
          <p:nvPr/>
        </p:nvSpPr>
        <p:spPr>
          <a:xfrm>
            <a:off x="6389297" y="189607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B0C9E0-ED1A-4DAF-849D-BA7DFCBBCDD9}"/>
              </a:ext>
            </a:extLst>
          </p:cNvPr>
          <p:cNvSpPr txBox="1"/>
          <p:nvPr/>
        </p:nvSpPr>
        <p:spPr>
          <a:xfrm>
            <a:off x="7586646" y="200979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B5407ABB-3DAA-44DB-A8C8-04659CFB0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65588"/>
              </p:ext>
            </p:extLst>
          </p:nvPr>
        </p:nvGraphicFramePr>
        <p:xfrm>
          <a:off x="7299139" y="1450424"/>
          <a:ext cx="1768661" cy="60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3" name="Equation" r:id="rId8" imgW="1155600" imgH="393480" progId="Equation.DSMT4">
                  <p:embed/>
                </p:oleObj>
              </mc:Choice>
              <mc:Fallback>
                <p:oleObj name="Equation" r:id="rId8" imgW="115560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2E0071E-72D5-40FB-A97A-B768B3127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9139" y="1450424"/>
                        <a:ext cx="1768661" cy="60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57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1756601"/>
            <a:ext cx="84296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1418" y="5268978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771297" y="2683817"/>
            <a:ext cx="2171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r</a:t>
            </a:r>
            <a:r>
              <a:rPr lang="en-US" sz="2400" b="1" i="1" dirty="0"/>
              <a:t>)/R(t)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398" y="2893367"/>
            <a:ext cx="1143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b</a:t>
            </a:r>
            <a:r>
              <a:rPr lang="en-US" sz="2400" b="1" i="1" baseline="-25000" dirty="0"/>
              <a:t>n</a:t>
            </a:r>
            <a:r>
              <a:rPr lang="en-US" sz="2400" b="1" i="1" dirty="0">
                <a:latin typeface="Symbol" panose="05050102010706020507" pitchFamily="18" charset="2"/>
              </a:rPr>
              <a:t>=2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2198"/>
              </p:ext>
            </p:extLst>
          </p:nvPr>
        </p:nvGraphicFramePr>
        <p:xfrm>
          <a:off x="1635125" y="507128"/>
          <a:ext cx="54165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" name="Equation" r:id="rId5" imgW="2654280" imgH="431640" progId="Equation.DSMT4">
                  <p:embed/>
                </p:oleObj>
              </mc:Choice>
              <mc:Fallback>
                <p:oleObj name="Equation" r:id="rId5" imgW="265428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07128"/>
                        <a:ext cx="54165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989707"/>
            <a:ext cx="1066800" cy="46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150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93876"/>
              </p:ext>
            </p:extLst>
          </p:nvPr>
        </p:nvGraphicFramePr>
        <p:xfrm>
          <a:off x="3044580" y="5566601"/>
          <a:ext cx="4731237" cy="82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3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4580" y="5566601"/>
                        <a:ext cx="4731237" cy="82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41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608F9-9041-4ABA-9771-816D1C2D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391"/>
            <a:ext cx="9144000" cy="45132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" y="2819400"/>
            <a:ext cx="8915400" cy="304800"/>
          </a:xfrm>
          <a:prstGeom prst="rect">
            <a:avLst/>
          </a:prstGeom>
          <a:solidFill>
            <a:srgbClr val="DA32AA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1980" y="1125527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980" y="3335327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94360" y="3182927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41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V="1">
            <a:off x="594360" y="1125527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80" y="129539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 flipV="1">
            <a:off x="1367790" y="1125527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3570" y="172842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40080" y="3182927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973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 flipV="1">
            <a:off x="1367790" y="1125527"/>
            <a:ext cx="548640" cy="2249016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06314" y="265829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95" y="263613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Physical fields for </a:t>
            </a:r>
            <a:r>
              <a:rPr lang="en-US" sz="2400" dirty="0" err="1">
                <a:latin typeface="Symbol" pitchFamily="18" charset="2"/>
              </a:rPr>
              <a:t>b</a:t>
            </a:r>
            <a:r>
              <a:rPr lang="en-US" sz="2400" baseline="-25000" dirty="0" err="1"/>
              <a:t>n</a:t>
            </a:r>
            <a:r>
              <a:rPr lang="en-US" sz="2400" dirty="0">
                <a:latin typeface="+mj-lt"/>
              </a:rPr>
              <a:t> &gt; 1   -- two retarded solutions contribute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0758"/>
              </p:ext>
            </p:extLst>
          </p:nvPr>
        </p:nvGraphicFramePr>
        <p:xfrm>
          <a:off x="4532313" y="774700"/>
          <a:ext cx="3471862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0" name="Equation" r:id="rId4" imgW="1701720" imgH="1206360" progId="Equation.DSMT4">
                  <p:embed/>
                </p:oleObj>
              </mc:Choice>
              <mc:Fallback>
                <p:oleObj name="Equation" r:id="rId4" imgW="1701720" imgH="120636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774700"/>
                        <a:ext cx="3471862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6898"/>
              </p:ext>
            </p:extLst>
          </p:nvPr>
        </p:nvGraphicFramePr>
        <p:xfrm>
          <a:off x="800100" y="3936244"/>
          <a:ext cx="6926262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1" name="Equation" r:id="rId6" imgW="3263760" imgH="1180800" progId="Equation.DSMT4">
                  <p:embed/>
                </p:oleObj>
              </mc:Choice>
              <mc:Fallback>
                <p:oleObj name="Equation" r:id="rId6" imgW="3263760" imgH="1180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936244"/>
                        <a:ext cx="6926262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636796" y="3163588"/>
            <a:ext cx="575310" cy="383232"/>
          </a:xfrm>
          <a:prstGeom prst="rightArrow">
            <a:avLst/>
          </a:prstGeom>
          <a:pattFill prst="dkUpDiag">
            <a:fgClr>
              <a:srgbClr val="33CC33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02844" y="1188747"/>
            <a:ext cx="199762" cy="2203441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3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Physical fields for 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baseline="-25000" dirty="0"/>
              <a:t>n</a:t>
            </a:r>
            <a:r>
              <a:rPr lang="en-US" sz="2400" dirty="0">
                <a:latin typeface="+mj-lt"/>
              </a:rPr>
              <a:t> &gt;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91662"/>
              </p:ext>
            </p:extLst>
          </p:nvPr>
        </p:nvGraphicFramePr>
        <p:xfrm>
          <a:off x="1074738" y="914400"/>
          <a:ext cx="6088062" cy="18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0" name="Equation" r:id="rId4" imgW="3263760" imgH="965160" progId="Equation.DSMT4">
                  <p:embed/>
                </p:oleObj>
              </mc:Choice>
              <mc:Fallback>
                <p:oleObj name="Equation" r:id="rId4" imgW="326376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914400"/>
                        <a:ext cx="6088062" cy="18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75598"/>
              </p:ext>
            </p:extLst>
          </p:nvPr>
        </p:nvGraphicFramePr>
        <p:xfrm>
          <a:off x="865188" y="2978150"/>
          <a:ext cx="79883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1" name="Equation" r:id="rId6" imgW="4470120" imgH="1777680" progId="Equation.DSMT4">
                  <p:embed/>
                </p:oleObj>
              </mc:Choice>
              <mc:Fallback>
                <p:oleObj name="Equation" r:id="rId6" imgW="4470120" imgH="1777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978150"/>
                        <a:ext cx="79883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43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Intermediate steps: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98478"/>
              </p:ext>
            </p:extLst>
          </p:nvPr>
        </p:nvGraphicFramePr>
        <p:xfrm>
          <a:off x="609600" y="2477387"/>
          <a:ext cx="8229600" cy="402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5" name="Equation" r:id="rId4" imgW="5638680" imgH="2679480" progId="Equation.DSMT4">
                  <p:embed/>
                </p:oleObj>
              </mc:Choice>
              <mc:Fallback>
                <p:oleObj name="Equation" r:id="rId4" imgW="5638680" imgH="2679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77387"/>
                        <a:ext cx="8229600" cy="402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143500" y="2241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3500" y="24339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135880" y="22815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V="1">
            <a:off x="5135880" y="224135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2100" y="39400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 flipH="1" flipV="1">
            <a:off x="5909310" y="224135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5525" y="13290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1825" y="1874344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15200" y="2246246"/>
            <a:ext cx="361950" cy="344554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1045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b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878830" y="200560"/>
            <a:ext cx="1775460" cy="22378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1219200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1976735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</a:t>
            </a:r>
            <a:r>
              <a:rPr lang="en-US" sz="2400" i="1" dirty="0" err="1"/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/>
              <a:t>t</a:t>
            </a:r>
            <a:r>
              <a:rPr lang="en-US" sz="2400" i="1" dirty="0"/>
              <a:t>)</a:t>
            </a:r>
            <a:endParaRPr 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6837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E108E-E1C6-4FAA-82E3-C143D5B6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E1318-8D90-4D78-98BA-41678FC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D659-3763-4C5E-A780-43D33570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4F09F-9A0C-4978-A989-6EE1E966AC73}"/>
              </a:ext>
            </a:extLst>
          </p:cNvPr>
          <p:cNvSpPr txBox="1"/>
          <p:nvPr/>
        </p:nvSpPr>
        <p:spPr>
          <a:xfrm>
            <a:off x="3810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Power radiated: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7B62AA-78F7-4F80-9970-38BD18F19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2983"/>
              </p:ext>
            </p:extLst>
          </p:nvPr>
        </p:nvGraphicFramePr>
        <p:xfrm>
          <a:off x="335756" y="914400"/>
          <a:ext cx="8472488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1" name="Equation" r:id="rId4" imgW="4597200" imgH="2361960" progId="Equation.DSMT4">
                  <p:embed/>
                </p:oleObj>
              </mc:Choice>
              <mc:Fallback>
                <p:oleObj name="Equation" r:id="rId4" imgW="4597200" imgH="2361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" y="914400"/>
                        <a:ext cx="8472488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4D142C3-5A4B-4051-9803-D870FE65D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26753"/>
              </p:ext>
            </p:extLst>
          </p:nvPr>
        </p:nvGraphicFramePr>
        <p:xfrm>
          <a:off x="355600" y="5458597"/>
          <a:ext cx="3987800" cy="97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2" name="Equation" r:id="rId6" imgW="1879560" imgH="457200" progId="Equation.DSMT4">
                  <p:embed/>
                </p:oleObj>
              </mc:Choice>
              <mc:Fallback>
                <p:oleObj name="Equation" r:id="rId6" imgW="1879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5600" y="5458597"/>
                        <a:ext cx="3987800" cy="97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435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F1960-A27F-4B4C-B904-3CF0EBA6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FB1A7-803C-4343-802B-D56282D0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B64BA-95CD-44AD-8359-14E56354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D72329-25B7-4263-B939-C6A3BDBA3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60450"/>
              </p:ext>
            </p:extLst>
          </p:nvPr>
        </p:nvGraphicFramePr>
        <p:xfrm>
          <a:off x="304800" y="457200"/>
          <a:ext cx="8179866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Equation" r:id="rId4" imgW="5727600" imgH="507960" progId="Equation.DSMT4">
                  <p:embed/>
                </p:oleObj>
              </mc:Choice>
              <mc:Fallback>
                <p:oleObj name="Equation" r:id="rId4" imgW="5727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8179866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CD7361-C0E5-4ED2-8AE3-DB5709E18D4C}"/>
              </a:ext>
            </a:extLst>
          </p:cNvPr>
          <p:cNvCxnSpPr/>
          <p:nvPr/>
        </p:nvCxnSpPr>
        <p:spPr>
          <a:xfrm flipV="1">
            <a:off x="5143500" y="17481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B9FAD-49DA-430C-9205-D70E5FEF9559}"/>
              </a:ext>
            </a:extLst>
          </p:cNvPr>
          <p:cNvCxnSpPr/>
          <p:nvPr/>
        </p:nvCxnSpPr>
        <p:spPr>
          <a:xfrm>
            <a:off x="5143500" y="39579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8">
            <a:extLst>
              <a:ext uri="{FF2B5EF4-FFF2-40B4-BE49-F238E27FC236}">
                <a16:creationId xmlns:a16="http://schemas.microsoft.com/office/drawing/2014/main" id="{4EEEE026-825A-40ED-9EA0-FE06EA7D6C9E}"/>
              </a:ext>
            </a:extLst>
          </p:cNvPr>
          <p:cNvSpPr/>
          <p:nvPr/>
        </p:nvSpPr>
        <p:spPr>
          <a:xfrm>
            <a:off x="5135880" y="38055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B6A32-55DC-4B5D-B30E-88F70EA1B3E7}"/>
              </a:ext>
            </a:extLst>
          </p:cNvPr>
          <p:cNvSpPr txBox="1"/>
          <p:nvPr/>
        </p:nvSpPr>
        <p:spPr>
          <a:xfrm>
            <a:off x="6172200" y="4034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F70B8C-56CE-4438-8FDE-A5422BAA6625}"/>
              </a:ext>
            </a:extLst>
          </p:cNvPr>
          <p:cNvCxnSpPr>
            <a:stCxn id="8" idx="1"/>
          </p:cNvCxnSpPr>
          <p:nvPr/>
        </p:nvCxnSpPr>
        <p:spPr>
          <a:xfrm flipV="1">
            <a:off x="5135880" y="1748135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DC4C95-5E8A-4CF7-8BAC-584D5106DF50}"/>
              </a:ext>
            </a:extLst>
          </p:cNvPr>
          <p:cNvSpPr txBox="1"/>
          <p:nvPr/>
        </p:nvSpPr>
        <p:spPr>
          <a:xfrm>
            <a:off x="5372100" y="191800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7D60B-7CCB-4A06-81E0-C92F18CE2630}"/>
              </a:ext>
            </a:extLst>
          </p:cNvPr>
          <p:cNvCxnSpPr>
            <a:stCxn id="8" idx="3"/>
          </p:cNvCxnSpPr>
          <p:nvPr/>
        </p:nvCxnSpPr>
        <p:spPr>
          <a:xfrm flipH="1" flipV="1">
            <a:off x="5909310" y="1748135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D53656-8F2D-4DC3-80A4-2D93C09ECC73}"/>
              </a:ext>
            </a:extLst>
          </p:cNvPr>
          <p:cNvSpPr txBox="1"/>
          <p:nvPr/>
        </p:nvSpPr>
        <p:spPr>
          <a:xfrm>
            <a:off x="6105525" y="28530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F4140-99A0-4BF3-8A24-95851F915048}"/>
              </a:ext>
            </a:extLst>
          </p:cNvPr>
          <p:cNvSpPr txBox="1"/>
          <p:nvPr/>
        </p:nvSpPr>
        <p:spPr>
          <a:xfrm>
            <a:off x="6981825" y="3398344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4B2C8B02-BC90-41B4-A0FE-47457E82E8A2}"/>
              </a:ext>
            </a:extLst>
          </p:cNvPr>
          <p:cNvSpPr/>
          <p:nvPr/>
        </p:nvSpPr>
        <p:spPr>
          <a:xfrm>
            <a:off x="7315200" y="3770246"/>
            <a:ext cx="361950" cy="344554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B68DE-FF7B-4CF4-9F04-989899654BE3}"/>
              </a:ext>
            </a:extLst>
          </p:cNvPr>
          <p:cNvSpPr txBox="1"/>
          <p:nvPr/>
        </p:nvSpPr>
        <p:spPr>
          <a:xfrm>
            <a:off x="7410450" y="4034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b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DC107-A79C-4CB0-BE63-57818931501C}"/>
              </a:ext>
            </a:extLst>
          </p:cNvPr>
          <p:cNvCxnSpPr/>
          <p:nvPr/>
        </p:nvCxnSpPr>
        <p:spPr>
          <a:xfrm flipH="1" flipV="1">
            <a:off x="5878830" y="1724560"/>
            <a:ext cx="1775460" cy="22378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291B8B-280B-4640-BC25-3C8076D747DE}"/>
              </a:ext>
            </a:extLst>
          </p:cNvPr>
          <p:cNvSpPr txBox="1"/>
          <p:nvPr/>
        </p:nvSpPr>
        <p:spPr>
          <a:xfrm>
            <a:off x="6934200" y="2743200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D1C04-0C15-43D2-823F-9B88DAF9B3D6}"/>
              </a:ext>
            </a:extLst>
          </p:cNvPr>
          <p:cNvSpPr txBox="1"/>
          <p:nvPr/>
        </p:nvSpPr>
        <p:spPr>
          <a:xfrm>
            <a:off x="7620000" y="3500735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</a:t>
            </a:r>
            <a:r>
              <a:rPr lang="en-US" sz="2400" i="1" dirty="0" err="1"/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/>
              <a:t>t</a:t>
            </a:r>
            <a:r>
              <a:rPr lang="en-US" sz="2400" i="1" dirty="0"/>
              <a:t>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6CCB89D-86A0-4132-9F3F-16CD73689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838008"/>
              </p:ext>
            </p:extLst>
          </p:nvPr>
        </p:nvGraphicFramePr>
        <p:xfrm>
          <a:off x="236624" y="1689100"/>
          <a:ext cx="4319687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3" name="Equation" r:id="rId6" imgW="2501640" imgH="1625400" progId="Equation.DSMT4">
                  <p:embed/>
                </p:oleObj>
              </mc:Choice>
              <mc:Fallback>
                <p:oleObj name="Equation" r:id="rId6" imgW="250164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624" y="1689100"/>
                        <a:ext cx="4319687" cy="280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EE3F560-4A6A-4882-9937-93152FD5D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91174"/>
              </p:ext>
            </p:extLst>
          </p:nvPr>
        </p:nvGraphicFramePr>
        <p:xfrm>
          <a:off x="304800" y="4953038"/>
          <a:ext cx="4319687" cy="138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Equation" r:id="rId8" imgW="2374560" imgH="761760" progId="Equation.DSMT4">
                  <p:embed/>
                </p:oleObj>
              </mc:Choice>
              <mc:Fallback>
                <p:oleObj name="Equation" r:id="rId8" imgW="2374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4953038"/>
                        <a:ext cx="4319687" cy="1385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16B0E6D-D6F7-480C-A068-282C7DA79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84161"/>
              </p:ext>
            </p:extLst>
          </p:nvPr>
        </p:nvGraphicFramePr>
        <p:xfrm>
          <a:off x="5053352" y="4948851"/>
          <a:ext cx="3905109" cy="140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5" name="Equation" r:id="rId10" imgW="2120760" imgH="761760" progId="Equation.DSMT4">
                  <p:embed/>
                </p:oleObj>
              </mc:Choice>
              <mc:Fallback>
                <p:oleObj name="Equation" r:id="rId10" imgW="21207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53352" y="4948851"/>
                        <a:ext cx="3905109" cy="140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981BB-1CF6-4EEB-990D-10A6D38D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C8E0D-7E67-4B93-B0D7-BBD12122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A809-D56E-49CD-8F50-276015D8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706D4E-AAA2-43E8-9A0A-41E737EA3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85374"/>
              </p:ext>
            </p:extLst>
          </p:nvPr>
        </p:nvGraphicFramePr>
        <p:xfrm>
          <a:off x="914400" y="1524000"/>
          <a:ext cx="4525554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4" imgW="1968480" imgH="939600" progId="Equation.DSMT4">
                  <p:embed/>
                </p:oleObj>
              </mc:Choice>
              <mc:Fallback>
                <p:oleObj name="Equation" r:id="rId4" imgW="19684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4525554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04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52FCF-2DD9-4109-B4AF-CB683893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8056F-EB55-4ED0-B288-989D4493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1553-362B-4889-B8FF-5B7BC50C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7F05FF-1711-406C-9069-4DE293C65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99494"/>
              </p:ext>
            </p:extLst>
          </p:nvPr>
        </p:nvGraphicFramePr>
        <p:xfrm>
          <a:off x="954232" y="914400"/>
          <a:ext cx="46066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Equation" r:id="rId4" imgW="4000469" imgH="1257383" progId="Equation.DSMT4">
                  <p:embed/>
                </p:oleObj>
              </mc:Choice>
              <mc:Fallback>
                <p:oleObj name="Equation" r:id="rId4" imgW="4000469" imgH="1257383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EE087D8-6219-4FC2-BA1B-C5F05B33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4232" y="914400"/>
                        <a:ext cx="4606636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7A5184-814A-4B7A-9864-558399614A13}"/>
              </a:ext>
            </a:extLst>
          </p:cNvPr>
          <p:cNvSpPr txBox="1"/>
          <p:nvPr/>
        </p:nvSpPr>
        <p:spPr>
          <a:xfrm>
            <a:off x="381000" y="304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the dust clears 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E5661-7B6C-4E83-ACDE-95815C0D6A27}"/>
              </a:ext>
            </a:extLst>
          </p:cNvPr>
          <p:cNvSpPr txBox="1"/>
          <p:nvPr/>
        </p:nvSpPr>
        <p:spPr>
          <a:xfrm>
            <a:off x="457200" y="2590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this expression, how would you explain that Cherenkov radiation is typically observed as a blue glow?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is still a mystery.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is obvious from the result.</a:t>
            </a:r>
          </a:p>
        </p:txBody>
      </p:sp>
    </p:spTree>
    <p:extLst>
      <p:ext uri="{BB962C8B-B14F-4D97-AF65-F5344CB8AC3E}">
        <p14:creationId xmlns:p14="http://schemas.microsoft.com/office/powerpoint/2010/main" val="229219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ECF9E-8F29-48A6-952F-8B8AB447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B2164-F5CE-4B18-B5E9-7C705336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C3101-1210-483A-B75B-61E445C1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366D2-E87A-4E0F-A966-7101F063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53" y="0"/>
            <a:ext cx="822069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C8FE1E-71DB-40CE-9977-1CC957275874}"/>
              </a:ext>
            </a:extLst>
          </p:cNvPr>
          <p:cNvSpPr txBox="1"/>
          <p:nvPr/>
        </p:nvSpPr>
        <p:spPr>
          <a:xfrm>
            <a:off x="6400800" y="228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4 PM</a:t>
            </a:r>
          </a:p>
        </p:txBody>
      </p:sp>
    </p:spTree>
    <p:extLst>
      <p:ext uri="{BB962C8B-B14F-4D97-AF65-F5344CB8AC3E}">
        <p14:creationId xmlns:p14="http://schemas.microsoft.com/office/powerpoint/2010/main" val="78066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746F0-A61D-42D1-9C22-22AB4378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8E075-9B10-4EC5-86F0-F536256F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41DBE-0009-4382-A1BA-B284B992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42012-6FE9-4A61-A7DD-DA52D98D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500062"/>
            <a:ext cx="88201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7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http://media-2.web.britannica.com/eb-media/34/163334-004-85D3FD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167"/>
            <a:ext cx="3381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Cherenkov radiation emitted by the core of the Reed Research Reactor located at Reed College in Portland, Oregon, U.S.</a:t>
            </a:r>
            <a:endParaRPr lang="en-US" sz="2400" i="1" dirty="0"/>
          </a:p>
          <a:p>
            <a:r>
              <a:rPr lang="en-US" sz="2400" i="1" dirty="0"/>
              <a:t>Cherenkov radiation</a:t>
            </a:r>
            <a:r>
              <a:rPr lang="en-US" sz="2400" dirty="0"/>
              <a:t>. Photograph. </a:t>
            </a:r>
            <a:r>
              <a:rPr lang="en-US" sz="2400" i="1" dirty="0" err="1"/>
              <a:t>Encyclopædia</a:t>
            </a:r>
            <a:r>
              <a:rPr lang="en-US" sz="2400" i="1" dirty="0"/>
              <a:t> Britannica Online</a:t>
            </a:r>
            <a:r>
              <a:rPr lang="en-US" sz="2400" dirty="0"/>
              <a:t>. Web. 12 Apr. 2013. </a:t>
            </a:r>
            <a:r>
              <a:rPr lang="en-US" sz="2400" dirty="0">
                <a:hlinkClick r:id="rId4"/>
              </a:rPr>
              <a:t>http://www.britannica.com/EBchecked/media/174732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823" y="1447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Cherenkov radiation</a:t>
            </a:r>
          </a:p>
        </p:txBody>
      </p:sp>
    </p:spTree>
    <p:extLst>
      <p:ext uri="{BB962C8B-B14F-4D97-AF65-F5344CB8AC3E}">
        <p14:creationId xmlns:p14="http://schemas.microsoft.com/office/powerpoint/2010/main" val="247816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321" r="77754" b="66037"/>
          <a:stretch/>
        </p:blipFill>
        <p:spPr>
          <a:xfrm>
            <a:off x="304800" y="176797"/>
            <a:ext cx="3429000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10" y="762000"/>
            <a:ext cx="1519989" cy="231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546" y="762000"/>
            <a:ext cx="1523986" cy="2297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224" t="47825" r="58758" b="9434"/>
          <a:stretch/>
        </p:blipFill>
        <p:spPr>
          <a:xfrm>
            <a:off x="3124200" y="762000"/>
            <a:ext cx="1614864" cy="2322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99" y="3163655"/>
            <a:ext cx="722947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486432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7"/>
              </a:rPr>
              <a:t>https://www.nobelprize.org/prizes/physics/1958/ceremony-speech/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07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References for notes:   Glenn S. Smith, </a:t>
            </a:r>
            <a:r>
              <a:rPr lang="en-US" sz="2400" i="1" dirty="0">
                <a:latin typeface="+mj-lt"/>
              </a:rPr>
              <a:t>An Introduction to Electromagnetic Radiation</a:t>
            </a:r>
            <a:r>
              <a:rPr lang="en-US" sz="2400" dirty="0">
                <a:latin typeface="+mj-lt"/>
              </a:rPr>
              <a:t> (Cambridge UP, 1997), Andrew Zangwill, Modern Electrodynamics (Cambridge UP, 2013)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Cherenkov radiation     </a:t>
            </a:r>
          </a:p>
          <a:p>
            <a:r>
              <a:rPr lang="en-US" sz="2400" dirty="0">
                <a:latin typeface="+mj-lt"/>
              </a:rPr>
              <a:t>          Discovered ~1930; bluish light emitted by energetic charged particles traveling within dielectric materials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51934" y="3941717"/>
            <a:ext cx="2601907" cy="1547723"/>
            <a:chOff x="1375854" y="3941717"/>
            <a:chExt cx="2677986" cy="1547723"/>
          </a:xfrm>
        </p:grpSpPr>
        <p:sp>
          <p:nvSpPr>
            <p:cNvPr id="10" name="Isosceles Triangle 9"/>
            <p:cNvSpPr/>
            <p:nvPr/>
          </p:nvSpPr>
          <p:spPr>
            <a:xfrm rot="16200000" flipV="1">
              <a:off x="1779715" y="3537856"/>
              <a:ext cx="1325879" cy="2133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4495800"/>
              <a:ext cx="228600" cy="228600"/>
            </a:xfrm>
            <a:prstGeom prst="ellipse">
              <a:avLst/>
            </a:prstGeom>
            <a:solidFill>
              <a:srgbClr val="FC48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233057" y="4604658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4648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q</a:t>
              </a:r>
            </a:p>
          </p:txBody>
        </p:sp>
        <p:sp>
          <p:nvSpPr>
            <p:cNvPr id="11" name="Arc 10"/>
            <p:cNvSpPr/>
            <p:nvPr/>
          </p:nvSpPr>
          <p:spPr>
            <a:xfrm rot="20502974">
              <a:off x="2801230" y="4348563"/>
              <a:ext cx="918605" cy="1140877"/>
            </a:xfrm>
            <a:prstGeom prst="arc">
              <a:avLst>
                <a:gd name="adj1" fmla="val 16200000"/>
                <a:gd name="adj2" fmla="val 20107073"/>
              </a:avLst>
            </a:prstGeom>
            <a:ln w="25400">
              <a:solidFill>
                <a:srgbClr val="FC4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8040" y="407402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2400" b="1" i="1" baseline="-25000" dirty="0">
                  <a:solidFill>
                    <a:srgbClr val="FF0000"/>
                  </a:solidFill>
                  <a:latin typeface="+mj-lt"/>
                </a:rPr>
                <a:t>c</a:t>
              </a:r>
              <a:endParaRPr lang="en-US" sz="2400" b="1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4" name="Cube 23"/>
          <p:cNvSpPr/>
          <p:nvPr/>
        </p:nvSpPr>
        <p:spPr>
          <a:xfrm>
            <a:off x="1219200" y="3713229"/>
            <a:ext cx="4236286" cy="1696971"/>
          </a:xfrm>
          <a:prstGeom prst="cube">
            <a:avLst/>
          </a:prstGeom>
          <a:solidFill>
            <a:schemeClr val="bg1">
              <a:lumMod val="75000"/>
              <a:alpha val="19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39ED8-B20D-4AB5-998A-5D632BA09D01}"/>
              </a:ext>
            </a:extLst>
          </p:cNvPr>
          <p:cNvSpPr txBox="1"/>
          <p:nvPr/>
        </p:nvSpPr>
        <p:spPr>
          <a:xfrm>
            <a:off x="5821346" y="3840540"/>
            <a:ext cx="2713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some treatments give the critical angle as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baseline="-250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/2.</a:t>
            </a:r>
          </a:p>
        </p:txBody>
      </p:sp>
    </p:spTree>
    <p:extLst>
      <p:ext uri="{BB962C8B-B14F-4D97-AF65-F5344CB8AC3E}">
        <p14:creationId xmlns:p14="http://schemas.microsoft.com/office/powerpoint/2010/main" val="371481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5004648" cy="301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4"/>
              </a:rPr>
              <a:t>http://large.stanford.edu/courses/2014/ph241/alaeian2/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057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Electric field direction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391005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683963"/>
            <a:ext cx="2947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Particle velocity</a:t>
            </a:r>
          </a:p>
        </p:txBody>
      </p:sp>
    </p:spTree>
    <p:extLst>
      <p:ext uri="{BB962C8B-B14F-4D97-AF65-F5344CB8AC3E}">
        <p14:creationId xmlns:p14="http://schemas.microsoft.com/office/powerpoint/2010/main" val="236156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9639"/>
              </p:ext>
            </p:extLst>
          </p:nvPr>
        </p:nvGraphicFramePr>
        <p:xfrm>
          <a:off x="711200" y="337212"/>
          <a:ext cx="8020050" cy="254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2" name="Equation" r:id="rId4" imgW="6222960" imgH="1917360" progId="Equation.DSMT4">
                  <p:embed/>
                </p:oleObj>
              </mc:Choice>
              <mc:Fallback>
                <p:oleObj name="Equation" r:id="rId4" imgW="6222960" imgH="1917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7212"/>
                        <a:ext cx="8020050" cy="2544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57017"/>
              </p:ext>
            </p:extLst>
          </p:nvPr>
        </p:nvGraphicFramePr>
        <p:xfrm>
          <a:off x="594360" y="3281385"/>
          <a:ext cx="8128000" cy="212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3" name="Equation" r:id="rId6" imgW="4851360" imgH="1231560" progId="Equation.DSMT4">
                  <p:embed/>
                </p:oleObj>
              </mc:Choice>
              <mc:Fallback>
                <p:oleObj name="Equation" r:id="rId6" imgW="4851360" imgH="1231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3281385"/>
                        <a:ext cx="8128000" cy="212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6388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30240" y="4084320"/>
            <a:ext cx="2362200" cy="396240"/>
          </a:xfrm>
          <a:custGeom>
            <a:avLst/>
            <a:gdLst>
              <a:gd name="connsiteX0" fmla="*/ 0 w 2362200"/>
              <a:gd name="connsiteY0" fmla="*/ 396240 h 396240"/>
              <a:gd name="connsiteX1" fmla="*/ 91440 w 2362200"/>
              <a:gd name="connsiteY1" fmla="*/ 335280 h 396240"/>
              <a:gd name="connsiteX2" fmla="*/ 182880 w 2362200"/>
              <a:gd name="connsiteY2" fmla="*/ 243840 h 396240"/>
              <a:gd name="connsiteX3" fmla="*/ 243840 w 2362200"/>
              <a:gd name="connsiteY3" fmla="*/ 198120 h 396240"/>
              <a:gd name="connsiteX4" fmla="*/ 289560 w 2362200"/>
              <a:gd name="connsiteY4" fmla="*/ 152400 h 396240"/>
              <a:gd name="connsiteX5" fmla="*/ 365760 w 2362200"/>
              <a:gd name="connsiteY5" fmla="*/ 121920 h 396240"/>
              <a:gd name="connsiteX6" fmla="*/ 487680 w 2362200"/>
              <a:gd name="connsiteY6" fmla="*/ 60960 h 396240"/>
              <a:gd name="connsiteX7" fmla="*/ 533400 w 2362200"/>
              <a:gd name="connsiteY7" fmla="*/ 30480 h 396240"/>
              <a:gd name="connsiteX8" fmla="*/ 624840 w 2362200"/>
              <a:gd name="connsiteY8" fmla="*/ 15240 h 396240"/>
              <a:gd name="connsiteX9" fmla="*/ 670560 w 2362200"/>
              <a:gd name="connsiteY9" fmla="*/ 0 h 396240"/>
              <a:gd name="connsiteX10" fmla="*/ 716280 w 2362200"/>
              <a:gd name="connsiteY10" fmla="*/ 30480 h 396240"/>
              <a:gd name="connsiteX11" fmla="*/ 746760 w 2362200"/>
              <a:gd name="connsiteY11" fmla="*/ 121920 h 396240"/>
              <a:gd name="connsiteX12" fmla="*/ 792480 w 2362200"/>
              <a:gd name="connsiteY12" fmla="*/ 213360 h 396240"/>
              <a:gd name="connsiteX13" fmla="*/ 883920 w 2362200"/>
              <a:gd name="connsiteY13" fmla="*/ 259080 h 396240"/>
              <a:gd name="connsiteX14" fmla="*/ 929640 w 2362200"/>
              <a:gd name="connsiteY14" fmla="*/ 289560 h 396240"/>
              <a:gd name="connsiteX15" fmla="*/ 975360 w 2362200"/>
              <a:gd name="connsiteY15" fmla="*/ 304800 h 396240"/>
              <a:gd name="connsiteX16" fmla="*/ 1036320 w 2362200"/>
              <a:gd name="connsiteY16" fmla="*/ 335280 h 396240"/>
              <a:gd name="connsiteX17" fmla="*/ 1097280 w 2362200"/>
              <a:gd name="connsiteY17" fmla="*/ 350520 h 396240"/>
              <a:gd name="connsiteX18" fmla="*/ 1249680 w 2362200"/>
              <a:gd name="connsiteY18" fmla="*/ 396240 h 396240"/>
              <a:gd name="connsiteX19" fmla="*/ 1432560 w 2362200"/>
              <a:gd name="connsiteY19" fmla="*/ 335280 h 396240"/>
              <a:gd name="connsiteX20" fmla="*/ 1478280 w 2362200"/>
              <a:gd name="connsiteY20" fmla="*/ 320040 h 396240"/>
              <a:gd name="connsiteX21" fmla="*/ 1524000 w 2362200"/>
              <a:gd name="connsiteY21" fmla="*/ 289560 h 396240"/>
              <a:gd name="connsiteX22" fmla="*/ 1615440 w 2362200"/>
              <a:gd name="connsiteY22" fmla="*/ 259080 h 396240"/>
              <a:gd name="connsiteX23" fmla="*/ 1645920 w 2362200"/>
              <a:gd name="connsiteY23" fmla="*/ 213360 h 396240"/>
              <a:gd name="connsiteX24" fmla="*/ 1783080 w 2362200"/>
              <a:gd name="connsiteY24" fmla="*/ 137160 h 396240"/>
              <a:gd name="connsiteX25" fmla="*/ 1905000 w 2362200"/>
              <a:gd name="connsiteY25" fmla="*/ 91440 h 396240"/>
              <a:gd name="connsiteX26" fmla="*/ 1996440 w 2362200"/>
              <a:gd name="connsiteY26" fmla="*/ 60960 h 396240"/>
              <a:gd name="connsiteX27" fmla="*/ 2042160 w 2362200"/>
              <a:gd name="connsiteY27" fmla="*/ 45720 h 396240"/>
              <a:gd name="connsiteX28" fmla="*/ 2286000 w 2362200"/>
              <a:gd name="connsiteY28" fmla="*/ 60960 h 396240"/>
              <a:gd name="connsiteX29" fmla="*/ 2362200 w 2362200"/>
              <a:gd name="connsiteY29" fmla="*/ 7620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2200" h="396240">
                <a:moveTo>
                  <a:pt x="0" y="396240"/>
                </a:moveTo>
                <a:cubicBezTo>
                  <a:pt x="30480" y="375920"/>
                  <a:pt x="63298" y="358731"/>
                  <a:pt x="91440" y="335280"/>
                </a:cubicBezTo>
                <a:cubicBezTo>
                  <a:pt x="124554" y="307685"/>
                  <a:pt x="148396" y="269703"/>
                  <a:pt x="182880" y="243840"/>
                </a:cubicBezTo>
                <a:cubicBezTo>
                  <a:pt x="203200" y="228600"/>
                  <a:pt x="224555" y="214650"/>
                  <a:pt x="243840" y="198120"/>
                </a:cubicBezTo>
                <a:cubicBezTo>
                  <a:pt x="260204" y="184094"/>
                  <a:pt x="271283" y="163823"/>
                  <a:pt x="289560" y="152400"/>
                </a:cubicBezTo>
                <a:cubicBezTo>
                  <a:pt x="312758" y="137901"/>
                  <a:pt x="340360" y="132080"/>
                  <a:pt x="365760" y="121920"/>
                </a:cubicBezTo>
                <a:cubicBezTo>
                  <a:pt x="452473" y="35207"/>
                  <a:pt x="363092" y="107680"/>
                  <a:pt x="487680" y="60960"/>
                </a:cubicBezTo>
                <a:cubicBezTo>
                  <a:pt x="504830" y="54529"/>
                  <a:pt x="516024" y="36272"/>
                  <a:pt x="533400" y="30480"/>
                </a:cubicBezTo>
                <a:cubicBezTo>
                  <a:pt x="562715" y="20708"/>
                  <a:pt x="594675" y="21943"/>
                  <a:pt x="624840" y="15240"/>
                </a:cubicBezTo>
                <a:cubicBezTo>
                  <a:pt x="640522" y="11755"/>
                  <a:pt x="655320" y="5080"/>
                  <a:pt x="670560" y="0"/>
                </a:cubicBezTo>
                <a:cubicBezTo>
                  <a:pt x="685800" y="10160"/>
                  <a:pt x="706572" y="14948"/>
                  <a:pt x="716280" y="30480"/>
                </a:cubicBezTo>
                <a:cubicBezTo>
                  <a:pt x="733308" y="57725"/>
                  <a:pt x="736600" y="91440"/>
                  <a:pt x="746760" y="121920"/>
                </a:cubicBezTo>
                <a:cubicBezTo>
                  <a:pt x="759155" y="159105"/>
                  <a:pt x="762937" y="183817"/>
                  <a:pt x="792480" y="213360"/>
                </a:cubicBezTo>
                <a:cubicBezTo>
                  <a:pt x="836156" y="257036"/>
                  <a:pt x="834340" y="234290"/>
                  <a:pt x="883920" y="259080"/>
                </a:cubicBezTo>
                <a:cubicBezTo>
                  <a:pt x="900303" y="267271"/>
                  <a:pt x="913257" y="281369"/>
                  <a:pt x="929640" y="289560"/>
                </a:cubicBezTo>
                <a:cubicBezTo>
                  <a:pt x="944008" y="296744"/>
                  <a:pt x="960595" y="298472"/>
                  <a:pt x="975360" y="304800"/>
                </a:cubicBezTo>
                <a:cubicBezTo>
                  <a:pt x="996242" y="313749"/>
                  <a:pt x="1015048" y="327303"/>
                  <a:pt x="1036320" y="335280"/>
                </a:cubicBezTo>
                <a:cubicBezTo>
                  <a:pt x="1055932" y="342634"/>
                  <a:pt x="1077218" y="344501"/>
                  <a:pt x="1097280" y="350520"/>
                </a:cubicBezTo>
                <a:cubicBezTo>
                  <a:pt x="1282798" y="406175"/>
                  <a:pt x="1109173" y="361113"/>
                  <a:pt x="1249680" y="396240"/>
                </a:cubicBezTo>
                <a:cubicBezTo>
                  <a:pt x="1466237" y="342101"/>
                  <a:pt x="1294760" y="394337"/>
                  <a:pt x="1432560" y="335280"/>
                </a:cubicBezTo>
                <a:cubicBezTo>
                  <a:pt x="1447325" y="328952"/>
                  <a:pt x="1463912" y="327224"/>
                  <a:pt x="1478280" y="320040"/>
                </a:cubicBezTo>
                <a:cubicBezTo>
                  <a:pt x="1494663" y="311849"/>
                  <a:pt x="1507262" y="296999"/>
                  <a:pt x="1524000" y="289560"/>
                </a:cubicBezTo>
                <a:cubicBezTo>
                  <a:pt x="1553360" y="276511"/>
                  <a:pt x="1615440" y="259080"/>
                  <a:pt x="1615440" y="259080"/>
                </a:cubicBezTo>
                <a:cubicBezTo>
                  <a:pt x="1625600" y="243840"/>
                  <a:pt x="1632136" y="225421"/>
                  <a:pt x="1645920" y="213360"/>
                </a:cubicBezTo>
                <a:cubicBezTo>
                  <a:pt x="1740965" y="130196"/>
                  <a:pt x="1706888" y="169814"/>
                  <a:pt x="1783080" y="137160"/>
                </a:cubicBezTo>
                <a:cubicBezTo>
                  <a:pt x="1942059" y="69026"/>
                  <a:pt x="1748903" y="138269"/>
                  <a:pt x="1905000" y="91440"/>
                </a:cubicBezTo>
                <a:cubicBezTo>
                  <a:pt x="1935774" y="82208"/>
                  <a:pt x="1965960" y="71120"/>
                  <a:pt x="1996440" y="60960"/>
                </a:cubicBezTo>
                <a:lnTo>
                  <a:pt x="2042160" y="45720"/>
                </a:lnTo>
                <a:cubicBezTo>
                  <a:pt x="2123440" y="50800"/>
                  <a:pt x="2205009" y="52435"/>
                  <a:pt x="2286000" y="60960"/>
                </a:cubicBezTo>
                <a:cubicBezTo>
                  <a:pt x="2461302" y="79413"/>
                  <a:pt x="2239797" y="76200"/>
                  <a:pt x="2362200" y="7620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q</a:t>
            </a:r>
            <a:r>
              <a:rPr lang="en-US" sz="2400" i="1" dirty="0">
                <a:latin typeface="+mj-lt"/>
              </a:rPr>
              <a:t>(t)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5C606-A00B-44EA-96CA-397D4D34BD0E}"/>
              </a:ext>
            </a:extLst>
          </p:cNvPr>
          <p:cNvSpPr txBox="1"/>
          <p:nvPr/>
        </p:nvSpPr>
        <p:spPr>
          <a:xfrm>
            <a:off x="48006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 the values of 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dirty="0">
                <a:latin typeface="+mj-lt"/>
              </a:rPr>
              <a:t> depend on the material and on frequency.</a:t>
            </a:r>
          </a:p>
        </p:txBody>
      </p:sp>
    </p:spTree>
    <p:extLst>
      <p:ext uri="{BB962C8B-B14F-4D97-AF65-F5344CB8AC3E}">
        <p14:creationId xmlns:p14="http://schemas.microsoft.com/office/powerpoint/2010/main" val="179196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26751</TotalTime>
  <Words>1146</Words>
  <Application>Microsoft Office PowerPoint</Application>
  <PresentationFormat>On-screen Show (4:3)</PresentationFormat>
  <Paragraphs>228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1378</cp:revision>
  <cp:lastPrinted>2021-04-21T02:46:18Z</cp:lastPrinted>
  <dcterms:created xsi:type="dcterms:W3CDTF">2012-01-10T18:32:24Z</dcterms:created>
  <dcterms:modified xsi:type="dcterms:W3CDTF">2021-04-21T02:46:30Z</dcterms:modified>
</cp:coreProperties>
</file>