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54" r:id="rId3"/>
    <p:sldId id="428" r:id="rId4"/>
    <p:sldId id="429" r:id="rId5"/>
    <p:sldId id="389" r:id="rId6"/>
    <p:sldId id="396" r:id="rId7"/>
    <p:sldId id="390" r:id="rId8"/>
    <p:sldId id="430" r:id="rId9"/>
    <p:sldId id="431" r:id="rId10"/>
    <p:sldId id="391" r:id="rId11"/>
    <p:sldId id="392" r:id="rId12"/>
    <p:sldId id="393" r:id="rId13"/>
    <p:sldId id="398" r:id="rId14"/>
    <p:sldId id="417" r:id="rId15"/>
    <p:sldId id="402" r:id="rId16"/>
    <p:sldId id="427" r:id="rId17"/>
    <p:sldId id="399" r:id="rId18"/>
    <p:sldId id="400" r:id="rId19"/>
    <p:sldId id="416" r:id="rId20"/>
    <p:sldId id="414" r:id="rId21"/>
    <p:sldId id="415" r:id="rId22"/>
    <p:sldId id="418" r:id="rId23"/>
    <p:sldId id="432" r:id="rId24"/>
    <p:sldId id="419" r:id="rId25"/>
    <p:sldId id="420" r:id="rId26"/>
    <p:sldId id="421" r:id="rId27"/>
    <p:sldId id="422" r:id="rId28"/>
    <p:sldId id="423" r:id="rId29"/>
    <p:sldId id="424" r:id="rId30"/>
    <p:sldId id="425" r:id="rId31"/>
    <p:sldId id="433"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68" d="100"/>
          <a:sy n="68" d="100"/>
        </p:scale>
        <p:origin x="1882" y="62"/>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4/22/2021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4/22/2021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85550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67405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936565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Plets</a:t>
            </a:r>
            <a:r>
              <a:rPr lang="en-US" dirty="0"/>
              <a:t>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important dates.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69768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 is manageable…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76212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a:t>
            </a:r>
            <a:r>
              <a:rPr lang="en-US"/>
              <a:t>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47269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7100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80246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78371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04/23/2021</a:t>
            </a:r>
            <a:endParaRPr lang="en-US" dirty="0"/>
          </a:p>
        </p:txBody>
      </p:sp>
      <p:sp>
        <p:nvSpPr>
          <p:cNvPr id="6" name="Footer Placeholder 5"/>
          <p:cNvSpPr>
            <a:spLocks noGrp="1"/>
          </p:cNvSpPr>
          <p:nvPr>
            <p:ph type="ftr" sz="quarter" idx="11"/>
          </p:nvPr>
        </p:nvSpPr>
        <p:spPr/>
        <p:txBody>
          <a:bodyPr/>
          <a:lstStyle/>
          <a:p>
            <a:r>
              <a:rPr lang="en-US"/>
              <a:t>PHY 712  Spring 2021 --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04/23/2021</a:t>
            </a:r>
            <a:endParaRPr lang="en-US" dirty="0"/>
          </a:p>
        </p:txBody>
      </p:sp>
      <p:sp>
        <p:nvSpPr>
          <p:cNvPr id="8" name="Footer Placeholder 7"/>
          <p:cNvSpPr>
            <a:spLocks noGrp="1"/>
          </p:cNvSpPr>
          <p:nvPr>
            <p:ph type="ftr" sz="quarter" idx="11"/>
          </p:nvPr>
        </p:nvSpPr>
        <p:spPr/>
        <p:txBody>
          <a:bodyPr/>
          <a:lstStyle/>
          <a:p>
            <a:r>
              <a:rPr lang="en-US"/>
              <a:t>PHY 712  Spring 2021 --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04/23/2021</a:t>
            </a:r>
            <a:endParaRPr lang="en-US" dirty="0"/>
          </a:p>
        </p:txBody>
      </p:sp>
      <p:sp>
        <p:nvSpPr>
          <p:cNvPr id="4" name="Footer Placeholder 3"/>
          <p:cNvSpPr>
            <a:spLocks noGrp="1"/>
          </p:cNvSpPr>
          <p:nvPr>
            <p:ph type="ftr" sz="quarter" idx="11"/>
          </p:nvPr>
        </p:nvSpPr>
        <p:spPr/>
        <p:txBody>
          <a:bodyPr/>
          <a:lstStyle/>
          <a:p>
            <a:r>
              <a:rPr lang="en-US"/>
              <a:t>PHY 712  Spring 2021 --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04/23/2021</a:t>
            </a:r>
            <a:endParaRPr lang="en-US" dirty="0"/>
          </a:p>
        </p:txBody>
      </p:sp>
      <p:sp>
        <p:nvSpPr>
          <p:cNvPr id="6" name="Footer Placeholder 5"/>
          <p:cNvSpPr>
            <a:spLocks noGrp="1"/>
          </p:cNvSpPr>
          <p:nvPr>
            <p:ph type="ftr" sz="quarter" idx="11"/>
          </p:nvPr>
        </p:nvSpPr>
        <p:spPr/>
        <p:txBody>
          <a:bodyPr/>
          <a:lstStyle/>
          <a:p>
            <a:r>
              <a:rPr lang="en-US"/>
              <a:t>PHY 712  Spring 2021 --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04/23/2021</a:t>
            </a:r>
            <a:endParaRPr lang="en-US" dirty="0"/>
          </a:p>
        </p:txBody>
      </p:sp>
      <p:sp>
        <p:nvSpPr>
          <p:cNvPr id="6" name="Footer Placeholder 5"/>
          <p:cNvSpPr>
            <a:spLocks noGrp="1"/>
          </p:cNvSpPr>
          <p:nvPr>
            <p:ph type="ftr" sz="quarter" idx="11"/>
          </p:nvPr>
        </p:nvSpPr>
        <p:spPr/>
        <p:txBody>
          <a:bodyPr/>
          <a:lstStyle/>
          <a:p>
            <a:r>
              <a:rPr lang="en-US"/>
              <a:t>PHY 712  Spring 2021 --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04/23/2021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wmf"/><Relationship Id="rId3" Type="http://schemas.openxmlformats.org/officeDocument/2006/relationships/notesSlide" Target="../notesSlides/notesSlide12.xml"/><Relationship Id="rId7" Type="http://schemas.openxmlformats.org/officeDocument/2006/relationships/image" Target="../media/image12.wmf"/><Relationship Id="rId12" Type="http://schemas.openxmlformats.org/officeDocument/2006/relationships/oleObject" Target="../embeddings/oleObject10.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wmf"/><Relationship Id="rId1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20.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uphys.wustl.edu/~jss/NewPeriodicTable.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44.w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30.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762000"/>
            <a:ext cx="8839200" cy="4031873"/>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Notes for </a:t>
            </a:r>
            <a:r>
              <a:rPr lang="en-US" sz="3200" b="1"/>
              <a:t>Lecture 34:</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Electromagnetic aspects of superconductivity</a:t>
            </a: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04/23/2021</a:t>
            </a:r>
            <a:endParaRPr lang="en-US" dirty="0"/>
          </a:p>
        </p:txBody>
      </p:sp>
      <p:sp>
        <p:nvSpPr>
          <p:cNvPr id="7" name="Footer Placeholder 6"/>
          <p:cNvSpPr>
            <a:spLocks noGrp="1"/>
          </p:cNvSpPr>
          <p:nvPr>
            <p:ph type="ftr" sz="quarter" idx="11"/>
          </p:nvPr>
        </p:nvSpPr>
        <p:spPr/>
        <p:txBody>
          <a:bodyPr/>
          <a:lstStyle/>
          <a:p>
            <a:r>
              <a:rPr lang="en-US"/>
              <a:t>PHY 712  Spring 2021 -- Lecture 34</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spid="_x0000_s99447" name="Equation" r:id="rId4" imgW="3682800" imgH="3479760" progId="Equation.DSMT4">
                  <p:embed/>
                </p:oleObj>
              </mc:Choice>
              <mc:Fallback>
                <p:oleObj name="Equation" r:id="rId4" imgW="3682800" imgH="3479760" progId="Equation.DSMT4">
                  <p:embed/>
                  <p:pic>
                    <p:nvPicPr>
                      <p:cNvPr id="0" name="Object 6"/>
                      <p:cNvPicPr>
                        <a:picLocks noChangeAspect="1" noChangeArrowheads="1"/>
                      </p:cNvPicPr>
                      <p:nvPr/>
                    </p:nvPicPr>
                    <p:blipFill>
                      <a:blip r:embed="rId5"/>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AB54E9A1-20D2-40DB-B248-09E4F207EEC1}"/>
              </a:ext>
            </a:extLst>
          </p:cNvPr>
          <p:cNvSpPr txBox="1"/>
          <p:nvPr/>
        </p:nvSpPr>
        <p:spPr>
          <a:xfrm>
            <a:off x="5181600" y="2819400"/>
            <a:ext cx="3733800" cy="1569660"/>
          </a:xfrm>
          <a:prstGeom prst="rect">
            <a:avLst/>
          </a:prstGeom>
          <a:noFill/>
        </p:spPr>
        <p:txBody>
          <a:bodyPr wrap="square" rtlCol="0">
            <a:spAutoFit/>
          </a:bodyPr>
          <a:lstStyle/>
          <a:p>
            <a:r>
              <a:rPr lang="en-US" sz="2400" dirty="0">
                <a:latin typeface="+mj-lt"/>
              </a:rPr>
              <a:t>Are these equations </a:t>
            </a:r>
          </a:p>
          <a:p>
            <a:pPr marL="914400" lvl="1" indent="-457200">
              <a:buFont typeface="+mj-lt"/>
              <a:buAutoNum type="arabicPeriod"/>
            </a:pPr>
            <a:r>
              <a:rPr lang="en-US" sz="2400" dirty="0">
                <a:latin typeface="+mj-lt"/>
              </a:rPr>
              <a:t>Exact?</a:t>
            </a:r>
          </a:p>
          <a:p>
            <a:pPr marL="914400" lvl="1" indent="-457200">
              <a:buFont typeface="+mj-lt"/>
              <a:buAutoNum type="arabicPeriod"/>
            </a:pPr>
            <a:r>
              <a:rPr lang="en-US" sz="2400" dirty="0">
                <a:latin typeface="+mj-lt"/>
              </a:rPr>
              <a:t>Approximate?</a:t>
            </a:r>
          </a:p>
          <a:p>
            <a:pPr marL="914400" lvl="1" indent="-457200">
              <a:buFont typeface="+mj-lt"/>
              <a:buAutoNum type="arabicPeriod"/>
            </a:pPr>
            <a:r>
              <a:rPr lang="en-US" sz="2400" dirty="0">
                <a:latin typeface="+mj-lt"/>
              </a:rPr>
              <a:t>Wrong?</a:t>
            </a:r>
          </a:p>
        </p:txBody>
      </p:sp>
    </p:spTree>
    <p:extLst>
      <p:ext uri="{BB962C8B-B14F-4D97-AF65-F5344CB8AC3E}">
        <p14:creationId xmlns:p14="http://schemas.microsoft.com/office/powerpoint/2010/main" val="17399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14188976"/>
              </p:ext>
            </p:extLst>
          </p:nvPr>
        </p:nvGraphicFramePr>
        <p:xfrm>
          <a:off x="838200" y="760413"/>
          <a:ext cx="6045200" cy="4105275"/>
        </p:xfrm>
        <a:graphic>
          <a:graphicData uri="http://schemas.openxmlformats.org/presentationml/2006/ole">
            <mc:AlternateContent xmlns:mc="http://schemas.openxmlformats.org/markup-compatibility/2006">
              <mc:Choice xmlns:v="urn:schemas-microsoft-com:vml" Requires="v">
                <p:oleObj spid="_x0000_s100585" name="Equation" r:id="rId4" imgW="3682800" imgH="2501640" progId="Equation.DSMT4">
                  <p:embed/>
                </p:oleObj>
              </mc:Choice>
              <mc:Fallback>
                <p:oleObj name="Equation" r:id="rId4" imgW="3682800" imgH="2501640" progId="Equation.DSMT4">
                  <p:embed/>
                  <p:pic>
                    <p:nvPicPr>
                      <p:cNvPr id="0" name="Object 5"/>
                      <p:cNvPicPr>
                        <a:picLocks noChangeAspect="1" noChangeArrowheads="1"/>
                      </p:cNvPicPr>
                      <p:nvPr/>
                    </p:nvPicPr>
                    <p:blipFill>
                      <a:blip r:embed="rId5"/>
                      <a:srcRect/>
                      <a:stretch>
                        <a:fillRect/>
                      </a:stretch>
                    </p:blipFill>
                    <p:spPr bwMode="auto">
                      <a:xfrm>
                        <a:off x="838200" y="760413"/>
                        <a:ext cx="6045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0707333"/>
              </p:ext>
            </p:extLst>
          </p:nvPr>
        </p:nvGraphicFramePr>
        <p:xfrm>
          <a:off x="889000" y="5029200"/>
          <a:ext cx="7797800" cy="1082675"/>
        </p:xfrm>
        <a:graphic>
          <a:graphicData uri="http://schemas.openxmlformats.org/presentationml/2006/ole">
            <mc:AlternateContent xmlns:mc="http://schemas.openxmlformats.org/markup-compatibility/2006">
              <mc:Choice xmlns:v="urn:schemas-microsoft-com:vml" Requires="v">
                <p:oleObj spid="_x0000_s100586" name="Equation" r:id="rId6" imgW="4749480" imgH="660240" progId="Equation.DSMT4">
                  <p:embed/>
                </p:oleObj>
              </mc:Choice>
              <mc:Fallback>
                <p:oleObj name="Equation" r:id="rId6" imgW="4749480" imgH="660240" progId="Equation.DSMT4">
                  <p:embed/>
                  <p:pic>
                    <p:nvPicPr>
                      <p:cNvPr id="0" name="Object 5"/>
                      <p:cNvPicPr>
                        <a:picLocks noChangeAspect="1" noChangeArrowheads="1"/>
                      </p:cNvPicPr>
                      <p:nvPr/>
                    </p:nvPicPr>
                    <p:blipFill>
                      <a:blip r:embed="rId7"/>
                      <a:srcRect/>
                      <a:stretch>
                        <a:fillRect/>
                      </a:stretch>
                    </p:blipFill>
                    <p:spPr bwMode="auto">
                      <a:xfrm>
                        <a:off x="889000" y="5029200"/>
                        <a:ext cx="779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0DFCF04-37CC-4075-B5BF-21EE0A1513EB}"/>
              </a:ext>
            </a:extLst>
          </p:cNvPr>
          <p:cNvSpPr txBox="1"/>
          <p:nvPr/>
        </p:nvSpPr>
        <p:spPr>
          <a:xfrm>
            <a:off x="5202219" y="3741430"/>
            <a:ext cx="3962400" cy="830997"/>
          </a:xfrm>
          <a:prstGeom prst="rect">
            <a:avLst/>
          </a:prstGeom>
          <a:noFill/>
        </p:spPr>
        <p:txBody>
          <a:bodyPr wrap="square" rtlCol="0">
            <a:spAutoFit/>
          </a:bodyPr>
          <a:lstStyle/>
          <a:p>
            <a:r>
              <a:rPr lang="en-US" sz="2400" dirty="0">
                <a:latin typeface="+mj-lt"/>
              </a:rPr>
              <a:t>Here we assume we know the boundary value at </a:t>
            </a:r>
            <a:r>
              <a:rPr lang="en-US" sz="2400" i="1" dirty="0">
                <a:latin typeface="+mj-lt"/>
              </a:rPr>
              <a:t>x=0</a:t>
            </a:r>
            <a:r>
              <a:rPr lang="en-US" sz="2400" dirty="0">
                <a:latin typeface="+mj-lt"/>
              </a:rPr>
              <a:t>.</a:t>
            </a:r>
          </a:p>
        </p:txBody>
      </p:sp>
    </p:spTree>
    <p:extLst>
      <p:ext uri="{BB962C8B-B14F-4D97-AF65-F5344CB8AC3E}">
        <p14:creationId xmlns:p14="http://schemas.microsoft.com/office/powerpoint/2010/main" val="1032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spid="_x0000_s101912" name="Equation" r:id="rId4" imgW="3263760" imgH="1168200" progId="Equation.DSMT4">
                  <p:embed/>
                </p:oleObj>
              </mc:Choice>
              <mc:Fallback>
                <p:oleObj name="Equation" r:id="rId4" imgW="3263760" imgH="1168200" progId="Equation.DSMT4">
                  <p:embed/>
                  <p:pic>
                    <p:nvPicPr>
                      <p:cNvPr id="0" name="Object 5"/>
                      <p:cNvPicPr>
                        <a:picLocks noChangeAspect="1" noChangeArrowheads="1"/>
                      </p:cNvPicPr>
                      <p:nvPr/>
                    </p:nvPicPr>
                    <p:blipFill>
                      <a:blip r:embed="rId5"/>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spid="_x0000_s101913" name="Equation" r:id="rId6" imgW="3873240" imgH="1054080" progId="Equation.DSMT4">
                  <p:embed/>
                </p:oleObj>
              </mc:Choice>
              <mc:Fallback>
                <p:oleObj name="Equation" r:id="rId6" imgW="3873240" imgH="1054080" progId="Equation.DSMT4">
                  <p:embed/>
                  <p:pic>
                    <p:nvPicPr>
                      <p:cNvPr id="0" name="Object 6"/>
                      <p:cNvPicPr>
                        <a:picLocks noChangeAspect="1" noChangeArrowheads="1"/>
                      </p:cNvPicPr>
                      <p:nvPr/>
                    </p:nvPicPr>
                    <p:blipFill>
                      <a:blip r:embed="rId7"/>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spid="_x0000_s101914" name="Equation" r:id="rId8" imgW="2019240" imgH="330120" progId="Equation.DSMT4">
                  <p:embed/>
                </p:oleObj>
              </mc:Choice>
              <mc:Fallback>
                <p:oleObj name="Equation" r:id="rId8" imgW="2019240" imgH="330120" progId="Equation.DSMT4">
                  <p:embed/>
                  <p:pic>
                    <p:nvPicPr>
                      <p:cNvPr id="0" name=""/>
                      <p:cNvPicPr/>
                      <p:nvPr/>
                    </p:nvPicPr>
                    <p:blipFill>
                      <a:blip r:embed="rId9"/>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spid="_x0000_s101915"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spid="_x0000_s101916" name="Equation" r:id="rId12" imgW="164880" imgH="279360" progId="Equation.DSMT4">
                  <p:embed/>
                </p:oleObj>
              </mc:Choice>
              <mc:Fallback>
                <p:oleObj name="Equation" r:id="rId12" imgW="164880" imgH="279360" progId="Equation.DSMT4">
                  <p:embed/>
                  <p:pic>
                    <p:nvPicPr>
                      <p:cNvPr id="0" name=""/>
                      <p:cNvPicPr/>
                      <p:nvPr/>
                    </p:nvPicPr>
                    <p:blipFill>
                      <a:blip r:embed="rId13"/>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spid="_x0000_s101917" name="Equation" r:id="rId14" imgW="152280" imgH="228600" progId="Equation.DSMT4">
                  <p:embed/>
                </p:oleObj>
              </mc:Choice>
              <mc:Fallback>
                <p:oleObj name="Equation" r:id="rId14" imgW="152280" imgH="228600" progId="Equation.DSMT4">
                  <p:embed/>
                  <p:pic>
                    <p:nvPicPr>
                      <p:cNvPr id="0" name=""/>
                      <p:cNvPicPr/>
                      <p:nvPr/>
                    </p:nvPicPr>
                    <p:blipFill>
                      <a:blip r:embed="rId15"/>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spid="_x0000_s101918" name="Equation" r:id="rId16" imgW="3073320" imgH="1180800" progId="Equation.DSMT4">
                  <p:embed/>
                </p:oleObj>
              </mc:Choice>
              <mc:Fallback>
                <p:oleObj name="Equation" r:id="rId16" imgW="3073320" imgH="1180800" progId="Equation.DSMT4">
                  <p:embed/>
                  <p:pic>
                    <p:nvPicPr>
                      <p:cNvPr id="0" name=""/>
                      <p:cNvPicPr/>
                      <p:nvPr/>
                    </p:nvPicPr>
                    <p:blipFill>
                      <a:blip r:embed="rId17"/>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spid="_x0000_s103690" name="Equation" r:id="rId4" imgW="3263760" imgH="1168200" progId="Equation.DSMT4">
                  <p:embed/>
                </p:oleObj>
              </mc:Choice>
              <mc:Fallback>
                <p:oleObj name="Equation" r:id="rId4" imgW="3263760" imgH="1168200" progId="Equation.DSMT4">
                  <p:embed/>
                  <p:pic>
                    <p:nvPicPr>
                      <p:cNvPr id="0" name=""/>
                      <p:cNvPicPr>
                        <a:picLocks noChangeAspect="1" noChangeArrowheads="1"/>
                      </p:cNvPicPr>
                      <p:nvPr/>
                    </p:nvPicPr>
                    <p:blipFill>
                      <a:blip r:embed="rId5"/>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spid="_x0000_s103691" name="Equation" r:id="rId6" imgW="2908080" imgH="1054080" progId="Equation.DSMT4">
                  <p:embed/>
                </p:oleObj>
              </mc:Choice>
              <mc:Fallback>
                <p:oleObj name="Equation" r:id="rId6" imgW="2908080" imgH="1054080" progId="Equation.DSMT4">
                  <p:embed/>
                  <p:pic>
                    <p:nvPicPr>
                      <p:cNvPr id="0" name=""/>
                      <p:cNvPicPr>
                        <a:picLocks noChangeAspect="1" noChangeArrowheads="1"/>
                      </p:cNvPicPr>
                      <p:nvPr/>
                    </p:nvPicPr>
                    <p:blipFill>
                      <a:blip r:embed="rId7"/>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spid="_x0000_s103692" name="Equation" r:id="rId8" imgW="1346040" imgH="241200" progId="Equation.DSMT4">
                  <p:embed/>
                </p:oleObj>
              </mc:Choice>
              <mc:Fallback>
                <p:oleObj name="Equation" r:id="rId8" imgW="1346040" imgH="241200" progId="Equation.DSMT4">
                  <p:embed/>
                  <p:pic>
                    <p:nvPicPr>
                      <p:cNvPr id="0" name=""/>
                      <p:cNvPicPr>
                        <a:picLocks noChangeAspect="1" noChangeArrowheads="1"/>
                      </p:cNvPicPr>
                      <p:nvPr/>
                    </p:nvPicPr>
                    <p:blipFill>
                      <a:blip r:embed="rId9"/>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spid="_x0000_s121913" name="Equation" r:id="rId4" imgW="3708360" imgH="1231560" progId="Equation.DSMT4">
                  <p:embed/>
                </p:oleObj>
              </mc:Choice>
              <mc:Fallback>
                <p:oleObj name="Equation" r:id="rId4" imgW="3708360" imgH="1231560" progId="Equation.DSMT4">
                  <p:embed/>
                  <p:pic>
                    <p:nvPicPr>
                      <p:cNvPr id="0" name=""/>
                      <p:cNvPicPr/>
                      <p:nvPr/>
                    </p:nvPicPr>
                    <p:blipFill>
                      <a:blip r:embed="rId5"/>
                      <a:stretch>
                        <a:fillRect/>
                      </a:stretch>
                    </p:blipFill>
                    <p:spPr>
                      <a:xfrm>
                        <a:off x="990600" y="2514600"/>
                        <a:ext cx="6256338" cy="2078038"/>
                      </a:xfrm>
                      <a:prstGeom prst="rect">
                        <a:avLst/>
                      </a:prstGeom>
                    </p:spPr>
                  </p:pic>
                </p:oleObj>
              </mc:Fallback>
            </mc:AlternateContent>
          </a:graphicData>
        </a:graphic>
      </p:graphicFrame>
    </p:spTree>
    <p:extLst>
      <p:ext uri="{BB962C8B-B14F-4D97-AF65-F5344CB8AC3E}">
        <p14:creationId xmlns:p14="http://schemas.microsoft.com/office/powerpoint/2010/main" val="192204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spid="_x0000_s104539" name="Equation" r:id="rId4" imgW="4902120" imgH="3936960" progId="Equation.DSMT4">
                  <p:embed/>
                </p:oleObj>
              </mc:Choice>
              <mc:Fallback>
                <p:oleObj name="Equation" r:id="rId4" imgW="4902120" imgH="3936960" progId="Equation.DSMT4">
                  <p:embed/>
                  <p:pic>
                    <p:nvPicPr>
                      <p:cNvPr id="0" name=""/>
                      <p:cNvPicPr>
                        <a:picLocks noChangeAspect="1" noChangeArrowheads="1"/>
                      </p:cNvPicPr>
                      <p:nvPr/>
                    </p:nvPicPr>
                    <p:blipFill>
                      <a:blip r:embed="rId5"/>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
        <p:nvSpPr>
          <p:cNvPr id="8" name="TextBox 7">
            <a:extLst>
              <a:ext uri="{FF2B5EF4-FFF2-40B4-BE49-F238E27FC236}">
                <a16:creationId xmlns:a16="http://schemas.microsoft.com/office/drawing/2014/main" id="{29E976DE-38C3-4141-86F5-6EC28E97B3A5}"/>
              </a:ext>
            </a:extLst>
          </p:cNvPr>
          <p:cNvSpPr txBox="1"/>
          <p:nvPr/>
        </p:nvSpPr>
        <p:spPr>
          <a:xfrm>
            <a:off x="6248400" y="492145"/>
            <a:ext cx="2743200" cy="1200329"/>
          </a:xfrm>
          <a:prstGeom prst="rect">
            <a:avLst/>
          </a:prstGeom>
          <a:noFill/>
        </p:spPr>
        <p:txBody>
          <a:bodyPr wrap="square" rtlCol="0">
            <a:spAutoFit/>
          </a:bodyPr>
          <a:lstStyle/>
          <a:p>
            <a:r>
              <a:rPr lang="en-US" sz="2400" dirty="0">
                <a:latin typeface="+mj-lt"/>
              </a:rPr>
              <a:t>Here H is thought of in terms of an applied field.</a:t>
            </a:r>
          </a:p>
        </p:txBody>
      </p:sp>
    </p:spTree>
    <p:extLst>
      <p:ext uri="{BB962C8B-B14F-4D97-AF65-F5344CB8AC3E}">
        <p14:creationId xmlns:p14="http://schemas.microsoft.com/office/powerpoint/2010/main" val="391738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spid="_x0000_s114773" name="Equation" r:id="rId5" imgW="2374560" imgH="622080" progId="Equation.DSMT4">
                  <p:embed/>
                </p:oleObj>
              </mc:Choice>
              <mc:Fallback>
                <p:oleObj name="Equation" r:id="rId5" imgW="2374560" imgH="622080" progId="Equation.DSMT4">
                  <p:embed/>
                  <p:pic>
                    <p:nvPicPr>
                      <p:cNvPr id="0" name=""/>
                      <p:cNvPicPr/>
                      <p:nvPr/>
                    </p:nvPicPr>
                    <p:blipFill>
                      <a:blip r:embed="rId6"/>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spid="_x0000_s116809" name="Equation" r:id="rId5" imgW="4635360" imgH="596880" progId="Equation.DSMT4">
                  <p:embed/>
                </p:oleObj>
              </mc:Choice>
              <mc:Fallback>
                <p:oleObj name="Equation" r:id="rId5" imgW="4635360" imgH="596880" progId="Equation.DSMT4">
                  <p:embed/>
                  <p:pic>
                    <p:nvPicPr>
                      <p:cNvPr id="0" name=""/>
                      <p:cNvPicPr/>
                      <p:nvPr/>
                    </p:nvPicPr>
                    <p:blipFill>
                      <a:blip r:embed="rId6"/>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CF166-09CC-4236-934D-81499F7B89CC}"/>
              </a:ext>
            </a:extLst>
          </p:cNvPr>
          <p:cNvPicPr>
            <a:picLocks noChangeAspect="1"/>
          </p:cNvPicPr>
          <p:nvPr/>
        </p:nvPicPr>
        <p:blipFill>
          <a:blip r:embed="rId3"/>
          <a:stretch>
            <a:fillRect/>
          </a:stretch>
        </p:blipFill>
        <p:spPr>
          <a:xfrm>
            <a:off x="0" y="487594"/>
            <a:ext cx="9144000" cy="4313006"/>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04/23/2021</a:t>
            </a:r>
            <a:endParaRPr lang="en-US" dirty="0"/>
          </a:p>
        </p:txBody>
      </p:sp>
      <p:sp>
        <p:nvSpPr>
          <p:cNvPr id="7" name="Footer Placeholder 6"/>
          <p:cNvSpPr>
            <a:spLocks noGrp="1"/>
          </p:cNvSpPr>
          <p:nvPr>
            <p:ph type="ftr" sz="quarter" idx="11"/>
          </p:nvPr>
        </p:nvSpPr>
        <p:spPr/>
        <p:txBody>
          <a:bodyPr/>
          <a:lstStyle/>
          <a:p>
            <a:r>
              <a:rPr lang="en-US"/>
              <a:t>PHY 712  Spring 2021 -- Lecture 34</a:t>
            </a:r>
            <a:endParaRPr lang="en-US" dirty="0"/>
          </a:p>
        </p:txBody>
      </p:sp>
      <p:sp>
        <p:nvSpPr>
          <p:cNvPr id="8" name="Rectangle 7"/>
          <p:cNvSpPr/>
          <p:nvPr/>
        </p:nvSpPr>
        <p:spPr>
          <a:xfrm>
            <a:off x="76200" y="2394661"/>
            <a:ext cx="8924552" cy="498872"/>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76200" y="5562600"/>
            <a:ext cx="8991600" cy="830997"/>
          </a:xfrm>
          <a:prstGeom prst="rect">
            <a:avLst/>
          </a:prstGeom>
          <a:noFill/>
        </p:spPr>
        <p:txBody>
          <a:bodyPr wrap="square" rtlCol="0">
            <a:spAutoFit/>
          </a:bodyPr>
          <a:lstStyle/>
          <a:p>
            <a:r>
              <a:rPr lang="en-US" sz="2400" dirty="0">
                <a:latin typeface="+mj-lt"/>
              </a:rPr>
              <a:t>Important dates:  Final exams available May 6; due May 14</a:t>
            </a:r>
          </a:p>
          <a:p>
            <a:r>
              <a:rPr lang="en-US" sz="2400" dirty="0">
                <a:latin typeface="+mj-lt"/>
              </a:rPr>
              <a:t>                            Outstanding work due May 14</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spid="_x0000_s115858" name="Equation" r:id="rId4" imgW="2450880" imgH="825480" progId="Equation.DSMT4">
                  <p:embed/>
                </p:oleObj>
              </mc:Choice>
              <mc:Fallback>
                <p:oleObj name="Equation" r:id="rId4" imgW="2450880" imgH="825480" progId="Equation.DSMT4">
                  <p:embed/>
                  <p:pic>
                    <p:nvPicPr>
                      <p:cNvPr id="0" name=""/>
                      <p:cNvPicPr/>
                      <p:nvPr/>
                    </p:nvPicPr>
                    <p:blipFill>
                      <a:blip r:embed="rId5"/>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spid="_x0000_s115859" name="Equation" r:id="rId7" imgW="1701720" imgH="571320" progId="Equation.DSMT4">
                  <p:embed/>
                </p:oleObj>
              </mc:Choice>
              <mc:Fallback>
                <p:oleObj name="Equation" r:id="rId7" imgW="1701720" imgH="571320" progId="Equation.DSMT4">
                  <p:embed/>
                  <p:pic>
                    <p:nvPicPr>
                      <p:cNvPr id="0" name=""/>
                      <p:cNvPicPr/>
                      <p:nvPr/>
                    </p:nvPicPr>
                    <p:blipFill>
                      <a:blip r:embed="rId8"/>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457200" y="747712"/>
            <a:ext cx="8534400" cy="5719763"/>
          </a:xfrm>
          <a:prstGeom prst="rect">
            <a:avLst/>
          </a:prstGeom>
        </p:spPr>
      </p:pic>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4"/>
              </a:rPr>
              <a:t>http://wuphys.wustl.edu/~jss/NewPeriodicTable.pdf</a:t>
            </a:r>
            <a:endParaRPr lang="en-US" sz="2400" dirty="0">
              <a:latin typeface="+mj-lt"/>
            </a:endParaRPr>
          </a:p>
        </p:txBody>
      </p:sp>
    </p:spTree>
    <p:extLst>
      <p:ext uri="{BB962C8B-B14F-4D97-AF65-F5344CB8AC3E}">
        <p14:creationId xmlns:p14="http://schemas.microsoft.com/office/powerpoint/2010/main" val="9949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AD3D3-4E5A-4B4D-BA7B-1767049B43F0}"/>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E28A4C3F-950F-476A-9DDD-D876B1F5AB56}"/>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064D34B9-1B61-4CF0-93E5-6E340F1B3CCD}"/>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F0075862-667B-470E-B031-22EF767A4C7E}"/>
              </a:ext>
            </a:extLst>
          </p:cNvPr>
          <p:cNvSpPr txBox="1"/>
          <p:nvPr/>
        </p:nvSpPr>
        <p:spPr>
          <a:xfrm>
            <a:off x="685800" y="228600"/>
            <a:ext cx="7543800" cy="1200329"/>
          </a:xfrm>
          <a:prstGeom prst="rect">
            <a:avLst/>
          </a:prstGeom>
          <a:noFill/>
        </p:spPr>
        <p:txBody>
          <a:bodyPr wrap="square" rtlCol="0">
            <a:spAutoFit/>
          </a:bodyPr>
          <a:lstStyle/>
          <a:p>
            <a:r>
              <a:rPr lang="en-US" sz="2400" dirty="0">
                <a:latin typeface="+mj-lt"/>
              </a:rPr>
              <a:t>The following slides give a quick look of some of the intriguing aspects of superconducting materials and their properties --</a:t>
            </a:r>
          </a:p>
        </p:txBody>
      </p:sp>
    </p:spTree>
    <p:extLst>
      <p:ext uri="{BB962C8B-B14F-4D97-AF65-F5344CB8AC3E}">
        <p14:creationId xmlns:p14="http://schemas.microsoft.com/office/powerpoint/2010/main" val="157467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spid="_x0000_s117898" name="Equation" r:id="rId4" imgW="4381200" imgH="1143000" progId="Equation.DSMT4">
                  <p:embed/>
                </p:oleObj>
              </mc:Choice>
              <mc:Fallback>
                <p:oleObj name="Equation" r:id="rId4" imgW="4381200" imgH="1143000" progId="Equation.DSMT4">
                  <p:embed/>
                  <p:pic>
                    <p:nvPicPr>
                      <p:cNvPr id="0" name=""/>
                      <p:cNvPicPr>
                        <a:picLocks noChangeAspect="1" noChangeArrowheads="1"/>
                      </p:cNvPicPr>
                      <p:nvPr/>
                    </p:nvPicPr>
                    <p:blipFill>
                      <a:blip r:embed="rId5"/>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spid="_x0000_s117899" name="Equation" r:id="rId6" imgW="6235560" imgH="1663560" progId="Equation.DSMT4">
                  <p:embed/>
                </p:oleObj>
              </mc:Choice>
              <mc:Fallback>
                <p:oleObj name="Equation" r:id="rId6" imgW="6235560" imgH="1663560" progId="Equation.DSMT4">
                  <p:embed/>
                  <p:pic>
                    <p:nvPicPr>
                      <p:cNvPr id="0" name=""/>
                      <p:cNvPicPr/>
                      <p:nvPr/>
                    </p:nvPicPr>
                    <p:blipFill>
                      <a:blip r:embed="rId7"/>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spid="_x0000_s118854" name="Equation" r:id="rId4" imgW="5194080" imgH="2222280" progId="Equation.DSMT4">
                  <p:embed/>
                </p:oleObj>
              </mc:Choice>
              <mc:Fallback>
                <p:oleObj name="Equation" r:id="rId4" imgW="5194080" imgH="2222280" progId="Equation.DSMT4">
                  <p:embed/>
                  <p:pic>
                    <p:nvPicPr>
                      <p:cNvPr id="0" name=""/>
                      <p:cNvPicPr/>
                      <p:nvPr/>
                    </p:nvPicPr>
                    <p:blipFill>
                      <a:blip r:embed="rId5"/>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6" name="Arrow: Right 5">
            <a:extLst>
              <a:ext uri="{FF2B5EF4-FFF2-40B4-BE49-F238E27FC236}">
                <a16:creationId xmlns:a16="http://schemas.microsoft.com/office/drawing/2014/main" id="{0795801B-E631-47DA-9670-66AE07997210}"/>
              </a:ext>
            </a:extLst>
          </p:cNvPr>
          <p:cNvSpPr/>
          <p:nvPr/>
        </p:nvSpPr>
        <p:spPr>
          <a:xfrm>
            <a:off x="571500" y="5638800"/>
            <a:ext cx="4572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9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stretch>
            <a:fillRect/>
          </a:stretch>
        </p:blipFill>
        <p:spPr>
          <a:xfrm>
            <a:off x="-23308" y="20574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pic>
        <p:nvPicPr>
          <p:cNvPr id="7" name="Picture 6">
            <a:extLst>
              <a:ext uri="{FF2B5EF4-FFF2-40B4-BE49-F238E27FC236}">
                <a16:creationId xmlns:a16="http://schemas.microsoft.com/office/drawing/2014/main" id="{E9BBCC71-9448-46B5-8D26-7821E9767E34}"/>
              </a:ext>
            </a:extLst>
          </p:cNvPr>
          <p:cNvPicPr>
            <a:picLocks noChangeAspect="1"/>
          </p:cNvPicPr>
          <p:nvPr/>
        </p:nvPicPr>
        <p:blipFill>
          <a:blip r:embed="rId4"/>
          <a:stretch>
            <a:fillRect/>
          </a:stretch>
        </p:blipFill>
        <p:spPr>
          <a:xfrm>
            <a:off x="5486400" y="1182413"/>
            <a:ext cx="3086247" cy="3911932"/>
          </a:xfrm>
          <a:prstGeom prst="rect">
            <a:avLst/>
          </a:prstGeom>
        </p:spPr>
      </p:pic>
      <p:sp>
        <p:nvSpPr>
          <p:cNvPr id="8" name="TextBox 7">
            <a:extLst>
              <a:ext uri="{FF2B5EF4-FFF2-40B4-BE49-F238E27FC236}">
                <a16:creationId xmlns:a16="http://schemas.microsoft.com/office/drawing/2014/main" id="{1C83502E-0B67-4D5F-8433-D09A4A2542AC}"/>
              </a:ext>
            </a:extLst>
          </p:cNvPr>
          <p:cNvSpPr txBox="1"/>
          <p:nvPr/>
        </p:nvSpPr>
        <p:spPr>
          <a:xfrm>
            <a:off x="6526004" y="4983340"/>
            <a:ext cx="2362200" cy="461665"/>
          </a:xfrm>
          <a:prstGeom prst="rect">
            <a:avLst/>
          </a:prstGeom>
          <a:noFill/>
        </p:spPr>
        <p:txBody>
          <a:bodyPr wrap="square" rtlCol="0">
            <a:spAutoFit/>
          </a:bodyPr>
          <a:lstStyle/>
          <a:p>
            <a:r>
              <a:rPr lang="en-US" sz="2400" dirty="0">
                <a:latin typeface="+mj-lt"/>
              </a:rPr>
              <a:t>YBa</a:t>
            </a:r>
            <a:r>
              <a:rPr lang="en-US" sz="2400" baseline="-25000" dirty="0">
                <a:latin typeface="+mj-lt"/>
              </a:rPr>
              <a:t>2</a:t>
            </a:r>
            <a:r>
              <a:rPr lang="en-US" sz="2400" dirty="0">
                <a:latin typeface="+mj-lt"/>
              </a:rPr>
              <a:t>Cu</a:t>
            </a:r>
            <a:r>
              <a:rPr lang="en-US" sz="2400" baseline="-25000" dirty="0">
                <a:latin typeface="+mj-lt"/>
              </a:rPr>
              <a:t>3</a:t>
            </a:r>
            <a:r>
              <a:rPr lang="en-US" sz="2400" dirty="0">
                <a:latin typeface="+mj-lt"/>
              </a:rPr>
              <a:t>O</a:t>
            </a:r>
            <a:r>
              <a:rPr lang="en-US" sz="2400" baseline="-25000" dirty="0">
                <a:latin typeface="+mj-lt"/>
              </a:rPr>
              <a:t>7</a:t>
            </a:r>
            <a:endParaRPr lang="en-US" sz="2400" dirty="0">
              <a:latin typeface="+mj-lt"/>
            </a:endParaRPr>
          </a:p>
        </p:txBody>
      </p:sp>
      <p:sp>
        <p:nvSpPr>
          <p:cNvPr id="9" name="TextBox 8">
            <a:extLst>
              <a:ext uri="{FF2B5EF4-FFF2-40B4-BE49-F238E27FC236}">
                <a16:creationId xmlns:a16="http://schemas.microsoft.com/office/drawing/2014/main" id="{306D989F-EC3F-4074-84F2-36CBAEA5216B}"/>
              </a:ext>
            </a:extLst>
          </p:cNvPr>
          <p:cNvSpPr txBox="1"/>
          <p:nvPr/>
        </p:nvSpPr>
        <p:spPr>
          <a:xfrm>
            <a:off x="6248400" y="5616714"/>
            <a:ext cx="2703756" cy="707886"/>
          </a:xfrm>
          <a:prstGeom prst="rect">
            <a:avLst/>
          </a:prstGeom>
          <a:noFill/>
        </p:spPr>
        <p:txBody>
          <a:bodyPr wrap="square" rtlCol="0">
            <a:spAutoFit/>
          </a:bodyPr>
          <a:lstStyle/>
          <a:p>
            <a:r>
              <a:rPr lang="en-US" sz="1600" dirty="0">
                <a:latin typeface="+mj-lt"/>
              </a:rPr>
              <a:t>From MS thesis of Brent Howe (</a:t>
            </a:r>
            <a:r>
              <a:rPr lang="en-US" sz="1600" dirty="0" err="1">
                <a:latin typeface="+mj-lt"/>
              </a:rPr>
              <a:t>Minn</a:t>
            </a:r>
            <a:r>
              <a:rPr lang="en-US" sz="1600" dirty="0">
                <a:latin typeface="+mj-lt"/>
              </a:rPr>
              <a:t> State U, 2014</a:t>
            </a:r>
            <a:r>
              <a:rPr lang="en-US" sz="2400" dirty="0">
                <a:latin typeface="+mj-lt"/>
              </a:rPr>
              <a:t>)</a:t>
            </a:r>
          </a:p>
        </p:txBody>
      </p:sp>
    </p:spTree>
    <p:extLst>
      <p:ext uri="{BB962C8B-B14F-4D97-AF65-F5344CB8AC3E}">
        <p14:creationId xmlns:p14="http://schemas.microsoft.com/office/powerpoint/2010/main" val="49013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spid="_x0000_s119951" name="Equation" r:id="rId4" imgW="3848040" imgH="1854000" progId="Equation.DSMT4">
                  <p:embed/>
                </p:oleObj>
              </mc:Choice>
              <mc:Fallback>
                <p:oleObj name="Equation" r:id="rId4" imgW="3848040" imgH="1854000" progId="Equation.DSMT4">
                  <p:embed/>
                  <p:pic>
                    <p:nvPicPr>
                      <p:cNvPr id="0" name=""/>
                      <p:cNvPicPr>
                        <a:picLocks noChangeAspect="1" noChangeArrowheads="1"/>
                      </p:cNvPicPr>
                      <p:nvPr/>
                    </p:nvPicPr>
                    <p:blipFill>
                      <a:blip r:embed="rId5"/>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spid="_x0000_s119952" name="Equation" r:id="rId6" imgW="5384520" imgH="2273040" progId="Equation.DSMT4">
                  <p:embed/>
                </p:oleObj>
              </mc:Choice>
              <mc:Fallback>
                <p:oleObj name="Equation" r:id="rId6" imgW="5384520" imgH="2273040" progId="Equation.DSMT4">
                  <p:embed/>
                  <p:pic>
                    <p:nvPicPr>
                      <p:cNvPr id="0" name=""/>
                      <p:cNvPicPr/>
                      <p:nvPr/>
                    </p:nvPicPr>
                    <p:blipFill>
                      <a:blip r:embed="rId7"/>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565BC-A69E-4097-A3C0-5599C04379DF}"/>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99FAEB20-7564-417A-8EDF-C3AC20B1922C}"/>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B6A1996E-6ABC-4A3F-A5FA-9CC9351DAE7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A27BDE9E-72C5-4FA7-8EE9-D7EC149481ED}"/>
              </a:ext>
            </a:extLst>
          </p:cNvPr>
          <p:cNvSpPr txBox="1"/>
          <p:nvPr/>
        </p:nvSpPr>
        <p:spPr>
          <a:xfrm>
            <a:off x="76200" y="304800"/>
            <a:ext cx="9067800" cy="6001643"/>
          </a:xfrm>
          <a:prstGeom prst="rect">
            <a:avLst/>
          </a:prstGeom>
          <a:noFill/>
        </p:spPr>
        <p:txBody>
          <a:bodyPr wrap="square" rtlCol="0">
            <a:spAutoFit/>
          </a:bodyPr>
          <a:lstStyle/>
          <a:p>
            <a:r>
              <a:rPr lang="en-US" sz="2400" dirty="0">
                <a:latin typeface="+mj-lt"/>
              </a:rPr>
              <a:t>Advice about presentations</a:t>
            </a:r>
          </a:p>
          <a:p>
            <a:pPr lvl="1"/>
            <a:r>
              <a:rPr lang="en-US" sz="2400" dirty="0">
                <a:latin typeface="+mj-lt"/>
              </a:rPr>
              <a:t>Each presentation should be roughly ~ 10 minutes using power point or the equivalent</a:t>
            </a:r>
          </a:p>
          <a:p>
            <a:pPr lvl="1"/>
            <a:endParaRPr lang="en-US" sz="2400" dirty="0">
              <a:latin typeface="+mj-lt"/>
            </a:endParaRPr>
          </a:p>
          <a:p>
            <a:pPr lvl="1"/>
            <a:r>
              <a:rPr lang="en-US" sz="2400" dirty="0">
                <a:latin typeface="+mj-lt"/>
              </a:rPr>
              <a:t>It should contain the following</a:t>
            </a:r>
          </a:p>
          <a:p>
            <a:pPr marL="1371600" lvl="2" indent="-457200">
              <a:buFont typeface="+mj-lt"/>
              <a:buAutoNum type="arabicPeriod"/>
            </a:pPr>
            <a:r>
              <a:rPr lang="en-US" sz="2400" dirty="0">
                <a:latin typeface="+mj-lt"/>
              </a:rPr>
              <a:t>Introduction and motivation</a:t>
            </a:r>
          </a:p>
          <a:p>
            <a:pPr marL="1371600" lvl="2" indent="-457200">
              <a:buFont typeface="+mj-lt"/>
              <a:buAutoNum type="arabicPeriod"/>
            </a:pPr>
            <a:r>
              <a:rPr lang="en-US" sz="2400" dirty="0">
                <a:latin typeface="+mj-lt"/>
              </a:rPr>
              <a:t>Some detailed derivation and/or numerical work</a:t>
            </a:r>
          </a:p>
          <a:p>
            <a:pPr marL="1371600" lvl="2" indent="-457200">
              <a:buFont typeface="+mj-lt"/>
              <a:buAutoNum type="arabicPeriod"/>
            </a:pPr>
            <a:r>
              <a:rPr lang="en-US" sz="2400" dirty="0">
                <a:latin typeface="+mj-lt"/>
              </a:rPr>
              <a:t>Conclusions and summary of what you learned</a:t>
            </a:r>
          </a:p>
          <a:p>
            <a:pPr marL="1371600" lvl="2" indent="-457200">
              <a:buFont typeface="+mj-lt"/>
              <a:buAutoNum type="arabicPeriod"/>
            </a:pPr>
            <a:r>
              <a:rPr lang="en-US" sz="2400" dirty="0">
                <a:latin typeface="+mj-lt"/>
              </a:rPr>
              <a:t>Bibliography including any possible online sources.  </a:t>
            </a:r>
          </a:p>
          <a:p>
            <a:pPr marL="1371600" lvl="2" indent="-457200">
              <a:buFont typeface="+mj-lt"/>
              <a:buAutoNum type="arabicPeriod"/>
            </a:pPr>
            <a:endParaRPr lang="en-US" sz="2400" dirty="0">
              <a:latin typeface="+mj-lt"/>
            </a:endParaRPr>
          </a:p>
          <a:p>
            <a:pPr lvl="1"/>
            <a:r>
              <a:rPr lang="en-US" sz="2400" dirty="0">
                <a:latin typeface="+mj-lt"/>
              </a:rPr>
              <a:t>Materials to turn in</a:t>
            </a:r>
          </a:p>
          <a:p>
            <a:pPr marL="1371600" lvl="2" indent="-457200">
              <a:buFont typeface="+mj-lt"/>
              <a:buAutoNum type="arabicPeriod"/>
            </a:pPr>
            <a:r>
              <a:rPr lang="en-US" sz="2400" dirty="0">
                <a:latin typeface="+mj-lt"/>
              </a:rPr>
              <a:t>Presentation slides (or pdf version)</a:t>
            </a:r>
          </a:p>
          <a:p>
            <a:pPr marL="1371600" lvl="2" indent="-457200">
              <a:buFont typeface="+mj-lt"/>
              <a:buAutoNum type="arabicPeriod"/>
            </a:pPr>
            <a:r>
              <a:rPr lang="en-US" sz="2400" dirty="0">
                <a:latin typeface="+mj-lt"/>
              </a:rPr>
              <a:t>If you have chosen to review a literature paper, please include its pdf file if possible.  </a:t>
            </a:r>
          </a:p>
          <a:p>
            <a:pPr marL="1371600" lvl="2" indent="-457200">
              <a:buFont typeface="+mj-lt"/>
              <a:buAutoNum type="arabicPeriod"/>
            </a:pPr>
            <a:r>
              <a:rPr lang="en-US" sz="2400" dirty="0">
                <a:latin typeface="+mj-lt"/>
              </a:rPr>
              <a:t>Maple, Mathematica, or other software files that were used in the project</a:t>
            </a:r>
          </a:p>
        </p:txBody>
      </p:sp>
    </p:spTree>
    <p:extLst>
      <p:ext uri="{BB962C8B-B14F-4D97-AF65-F5344CB8AC3E}">
        <p14:creationId xmlns:p14="http://schemas.microsoft.com/office/powerpoint/2010/main" val="199033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153964" y="4833285"/>
            <a:ext cx="5326171" cy="1857375"/>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5"/>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spid="_x0000_s120902" name="Equation" r:id="rId6" imgW="1384200" imgH="482400" progId="Equation.DSMT4">
                  <p:embed/>
                </p:oleObj>
              </mc:Choice>
              <mc:Fallback>
                <p:oleObj name="Equation" r:id="rId6" imgW="1384200" imgH="482400" progId="Equation.DSMT4">
                  <p:embed/>
                  <p:pic>
                    <p:nvPicPr>
                      <p:cNvPr id="0" name=""/>
                      <p:cNvPicPr>
                        <a:picLocks noChangeAspect="1" noChangeArrowheads="1"/>
                      </p:cNvPicPr>
                      <p:nvPr/>
                    </p:nvPicPr>
                    <p:blipFill>
                      <a:blip r:embed="rId7"/>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8"/>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Tree>
    <p:extLst>
      <p:ext uri="{BB962C8B-B14F-4D97-AF65-F5344CB8AC3E}">
        <p14:creationId xmlns:p14="http://schemas.microsoft.com/office/powerpoint/2010/main" val="184743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E81D1-30ED-4B53-A8BD-EAAD93CCCC1D}"/>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C812A9A9-5254-418C-BB26-BA7C71230D98}"/>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E7FEFED9-5140-42F0-8B75-EA97349FE147}"/>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C1E5B3BB-3B1C-4D82-B70C-FD875C303A03}"/>
              </a:ext>
            </a:extLst>
          </p:cNvPr>
          <p:cNvSpPr txBox="1"/>
          <p:nvPr/>
        </p:nvSpPr>
        <p:spPr>
          <a:xfrm>
            <a:off x="457200" y="1066800"/>
            <a:ext cx="7924800" cy="1200329"/>
          </a:xfrm>
          <a:prstGeom prst="rect">
            <a:avLst/>
          </a:prstGeom>
          <a:noFill/>
        </p:spPr>
        <p:txBody>
          <a:bodyPr wrap="square" rtlCol="0">
            <a:spAutoFit/>
          </a:bodyPr>
          <a:lstStyle/>
          <a:p>
            <a:r>
              <a:rPr lang="en-US" sz="2400" dirty="0">
                <a:latin typeface="+mj-lt"/>
              </a:rPr>
              <a:t>What we have not yet discussed is the microscopic mechanism for the phenomenon.    --- to be continued on Monday 4/26/2021      (starting later due to QM exam)</a:t>
            </a:r>
          </a:p>
        </p:txBody>
      </p:sp>
      <p:pic>
        <p:nvPicPr>
          <p:cNvPr id="6" name="Picture 5">
            <a:extLst>
              <a:ext uri="{FF2B5EF4-FFF2-40B4-BE49-F238E27FC236}">
                <a16:creationId xmlns:a16="http://schemas.microsoft.com/office/drawing/2014/main" id="{987DC9D0-9F69-4EDB-A5E7-1FD826812105}"/>
              </a:ext>
            </a:extLst>
          </p:cNvPr>
          <p:cNvPicPr>
            <a:picLocks noChangeAspect="1"/>
          </p:cNvPicPr>
          <p:nvPr/>
        </p:nvPicPr>
        <p:blipFill>
          <a:blip r:embed="rId3"/>
          <a:stretch>
            <a:fillRect/>
          </a:stretch>
        </p:blipFill>
        <p:spPr>
          <a:xfrm>
            <a:off x="0" y="2287933"/>
            <a:ext cx="9144000" cy="4068417"/>
          </a:xfrm>
          <a:prstGeom prst="rect">
            <a:avLst/>
          </a:prstGeom>
        </p:spPr>
      </p:pic>
    </p:spTree>
    <p:extLst>
      <p:ext uri="{BB962C8B-B14F-4D97-AF65-F5344CB8AC3E}">
        <p14:creationId xmlns:p14="http://schemas.microsoft.com/office/powerpoint/2010/main" val="150471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44066-3436-49C0-8EB2-0663D54C388A}"/>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DE0B4671-C3C2-4F1D-A145-84C9E30E5E45}"/>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E3342FE4-05E3-4ED5-B1AD-187671902C97}"/>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7" name="TextBox 6">
            <a:extLst>
              <a:ext uri="{FF2B5EF4-FFF2-40B4-BE49-F238E27FC236}">
                <a16:creationId xmlns:a16="http://schemas.microsoft.com/office/drawing/2014/main" id="{0CD82F82-058A-4385-BAD7-709B42C250C4}"/>
              </a:ext>
            </a:extLst>
          </p:cNvPr>
          <p:cNvSpPr txBox="1"/>
          <p:nvPr/>
        </p:nvSpPr>
        <p:spPr>
          <a:xfrm>
            <a:off x="228600" y="1143000"/>
            <a:ext cx="8153400" cy="3046988"/>
          </a:xfrm>
          <a:prstGeom prst="rect">
            <a:avLst/>
          </a:prstGeom>
          <a:noFill/>
        </p:spPr>
        <p:txBody>
          <a:bodyPr wrap="square" rtlCol="0">
            <a:spAutoFit/>
          </a:bodyPr>
          <a:lstStyle/>
          <a:p>
            <a:r>
              <a:rPr lang="en-US" sz="2400" dirty="0">
                <a:latin typeface="+mj-lt"/>
              </a:rPr>
              <a:t>What will you do after May 14?</a:t>
            </a:r>
          </a:p>
          <a:p>
            <a:pPr lvl="2"/>
            <a:r>
              <a:rPr lang="en-US" sz="2400" dirty="0">
                <a:latin typeface="+mj-lt"/>
              </a:rPr>
              <a:t>Relax a minute or two</a:t>
            </a:r>
          </a:p>
          <a:p>
            <a:pPr lvl="2"/>
            <a:endParaRPr lang="en-US" sz="2400" dirty="0">
              <a:latin typeface="+mj-lt"/>
            </a:endParaRPr>
          </a:p>
          <a:p>
            <a:pPr lvl="2"/>
            <a:r>
              <a:rPr lang="en-US" sz="2400" dirty="0">
                <a:latin typeface="+mj-lt"/>
              </a:rPr>
              <a:t>Several of you will want to start preparing for the Qualifier Exams which will be administered  (tentative dates):   </a:t>
            </a:r>
          </a:p>
          <a:p>
            <a:pPr lvl="2"/>
            <a:r>
              <a:rPr lang="en-US" sz="2400" b="1" dirty="0">
                <a:solidFill>
                  <a:srgbClr val="222222"/>
                </a:solidFill>
                <a:latin typeface="+mj-lt"/>
              </a:rPr>
              <a:t>M</a:t>
            </a:r>
            <a:r>
              <a:rPr lang="en-US" sz="2400" b="1" dirty="0">
                <a:solidFill>
                  <a:srgbClr val="222222"/>
                </a:solidFill>
                <a:latin typeface="Arial" panose="020B0604020202020204" pitchFamily="34" charset="0"/>
              </a:rPr>
              <a:t>onday, June 21 to Thursday, June 24 during the hours 9:00 am - 12 pm.</a:t>
            </a:r>
            <a:endParaRPr lang="en-US" sz="2400" dirty="0">
              <a:latin typeface="+mj-lt"/>
            </a:endParaRPr>
          </a:p>
        </p:txBody>
      </p:sp>
    </p:spTree>
    <p:extLst>
      <p:ext uri="{BB962C8B-B14F-4D97-AF65-F5344CB8AC3E}">
        <p14:creationId xmlns:p14="http://schemas.microsoft.com/office/powerpoint/2010/main" val="72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
        <p:nvSpPr>
          <p:cNvPr id="7" name="TextBox 6">
            <a:extLst>
              <a:ext uri="{FF2B5EF4-FFF2-40B4-BE49-F238E27FC236}">
                <a16:creationId xmlns:a16="http://schemas.microsoft.com/office/drawing/2014/main" id="{EBE2CEA9-D1CC-47FB-A37F-D0F937A95ED8}"/>
              </a:ext>
            </a:extLst>
          </p:cNvPr>
          <p:cNvSpPr txBox="1"/>
          <p:nvPr/>
        </p:nvSpPr>
        <p:spPr>
          <a:xfrm>
            <a:off x="170329" y="4494679"/>
            <a:ext cx="5381625" cy="1938992"/>
          </a:xfrm>
          <a:prstGeom prst="rect">
            <a:avLst/>
          </a:prstGeom>
          <a:noFill/>
        </p:spPr>
        <p:txBody>
          <a:bodyPr wrap="square" rtlCol="0">
            <a:spAutoFit/>
          </a:bodyPr>
          <a:lstStyle/>
          <a:p>
            <a:r>
              <a:rPr lang="en-US" sz="2400" dirty="0">
                <a:latin typeface="+mj-lt"/>
              </a:rPr>
              <a:t>The surprising observation was that electrical resistivity abruptly dropped when the temperature of the material was lowered below a critical temperature T</a:t>
            </a:r>
            <a:r>
              <a:rPr lang="en-US" sz="2400" baseline="-25000" dirty="0">
                <a:latin typeface="+mj-lt"/>
              </a:rPr>
              <a:t>c</a:t>
            </a:r>
            <a:r>
              <a:rPr lang="en-US" sz="2400" dirty="0">
                <a:latin typeface="+mj-lt"/>
              </a:rPr>
              <a:t>.</a:t>
            </a:r>
          </a:p>
        </p:txBody>
      </p:sp>
    </p:spTree>
    <p:extLst>
      <p:ext uri="{BB962C8B-B14F-4D97-AF65-F5344CB8AC3E}">
        <p14:creationId xmlns:p14="http://schemas.microsoft.com/office/powerpoint/2010/main" val="301040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Tree>
    <p:extLst>
      <p:ext uri="{BB962C8B-B14F-4D97-AF65-F5344CB8AC3E}">
        <p14:creationId xmlns:p14="http://schemas.microsoft.com/office/powerpoint/2010/main" val="116454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spid="_x0000_s98541" name="Equation" r:id="rId4" imgW="3327120" imgH="1473120" progId="Equation.DSMT4">
                  <p:embed/>
                </p:oleObj>
              </mc:Choice>
              <mc:Fallback>
                <p:oleObj name="Equation" r:id="rId4" imgW="3327120" imgH="1473120" progId="Equation.DSMT4">
                  <p:embed/>
                  <p:pic>
                    <p:nvPicPr>
                      <p:cNvPr id="0" name="Object 6"/>
                      <p:cNvPicPr>
                        <a:picLocks noChangeAspect="1" noChangeArrowheads="1"/>
                      </p:cNvPicPr>
                      <p:nvPr/>
                    </p:nvPicPr>
                    <p:blipFill>
                      <a:blip r:embed="rId5"/>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spid="_x0000_s98542" name="Equation" r:id="rId6" imgW="4267080" imgH="2082600" progId="Equation.DSMT4">
                  <p:embed/>
                </p:oleObj>
              </mc:Choice>
              <mc:Fallback>
                <p:oleObj name="Equation" r:id="rId6" imgW="4267080" imgH="2082600" progId="Equation.DSMT4">
                  <p:embed/>
                  <p:pic>
                    <p:nvPicPr>
                      <p:cNvPr id="0" name="Object 5"/>
                      <p:cNvPicPr>
                        <a:picLocks noChangeAspect="1" noChangeArrowheads="1"/>
                      </p:cNvPicPr>
                      <p:nvPr/>
                    </p:nvPicPr>
                    <p:blipFill>
                      <a:blip r:embed="rId7"/>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496261" y="1143000"/>
            <a:ext cx="3505200" cy="830997"/>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224042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8721-7DAB-4F7C-9BD0-7274D14FD010}"/>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C7F0334A-F351-46F6-8FB3-89DB26B530CE}"/>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C7EAA43F-FECF-4A47-A667-673BEFEFE309}"/>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FF8A636C-2056-4DB5-A9A6-CBED9F76AFA2}"/>
              </a:ext>
            </a:extLst>
          </p:cNvPr>
          <p:cNvSpPr txBox="1"/>
          <p:nvPr/>
        </p:nvSpPr>
        <p:spPr>
          <a:xfrm>
            <a:off x="381000" y="304800"/>
            <a:ext cx="8610600" cy="461665"/>
          </a:xfrm>
          <a:prstGeom prst="rect">
            <a:avLst/>
          </a:prstGeom>
          <a:noFill/>
        </p:spPr>
        <p:txBody>
          <a:bodyPr wrap="square" rtlCol="0">
            <a:spAutoFit/>
          </a:bodyPr>
          <a:lstStyle/>
          <a:p>
            <a:r>
              <a:rPr lang="en-US" sz="2400" dirty="0">
                <a:latin typeface="+mj-lt"/>
              </a:rPr>
              <a:t>Properties of a normal metal</a:t>
            </a:r>
          </a:p>
        </p:txBody>
      </p:sp>
      <p:graphicFrame>
        <p:nvGraphicFramePr>
          <p:cNvPr id="6" name="Object 5">
            <a:extLst>
              <a:ext uri="{FF2B5EF4-FFF2-40B4-BE49-F238E27FC236}">
                <a16:creationId xmlns:a16="http://schemas.microsoft.com/office/drawing/2014/main" id="{A8A0EFEB-1F77-471A-B25E-182AA63C7E45}"/>
              </a:ext>
            </a:extLst>
          </p:cNvPr>
          <p:cNvGraphicFramePr>
            <a:graphicFrameLocks noChangeAspect="1"/>
          </p:cNvGraphicFramePr>
          <p:nvPr>
            <p:extLst>
              <p:ext uri="{D42A27DB-BD31-4B8C-83A1-F6EECF244321}">
                <p14:modId xmlns:p14="http://schemas.microsoft.com/office/powerpoint/2010/main" val="3816757887"/>
              </p:ext>
            </p:extLst>
          </p:nvPr>
        </p:nvGraphicFramePr>
        <p:xfrm>
          <a:off x="1090612" y="838200"/>
          <a:ext cx="5462588" cy="2417762"/>
        </p:xfrm>
        <a:graphic>
          <a:graphicData uri="http://schemas.openxmlformats.org/presentationml/2006/ole">
            <mc:AlternateContent xmlns:mc="http://schemas.openxmlformats.org/markup-compatibility/2006">
              <mc:Choice xmlns:v="urn:schemas-microsoft-com:vml" Requires="v">
                <p:oleObj spid="_x0000_s122910" name="Equation" r:id="rId4" imgW="3327120" imgH="1473120" progId="Equation.DSMT4">
                  <p:embed/>
                </p:oleObj>
              </mc:Choice>
              <mc:Fallback>
                <p:oleObj name="Equation" r:id="rId4" imgW="3327120" imgH="1473120" progId="Equation.DSMT4">
                  <p:embed/>
                  <p:pic>
                    <p:nvPicPr>
                      <p:cNvPr id="6" name="Object 5"/>
                      <p:cNvPicPr>
                        <a:picLocks noChangeAspect="1" noChangeArrowheads="1"/>
                      </p:cNvPicPr>
                      <p:nvPr/>
                    </p:nvPicPr>
                    <p:blipFill>
                      <a:blip r:embed="rId5"/>
                      <a:srcRect/>
                      <a:stretch>
                        <a:fillRect/>
                      </a:stretch>
                    </p:blipFill>
                    <p:spPr bwMode="auto">
                      <a:xfrm>
                        <a:off x="1090612" y="838200"/>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B6F7AE1-21AA-46C5-89C4-89D4820FAAA0}"/>
              </a:ext>
            </a:extLst>
          </p:cNvPr>
          <p:cNvSpPr txBox="1"/>
          <p:nvPr/>
        </p:nvSpPr>
        <p:spPr>
          <a:xfrm>
            <a:off x="838200" y="3505200"/>
            <a:ext cx="6781800" cy="1938992"/>
          </a:xfrm>
          <a:prstGeom prst="rect">
            <a:avLst/>
          </a:prstGeom>
          <a:noFill/>
        </p:spPr>
        <p:txBody>
          <a:bodyPr wrap="square" rtlCol="0">
            <a:spAutoFit/>
          </a:bodyPr>
          <a:lstStyle/>
          <a:p>
            <a:r>
              <a:rPr lang="en-US" sz="2400" dirty="0">
                <a:latin typeface="+mj-lt"/>
              </a:rPr>
              <a:t>Does this model allow for any temperature dependence on the resistivity?</a:t>
            </a:r>
          </a:p>
          <a:p>
            <a:pPr marL="914400" lvl="1" indent="-457200">
              <a:buFont typeface="+mj-lt"/>
              <a:buAutoNum type="arabicPeriod"/>
            </a:pPr>
            <a:r>
              <a:rPr lang="en-US" sz="2400" dirty="0">
                <a:latin typeface="+mj-lt"/>
              </a:rPr>
              <a:t>No.</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Maybe.</a:t>
            </a:r>
          </a:p>
        </p:txBody>
      </p:sp>
    </p:spTree>
    <p:extLst>
      <p:ext uri="{BB962C8B-B14F-4D97-AF65-F5344CB8AC3E}">
        <p14:creationId xmlns:p14="http://schemas.microsoft.com/office/powerpoint/2010/main" val="411551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34BFC-2D53-4018-AED8-4BBDDB9AF6F0}"/>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0BFFA604-B8A2-4181-8004-CFF5D5098AEC}"/>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FB13A149-FE5F-4DC8-B047-95544DE4D76C}"/>
              </a:ext>
            </a:extLst>
          </p:cNvPr>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a:extLst>
              <a:ext uri="{FF2B5EF4-FFF2-40B4-BE49-F238E27FC236}">
                <a16:creationId xmlns:a16="http://schemas.microsoft.com/office/drawing/2014/main" id="{CBC0B65D-E6BD-4D43-B762-181587A87D60}"/>
              </a:ext>
            </a:extLst>
          </p:cNvPr>
          <p:cNvGraphicFramePr>
            <a:graphicFrameLocks noChangeAspect="1"/>
          </p:cNvGraphicFramePr>
          <p:nvPr>
            <p:extLst>
              <p:ext uri="{D42A27DB-BD31-4B8C-83A1-F6EECF244321}">
                <p14:modId xmlns:p14="http://schemas.microsoft.com/office/powerpoint/2010/main" val="1679031062"/>
              </p:ext>
            </p:extLst>
          </p:nvPr>
        </p:nvGraphicFramePr>
        <p:xfrm>
          <a:off x="614362" y="161626"/>
          <a:ext cx="7005638" cy="3421063"/>
        </p:xfrm>
        <a:graphic>
          <a:graphicData uri="http://schemas.openxmlformats.org/presentationml/2006/ole">
            <mc:AlternateContent xmlns:mc="http://schemas.openxmlformats.org/markup-compatibility/2006">
              <mc:Choice xmlns:v="urn:schemas-microsoft-com:vml" Requires="v">
                <p:oleObj spid="_x0000_s123934" name="Equation" r:id="rId4" imgW="4267080" imgH="2082600" progId="Equation.DSMT4">
                  <p:embed/>
                </p:oleObj>
              </mc:Choice>
              <mc:Fallback>
                <p:oleObj name="Equation" r:id="rId4" imgW="4267080" imgH="2082600" progId="Equation.DSMT4">
                  <p:embed/>
                  <p:pic>
                    <p:nvPicPr>
                      <p:cNvPr id="7" name="Object 6"/>
                      <p:cNvPicPr>
                        <a:picLocks noChangeAspect="1" noChangeArrowheads="1"/>
                      </p:cNvPicPr>
                      <p:nvPr/>
                    </p:nvPicPr>
                    <p:blipFill>
                      <a:blip r:embed="rId5"/>
                      <a:srcRect/>
                      <a:stretch>
                        <a:fillRect/>
                      </a:stretch>
                    </p:blipFill>
                    <p:spPr bwMode="auto">
                      <a:xfrm>
                        <a:off x="614362" y="161626"/>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C9EC891-4788-41E2-86FE-F5F7064E61FC}"/>
              </a:ext>
            </a:extLst>
          </p:cNvPr>
          <p:cNvSpPr txBox="1"/>
          <p:nvPr/>
        </p:nvSpPr>
        <p:spPr>
          <a:xfrm>
            <a:off x="685800" y="3886200"/>
            <a:ext cx="8001000" cy="1569660"/>
          </a:xfrm>
          <a:prstGeom prst="rect">
            <a:avLst/>
          </a:prstGeom>
          <a:noFill/>
        </p:spPr>
        <p:txBody>
          <a:bodyPr wrap="square" rtlCol="0">
            <a:spAutoFit/>
          </a:bodyPr>
          <a:lstStyle/>
          <a:p>
            <a:r>
              <a:rPr lang="en-US" sz="2400" dirty="0">
                <a:latin typeface="+mj-lt"/>
              </a:rPr>
              <a:t>How is the London model different from the </a:t>
            </a:r>
            <a:r>
              <a:rPr lang="en-US" sz="2400" dirty="0" err="1">
                <a:latin typeface="+mj-lt"/>
              </a:rPr>
              <a:t>Drude</a:t>
            </a:r>
            <a:r>
              <a:rPr lang="en-US" sz="2400" dirty="0">
                <a:latin typeface="+mj-lt"/>
              </a:rPr>
              <a:t> model?</a:t>
            </a:r>
          </a:p>
          <a:p>
            <a:pPr marL="914400" lvl="1" indent="-457200">
              <a:buFont typeface="+mj-lt"/>
              <a:buAutoNum type="arabicPeriod"/>
            </a:pPr>
            <a:r>
              <a:rPr lang="en-US" sz="2400" dirty="0">
                <a:latin typeface="+mj-lt"/>
              </a:rPr>
              <a:t>Subtle difference.</a:t>
            </a:r>
          </a:p>
          <a:p>
            <a:pPr marL="914400" lvl="1" indent="-457200">
              <a:buFont typeface="+mj-lt"/>
              <a:buAutoNum type="arabicPeriod"/>
            </a:pPr>
            <a:r>
              <a:rPr lang="en-US" sz="2400" dirty="0">
                <a:latin typeface="+mj-lt"/>
              </a:rPr>
              <a:t>Big difference.</a:t>
            </a:r>
          </a:p>
        </p:txBody>
      </p:sp>
    </p:spTree>
    <p:extLst>
      <p:ext uri="{BB962C8B-B14F-4D97-AF65-F5344CB8AC3E}">
        <p14:creationId xmlns:p14="http://schemas.microsoft.com/office/powerpoint/2010/main" val="1862074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26452</TotalTime>
  <Words>1539</Words>
  <Application>Microsoft Office PowerPoint</Application>
  <PresentationFormat>On-screen Show (4:3)</PresentationFormat>
  <Paragraphs>253</Paragraphs>
  <Slides>31</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1392</cp:revision>
  <cp:lastPrinted>2021-04-22T14:26:01Z</cp:lastPrinted>
  <dcterms:created xsi:type="dcterms:W3CDTF">2012-01-10T18:32:24Z</dcterms:created>
  <dcterms:modified xsi:type="dcterms:W3CDTF">2021-04-22T14:26:13Z</dcterms:modified>
</cp:coreProperties>
</file>