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6" r:id="rId2"/>
    <p:sldId id="354" r:id="rId3"/>
    <p:sldId id="388" r:id="rId4"/>
    <p:sldId id="357" r:id="rId5"/>
    <p:sldId id="358" r:id="rId6"/>
    <p:sldId id="389" r:id="rId7"/>
    <p:sldId id="359" r:id="rId8"/>
    <p:sldId id="360" r:id="rId9"/>
    <p:sldId id="361" r:id="rId10"/>
    <p:sldId id="362" r:id="rId11"/>
    <p:sldId id="390" r:id="rId12"/>
    <p:sldId id="363" r:id="rId13"/>
    <p:sldId id="364" r:id="rId14"/>
    <p:sldId id="365" r:id="rId15"/>
    <p:sldId id="383" r:id="rId16"/>
    <p:sldId id="391" r:id="rId17"/>
    <p:sldId id="381" r:id="rId18"/>
    <p:sldId id="382" r:id="rId19"/>
    <p:sldId id="384" r:id="rId20"/>
    <p:sldId id="366" r:id="rId21"/>
    <p:sldId id="367" r:id="rId22"/>
    <p:sldId id="392" r:id="rId23"/>
    <p:sldId id="385" r:id="rId24"/>
    <p:sldId id="368" r:id="rId25"/>
    <p:sldId id="386" r:id="rId26"/>
    <p:sldId id="369" r:id="rId27"/>
    <p:sldId id="370" r:id="rId28"/>
    <p:sldId id="393" r:id="rId29"/>
    <p:sldId id="372" r:id="rId30"/>
    <p:sldId id="373" r:id="rId31"/>
    <p:sldId id="374" r:id="rId32"/>
    <p:sldId id="375" r:id="rId33"/>
    <p:sldId id="376" r:id="rId34"/>
    <p:sldId id="378" r:id="rId35"/>
    <p:sldId id="380" r:id="rId36"/>
    <p:sldId id="377" r:id="rId37"/>
    <p:sldId id="379"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0441" autoAdjust="0"/>
  </p:normalViewPr>
  <p:slideViewPr>
    <p:cSldViewPr>
      <p:cViewPr varScale="1">
        <p:scale>
          <a:sx n="66" d="100"/>
          <a:sy n="66" d="100"/>
        </p:scale>
        <p:origin x="778" y="53"/>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examine some optical properties of crystalline materials.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first an ideal crystal of carbon in the diamond structure.   There are two atoms per primitive unit cell and ? atoms in the cubic cell.</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427531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plot of the band structure of diamond.    The valence band spans ~ 30 eV.   The conduction band is separated from the occupied states by ~5.1 eV.  </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9723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asking what you might see when viewing a diamond crystal, here is  reminder about the visible light and its energy equivalent.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93980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absorption spectrum for diamond.   The image on the right is that of a natural diamond crystal.</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65736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image of diamond crystal that are not completely transparent.   How can this happen?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4102196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viewpoint of the band structure, it is not possible  to absorb sub band gap light.       Impurity states do not fit into the band picture since they are not part of the periodic structure.   </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348532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form of carbon in the graphite structure.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06702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band diagram of the electronic states of graphite.     What do you think that graphite would look like?</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203774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similar to the sample in my office.   Graphite is called a semi metal.</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65901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example of a transparent but anisotropic material,   calcite.    </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47347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about the schedule.    Please send me topics for the review next week.</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of a calcite crystal</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74160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Band structure of calcite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90119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Calculated optical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51663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reflectivity and transmittance of a birefringent crystal.    This was covered briefly when we discussed the isotropic case in Chapter 7.</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922750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05840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814836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466100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17758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149570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the s polarization with the “ordinary” wave.</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73915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79654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328152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identify the “extraordinary” wave with </a:t>
            </a:r>
            <a:r>
              <a:rPr lang="en-US"/>
              <a:t>p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4016002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ground state of an hydrogen-like atom.</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0638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state wavefunction.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41042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what happens when you have two atoms.   Find the approximate ground state using a linear combination of atomic orbitals.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89791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two solutions for the linear coefficients corresponding to two approximate states.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56530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levels and their corresponding eigenstates.  Note that there are many more states for this system than these.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05062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extending this type of analysis to a chain of N atoms.    There are more and more states asymptotically leading to a continuum.   In this way, we can understand why the states of solid materials  correspond to continua of states.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77319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04/26/2021</a:t>
            </a:r>
            <a:endParaRPr lang="en-US" dirty="0"/>
          </a:p>
        </p:txBody>
      </p:sp>
      <p:sp>
        <p:nvSpPr>
          <p:cNvPr id="5" name="Footer Placeholder 4"/>
          <p:cNvSpPr>
            <a:spLocks noGrp="1"/>
          </p:cNvSpPr>
          <p:nvPr>
            <p:ph type="ftr" sz="quarter" idx="11"/>
          </p:nvPr>
        </p:nvSpPr>
        <p:spPr/>
        <p:txBody>
          <a:bodyPr/>
          <a:lstStyle/>
          <a:p>
            <a:r>
              <a:rPr lang="en-US"/>
              <a:t>PHY 712  Spring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04/26/2021</a:t>
            </a:r>
            <a:endParaRPr lang="en-US" dirty="0"/>
          </a:p>
        </p:txBody>
      </p:sp>
      <p:sp>
        <p:nvSpPr>
          <p:cNvPr id="5" name="Footer Placeholder 4"/>
          <p:cNvSpPr>
            <a:spLocks noGrp="1"/>
          </p:cNvSpPr>
          <p:nvPr>
            <p:ph type="ftr" sz="quarter" idx="11"/>
          </p:nvPr>
        </p:nvSpPr>
        <p:spPr/>
        <p:txBody>
          <a:bodyPr/>
          <a:lstStyle/>
          <a:p>
            <a:r>
              <a:rPr lang="en-US"/>
              <a:t>PHY 712  Spring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04/26/2021</a:t>
            </a:r>
            <a:endParaRPr lang="en-US" dirty="0"/>
          </a:p>
        </p:txBody>
      </p:sp>
      <p:sp>
        <p:nvSpPr>
          <p:cNvPr id="5" name="Footer Placeholder 4"/>
          <p:cNvSpPr>
            <a:spLocks noGrp="1"/>
          </p:cNvSpPr>
          <p:nvPr>
            <p:ph type="ftr" sz="quarter" idx="11"/>
          </p:nvPr>
        </p:nvSpPr>
        <p:spPr/>
        <p:txBody>
          <a:bodyPr/>
          <a:lstStyle/>
          <a:p>
            <a:r>
              <a:rPr lang="en-US"/>
              <a:t>PHY 712  Spring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04/26/2021</a:t>
            </a:r>
            <a:endParaRPr lang="en-US" dirty="0"/>
          </a:p>
        </p:txBody>
      </p:sp>
      <p:sp>
        <p:nvSpPr>
          <p:cNvPr id="5" name="Footer Placeholder 4"/>
          <p:cNvSpPr>
            <a:spLocks noGrp="1"/>
          </p:cNvSpPr>
          <p:nvPr>
            <p:ph type="ftr" sz="quarter" idx="11"/>
          </p:nvPr>
        </p:nvSpPr>
        <p:spPr/>
        <p:txBody>
          <a:bodyPr/>
          <a:lstStyle/>
          <a:p>
            <a:r>
              <a:rPr lang="en-US"/>
              <a:t>PHY 712  Spring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04/26/2021</a:t>
            </a:r>
            <a:endParaRPr lang="en-US" dirty="0"/>
          </a:p>
        </p:txBody>
      </p:sp>
      <p:sp>
        <p:nvSpPr>
          <p:cNvPr id="5" name="Footer Placeholder 4"/>
          <p:cNvSpPr>
            <a:spLocks noGrp="1"/>
          </p:cNvSpPr>
          <p:nvPr>
            <p:ph type="ftr" sz="quarter" idx="11"/>
          </p:nvPr>
        </p:nvSpPr>
        <p:spPr/>
        <p:txBody>
          <a:bodyPr/>
          <a:lstStyle/>
          <a:p>
            <a:r>
              <a:rPr lang="en-US"/>
              <a:t>PHY 712  Spring 2021 -- Lecture 35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04/26/2021</a:t>
            </a:r>
            <a:endParaRPr lang="en-US" dirty="0"/>
          </a:p>
        </p:txBody>
      </p:sp>
      <p:sp>
        <p:nvSpPr>
          <p:cNvPr id="6" name="Footer Placeholder 5"/>
          <p:cNvSpPr>
            <a:spLocks noGrp="1"/>
          </p:cNvSpPr>
          <p:nvPr>
            <p:ph type="ftr" sz="quarter" idx="11"/>
          </p:nvPr>
        </p:nvSpPr>
        <p:spPr/>
        <p:txBody>
          <a:bodyPr/>
          <a:lstStyle/>
          <a:p>
            <a:r>
              <a:rPr lang="en-US"/>
              <a:t>PHY 712  Spring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04/26/2021</a:t>
            </a:r>
            <a:endParaRPr lang="en-US" dirty="0"/>
          </a:p>
        </p:txBody>
      </p:sp>
      <p:sp>
        <p:nvSpPr>
          <p:cNvPr id="8" name="Footer Placeholder 7"/>
          <p:cNvSpPr>
            <a:spLocks noGrp="1"/>
          </p:cNvSpPr>
          <p:nvPr>
            <p:ph type="ftr" sz="quarter" idx="11"/>
          </p:nvPr>
        </p:nvSpPr>
        <p:spPr/>
        <p:txBody>
          <a:bodyPr/>
          <a:lstStyle/>
          <a:p>
            <a:r>
              <a:rPr lang="en-US"/>
              <a:t>PHY 712  Spring 2021 -- Lecture 35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04/26/2021</a:t>
            </a:r>
            <a:endParaRPr lang="en-US" dirty="0"/>
          </a:p>
        </p:txBody>
      </p:sp>
      <p:sp>
        <p:nvSpPr>
          <p:cNvPr id="4" name="Footer Placeholder 3"/>
          <p:cNvSpPr>
            <a:spLocks noGrp="1"/>
          </p:cNvSpPr>
          <p:nvPr>
            <p:ph type="ftr" sz="quarter" idx="11"/>
          </p:nvPr>
        </p:nvSpPr>
        <p:spPr/>
        <p:txBody>
          <a:bodyPr/>
          <a:lstStyle/>
          <a:p>
            <a:r>
              <a:rPr lang="en-US"/>
              <a:t>PHY 712  Spring 2021 -- Lecture 35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04/26/2021</a:t>
            </a:r>
            <a:endParaRPr lang="en-US" dirty="0"/>
          </a:p>
        </p:txBody>
      </p:sp>
      <p:sp>
        <p:nvSpPr>
          <p:cNvPr id="6" name="Footer Placeholder 5"/>
          <p:cNvSpPr>
            <a:spLocks noGrp="1"/>
          </p:cNvSpPr>
          <p:nvPr>
            <p:ph type="ftr" sz="quarter" idx="11"/>
          </p:nvPr>
        </p:nvSpPr>
        <p:spPr/>
        <p:txBody>
          <a:bodyPr/>
          <a:lstStyle/>
          <a:p>
            <a:r>
              <a:rPr lang="en-US"/>
              <a:t>PHY 712  Spring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04/26/2021</a:t>
            </a:r>
            <a:endParaRPr lang="en-US" dirty="0"/>
          </a:p>
        </p:txBody>
      </p:sp>
      <p:sp>
        <p:nvSpPr>
          <p:cNvPr id="6" name="Footer Placeholder 5"/>
          <p:cNvSpPr>
            <a:spLocks noGrp="1"/>
          </p:cNvSpPr>
          <p:nvPr>
            <p:ph type="ftr" sz="quarter" idx="11"/>
          </p:nvPr>
        </p:nvSpPr>
        <p:spPr/>
        <p:txBody>
          <a:bodyPr/>
          <a:lstStyle/>
          <a:p>
            <a:r>
              <a:rPr lang="en-US"/>
              <a:t>PHY 712  Spring 2021 -- Lecture 35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04/26/2021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2021 -- Lecture 35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4.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3.wmf"/><Relationship Id="rId4" Type="http://schemas.openxmlformats.org/officeDocument/2006/relationships/oleObject" Target="../embeddings/oleObject2.bin"/><Relationship Id="rId9" Type="http://schemas.openxmlformats.org/officeDocument/2006/relationships/image" Target="../media/image35.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5.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6.wmf"/><Relationship Id="rId4" Type="http://schemas.openxmlformats.org/officeDocument/2006/relationships/oleObject" Target="../embeddings/oleObject5.bin"/><Relationship Id="rId9" Type="http://schemas.openxmlformats.org/officeDocument/2006/relationships/image" Target="../media/image38.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6.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9.wmf"/><Relationship Id="rId4" Type="http://schemas.openxmlformats.org/officeDocument/2006/relationships/oleObject" Target="../embeddings/oleObject8.bin"/><Relationship Id="rId9" Type="http://schemas.openxmlformats.org/officeDocument/2006/relationships/image" Target="../media/image41.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7.xml"/><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2.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44.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8.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46.wmf"/><Relationship Id="rId4" Type="http://schemas.openxmlformats.org/officeDocument/2006/relationships/oleObject" Target="../embeddings/oleObject15.bin"/><Relationship Id="rId9" Type="http://schemas.openxmlformats.org/officeDocument/2006/relationships/image" Target="../media/image48.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54.wmf"/><Relationship Id="rId3" Type="http://schemas.openxmlformats.org/officeDocument/2006/relationships/notesSlide" Target="../notesSlides/notesSlide30.xml"/><Relationship Id="rId7" Type="http://schemas.openxmlformats.org/officeDocument/2006/relationships/image" Target="../media/image51.wmf"/><Relationship Id="rId12"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52.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1.xml"/><Relationship Id="rId7" Type="http://schemas.openxmlformats.org/officeDocument/2006/relationships/image" Target="../media/image5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55.wmf"/><Relationship Id="rId4" Type="http://schemas.openxmlformats.org/officeDocument/2006/relationships/oleObject" Target="../embeddings/oleObject24.bin"/><Relationship Id="rId9" Type="http://schemas.openxmlformats.org/officeDocument/2006/relationships/image" Target="../media/image5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0" y="762000"/>
            <a:ext cx="8991600" cy="5139869"/>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Online</a:t>
            </a:r>
          </a:p>
          <a:p>
            <a:pPr algn="ctr"/>
            <a:endParaRPr lang="en-US" sz="3200" b="1" dirty="0"/>
          </a:p>
          <a:p>
            <a:pPr algn="ctr"/>
            <a:endParaRPr lang="en-US" sz="3200" b="1" dirty="0"/>
          </a:p>
          <a:p>
            <a:pPr algn="ctr"/>
            <a:r>
              <a:rPr lang="en-US" sz="3200" b="1" dirty="0"/>
              <a:t>Discussion for Lecture 35:</a:t>
            </a:r>
            <a:endParaRPr lang="en-US" sz="3200" b="1" dirty="0">
              <a:solidFill>
                <a:schemeClr val="folHlink"/>
              </a:solidFill>
            </a:endParaRPr>
          </a:p>
          <a:p>
            <a:pPr marL="457200" lvl="2" algn="ctr">
              <a:spcBef>
                <a:spcPct val="50000"/>
              </a:spcBef>
            </a:pPr>
            <a:r>
              <a:rPr lang="en-US" sz="3200" b="1" dirty="0">
                <a:solidFill>
                  <a:schemeClr val="folHlink"/>
                </a:solidFill>
              </a:rPr>
              <a:t>Special Topics in Electrodynamics:</a:t>
            </a:r>
          </a:p>
          <a:p>
            <a:pPr marL="457200" lvl="2" algn="ctr">
              <a:spcBef>
                <a:spcPct val="50000"/>
              </a:spcBef>
            </a:pPr>
            <a:r>
              <a:rPr lang="en-US" sz="3200" b="1" dirty="0">
                <a:solidFill>
                  <a:schemeClr val="folHlink"/>
                </a:solidFill>
              </a:rPr>
              <a:t>Some optical properties of materials**</a:t>
            </a:r>
          </a:p>
          <a:p>
            <a:pPr marL="0" lvl="1">
              <a:spcBef>
                <a:spcPct val="50000"/>
              </a:spcBef>
            </a:pPr>
            <a:endParaRPr lang="en-US" sz="2400" b="1" dirty="0">
              <a:solidFill>
                <a:schemeClr val="folHlink"/>
              </a:solidFill>
            </a:endParaRPr>
          </a:p>
          <a:p>
            <a:pPr marL="0" lvl="1">
              <a:spcBef>
                <a:spcPct val="50000"/>
              </a:spcBef>
            </a:pPr>
            <a:r>
              <a:rPr lang="en-US" sz="2400" b="1" dirty="0">
                <a:solidFill>
                  <a:schemeClr val="folHlink"/>
                </a:solidFill>
              </a:rPr>
              <a:t>**previously advertised as more details on superconductors</a:t>
            </a:r>
          </a:p>
        </p:txBody>
      </p:sp>
      <p:sp>
        <p:nvSpPr>
          <p:cNvPr id="6" name="Date Placeholder 5"/>
          <p:cNvSpPr>
            <a:spLocks noGrp="1"/>
          </p:cNvSpPr>
          <p:nvPr>
            <p:ph type="dt" sz="half" idx="10"/>
          </p:nvPr>
        </p:nvSpPr>
        <p:spPr/>
        <p:txBody>
          <a:bodyPr/>
          <a:lstStyle/>
          <a:p>
            <a:r>
              <a:rPr lang="en-US"/>
              <a:t>04/26/2021</a:t>
            </a:r>
            <a:endParaRPr lang="en-US" dirty="0"/>
          </a:p>
        </p:txBody>
      </p:sp>
      <p:sp>
        <p:nvSpPr>
          <p:cNvPr id="7" name="Footer Placeholder 6"/>
          <p:cNvSpPr>
            <a:spLocks noGrp="1"/>
          </p:cNvSpPr>
          <p:nvPr>
            <p:ph type="ftr" sz="quarter" idx="11"/>
          </p:nvPr>
        </p:nvSpPr>
        <p:spPr/>
        <p:txBody>
          <a:bodyPr/>
          <a:lstStyle/>
          <a:p>
            <a:r>
              <a:rPr lang="en-US"/>
              <a:t>PHY 712  Spring 2021 -- Lecture 35</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94537" y="409593"/>
            <a:ext cx="7924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 – continued</a:t>
            </a:r>
          </a:p>
        </p:txBody>
      </p:sp>
      <p:cxnSp>
        <p:nvCxnSpPr>
          <p:cNvPr id="6" name="Straight Connector 5"/>
          <p:cNvCxnSpPr/>
          <p:nvPr/>
        </p:nvCxnSpPr>
        <p:spPr>
          <a:xfrm>
            <a:off x="442137" y="2543193"/>
            <a:ext cx="76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94737" y="2543193"/>
            <a:ext cx="762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80337" y="3152793"/>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0337" y="1552593"/>
            <a:ext cx="7620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204137" y="1552593"/>
            <a:ext cx="76200" cy="990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042337" y="1552593"/>
            <a:ext cx="152400" cy="990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42337" y="2543193"/>
            <a:ext cx="152400" cy="609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204137" y="2543193"/>
            <a:ext cx="76200" cy="609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2499537" y="2085993"/>
            <a:ext cx="76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H</a:t>
            </a:r>
            <a:r>
              <a:rPr lang="en-US" sz="2400" i="1" baseline="-25000" dirty="0">
                <a:latin typeface="+mj-lt"/>
              </a:rPr>
              <a:t>BB</a:t>
            </a:r>
            <a:endParaRPr lang="en-US" sz="2400" i="1" dirty="0">
              <a:latin typeface="+mj-lt"/>
            </a:endParaRPr>
          </a:p>
        </p:txBody>
      </p:sp>
      <p:sp>
        <p:nvSpPr>
          <p:cNvPr id="15" name="TextBox 23"/>
          <p:cNvSpPr txBox="1"/>
          <p:nvPr/>
        </p:nvSpPr>
        <p:spPr>
          <a:xfrm>
            <a:off x="319863" y="2093081"/>
            <a:ext cx="762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H</a:t>
            </a:r>
            <a:r>
              <a:rPr lang="en-US" sz="2400" i="1" baseline="-25000" dirty="0">
                <a:latin typeface="+mj-lt"/>
              </a:rPr>
              <a:t>AA</a:t>
            </a:r>
            <a:endParaRPr lang="en-US" sz="2400" i="1" dirty="0">
              <a:latin typeface="+mj-lt"/>
            </a:endParaRPr>
          </a:p>
        </p:txBody>
      </p:sp>
      <p:sp>
        <p:nvSpPr>
          <p:cNvPr id="16" name="TextBox 24"/>
          <p:cNvSpPr txBox="1"/>
          <p:nvPr/>
        </p:nvSpPr>
        <p:spPr>
          <a:xfrm>
            <a:off x="1508937" y="1144239"/>
            <a:ext cx="457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a:t>
            </a:r>
            <a:endParaRPr lang="en-US" sz="2400" i="1" dirty="0">
              <a:latin typeface="+mj-lt"/>
            </a:endParaRPr>
          </a:p>
        </p:txBody>
      </p:sp>
      <p:sp>
        <p:nvSpPr>
          <p:cNvPr id="17" name="TextBox 25"/>
          <p:cNvSpPr txBox="1"/>
          <p:nvPr/>
        </p:nvSpPr>
        <p:spPr>
          <a:xfrm>
            <a:off x="1432737" y="2691128"/>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a:t>
            </a:r>
            <a:endParaRPr lang="en-US" sz="2400" i="1" dirty="0">
              <a:latin typeface="+mj-lt"/>
            </a:endParaRPr>
          </a:p>
        </p:txBody>
      </p:sp>
      <p:pic>
        <p:nvPicPr>
          <p:cNvPr id="18" name="Picture 17"/>
          <p:cNvPicPr>
            <a:picLocks noChangeAspect="1"/>
          </p:cNvPicPr>
          <p:nvPr/>
        </p:nvPicPr>
        <p:blipFill>
          <a:blip r:embed="rId3"/>
          <a:stretch>
            <a:fillRect/>
          </a:stretch>
        </p:blipFill>
        <p:spPr>
          <a:xfrm>
            <a:off x="3899712" y="4600593"/>
            <a:ext cx="4924425" cy="1847814"/>
          </a:xfrm>
          <a:prstGeom prst="rect">
            <a:avLst/>
          </a:prstGeom>
        </p:spPr>
      </p:pic>
      <p:pic>
        <p:nvPicPr>
          <p:cNvPr id="19" name="Picture 18"/>
          <p:cNvPicPr>
            <a:picLocks noChangeAspect="1"/>
          </p:cNvPicPr>
          <p:nvPr/>
        </p:nvPicPr>
        <p:blipFill>
          <a:blip r:embed="rId4"/>
          <a:stretch>
            <a:fillRect/>
          </a:stretch>
        </p:blipFill>
        <p:spPr>
          <a:xfrm>
            <a:off x="3899712" y="1712083"/>
            <a:ext cx="4772025" cy="1905000"/>
          </a:xfrm>
          <a:prstGeom prst="rect">
            <a:avLst/>
          </a:prstGeom>
        </p:spPr>
      </p:pic>
      <p:sp>
        <p:nvSpPr>
          <p:cNvPr id="20" name="TextBox 28"/>
          <p:cNvSpPr txBox="1"/>
          <p:nvPr/>
        </p:nvSpPr>
        <p:spPr>
          <a:xfrm>
            <a:off x="6842937" y="1400193"/>
            <a:ext cx="914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Symbol" panose="05050102010706020507" pitchFamily="18" charset="2"/>
              </a:rPr>
              <a:t>Y</a:t>
            </a:r>
            <a:r>
              <a:rPr lang="en-US" sz="2400" baseline="-25000" dirty="0"/>
              <a:t>-</a:t>
            </a:r>
            <a:endParaRPr lang="en-US" sz="2400" dirty="0">
              <a:latin typeface="Symbol" panose="05050102010706020507" pitchFamily="18" charset="2"/>
            </a:endParaRPr>
          </a:p>
        </p:txBody>
      </p:sp>
      <p:sp>
        <p:nvSpPr>
          <p:cNvPr id="21" name="TextBox 29"/>
          <p:cNvSpPr txBox="1"/>
          <p:nvPr/>
        </p:nvSpPr>
        <p:spPr>
          <a:xfrm>
            <a:off x="6995337" y="4138928"/>
            <a:ext cx="914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Symbol" panose="05050102010706020507" pitchFamily="18" charset="2"/>
              </a:rPr>
              <a:t>Y</a:t>
            </a:r>
            <a:r>
              <a:rPr lang="en-US" sz="2400" baseline="-25000" dirty="0"/>
              <a:t>+</a:t>
            </a:r>
            <a:endParaRPr lang="en-US" sz="2400" dirty="0">
              <a:latin typeface="Symbol" panose="05050102010706020507" pitchFamily="18" charset="2"/>
            </a:endParaRPr>
          </a:p>
        </p:txBody>
      </p:sp>
    </p:spTree>
    <p:extLst>
      <p:ext uri="{BB962C8B-B14F-4D97-AF65-F5344CB8AC3E}">
        <p14:creationId xmlns:p14="http://schemas.microsoft.com/office/powerpoint/2010/main" val="77246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6DE53-0797-4CD1-91C3-DC68A80392D9}"/>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6C2B4EE8-F458-4C00-A97F-E88E48568113}"/>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CFAFBA96-E161-41D5-8FF3-214770B547A9}"/>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33F6061D-296D-4472-8700-A6799A93D433}"/>
              </a:ext>
            </a:extLst>
          </p:cNvPr>
          <p:cNvSpPr txBox="1"/>
          <p:nvPr/>
        </p:nvSpPr>
        <p:spPr>
          <a:xfrm>
            <a:off x="685800" y="457200"/>
            <a:ext cx="7848600" cy="1569660"/>
          </a:xfrm>
          <a:prstGeom prst="rect">
            <a:avLst/>
          </a:prstGeom>
          <a:noFill/>
        </p:spPr>
        <p:txBody>
          <a:bodyPr wrap="square" rtlCol="0">
            <a:spAutoFit/>
          </a:bodyPr>
          <a:lstStyle/>
          <a:p>
            <a:r>
              <a:rPr lang="en-US" sz="2400" dirty="0">
                <a:latin typeface="+mj-lt"/>
              </a:rPr>
              <a:t>In the previous slide, we showed two states for the H</a:t>
            </a:r>
            <a:r>
              <a:rPr lang="en-US" sz="2400" baseline="-25000" dirty="0">
                <a:latin typeface="+mj-lt"/>
              </a:rPr>
              <a:t>2</a:t>
            </a:r>
            <a:r>
              <a:rPr lang="en-US" sz="2400" baseline="30000" dirty="0">
                <a:latin typeface="+mj-lt"/>
              </a:rPr>
              <a:t>+</a:t>
            </a:r>
            <a:r>
              <a:rPr lang="en-US" sz="2400" dirty="0">
                <a:latin typeface="+mj-lt"/>
              </a:rPr>
              <a:t> molecular ion.    Are these the only states?</a:t>
            </a:r>
          </a:p>
          <a:p>
            <a:pPr marL="914400" lvl="1" indent="-457200">
              <a:buFont typeface="+mj-lt"/>
              <a:buAutoNum type="arabicPeriod"/>
            </a:pPr>
            <a:r>
              <a:rPr lang="en-US" sz="2400" dirty="0">
                <a:latin typeface="+mj-lt"/>
              </a:rPr>
              <a:t>Yes</a:t>
            </a:r>
          </a:p>
          <a:p>
            <a:pPr marL="914400" lvl="1" indent="-457200">
              <a:buFont typeface="+mj-lt"/>
              <a:buAutoNum type="arabicPeriod"/>
            </a:pPr>
            <a:r>
              <a:rPr lang="en-US" sz="2400" dirty="0">
                <a:latin typeface="+mj-lt"/>
              </a:rPr>
              <a:t>No</a:t>
            </a:r>
          </a:p>
        </p:txBody>
      </p:sp>
    </p:spTree>
    <p:extLst>
      <p:ext uri="{BB962C8B-B14F-4D97-AF65-F5344CB8AC3E}">
        <p14:creationId xmlns:p14="http://schemas.microsoft.com/office/powerpoint/2010/main" val="150891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304800" y="838200"/>
            <a:ext cx="8001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Extension of approximate “linear combination of atomic orbital” idea to larger systems</a:t>
            </a:r>
          </a:p>
        </p:txBody>
      </p:sp>
      <p:pic>
        <p:nvPicPr>
          <p:cNvPr id="6" name="Picture 5"/>
          <p:cNvPicPr/>
          <p:nvPr/>
        </p:nvPicPr>
        <p:blipFill>
          <a:blip r:embed="rId4"/>
          <a:stretch>
            <a:fillRect/>
          </a:stretch>
        </p:blipFill>
        <p:spPr>
          <a:xfrm>
            <a:off x="409073" y="1828800"/>
            <a:ext cx="8005011" cy="2133600"/>
          </a:xfrm>
          <a:prstGeom prst="rect">
            <a:avLst/>
          </a:prstGeom>
        </p:spPr>
      </p:pic>
      <p:cxnSp>
        <p:nvCxnSpPr>
          <p:cNvPr id="7" name="Straight Connector 6"/>
          <p:cNvCxnSpPr/>
          <p:nvPr/>
        </p:nvCxnSpPr>
        <p:spPr>
          <a:xfrm>
            <a:off x="762000" y="51816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5486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00200" y="49530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56388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600200" y="53340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38400" y="5486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48006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38400" y="5105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6"/>
          <p:cNvSpPr txBox="1"/>
          <p:nvPr/>
        </p:nvSpPr>
        <p:spPr>
          <a:xfrm>
            <a:off x="3657600" y="4953000"/>
            <a:ext cx="2209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a:t>
            </a:r>
          </a:p>
        </p:txBody>
      </p:sp>
      <p:sp>
        <p:nvSpPr>
          <p:cNvPr id="16" name="Rectangle 15"/>
          <p:cNvSpPr/>
          <p:nvPr/>
        </p:nvSpPr>
        <p:spPr>
          <a:xfrm>
            <a:off x="6553200" y="4303067"/>
            <a:ext cx="914400" cy="169227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ight Brace 16"/>
          <p:cNvSpPr/>
          <p:nvPr/>
        </p:nvSpPr>
        <p:spPr>
          <a:xfrm>
            <a:off x="7772400" y="4122003"/>
            <a:ext cx="381000" cy="189779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8" name="TextBox 19"/>
          <p:cNvSpPr txBox="1"/>
          <p:nvPr/>
        </p:nvSpPr>
        <p:spPr>
          <a:xfrm>
            <a:off x="8305800" y="4800600"/>
            <a:ext cx="5334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4</a:t>
            </a:r>
            <a:r>
              <a:rPr lang="en-US" sz="2400" dirty="0">
                <a:latin typeface="Symbol" panose="05050102010706020507" pitchFamily="18" charset="2"/>
              </a:rPr>
              <a:t>b</a:t>
            </a:r>
            <a:endParaRPr lang="en-US" sz="2400" dirty="0">
              <a:latin typeface="+mj-lt"/>
            </a:endParaRPr>
          </a:p>
        </p:txBody>
      </p:sp>
      <p:sp>
        <p:nvSpPr>
          <p:cNvPr id="19" name="TextBox 20"/>
          <p:cNvSpPr txBox="1"/>
          <p:nvPr/>
        </p:nvSpPr>
        <p:spPr>
          <a:xfrm>
            <a:off x="609600" y="4303067"/>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N=2</a:t>
            </a:r>
          </a:p>
        </p:txBody>
      </p:sp>
      <p:sp>
        <p:nvSpPr>
          <p:cNvPr id="20" name="TextBox 21"/>
          <p:cNvSpPr txBox="1"/>
          <p:nvPr/>
        </p:nvSpPr>
        <p:spPr>
          <a:xfrm>
            <a:off x="1562100" y="4267200"/>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N=3</a:t>
            </a:r>
          </a:p>
        </p:txBody>
      </p:sp>
      <p:sp>
        <p:nvSpPr>
          <p:cNvPr id="21" name="TextBox 22"/>
          <p:cNvSpPr txBox="1"/>
          <p:nvPr/>
        </p:nvSpPr>
        <p:spPr>
          <a:xfrm>
            <a:off x="2400300" y="4262735"/>
            <a:ext cx="8001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N=4</a:t>
            </a:r>
          </a:p>
        </p:txBody>
      </p:sp>
      <p:pic>
        <p:nvPicPr>
          <p:cNvPr id="22" name="Picture 21"/>
          <p:cNvPicPr/>
          <p:nvPr/>
        </p:nvPicPr>
        <p:blipFill>
          <a:blip r:embed="rId5"/>
          <a:stretch>
            <a:fillRect/>
          </a:stretch>
        </p:blipFill>
        <p:spPr>
          <a:xfrm>
            <a:off x="6400800" y="3713460"/>
            <a:ext cx="1114833" cy="401340"/>
          </a:xfrm>
          <a:prstGeom prst="rect">
            <a:avLst/>
          </a:prstGeom>
        </p:spPr>
      </p:pic>
      <p:cxnSp>
        <p:nvCxnSpPr>
          <p:cNvPr id="41" name="Straight Connector 40"/>
          <p:cNvCxnSpPr/>
          <p:nvPr/>
        </p:nvCxnSpPr>
        <p:spPr>
          <a:xfrm>
            <a:off x="2438400" y="5867400"/>
            <a:ext cx="6096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28600" y="228600"/>
            <a:ext cx="8458200" cy="461665"/>
          </a:xfrm>
          <a:prstGeom prst="rect">
            <a:avLst/>
          </a:prstGeom>
          <a:noFill/>
        </p:spPr>
        <p:txBody>
          <a:bodyPr wrap="square" rtlCol="0">
            <a:spAutoFit/>
          </a:bodyPr>
          <a:lstStyle/>
          <a:p>
            <a:r>
              <a:rPr lang="en-US" sz="2400" dirty="0">
                <a:latin typeface="+mj-lt"/>
              </a:rPr>
              <a:t>Formation of “energy bands” with a large number of atoms --</a:t>
            </a:r>
          </a:p>
        </p:txBody>
      </p:sp>
      <p:graphicFrame>
        <p:nvGraphicFramePr>
          <p:cNvPr id="23" name="Object 22">
            <a:extLst>
              <a:ext uri="{FF2B5EF4-FFF2-40B4-BE49-F238E27FC236}">
                <a16:creationId xmlns:a16="http://schemas.microsoft.com/office/drawing/2014/main" id="{C513B0A3-C9AA-44DA-841B-7A7A0E94A5F5}"/>
              </a:ext>
            </a:extLst>
          </p:cNvPr>
          <p:cNvGraphicFramePr>
            <a:graphicFrameLocks noChangeAspect="1"/>
          </p:cNvGraphicFramePr>
          <p:nvPr>
            <p:extLst>
              <p:ext uri="{D42A27DB-BD31-4B8C-83A1-F6EECF244321}">
                <p14:modId xmlns:p14="http://schemas.microsoft.com/office/powerpoint/2010/main" val="86228137"/>
              </p:ext>
            </p:extLst>
          </p:nvPr>
        </p:nvGraphicFramePr>
        <p:xfrm>
          <a:off x="4532996" y="2303050"/>
          <a:ext cx="4040408" cy="1237813"/>
        </p:xfrm>
        <a:graphic>
          <a:graphicData uri="http://schemas.openxmlformats.org/presentationml/2006/ole">
            <mc:AlternateContent xmlns:mc="http://schemas.openxmlformats.org/markup-compatibility/2006">
              <mc:Choice xmlns:v="urn:schemas-microsoft-com:vml" Requires="v">
                <p:oleObj spid="_x0000_s131085" name="Equation" r:id="rId6" imgW="2197080" imgH="672840" progId="Equation.DSMT4">
                  <p:embed/>
                </p:oleObj>
              </mc:Choice>
              <mc:Fallback>
                <p:oleObj name="Equation" r:id="rId6" imgW="2197080" imgH="672840" progId="Equation.DSMT4">
                  <p:embed/>
                  <p:pic>
                    <p:nvPicPr>
                      <p:cNvPr id="0" name=""/>
                      <p:cNvPicPr/>
                      <p:nvPr/>
                    </p:nvPicPr>
                    <p:blipFill>
                      <a:blip r:embed="rId7"/>
                      <a:stretch>
                        <a:fillRect/>
                      </a:stretch>
                    </p:blipFill>
                    <p:spPr>
                      <a:xfrm>
                        <a:off x="4532996" y="2303050"/>
                        <a:ext cx="4040408" cy="1237813"/>
                      </a:xfrm>
                      <a:prstGeom prst="rect">
                        <a:avLst/>
                      </a:prstGeom>
                    </p:spPr>
                  </p:pic>
                </p:oleObj>
              </mc:Fallback>
            </mc:AlternateContent>
          </a:graphicData>
        </a:graphic>
      </p:graphicFrame>
    </p:spTree>
    <p:extLst>
      <p:ext uri="{BB962C8B-B14F-4D97-AF65-F5344CB8AC3E}">
        <p14:creationId xmlns:p14="http://schemas.microsoft.com/office/powerpoint/2010/main" val="316961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iue.tuwien.ac.at/phd/karlowatz/img15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702" y="2129013"/>
            <a:ext cx="4756298" cy="442418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228600"/>
            <a:ext cx="8458200" cy="830997"/>
          </a:xfrm>
          <a:prstGeom prst="rect">
            <a:avLst/>
          </a:prstGeom>
          <a:noFill/>
        </p:spPr>
        <p:txBody>
          <a:bodyPr wrap="square" rtlCol="0">
            <a:spAutoFit/>
          </a:bodyPr>
          <a:lstStyle/>
          <a:p>
            <a:r>
              <a:rPr lang="en-US" sz="2400" dirty="0">
                <a:latin typeface="+mj-lt"/>
              </a:rPr>
              <a:t>In practice, the “energy band” structure of materials is affected by competing effects of structure and composition </a:t>
            </a:r>
          </a:p>
        </p:txBody>
      </p:sp>
      <p:sp>
        <p:nvSpPr>
          <p:cNvPr id="6" name="TextBox 4"/>
          <p:cNvSpPr txBox="1"/>
          <p:nvPr/>
        </p:nvSpPr>
        <p:spPr>
          <a:xfrm>
            <a:off x="284420" y="1455003"/>
            <a:ext cx="834655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Example: Diamond lattice (2 C atoms per primitive unit cell)</a:t>
            </a:r>
          </a:p>
          <a:p>
            <a:endParaRPr lang="en-US" sz="2400" dirty="0">
              <a:latin typeface="+mj-lt"/>
            </a:endParaRPr>
          </a:p>
        </p:txBody>
      </p:sp>
    </p:spTree>
    <p:extLst>
      <p:ext uri="{BB962C8B-B14F-4D97-AF65-F5344CB8AC3E}">
        <p14:creationId xmlns:p14="http://schemas.microsoft.com/office/powerpoint/2010/main" val="216057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9956" y="701728"/>
            <a:ext cx="6759318" cy="5996728"/>
          </a:xfrm>
          <a:prstGeom prst="rect">
            <a:avLst/>
          </a:prstGeom>
        </p:spPr>
      </p:pic>
      <p:sp>
        <p:nvSpPr>
          <p:cNvPr id="6" name="TextBox 5"/>
          <p:cNvSpPr txBox="1"/>
          <p:nvPr/>
        </p:nvSpPr>
        <p:spPr>
          <a:xfrm>
            <a:off x="296287" y="159544"/>
            <a:ext cx="624348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Ref.  PRB </a:t>
            </a:r>
            <a:r>
              <a:rPr lang="en-US" sz="2400" b="1" dirty="0">
                <a:latin typeface="+mj-lt"/>
              </a:rPr>
              <a:t>2</a:t>
            </a:r>
            <a:r>
              <a:rPr lang="en-US" sz="2400" dirty="0">
                <a:latin typeface="+mj-lt"/>
              </a:rPr>
              <a:t>, 2054 (1970) </a:t>
            </a:r>
          </a:p>
        </p:txBody>
      </p:sp>
      <p:sp>
        <p:nvSpPr>
          <p:cNvPr id="7" name="TextBox 6"/>
          <p:cNvSpPr txBox="1"/>
          <p:nvPr/>
        </p:nvSpPr>
        <p:spPr>
          <a:xfrm>
            <a:off x="94726" y="1427905"/>
            <a:ext cx="265471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Note:  Valence bands must accommodate 8 valence electrons from two C 1s</a:t>
            </a:r>
            <a:r>
              <a:rPr lang="en-US" sz="2000" baseline="30000" dirty="0">
                <a:latin typeface="+mj-lt"/>
              </a:rPr>
              <a:t>2</a:t>
            </a:r>
            <a:r>
              <a:rPr lang="en-US" sz="2000" dirty="0">
                <a:latin typeface="+mj-lt"/>
              </a:rPr>
              <a:t>2s</a:t>
            </a:r>
            <a:r>
              <a:rPr lang="en-US" sz="2000" baseline="30000" dirty="0">
                <a:latin typeface="+mj-lt"/>
              </a:rPr>
              <a:t>2</a:t>
            </a:r>
            <a:r>
              <a:rPr lang="en-US" sz="2000" dirty="0">
                <a:latin typeface="+mj-lt"/>
              </a:rPr>
              <a:t>2p</a:t>
            </a:r>
            <a:r>
              <a:rPr lang="en-US" sz="2000" baseline="30000" dirty="0">
                <a:latin typeface="+mj-lt"/>
              </a:rPr>
              <a:t>2</a:t>
            </a:r>
            <a:r>
              <a:rPr lang="en-US" sz="2000" dirty="0">
                <a:latin typeface="+mj-lt"/>
              </a:rPr>
              <a:t> atoms per unit cell </a:t>
            </a:r>
          </a:p>
        </p:txBody>
      </p:sp>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8" name="Picture 7"/>
          <p:cNvPicPr>
            <a:picLocks noChangeAspect="1"/>
          </p:cNvPicPr>
          <p:nvPr/>
        </p:nvPicPr>
        <p:blipFill rotWithShape="1">
          <a:blip r:embed="rId4"/>
          <a:srcRect l="21727" r="16579" b="18730"/>
          <a:stretch/>
        </p:blipFill>
        <p:spPr>
          <a:xfrm>
            <a:off x="298123" y="3503622"/>
            <a:ext cx="2209801" cy="2167598"/>
          </a:xfrm>
          <a:prstGeom prst="rect">
            <a:avLst/>
          </a:prstGeom>
        </p:spPr>
      </p:pic>
      <p:sp>
        <p:nvSpPr>
          <p:cNvPr id="9" name="TextBox 8"/>
          <p:cNvSpPr txBox="1"/>
          <p:nvPr/>
        </p:nvSpPr>
        <p:spPr>
          <a:xfrm>
            <a:off x="5486401" y="159544"/>
            <a:ext cx="2971800" cy="461665"/>
          </a:xfrm>
          <a:prstGeom prst="rect">
            <a:avLst/>
          </a:prstGeom>
          <a:noFill/>
        </p:spPr>
        <p:txBody>
          <a:bodyPr wrap="square" rtlCol="0">
            <a:spAutoFit/>
          </a:bodyPr>
          <a:lstStyle/>
          <a:p>
            <a:r>
              <a:rPr lang="en-US" sz="2400" i="1" dirty="0" err="1">
                <a:latin typeface="+mj-lt"/>
              </a:rPr>
              <a:t>E</a:t>
            </a:r>
            <a:r>
              <a:rPr lang="en-US" sz="2400" i="1" baseline="-25000" dirty="0" err="1">
                <a:latin typeface="+mj-lt"/>
              </a:rPr>
              <a:t>n</a:t>
            </a:r>
            <a:r>
              <a:rPr lang="en-US" sz="2400" i="1" dirty="0">
                <a:latin typeface="+mj-lt"/>
              </a:rPr>
              <a:t>(k)</a:t>
            </a:r>
          </a:p>
        </p:txBody>
      </p:sp>
      <p:sp>
        <p:nvSpPr>
          <p:cNvPr id="10" name="Rectangle 9"/>
          <p:cNvSpPr/>
          <p:nvPr/>
        </p:nvSpPr>
        <p:spPr>
          <a:xfrm>
            <a:off x="3276600" y="2895600"/>
            <a:ext cx="5105400" cy="3200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52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401C1A-BB9E-4EE2-9696-414319A543D3}"/>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2ADD9C0F-C30D-4937-8E17-5E3E28B4EE3A}"/>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0FE80132-9FA0-4849-8424-6991ECABBEB7}"/>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07DDBAF9-3329-458F-91B5-980C8B334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66800"/>
            <a:ext cx="3846724" cy="5235819"/>
          </a:xfrm>
          <a:prstGeom prst="rect">
            <a:avLst/>
          </a:prstGeom>
        </p:spPr>
      </p:pic>
      <p:sp>
        <p:nvSpPr>
          <p:cNvPr id="6" name="TextBox 5">
            <a:extLst>
              <a:ext uri="{FF2B5EF4-FFF2-40B4-BE49-F238E27FC236}">
                <a16:creationId xmlns:a16="http://schemas.microsoft.com/office/drawing/2014/main" id="{C658A5F6-8930-4482-BF0D-4291DDFC2F65}"/>
              </a:ext>
            </a:extLst>
          </p:cNvPr>
          <p:cNvSpPr txBox="1"/>
          <p:nvPr/>
        </p:nvSpPr>
        <p:spPr>
          <a:xfrm>
            <a:off x="457200" y="136525"/>
            <a:ext cx="7467600" cy="461665"/>
          </a:xfrm>
          <a:prstGeom prst="rect">
            <a:avLst/>
          </a:prstGeom>
          <a:noFill/>
        </p:spPr>
        <p:txBody>
          <a:bodyPr wrap="square" rtlCol="0">
            <a:spAutoFit/>
          </a:bodyPr>
          <a:lstStyle/>
          <a:p>
            <a:r>
              <a:rPr lang="en-US" sz="2400" dirty="0">
                <a:latin typeface="+mj-lt"/>
              </a:rPr>
              <a:t>Visible light for humans</a:t>
            </a:r>
          </a:p>
        </p:txBody>
      </p:sp>
      <p:sp>
        <p:nvSpPr>
          <p:cNvPr id="7" name="TextBox 6">
            <a:extLst>
              <a:ext uri="{FF2B5EF4-FFF2-40B4-BE49-F238E27FC236}">
                <a16:creationId xmlns:a16="http://schemas.microsoft.com/office/drawing/2014/main" id="{3326C0BB-1BE2-4AAD-9FF6-3D492952E961}"/>
              </a:ext>
            </a:extLst>
          </p:cNvPr>
          <p:cNvSpPr txBox="1"/>
          <p:nvPr/>
        </p:nvSpPr>
        <p:spPr>
          <a:xfrm>
            <a:off x="2514600" y="2133599"/>
            <a:ext cx="1676400" cy="461665"/>
          </a:xfrm>
          <a:prstGeom prst="rect">
            <a:avLst/>
          </a:prstGeom>
          <a:noFill/>
        </p:spPr>
        <p:txBody>
          <a:bodyPr wrap="square" rtlCol="0">
            <a:spAutoFit/>
          </a:bodyPr>
          <a:lstStyle/>
          <a:p>
            <a:r>
              <a:rPr lang="en-US" sz="2400" dirty="0">
                <a:latin typeface="+mj-lt"/>
              </a:rPr>
              <a:t>2 eV</a:t>
            </a:r>
          </a:p>
        </p:txBody>
      </p:sp>
      <p:sp>
        <p:nvSpPr>
          <p:cNvPr id="8" name="TextBox 7">
            <a:extLst>
              <a:ext uri="{FF2B5EF4-FFF2-40B4-BE49-F238E27FC236}">
                <a16:creationId xmlns:a16="http://schemas.microsoft.com/office/drawing/2014/main" id="{83F91015-F60D-4F1E-801D-5FE7809BBF40}"/>
              </a:ext>
            </a:extLst>
          </p:cNvPr>
          <p:cNvSpPr txBox="1"/>
          <p:nvPr/>
        </p:nvSpPr>
        <p:spPr>
          <a:xfrm>
            <a:off x="2590800" y="5791200"/>
            <a:ext cx="1676400" cy="461665"/>
          </a:xfrm>
          <a:prstGeom prst="rect">
            <a:avLst/>
          </a:prstGeom>
          <a:noFill/>
        </p:spPr>
        <p:txBody>
          <a:bodyPr wrap="square" rtlCol="0">
            <a:spAutoFit/>
          </a:bodyPr>
          <a:lstStyle/>
          <a:p>
            <a:r>
              <a:rPr lang="en-US" sz="2400" dirty="0">
                <a:latin typeface="+mj-lt"/>
              </a:rPr>
              <a:t>3 eV</a:t>
            </a:r>
          </a:p>
        </p:txBody>
      </p:sp>
    </p:spTree>
    <p:extLst>
      <p:ext uri="{BB962C8B-B14F-4D97-AF65-F5344CB8AC3E}">
        <p14:creationId xmlns:p14="http://schemas.microsoft.com/office/powerpoint/2010/main" val="378267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EED58-DE8A-4C59-B0E8-BB00EA8E2340}"/>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5FFF135E-DF1B-4292-8272-63CDD94F63D5}"/>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EAD9F132-2577-4A41-9420-E8A27AB38095}"/>
              </a:ext>
            </a:extLst>
          </p:cNvPr>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a:extLst>
              <a:ext uri="{FF2B5EF4-FFF2-40B4-BE49-F238E27FC236}">
                <a16:creationId xmlns:a16="http://schemas.microsoft.com/office/drawing/2014/main" id="{E4E35546-9EB7-428D-B74C-0266B528237F}"/>
              </a:ext>
            </a:extLst>
          </p:cNvPr>
          <p:cNvSpPr txBox="1"/>
          <p:nvPr/>
        </p:nvSpPr>
        <p:spPr>
          <a:xfrm>
            <a:off x="685800" y="533400"/>
            <a:ext cx="7620000" cy="1938992"/>
          </a:xfrm>
          <a:prstGeom prst="rect">
            <a:avLst/>
          </a:prstGeom>
          <a:noFill/>
        </p:spPr>
        <p:txBody>
          <a:bodyPr wrap="square" rtlCol="0">
            <a:spAutoFit/>
          </a:bodyPr>
          <a:lstStyle/>
          <a:p>
            <a:r>
              <a:rPr lang="en-US" sz="2400" dirty="0">
                <a:latin typeface="+mj-lt"/>
              </a:rPr>
              <a:t>How do you expect a diamond crystal to look when illuminated by visible light?</a:t>
            </a:r>
          </a:p>
          <a:p>
            <a:pPr marL="914400" lvl="1" indent="-457200">
              <a:buAutoNum type="arabicPeriod"/>
            </a:pPr>
            <a:r>
              <a:rPr lang="en-US" sz="2400" dirty="0">
                <a:latin typeface="+mj-lt"/>
              </a:rPr>
              <a:t>It will be opaque.</a:t>
            </a:r>
          </a:p>
          <a:p>
            <a:pPr marL="914400" lvl="1" indent="-457200">
              <a:buAutoNum type="arabicPeriod"/>
            </a:pPr>
            <a:r>
              <a:rPr lang="en-US" sz="2400" dirty="0">
                <a:latin typeface="+mj-lt"/>
              </a:rPr>
              <a:t>It will be completely transparent</a:t>
            </a:r>
          </a:p>
          <a:p>
            <a:pPr marL="914400" lvl="1" indent="-457200">
              <a:buAutoNum type="arabicPeriod"/>
            </a:pPr>
            <a:r>
              <a:rPr lang="en-US" sz="2400" dirty="0">
                <a:latin typeface="+mj-lt"/>
              </a:rPr>
              <a:t>It will be partially transparent.</a:t>
            </a:r>
          </a:p>
        </p:txBody>
      </p:sp>
    </p:spTree>
    <p:extLst>
      <p:ext uri="{BB962C8B-B14F-4D97-AF65-F5344CB8AC3E}">
        <p14:creationId xmlns:p14="http://schemas.microsoft.com/office/powerpoint/2010/main" val="378847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7644-F36F-42E3-9BBF-6EF1C86B5053}"/>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EAEBC4DF-6BE3-44F1-BBDB-3FE0D667D518}"/>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C74E7EF8-14A4-4A12-873E-CFFE61A96A08}"/>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6" name="Picture 5">
            <a:extLst>
              <a:ext uri="{FF2B5EF4-FFF2-40B4-BE49-F238E27FC236}">
                <a16:creationId xmlns:a16="http://schemas.microsoft.com/office/drawing/2014/main" id="{688CE287-8307-4243-A3BE-46052D1FA6E6}"/>
              </a:ext>
            </a:extLst>
          </p:cNvPr>
          <p:cNvPicPr>
            <a:picLocks noChangeAspect="1"/>
          </p:cNvPicPr>
          <p:nvPr/>
        </p:nvPicPr>
        <p:blipFill>
          <a:blip r:embed="rId3"/>
          <a:stretch>
            <a:fillRect/>
          </a:stretch>
        </p:blipFill>
        <p:spPr>
          <a:xfrm>
            <a:off x="0" y="371132"/>
            <a:ext cx="7175369" cy="5470724"/>
          </a:xfrm>
          <a:prstGeom prst="rect">
            <a:avLst/>
          </a:prstGeom>
        </p:spPr>
      </p:pic>
      <p:pic>
        <p:nvPicPr>
          <p:cNvPr id="5" name="Picture 4">
            <a:extLst>
              <a:ext uri="{FF2B5EF4-FFF2-40B4-BE49-F238E27FC236}">
                <a16:creationId xmlns:a16="http://schemas.microsoft.com/office/drawing/2014/main" id="{5939EB6D-2AC4-448C-BB8B-B3DF31ACAB5E}"/>
              </a:ext>
            </a:extLst>
          </p:cNvPr>
          <p:cNvPicPr>
            <a:picLocks noChangeAspect="1"/>
          </p:cNvPicPr>
          <p:nvPr/>
        </p:nvPicPr>
        <p:blipFill>
          <a:blip r:embed="rId4"/>
          <a:stretch>
            <a:fillRect/>
          </a:stretch>
        </p:blipFill>
        <p:spPr>
          <a:xfrm>
            <a:off x="6019800" y="1227095"/>
            <a:ext cx="2605277" cy="3252787"/>
          </a:xfrm>
          <a:prstGeom prst="rect">
            <a:avLst/>
          </a:prstGeom>
        </p:spPr>
      </p:pic>
      <p:sp>
        <p:nvSpPr>
          <p:cNvPr id="7" name="TextBox 6">
            <a:extLst>
              <a:ext uri="{FF2B5EF4-FFF2-40B4-BE49-F238E27FC236}">
                <a16:creationId xmlns:a16="http://schemas.microsoft.com/office/drawing/2014/main" id="{12CECAA2-8D82-4198-808F-B47BF57F02B9}"/>
              </a:ext>
            </a:extLst>
          </p:cNvPr>
          <p:cNvSpPr txBox="1"/>
          <p:nvPr/>
        </p:nvSpPr>
        <p:spPr>
          <a:xfrm>
            <a:off x="0" y="78106"/>
            <a:ext cx="6629400" cy="461665"/>
          </a:xfrm>
          <a:prstGeom prst="rect">
            <a:avLst/>
          </a:prstGeom>
          <a:noFill/>
        </p:spPr>
        <p:txBody>
          <a:bodyPr wrap="square" rtlCol="0">
            <a:spAutoFit/>
          </a:bodyPr>
          <a:lstStyle/>
          <a:p>
            <a:r>
              <a:rPr lang="en-US" sz="2400" dirty="0">
                <a:latin typeface="+mj-lt"/>
              </a:rPr>
              <a:t>Absorption spectrum of diamond</a:t>
            </a:r>
          </a:p>
        </p:txBody>
      </p:sp>
      <p:pic>
        <p:nvPicPr>
          <p:cNvPr id="8" name="Picture 7">
            <a:extLst>
              <a:ext uri="{FF2B5EF4-FFF2-40B4-BE49-F238E27FC236}">
                <a16:creationId xmlns:a16="http://schemas.microsoft.com/office/drawing/2014/main" id="{36BD1856-6B0D-4779-B913-F7C1E93FBC1D}"/>
              </a:ext>
            </a:extLst>
          </p:cNvPr>
          <p:cNvPicPr>
            <a:picLocks noChangeAspect="1"/>
          </p:cNvPicPr>
          <p:nvPr/>
        </p:nvPicPr>
        <p:blipFill>
          <a:blip r:embed="rId5"/>
          <a:stretch>
            <a:fillRect/>
          </a:stretch>
        </p:blipFill>
        <p:spPr>
          <a:xfrm>
            <a:off x="0" y="5851448"/>
            <a:ext cx="9144000" cy="645012"/>
          </a:xfrm>
          <a:prstGeom prst="rect">
            <a:avLst/>
          </a:prstGeom>
        </p:spPr>
      </p:pic>
    </p:spTree>
    <p:extLst>
      <p:ext uri="{BB962C8B-B14F-4D97-AF65-F5344CB8AC3E}">
        <p14:creationId xmlns:p14="http://schemas.microsoft.com/office/powerpoint/2010/main" val="725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970FB-6EC8-422B-BB82-F4052BBC999A}"/>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D3155B95-89B1-4261-B524-A6E5E6630E09}"/>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7FA36CB3-8602-4498-A1D2-6D57CD537E4C}"/>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B9E64FFE-D4D2-455D-A369-56C4BB1746F8}"/>
              </a:ext>
            </a:extLst>
          </p:cNvPr>
          <p:cNvPicPr>
            <a:picLocks noChangeAspect="1"/>
          </p:cNvPicPr>
          <p:nvPr/>
        </p:nvPicPr>
        <p:blipFill>
          <a:blip r:embed="rId3"/>
          <a:stretch>
            <a:fillRect/>
          </a:stretch>
        </p:blipFill>
        <p:spPr>
          <a:xfrm>
            <a:off x="510988" y="990600"/>
            <a:ext cx="4572000" cy="4286250"/>
          </a:xfrm>
          <a:prstGeom prst="rect">
            <a:avLst/>
          </a:prstGeom>
        </p:spPr>
      </p:pic>
      <p:sp>
        <p:nvSpPr>
          <p:cNvPr id="6" name="TextBox 5">
            <a:extLst>
              <a:ext uri="{FF2B5EF4-FFF2-40B4-BE49-F238E27FC236}">
                <a16:creationId xmlns:a16="http://schemas.microsoft.com/office/drawing/2014/main" id="{A7961A1A-F80A-4541-A0F9-69813C3EB8C2}"/>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Images of natural diamonds</a:t>
            </a:r>
          </a:p>
        </p:txBody>
      </p:sp>
      <p:sp>
        <p:nvSpPr>
          <p:cNvPr id="7" name="TextBox 6">
            <a:extLst>
              <a:ext uri="{FF2B5EF4-FFF2-40B4-BE49-F238E27FC236}">
                <a16:creationId xmlns:a16="http://schemas.microsoft.com/office/drawing/2014/main" id="{088302A5-FA83-4D5B-9213-AE7088C1E521}"/>
              </a:ext>
            </a:extLst>
          </p:cNvPr>
          <p:cNvSpPr txBox="1"/>
          <p:nvPr/>
        </p:nvSpPr>
        <p:spPr>
          <a:xfrm>
            <a:off x="5486400" y="1752600"/>
            <a:ext cx="3276600" cy="1569660"/>
          </a:xfrm>
          <a:prstGeom prst="rect">
            <a:avLst/>
          </a:prstGeom>
          <a:noFill/>
        </p:spPr>
        <p:txBody>
          <a:bodyPr wrap="square" rtlCol="0">
            <a:spAutoFit/>
          </a:bodyPr>
          <a:lstStyle/>
          <a:p>
            <a:r>
              <a:rPr lang="en-US" sz="2400" dirty="0">
                <a:latin typeface="+mj-lt"/>
              </a:rPr>
              <a:t>How is it possible for these diamonds to have absorption in the visible spectrum?</a:t>
            </a:r>
          </a:p>
        </p:txBody>
      </p:sp>
    </p:spTree>
    <p:extLst>
      <p:ext uri="{BB962C8B-B14F-4D97-AF65-F5344CB8AC3E}">
        <p14:creationId xmlns:p14="http://schemas.microsoft.com/office/powerpoint/2010/main" val="16926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9600" y="648103"/>
            <a:ext cx="6934200" cy="6151880"/>
          </a:xfrm>
          <a:prstGeom prst="rect">
            <a:avLst/>
          </a:prstGeom>
        </p:spPr>
      </p:pic>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9" name="TextBox 8"/>
          <p:cNvSpPr txBox="1"/>
          <p:nvPr/>
        </p:nvSpPr>
        <p:spPr>
          <a:xfrm>
            <a:off x="5486401" y="159544"/>
            <a:ext cx="2971800" cy="461665"/>
          </a:xfrm>
          <a:prstGeom prst="rect">
            <a:avLst/>
          </a:prstGeom>
          <a:noFill/>
        </p:spPr>
        <p:txBody>
          <a:bodyPr wrap="square" rtlCol="0">
            <a:spAutoFit/>
          </a:bodyPr>
          <a:lstStyle/>
          <a:p>
            <a:r>
              <a:rPr lang="en-US" sz="2400" i="1" dirty="0" err="1">
                <a:latin typeface="+mj-lt"/>
              </a:rPr>
              <a:t>E</a:t>
            </a:r>
            <a:r>
              <a:rPr lang="en-US" sz="2400" i="1" baseline="-25000" dirty="0" err="1">
                <a:latin typeface="+mj-lt"/>
              </a:rPr>
              <a:t>n</a:t>
            </a:r>
            <a:r>
              <a:rPr lang="en-US" sz="2400" i="1" dirty="0">
                <a:latin typeface="+mj-lt"/>
              </a:rPr>
              <a:t>(k)</a:t>
            </a:r>
          </a:p>
        </p:txBody>
      </p:sp>
      <p:sp>
        <p:nvSpPr>
          <p:cNvPr id="10" name="Rectangle 9"/>
          <p:cNvSpPr/>
          <p:nvPr/>
        </p:nvSpPr>
        <p:spPr>
          <a:xfrm>
            <a:off x="1600200" y="2895600"/>
            <a:ext cx="5105400" cy="3200400"/>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9027C25-6EF1-483D-9935-CFB81309D329}"/>
              </a:ext>
            </a:extLst>
          </p:cNvPr>
          <p:cNvCxnSpPr/>
          <p:nvPr/>
        </p:nvCxnSpPr>
        <p:spPr>
          <a:xfrm>
            <a:off x="7327751" y="25146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95FFCD-3665-47E7-9ACD-18B2AC5E3877}"/>
              </a:ext>
            </a:extLst>
          </p:cNvPr>
          <p:cNvCxnSpPr/>
          <p:nvPr/>
        </p:nvCxnSpPr>
        <p:spPr>
          <a:xfrm>
            <a:off x="7327751" y="26670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F3A359-EC1D-44D2-821B-11644650BABE}"/>
              </a:ext>
            </a:extLst>
          </p:cNvPr>
          <p:cNvSpPr txBox="1"/>
          <p:nvPr/>
        </p:nvSpPr>
        <p:spPr>
          <a:xfrm>
            <a:off x="7086600" y="794334"/>
            <a:ext cx="1600200" cy="1569660"/>
          </a:xfrm>
          <a:prstGeom prst="rect">
            <a:avLst/>
          </a:prstGeom>
          <a:noFill/>
        </p:spPr>
        <p:txBody>
          <a:bodyPr wrap="square" rtlCol="0">
            <a:spAutoFit/>
          </a:bodyPr>
          <a:lstStyle/>
          <a:p>
            <a:r>
              <a:rPr lang="en-US" sz="2400" dirty="0">
                <a:latin typeface="+mj-lt"/>
              </a:rPr>
              <a:t>Possible impurity states in band gap</a:t>
            </a:r>
          </a:p>
        </p:txBody>
      </p:sp>
    </p:spTree>
    <p:extLst>
      <p:ext uri="{BB962C8B-B14F-4D97-AF65-F5344CB8AC3E}">
        <p14:creationId xmlns:p14="http://schemas.microsoft.com/office/powerpoint/2010/main" val="16870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CC26FB-7B9D-4CF5-811D-D59EB28E6418}"/>
              </a:ext>
            </a:extLst>
          </p:cNvPr>
          <p:cNvPicPr>
            <a:picLocks noChangeAspect="1"/>
          </p:cNvPicPr>
          <p:nvPr/>
        </p:nvPicPr>
        <p:blipFill>
          <a:blip r:embed="rId3"/>
          <a:stretch>
            <a:fillRect/>
          </a:stretch>
        </p:blipFill>
        <p:spPr>
          <a:xfrm>
            <a:off x="0" y="1066801"/>
            <a:ext cx="9144000" cy="4953000"/>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04/26/2021</a:t>
            </a:r>
            <a:endParaRPr lang="en-US" dirty="0"/>
          </a:p>
        </p:txBody>
      </p:sp>
      <p:sp>
        <p:nvSpPr>
          <p:cNvPr id="7" name="Footer Placeholder 6"/>
          <p:cNvSpPr>
            <a:spLocks noGrp="1"/>
          </p:cNvSpPr>
          <p:nvPr>
            <p:ph type="ftr" sz="quarter" idx="11"/>
          </p:nvPr>
        </p:nvSpPr>
        <p:spPr/>
        <p:txBody>
          <a:bodyPr/>
          <a:lstStyle/>
          <a:p>
            <a:r>
              <a:rPr lang="en-US"/>
              <a:t>PHY 712  Spring 2021 -- Lecture 35</a:t>
            </a:r>
            <a:endParaRPr lang="en-US" dirty="0"/>
          </a:p>
        </p:txBody>
      </p:sp>
      <p:sp>
        <p:nvSpPr>
          <p:cNvPr id="8" name="Rectangle 7"/>
          <p:cNvSpPr/>
          <p:nvPr/>
        </p:nvSpPr>
        <p:spPr>
          <a:xfrm>
            <a:off x="109724" y="3886200"/>
            <a:ext cx="8924552" cy="498872"/>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7" name="Picture 6" descr="http://www.geocities.jp/ohba_lab_ob_page/Structure/Grap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95" y="1146380"/>
            <a:ext cx="49339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4"/>
          <p:cNvSpPr txBox="1"/>
          <p:nvPr/>
        </p:nvSpPr>
        <p:spPr>
          <a:xfrm>
            <a:off x="639097" y="625270"/>
            <a:ext cx="786580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Example: Graphite (4 C atoms per unit cell)</a:t>
            </a:r>
          </a:p>
        </p:txBody>
      </p:sp>
      <p:sp>
        <p:nvSpPr>
          <p:cNvPr id="5" name="TextBox 4">
            <a:extLst>
              <a:ext uri="{FF2B5EF4-FFF2-40B4-BE49-F238E27FC236}">
                <a16:creationId xmlns:a16="http://schemas.microsoft.com/office/drawing/2014/main" id="{DAD843F9-220A-40C1-95EE-F532C7884BD4}"/>
              </a:ext>
            </a:extLst>
          </p:cNvPr>
          <p:cNvSpPr txBox="1"/>
          <p:nvPr/>
        </p:nvSpPr>
        <p:spPr>
          <a:xfrm>
            <a:off x="381000" y="152400"/>
            <a:ext cx="7162800" cy="461665"/>
          </a:xfrm>
          <a:prstGeom prst="rect">
            <a:avLst/>
          </a:prstGeom>
          <a:noFill/>
        </p:spPr>
        <p:txBody>
          <a:bodyPr wrap="square" rtlCol="0">
            <a:spAutoFit/>
          </a:bodyPr>
          <a:lstStyle/>
          <a:p>
            <a:r>
              <a:rPr lang="en-US" sz="2400" dirty="0">
                <a:latin typeface="+mj-lt"/>
              </a:rPr>
              <a:t>Another example --</a:t>
            </a:r>
          </a:p>
        </p:txBody>
      </p:sp>
    </p:spTree>
    <p:extLst>
      <p:ext uri="{BB962C8B-B14F-4D97-AF65-F5344CB8AC3E}">
        <p14:creationId xmlns:p14="http://schemas.microsoft.com/office/powerpoint/2010/main" val="44946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1447800" y="1431659"/>
            <a:ext cx="7520804" cy="4774836"/>
          </a:xfrm>
          <a:prstGeom prst="rect">
            <a:avLst/>
          </a:prstGeom>
        </p:spPr>
      </p:pic>
      <p:sp>
        <p:nvSpPr>
          <p:cNvPr id="6" name="TextBox 5"/>
          <p:cNvSpPr txBox="1"/>
          <p:nvPr/>
        </p:nvSpPr>
        <p:spPr>
          <a:xfrm>
            <a:off x="633943" y="191265"/>
            <a:ext cx="327104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Ref. </a:t>
            </a:r>
            <a:r>
              <a:rPr lang="en-US" sz="2400" i="1" dirty="0">
                <a:latin typeface="+mj-lt"/>
              </a:rPr>
              <a:t>PRB</a:t>
            </a:r>
            <a:r>
              <a:rPr lang="en-US" sz="2400" dirty="0">
                <a:latin typeface="+mj-lt"/>
              </a:rPr>
              <a:t> </a:t>
            </a:r>
            <a:r>
              <a:rPr lang="en-US" sz="2400" b="1" dirty="0">
                <a:latin typeface="+mj-lt"/>
              </a:rPr>
              <a:t>26</a:t>
            </a:r>
            <a:r>
              <a:rPr lang="en-US" sz="2400" dirty="0">
                <a:latin typeface="+mj-lt"/>
              </a:rPr>
              <a:t>, 5382 (1982)</a:t>
            </a:r>
          </a:p>
        </p:txBody>
      </p:sp>
      <p:sp>
        <p:nvSpPr>
          <p:cNvPr id="7" name="TextBox 6"/>
          <p:cNvSpPr txBox="1"/>
          <p:nvPr/>
        </p:nvSpPr>
        <p:spPr>
          <a:xfrm>
            <a:off x="3889723" y="5968608"/>
            <a:ext cx="45258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Band diagram for graphite</a:t>
            </a:r>
          </a:p>
        </p:txBody>
      </p:sp>
      <p:sp>
        <p:nvSpPr>
          <p:cNvPr id="8" name="TextBox 7"/>
          <p:cNvSpPr txBox="1"/>
          <p:nvPr/>
        </p:nvSpPr>
        <p:spPr>
          <a:xfrm>
            <a:off x="4496693" y="-9181"/>
            <a:ext cx="434409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mj-lt"/>
              </a:rPr>
              <a:t>Note:  Valence bands must accommodate 16 valence electrons from four C 1s</a:t>
            </a:r>
            <a:r>
              <a:rPr lang="en-US" sz="2000" baseline="30000" dirty="0">
                <a:latin typeface="+mj-lt"/>
              </a:rPr>
              <a:t>2</a:t>
            </a:r>
            <a:r>
              <a:rPr lang="en-US" sz="2000" dirty="0">
                <a:latin typeface="+mj-lt"/>
              </a:rPr>
              <a:t>2s</a:t>
            </a:r>
            <a:r>
              <a:rPr lang="en-US" sz="2000" baseline="30000" dirty="0">
                <a:latin typeface="+mj-lt"/>
              </a:rPr>
              <a:t>2</a:t>
            </a:r>
            <a:r>
              <a:rPr lang="en-US" sz="2000" dirty="0">
                <a:latin typeface="+mj-lt"/>
              </a:rPr>
              <a:t>2p</a:t>
            </a:r>
            <a:r>
              <a:rPr lang="en-US" sz="2000" baseline="30000" dirty="0">
                <a:latin typeface="+mj-lt"/>
              </a:rPr>
              <a:t>2</a:t>
            </a:r>
            <a:r>
              <a:rPr lang="en-US" sz="2000" dirty="0">
                <a:latin typeface="+mj-lt"/>
              </a:rPr>
              <a:t> atoms per unit cell </a:t>
            </a:r>
          </a:p>
        </p:txBody>
      </p:sp>
      <p:pic>
        <p:nvPicPr>
          <p:cNvPr id="9" name="Picture 8"/>
          <p:cNvPicPr>
            <a:picLocks noChangeAspect="1"/>
          </p:cNvPicPr>
          <p:nvPr/>
        </p:nvPicPr>
        <p:blipFill rotWithShape="1">
          <a:blip r:embed="rId4"/>
          <a:srcRect l="16019" r="16990" b="22789"/>
          <a:stretch/>
        </p:blipFill>
        <p:spPr>
          <a:xfrm>
            <a:off x="89292" y="1207880"/>
            <a:ext cx="2144677" cy="1763919"/>
          </a:xfrm>
          <a:prstGeom prst="rect">
            <a:avLst/>
          </a:prstGeom>
        </p:spPr>
      </p:pic>
      <p:sp>
        <p:nvSpPr>
          <p:cNvPr id="10" name="Rectangle 9"/>
          <p:cNvSpPr/>
          <p:nvPr/>
        </p:nvSpPr>
        <p:spPr>
          <a:xfrm>
            <a:off x="2438400" y="3276600"/>
            <a:ext cx="5867400" cy="2514600"/>
          </a:xfrm>
          <a:prstGeom prst="rect">
            <a:avLst/>
          </a:prstGeom>
          <a:solidFill>
            <a:schemeClr val="accent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43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7EEB3-BBA3-4D34-8441-CF2CF2545E42}"/>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8BA8D781-8EF4-4960-8D68-6C0CAE7883D6}"/>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8B809C7B-E740-48C4-AAAC-995E18B04A99}"/>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4AE02BFD-08A2-4E42-BEB5-989CD0C48434}"/>
              </a:ext>
            </a:extLst>
          </p:cNvPr>
          <p:cNvSpPr txBox="1"/>
          <p:nvPr/>
        </p:nvSpPr>
        <p:spPr>
          <a:xfrm>
            <a:off x="762000" y="762000"/>
            <a:ext cx="7162800" cy="2308324"/>
          </a:xfrm>
          <a:prstGeom prst="rect">
            <a:avLst/>
          </a:prstGeom>
          <a:noFill/>
        </p:spPr>
        <p:txBody>
          <a:bodyPr wrap="square" rtlCol="0">
            <a:spAutoFit/>
          </a:bodyPr>
          <a:lstStyle/>
          <a:p>
            <a:r>
              <a:rPr lang="en-US" sz="2400" dirty="0">
                <a:latin typeface="+mj-lt"/>
              </a:rPr>
              <a:t>How different is the band structure of diamond and graphite?</a:t>
            </a:r>
          </a:p>
          <a:p>
            <a:pPr marL="914400" lvl="1" indent="-457200">
              <a:buFont typeface="+mj-lt"/>
              <a:buAutoNum type="arabicPeriod"/>
            </a:pPr>
            <a:r>
              <a:rPr lang="en-US" sz="2400" dirty="0">
                <a:latin typeface="+mj-lt"/>
              </a:rPr>
              <a:t>They look slightly different, but it is hard to tell because they were analyzed using different approximations.</a:t>
            </a:r>
          </a:p>
          <a:p>
            <a:pPr marL="914400" lvl="1" indent="-457200">
              <a:buFont typeface="+mj-lt"/>
              <a:buAutoNum type="arabicPeriod"/>
            </a:pPr>
            <a:r>
              <a:rPr lang="en-US" sz="2400" dirty="0">
                <a:latin typeface="+mj-lt"/>
              </a:rPr>
              <a:t>They look drastically different because ….</a:t>
            </a:r>
          </a:p>
        </p:txBody>
      </p:sp>
    </p:spTree>
    <p:extLst>
      <p:ext uri="{BB962C8B-B14F-4D97-AF65-F5344CB8AC3E}">
        <p14:creationId xmlns:p14="http://schemas.microsoft.com/office/powerpoint/2010/main" val="358790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63F6F-563F-4431-9287-CD06B72136CC}"/>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4BB720B5-8AA6-4261-8497-0BFD06C878E6}"/>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49C8743A-530A-48B4-9703-3481532C4E93}"/>
              </a:ext>
            </a:extLst>
          </p:cNvPr>
          <p:cNvSpPr>
            <a:spLocks noGrp="1"/>
          </p:cNvSpPr>
          <p:nvPr>
            <p:ph type="sldNum" sz="quarter" idx="12"/>
          </p:nvPr>
        </p:nvSpPr>
        <p:spPr/>
        <p:txBody>
          <a:bodyPr/>
          <a:lstStyle/>
          <a:p>
            <a:fld id="{CE368B07-CEBF-4C80-90AF-53B34FA04CF3}" type="slidenum">
              <a:rPr lang="en-US" smtClean="0"/>
              <a:t>23</a:t>
            </a:fld>
            <a:endParaRPr lang="en-US" dirty="0"/>
          </a:p>
        </p:txBody>
      </p:sp>
      <p:pic>
        <p:nvPicPr>
          <p:cNvPr id="5" name="Picture 4">
            <a:extLst>
              <a:ext uri="{FF2B5EF4-FFF2-40B4-BE49-F238E27FC236}">
                <a16:creationId xmlns:a16="http://schemas.microsoft.com/office/drawing/2014/main" id="{1A4D0B47-0541-4F27-B84F-C429B4899C8A}"/>
              </a:ext>
            </a:extLst>
          </p:cNvPr>
          <p:cNvPicPr>
            <a:picLocks noChangeAspect="1"/>
          </p:cNvPicPr>
          <p:nvPr/>
        </p:nvPicPr>
        <p:blipFill>
          <a:blip r:embed="rId3"/>
          <a:stretch>
            <a:fillRect/>
          </a:stretch>
        </p:blipFill>
        <p:spPr>
          <a:xfrm>
            <a:off x="838200" y="762000"/>
            <a:ext cx="6248400" cy="4922982"/>
          </a:xfrm>
          <a:prstGeom prst="rect">
            <a:avLst/>
          </a:prstGeom>
        </p:spPr>
      </p:pic>
      <p:sp>
        <p:nvSpPr>
          <p:cNvPr id="6" name="TextBox 5">
            <a:extLst>
              <a:ext uri="{FF2B5EF4-FFF2-40B4-BE49-F238E27FC236}">
                <a16:creationId xmlns:a16="http://schemas.microsoft.com/office/drawing/2014/main" id="{2417D9AA-78F3-4EE1-94F0-8ECDB0FCC2C4}"/>
              </a:ext>
            </a:extLst>
          </p:cNvPr>
          <p:cNvSpPr txBox="1"/>
          <p:nvPr/>
        </p:nvSpPr>
        <p:spPr>
          <a:xfrm>
            <a:off x="457200" y="5638800"/>
            <a:ext cx="7924800" cy="461665"/>
          </a:xfrm>
          <a:prstGeom prst="rect">
            <a:avLst/>
          </a:prstGeom>
          <a:noFill/>
        </p:spPr>
        <p:txBody>
          <a:bodyPr wrap="square" rtlCol="0">
            <a:spAutoFit/>
          </a:bodyPr>
          <a:lstStyle/>
          <a:p>
            <a:r>
              <a:rPr lang="en-US" sz="2400" dirty="0">
                <a:latin typeface="+mj-lt"/>
              </a:rPr>
              <a:t>Image of natural graphite       (semi metal)</a:t>
            </a:r>
          </a:p>
        </p:txBody>
      </p:sp>
    </p:spTree>
    <p:extLst>
      <p:ext uri="{BB962C8B-B14F-4D97-AF65-F5344CB8AC3E}">
        <p14:creationId xmlns:p14="http://schemas.microsoft.com/office/powerpoint/2010/main" val="133580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6" name="Picture 5"/>
          <p:cNvPicPr>
            <a:picLocks noChangeAspect="1"/>
          </p:cNvPicPr>
          <p:nvPr/>
        </p:nvPicPr>
        <p:blipFill>
          <a:blip r:embed="rId3"/>
          <a:stretch>
            <a:fillRect/>
          </a:stretch>
        </p:blipFill>
        <p:spPr>
          <a:xfrm>
            <a:off x="3100330" y="899787"/>
            <a:ext cx="4791075" cy="5448300"/>
          </a:xfrm>
          <a:prstGeom prst="rect">
            <a:avLst/>
          </a:prstGeom>
        </p:spPr>
      </p:pic>
      <p:sp>
        <p:nvSpPr>
          <p:cNvPr id="7" name="TextBox 6"/>
          <p:cNvSpPr txBox="1"/>
          <p:nvPr/>
        </p:nvSpPr>
        <p:spPr>
          <a:xfrm>
            <a:off x="228600" y="914131"/>
            <a:ext cx="4876800" cy="461665"/>
          </a:xfrm>
          <a:prstGeom prst="rect">
            <a:avLst/>
          </a:prstGeom>
          <a:noFill/>
        </p:spPr>
        <p:txBody>
          <a:bodyPr wrap="square" rtlCol="0">
            <a:spAutoFit/>
          </a:bodyPr>
          <a:lstStyle/>
          <a:p>
            <a:r>
              <a:rPr lang="en-US" sz="2400" dirty="0">
                <a:latin typeface="+mj-lt"/>
              </a:rPr>
              <a:t>Example:   Calcite  CaCO</a:t>
            </a:r>
            <a:r>
              <a:rPr lang="en-US" sz="2400" baseline="-25000" dirty="0">
                <a:latin typeface="+mj-lt"/>
              </a:rPr>
              <a:t>3</a:t>
            </a:r>
            <a:endParaRPr lang="en-US" sz="2400" dirty="0">
              <a:latin typeface="+mj-lt"/>
            </a:endParaRPr>
          </a:p>
        </p:txBody>
      </p:sp>
      <p:sp>
        <p:nvSpPr>
          <p:cNvPr id="5" name="TextBox 4">
            <a:extLst>
              <a:ext uri="{FF2B5EF4-FFF2-40B4-BE49-F238E27FC236}">
                <a16:creationId xmlns:a16="http://schemas.microsoft.com/office/drawing/2014/main" id="{F7C7C83E-408B-4EBD-BBBD-BADC092F3663}"/>
              </a:ext>
            </a:extLst>
          </p:cNvPr>
          <p:cNvSpPr txBox="1"/>
          <p:nvPr/>
        </p:nvSpPr>
        <p:spPr>
          <a:xfrm>
            <a:off x="152400" y="136525"/>
            <a:ext cx="5562600" cy="461665"/>
          </a:xfrm>
          <a:prstGeom prst="rect">
            <a:avLst/>
          </a:prstGeom>
          <a:noFill/>
        </p:spPr>
        <p:txBody>
          <a:bodyPr wrap="square" rtlCol="0">
            <a:spAutoFit/>
          </a:bodyPr>
          <a:lstStyle/>
          <a:p>
            <a:r>
              <a:rPr lang="en-US" sz="2400" dirty="0">
                <a:latin typeface="+mj-lt"/>
              </a:rPr>
              <a:t>Another example --</a:t>
            </a:r>
          </a:p>
        </p:txBody>
      </p:sp>
    </p:spTree>
    <p:extLst>
      <p:ext uri="{BB962C8B-B14F-4D97-AF65-F5344CB8AC3E}">
        <p14:creationId xmlns:p14="http://schemas.microsoft.com/office/powerpoint/2010/main" val="2440159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07F8E-6A13-41BA-A0F1-6AB75E7A4A30}"/>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6EACB1B3-B8B1-49E2-8FC9-7AB24BE9A1FF}"/>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4EDB1CBD-C058-481F-832F-A01052A340B9}"/>
              </a:ext>
            </a:extLst>
          </p:cNvPr>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a:extLst>
              <a:ext uri="{FF2B5EF4-FFF2-40B4-BE49-F238E27FC236}">
                <a16:creationId xmlns:a16="http://schemas.microsoft.com/office/drawing/2014/main" id="{95DE4A84-7A9A-42E2-8012-D9B69517B637}"/>
              </a:ext>
            </a:extLst>
          </p:cNvPr>
          <p:cNvPicPr>
            <a:picLocks noChangeAspect="1"/>
          </p:cNvPicPr>
          <p:nvPr/>
        </p:nvPicPr>
        <p:blipFill>
          <a:blip r:embed="rId3"/>
          <a:stretch>
            <a:fillRect/>
          </a:stretch>
        </p:blipFill>
        <p:spPr>
          <a:xfrm>
            <a:off x="952500" y="833437"/>
            <a:ext cx="7239000" cy="5191125"/>
          </a:xfrm>
          <a:prstGeom prst="rect">
            <a:avLst/>
          </a:prstGeom>
        </p:spPr>
      </p:pic>
    </p:spTree>
    <p:extLst>
      <p:ext uri="{BB962C8B-B14F-4D97-AF65-F5344CB8AC3E}">
        <p14:creationId xmlns:p14="http://schemas.microsoft.com/office/powerpoint/2010/main" val="542109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2895600" y="390671"/>
            <a:ext cx="5438775" cy="6121617"/>
          </a:xfrm>
          <a:prstGeom prst="rect">
            <a:avLst/>
          </a:prstGeom>
        </p:spPr>
      </p:pic>
      <p:pic>
        <p:nvPicPr>
          <p:cNvPr id="6" name="Picture 5"/>
          <p:cNvPicPr>
            <a:picLocks noChangeAspect="1"/>
          </p:cNvPicPr>
          <p:nvPr/>
        </p:nvPicPr>
        <p:blipFill>
          <a:blip r:embed="rId4"/>
          <a:stretch>
            <a:fillRect/>
          </a:stretch>
        </p:blipFill>
        <p:spPr>
          <a:xfrm>
            <a:off x="285750" y="15607"/>
            <a:ext cx="5219700" cy="542925"/>
          </a:xfrm>
          <a:prstGeom prst="rect">
            <a:avLst/>
          </a:prstGeom>
        </p:spPr>
      </p:pic>
      <p:sp>
        <p:nvSpPr>
          <p:cNvPr id="7" name="Rectangle 6"/>
          <p:cNvSpPr/>
          <p:nvPr/>
        </p:nvSpPr>
        <p:spPr>
          <a:xfrm>
            <a:off x="3810000" y="3276600"/>
            <a:ext cx="4267200" cy="2667000"/>
          </a:xfrm>
          <a:prstGeom prst="rect">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3"/>
          <a:stretch>
            <a:fillRect/>
          </a:stretch>
        </p:blipFill>
        <p:spPr>
          <a:xfrm>
            <a:off x="2667000" y="324937"/>
            <a:ext cx="5610225" cy="6031413"/>
          </a:xfrm>
          <a:prstGeom prst="rect">
            <a:avLst/>
          </a:prstGeom>
        </p:spPr>
      </p:pic>
      <p:sp>
        <p:nvSpPr>
          <p:cNvPr id="6" name="TextBox 5"/>
          <p:cNvSpPr txBox="1"/>
          <p:nvPr/>
        </p:nvSpPr>
        <p:spPr>
          <a:xfrm>
            <a:off x="228600" y="609600"/>
            <a:ext cx="2995612" cy="1200329"/>
          </a:xfrm>
          <a:prstGeom prst="rect">
            <a:avLst/>
          </a:prstGeom>
          <a:noFill/>
        </p:spPr>
        <p:txBody>
          <a:bodyPr wrap="square" rtlCol="0">
            <a:spAutoFit/>
          </a:bodyPr>
          <a:lstStyle/>
          <a:p>
            <a:r>
              <a:rPr lang="en-US" sz="2400" dirty="0">
                <a:latin typeface="+mj-lt"/>
              </a:rPr>
              <a:t>CaCO</a:t>
            </a:r>
            <a:r>
              <a:rPr lang="en-US" sz="2400" baseline="-25000" dirty="0">
                <a:latin typeface="+mj-lt"/>
              </a:rPr>
              <a:t>3</a:t>
            </a:r>
            <a:endParaRPr lang="en-US" sz="2400" dirty="0">
              <a:latin typeface="+mj-lt"/>
            </a:endParaRPr>
          </a:p>
          <a:p>
            <a:r>
              <a:rPr lang="en-US" sz="2400" dirty="0">
                <a:latin typeface="+mj-lt"/>
              </a:rPr>
              <a:t>Calculated optical properties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076" y="2314518"/>
            <a:ext cx="2322723" cy="3161484"/>
          </a:xfrm>
          <a:prstGeom prst="rect">
            <a:avLst/>
          </a:prstGeom>
        </p:spPr>
      </p:pic>
      <p:sp>
        <p:nvSpPr>
          <p:cNvPr id="8" name="TextBox 7"/>
          <p:cNvSpPr txBox="1"/>
          <p:nvPr/>
        </p:nvSpPr>
        <p:spPr>
          <a:xfrm>
            <a:off x="76200" y="5181600"/>
            <a:ext cx="838200" cy="457200"/>
          </a:xfrm>
          <a:prstGeom prst="rect">
            <a:avLst/>
          </a:prstGeom>
          <a:noFill/>
        </p:spPr>
        <p:txBody>
          <a:bodyPr wrap="square" rtlCol="0">
            <a:spAutoFit/>
          </a:bodyPr>
          <a:lstStyle/>
          <a:p>
            <a:r>
              <a:rPr lang="en-US" sz="2400" dirty="0">
                <a:latin typeface="+mj-lt"/>
              </a:rPr>
              <a:t>3 eV</a:t>
            </a:r>
          </a:p>
        </p:txBody>
      </p:sp>
      <p:sp>
        <p:nvSpPr>
          <p:cNvPr id="9" name="TextBox 8"/>
          <p:cNvSpPr txBox="1"/>
          <p:nvPr/>
        </p:nvSpPr>
        <p:spPr>
          <a:xfrm>
            <a:off x="152400" y="2819400"/>
            <a:ext cx="838200" cy="457200"/>
          </a:xfrm>
          <a:prstGeom prst="rect">
            <a:avLst/>
          </a:prstGeom>
          <a:noFill/>
        </p:spPr>
        <p:txBody>
          <a:bodyPr wrap="square" rtlCol="0">
            <a:spAutoFit/>
          </a:bodyPr>
          <a:lstStyle/>
          <a:p>
            <a:r>
              <a:rPr lang="en-US" sz="2400" dirty="0">
                <a:latin typeface="+mj-lt"/>
              </a:rPr>
              <a:t>2 eV</a:t>
            </a:r>
          </a:p>
        </p:txBody>
      </p:sp>
      <p:sp>
        <p:nvSpPr>
          <p:cNvPr id="10" name="TextBox 9"/>
          <p:cNvSpPr txBox="1"/>
          <p:nvPr/>
        </p:nvSpPr>
        <p:spPr>
          <a:xfrm>
            <a:off x="7467600" y="2819400"/>
            <a:ext cx="1219200" cy="830997"/>
          </a:xfrm>
          <a:prstGeom prst="rect">
            <a:avLst/>
          </a:prstGeom>
          <a:noFill/>
        </p:spPr>
        <p:txBody>
          <a:bodyPr wrap="square" rtlCol="0">
            <a:spAutoFit/>
          </a:bodyPr>
          <a:lstStyle/>
          <a:p>
            <a:r>
              <a:rPr lang="en-US" sz="2400" dirty="0">
                <a:latin typeface="+mj-lt"/>
              </a:rPr>
              <a:t>n</a:t>
            </a:r>
            <a:r>
              <a:rPr lang="en-US" sz="2400" baseline="-25000" dirty="0">
                <a:latin typeface="+mj-lt"/>
              </a:rPr>
              <a:t>o</a:t>
            </a:r>
            <a:r>
              <a:rPr lang="en-US" sz="2400" dirty="0">
                <a:latin typeface="+mj-lt"/>
              </a:rPr>
              <a:t>=1.7</a:t>
            </a:r>
          </a:p>
          <a:p>
            <a:r>
              <a:rPr lang="en-US" sz="2400" dirty="0">
                <a:latin typeface="+mj-lt"/>
              </a:rPr>
              <a:t>n</a:t>
            </a:r>
            <a:r>
              <a:rPr lang="en-US" sz="2400" baseline="-25000" dirty="0">
                <a:latin typeface="+mj-lt"/>
              </a:rPr>
              <a:t>e</a:t>
            </a:r>
            <a:r>
              <a:rPr lang="en-US" sz="2400" dirty="0">
                <a:latin typeface="+mj-lt"/>
              </a:rPr>
              <a:t>=1.5</a:t>
            </a:r>
          </a:p>
        </p:txBody>
      </p:sp>
    </p:spTree>
    <p:extLst>
      <p:ext uri="{BB962C8B-B14F-4D97-AF65-F5344CB8AC3E}">
        <p14:creationId xmlns:p14="http://schemas.microsoft.com/office/powerpoint/2010/main" val="666891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98A8B-630D-44F4-ABD8-945CD750F7DA}"/>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1976A0A0-4D14-4DC2-8078-8082790E5AB1}"/>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4AB104CE-BC6D-4148-9CAE-F73ABFAA9A69}"/>
              </a:ext>
            </a:extLst>
          </p:cNvPr>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a:extLst>
              <a:ext uri="{FF2B5EF4-FFF2-40B4-BE49-F238E27FC236}">
                <a16:creationId xmlns:a16="http://schemas.microsoft.com/office/drawing/2014/main" id="{83B949B3-7837-4EB4-B153-2C238D81F219}"/>
              </a:ext>
            </a:extLst>
          </p:cNvPr>
          <p:cNvSpPr txBox="1"/>
          <p:nvPr/>
        </p:nvSpPr>
        <p:spPr>
          <a:xfrm>
            <a:off x="533400" y="533400"/>
            <a:ext cx="7391400" cy="3046988"/>
          </a:xfrm>
          <a:prstGeom prst="rect">
            <a:avLst/>
          </a:prstGeom>
          <a:noFill/>
        </p:spPr>
        <p:txBody>
          <a:bodyPr wrap="square" rtlCol="0">
            <a:spAutoFit/>
          </a:bodyPr>
          <a:lstStyle/>
          <a:p>
            <a:r>
              <a:rPr lang="en-US" sz="2400" dirty="0">
                <a:latin typeface="+mj-lt"/>
              </a:rPr>
              <a:t>How are the results on the previous slide related to each other?</a:t>
            </a:r>
          </a:p>
          <a:p>
            <a:pPr marL="914400" lvl="1" indent="-457200">
              <a:buAutoNum type="arabicPeriod"/>
            </a:pPr>
            <a:r>
              <a:rPr lang="en-US" sz="2400" dirty="0">
                <a:latin typeface="+mj-lt"/>
              </a:rPr>
              <a:t>They are all independent of </a:t>
            </a:r>
            <a:r>
              <a:rPr lang="en-US" sz="2400" dirty="0" err="1">
                <a:latin typeface="+mj-lt"/>
              </a:rPr>
              <a:t>eachother</a:t>
            </a:r>
            <a:endParaRPr lang="en-US" sz="2400" dirty="0">
              <a:latin typeface="+mj-lt"/>
            </a:endParaRPr>
          </a:p>
          <a:p>
            <a:pPr marL="914400" lvl="1" indent="-457200">
              <a:buAutoNum type="arabicPeriod"/>
            </a:pPr>
            <a:r>
              <a:rPr lang="en-US" sz="2400" dirty="0">
                <a:latin typeface="+mj-lt"/>
              </a:rPr>
              <a:t>Some of them are related because …</a:t>
            </a:r>
          </a:p>
          <a:p>
            <a:pPr marL="914400" lvl="1" indent="-457200">
              <a:buAutoNum type="arabicPeriod"/>
            </a:pPr>
            <a:endParaRPr lang="en-US" sz="2400" dirty="0">
              <a:latin typeface="+mj-lt"/>
            </a:endParaRPr>
          </a:p>
          <a:p>
            <a:pPr marL="914400" lvl="1" indent="-457200">
              <a:buAutoNum type="arabicPeriod"/>
            </a:pPr>
            <a:endParaRPr lang="en-US" sz="2400" dirty="0">
              <a:latin typeface="+mj-lt"/>
            </a:endParaRPr>
          </a:p>
          <a:p>
            <a:endParaRPr lang="en-US" sz="2400" dirty="0">
              <a:latin typeface="+mj-lt"/>
            </a:endParaRPr>
          </a:p>
          <a:p>
            <a:r>
              <a:rPr lang="en-US" sz="2400" dirty="0">
                <a:latin typeface="+mj-lt"/>
              </a:rPr>
              <a:t>What determines the birefringence that we observe?</a:t>
            </a:r>
          </a:p>
        </p:txBody>
      </p:sp>
    </p:spTree>
    <p:extLst>
      <p:ext uri="{BB962C8B-B14F-4D97-AF65-F5344CB8AC3E}">
        <p14:creationId xmlns:p14="http://schemas.microsoft.com/office/powerpoint/2010/main" val="211696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457200"/>
            <a:ext cx="7924800" cy="461665"/>
          </a:xfrm>
          <a:prstGeom prst="rect">
            <a:avLst/>
          </a:prstGeom>
          <a:noFill/>
        </p:spPr>
        <p:txBody>
          <a:bodyPr wrap="square" rtlCol="0">
            <a:spAutoFit/>
          </a:bodyPr>
          <a:lstStyle/>
          <a:p>
            <a:r>
              <a:rPr lang="en-US" sz="2400" dirty="0">
                <a:latin typeface="+mj-lt"/>
              </a:rPr>
              <a:t>Reflectance and transmittance in an anisotropic crystal --</a:t>
            </a:r>
          </a:p>
        </p:txBody>
      </p:sp>
      <p:pic>
        <p:nvPicPr>
          <p:cNvPr id="819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263" t="19425" r="27983" b="15041"/>
          <a:stretch/>
        </p:blipFill>
        <p:spPr bwMode="auto">
          <a:xfrm>
            <a:off x="-45834" y="1023566"/>
            <a:ext cx="6058546" cy="536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FDAD10B-D9BA-4AC5-AF7A-5371B1133FE6}"/>
              </a:ext>
            </a:extLst>
          </p:cNvPr>
          <p:cNvSpPr txBox="1"/>
          <p:nvPr/>
        </p:nvSpPr>
        <p:spPr>
          <a:xfrm>
            <a:off x="5715000" y="2067947"/>
            <a:ext cx="3124200" cy="1569660"/>
          </a:xfrm>
          <a:prstGeom prst="rect">
            <a:avLst/>
          </a:prstGeom>
          <a:noFill/>
        </p:spPr>
        <p:txBody>
          <a:bodyPr wrap="square" rtlCol="0">
            <a:spAutoFit/>
          </a:bodyPr>
          <a:lstStyle/>
          <a:p>
            <a:r>
              <a:rPr lang="en-US" sz="2400" dirty="0">
                <a:latin typeface="+mj-lt"/>
              </a:rPr>
              <a:t>Here we assume that the birefringence is expressed in the </a:t>
            </a:r>
            <a:r>
              <a:rPr lang="en-US" sz="2400" b="1" dirty="0">
                <a:latin typeface="Symbol" panose="05050102010706020507" pitchFamily="18" charset="2"/>
              </a:rPr>
              <a:t>k</a:t>
            </a:r>
            <a:r>
              <a:rPr lang="en-US" sz="2400" dirty="0">
                <a:latin typeface="+mj-lt"/>
              </a:rPr>
              <a:t> matrix.</a:t>
            </a:r>
          </a:p>
        </p:txBody>
      </p:sp>
    </p:spTree>
    <p:extLst>
      <p:ext uri="{BB962C8B-B14F-4D97-AF65-F5344CB8AC3E}">
        <p14:creationId xmlns:p14="http://schemas.microsoft.com/office/powerpoint/2010/main" val="266552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EA129F-D4BC-4B71-A36F-3F451CF54EDA}"/>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48066155-16BE-4B51-B7CC-19DCD9317CD7}"/>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AC7D65AC-906C-4660-8FF4-68A5558C0442}"/>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DEE124A8-E428-4B07-A3CD-FFC1ECE638BD}"/>
              </a:ext>
            </a:extLst>
          </p:cNvPr>
          <p:cNvSpPr txBox="1"/>
          <p:nvPr/>
        </p:nvSpPr>
        <p:spPr>
          <a:xfrm>
            <a:off x="210879" y="914400"/>
            <a:ext cx="8511363" cy="1569660"/>
          </a:xfrm>
          <a:prstGeom prst="rect">
            <a:avLst/>
          </a:prstGeom>
          <a:noFill/>
        </p:spPr>
        <p:txBody>
          <a:bodyPr wrap="square" rtlCol="0">
            <a:spAutoFit/>
          </a:bodyPr>
          <a:lstStyle/>
          <a:p>
            <a:r>
              <a:rPr lang="en-US" sz="2400" dirty="0">
                <a:latin typeface="+mj-lt"/>
              </a:rPr>
              <a:t>Timelines –</a:t>
            </a:r>
          </a:p>
          <a:p>
            <a:pPr lvl="1"/>
            <a:r>
              <a:rPr lang="en-US" sz="2400" dirty="0">
                <a:latin typeface="+mj-lt"/>
              </a:rPr>
              <a:t>May 6 – take home exam available</a:t>
            </a:r>
          </a:p>
          <a:p>
            <a:pPr lvl="1"/>
            <a:r>
              <a:rPr lang="en-US" sz="2400" dirty="0">
                <a:latin typeface="+mj-lt"/>
              </a:rPr>
              <a:t>May 14 – all course materials due; outstanding homework, projects, and completed exams</a:t>
            </a:r>
          </a:p>
        </p:txBody>
      </p:sp>
    </p:spTree>
    <p:extLst>
      <p:ext uri="{BB962C8B-B14F-4D97-AF65-F5344CB8AC3E}">
        <p14:creationId xmlns:p14="http://schemas.microsoft.com/office/powerpoint/2010/main" val="2893041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381000" y="304800"/>
            <a:ext cx="8153400" cy="5632311"/>
          </a:xfrm>
          <a:prstGeom prst="rect">
            <a:avLst/>
          </a:prstGeom>
          <a:noFill/>
        </p:spPr>
        <p:txBody>
          <a:bodyPr wrap="square" rtlCol="0">
            <a:spAutoFit/>
          </a:bodyPr>
          <a:lstStyle/>
          <a:p>
            <a:r>
              <a:rPr lang="en-US" sz="2400" dirty="0"/>
              <a:t>Consider the problem of determining the reflectance from an anisotropic medium with isotropic permeability </a:t>
            </a:r>
            <a:r>
              <a:rPr lang="en-US" sz="2400" dirty="0">
                <a:latin typeface="Symbol" pitchFamily="18" charset="2"/>
              </a:rPr>
              <a:t>m</a:t>
            </a:r>
            <a:r>
              <a:rPr lang="en-US" sz="2400" baseline="-25000" dirty="0">
                <a:latin typeface="Symbol" pitchFamily="18" charset="2"/>
              </a:rPr>
              <a:t>0 </a:t>
            </a:r>
            <a:r>
              <a:rPr lang="en-US" sz="2400" dirty="0"/>
              <a:t>and anisotropic permittivity </a:t>
            </a:r>
            <a:r>
              <a:rPr lang="en-US" sz="2400" dirty="0">
                <a:latin typeface="Symbol" pitchFamily="18" charset="2"/>
              </a:rPr>
              <a:t>e</a:t>
            </a:r>
            <a:r>
              <a:rPr lang="en-US" sz="2400" baseline="-25000" dirty="0">
                <a:latin typeface="Symbol" pitchFamily="18" charset="2"/>
              </a:rPr>
              <a:t>0 </a:t>
            </a:r>
            <a:r>
              <a:rPr lang="en-US" sz="2400" b="1" dirty="0">
                <a:latin typeface="Symbol" pitchFamily="18" charset="2"/>
              </a:rPr>
              <a:t>k </a:t>
            </a:r>
            <a:r>
              <a:rPr lang="en-US" sz="2400" dirty="0"/>
              <a:t>where:</a:t>
            </a:r>
          </a:p>
          <a:p>
            <a:endParaRPr lang="en-US" sz="2400" b="1" baseline="-25000" dirty="0"/>
          </a:p>
          <a:p>
            <a:endParaRPr lang="en-US" sz="2400" b="1" baseline="-25000" dirty="0"/>
          </a:p>
          <a:p>
            <a:endParaRPr lang="en-US" sz="2400" b="1" baseline="-25000" dirty="0"/>
          </a:p>
          <a:p>
            <a:endParaRPr lang="en-US" sz="2400" b="1" baseline="-25000" dirty="0"/>
          </a:p>
          <a:p>
            <a:endParaRPr lang="en-US" sz="2400" b="1" baseline="-25000" dirty="0"/>
          </a:p>
          <a:p>
            <a:endParaRPr lang="en-US" sz="2400" b="1" baseline="-25000" dirty="0"/>
          </a:p>
          <a:p>
            <a:endParaRPr lang="en-US" sz="2400" dirty="0"/>
          </a:p>
          <a:p>
            <a:r>
              <a:rPr lang="en-US" sz="2400" dirty="0"/>
              <a:t>By assumption, the wave vector in the medium is</a:t>
            </a:r>
          </a:p>
          <a:p>
            <a:r>
              <a:rPr lang="en-US" sz="2400" dirty="0"/>
              <a:t>confined to the </a:t>
            </a:r>
            <a:r>
              <a:rPr lang="en-US" sz="2400" i="1" dirty="0"/>
              <a:t>x-y</a:t>
            </a:r>
            <a:r>
              <a:rPr lang="en-US" sz="2400" dirty="0"/>
              <a:t> plane and will be denoted by</a:t>
            </a:r>
          </a:p>
          <a:p>
            <a:endParaRPr lang="en-US" sz="2400" dirty="0"/>
          </a:p>
          <a:p>
            <a:endParaRPr lang="en-US" sz="2400" dirty="0"/>
          </a:p>
          <a:p>
            <a:endParaRPr lang="en-US" sz="2400" dirty="0"/>
          </a:p>
          <a:p>
            <a:r>
              <a:rPr lang="en-US" sz="2400" dirty="0"/>
              <a:t>The electric field inside the medium is given by:</a:t>
            </a:r>
          </a:p>
          <a:p>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86998647"/>
              </p:ext>
            </p:extLst>
          </p:nvPr>
        </p:nvGraphicFramePr>
        <p:xfrm>
          <a:off x="2147973" y="1524000"/>
          <a:ext cx="3160940" cy="1752600"/>
        </p:xfrm>
        <a:graphic>
          <a:graphicData uri="http://schemas.openxmlformats.org/presentationml/2006/ole">
            <mc:AlternateContent xmlns:mc="http://schemas.openxmlformats.org/markup-compatibility/2006">
              <mc:Choice xmlns:v="urn:schemas-microsoft-com:vml" Requires="v">
                <p:oleObj spid="_x0000_s123029" name="Equation" r:id="rId4" imgW="1282680" imgH="711000" progId="Equation.DSMT4">
                  <p:embed/>
                </p:oleObj>
              </mc:Choice>
              <mc:Fallback>
                <p:oleObj name="Equation" r:id="rId4" imgW="1282680" imgH="711000" progId="Equation.DSMT4">
                  <p:embed/>
                  <p:pic>
                    <p:nvPicPr>
                      <p:cNvPr id="7" name="Object 6"/>
                      <p:cNvPicPr/>
                      <p:nvPr/>
                    </p:nvPicPr>
                    <p:blipFill>
                      <a:blip r:embed="rId5"/>
                      <a:stretch>
                        <a:fillRect/>
                      </a:stretch>
                    </p:blipFill>
                    <p:spPr>
                      <a:xfrm>
                        <a:off x="2147973" y="1524000"/>
                        <a:ext cx="3160940" cy="1752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90695085"/>
              </p:ext>
            </p:extLst>
          </p:nvPr>
        </p:nvGraphicFramePr>
        <p:xfrm>
          <a:off x="352424" y="3962400"/>
          <a:ext cx="8639176" cy="969963"/>
        </p:xfrm>
        <a:graphic>
          <a:graphicData uri="http://schemas.openxmlformats.org/presentationml/2006/ole">
            <mc:AlternateContent xmlns:mc="http://schemas.openxmlformats.org/markup-compatibility/2006">
              <mc:Choice xmlns:v="urn:schemas-microsoft-com:vml" Requires="v">
                <p:oleObj spid="_x0000_s123030" name="Equation" r:id="rId6" imgW="3504960" imgH="393480" progId="Equation.DSMT4">
                  <p:embed/>
                </p:oleObj>
              </mc:Choice>
              <mc:Fallback>
                <p:oleObj name="Equation" r:id="rId6" imgW="3504960" imgH="393480" progId="Equation.DSMT4">
                  <p:embed/>
                  <p:pic>
                    <p:nvPicPr>
                      <p:cNvPr id="8" name="Object 7"/>
                      <p:cNvPicPr>
                        <a:picLocks noChangeAspect="1" noChangeArrowheads="1"/>
                      </p:cNvPicPr>
                      <p:nvPr/>
                    </p:nvPicPr>
                    <p:blipFill>
                      <a:blip r:embed="rId7"/>
                      <a:srcRect/>
                      <a:stretch>
                        <a:fillRect/>
                      </a:stretch>
                    </p:blipFill>
                    <p:spPr bwMode="auto">
                      <a:xfrm>
                        <a:off x="352424" y="3962400"/>
                        <a:ext cx="8639176"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24175200"/>
              </p:ext>
            </p:extLst>
          </p:nvPr>
        </p:nvGraphicFramePr>
        <p:xfrm>
          <a:off x="2130425" y="5476875"/>
          <a:ext cx="5291138" cy="876300"/>
        </p:xfrm>
        <a:graphic>
          <a:graphicData uri="http://schemas.openxmlformats.org/presentationml/2006/ole">
            <mc:AlternateContent xmlns:mc="http://schemas.openxmlformats.org/markup-compatibility/2006">
              <mc:Choice xmlns:v="urn:schemas-microsoft-com:vml" Requires="v">
                <p:oleObj spid="_x0000_s123031" name="Equation" r:id="rId8" imgW="2145960" imgH="355320" progId="Equation.DSMT4">
                  <p:embed/>
                </p:oleObj>
              </mc:Choice>
              <mc:Fallback>
                <p:oleObj name="Equation" r:id="rId8" imgW="2145960" imgH="355320" progId="Equation.DSMT4">
                  <p:embed/>
                  <p:pic>
                    <p:nvPicPr>
                      <p:cNvPr id="9" name="Object 8"/>
                      <p:cNvPicPr>
                        <a:picLocks noChangeAspect="1" noChangeArrowheads="1"/>
                      </p:cNvPicPr>
                      <p:nvPr/>
                    </p:nvPicPr>
                    <p:blipFill>
                      <a:blip r:embed="rId9"/>
                      <a:srcRect/>
                      <a:stretch>
                        <a:fillRect/>
                      </a:stretch>
                    </p:blipFill>
                    <p:spPr bwMode="auto">
                      <a:xfrm>
                        <a:off x="2130425" y="5476875"/>
                        <a:ext cx="52911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8178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81000" y="304800"/>
            <a:ext cx="8534400" cy="4893647"/>
          </a:xfrm>
          <a:prstGeom prst="rect">
            <a:avLst/>
          </a:prstGeom>
          <a:noFill/>
        </p:spPr>
        <p:txBody>
          <a:bodyPr wrap="square" rtlCol="0">
            <a:spAutoFit/>
          </a:bodyPr>
          <a:lstStyle/>
          <a:p>
            <a:r>
              <a:rPr lang="en-US" sz="2400" dirty="0">
                <a:latin typeface="+mj-lt"/>
              </a:rPr>
              <a:t>Inside the anisotropic medium, Maxwell’s equations are:</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After some algebra, the equation for </a:t>
            </a:r>
            <a:r>
              <a:rPr lang="en-US" sz="2400" b="1" dirty="0">
                <a:latin typeface="+mj-lt"/>
              </a:rPr>
              <a:t>E</a:t>
            </a:r>
            <a:r>
              <a:rPr lang="en-US" sz="2400" dirty="0">
                <a:latin typeface="+mj-lt"/>
              </a:rPr>
              <a:t> is:</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From </a:t>
            </a:r>
            <a:r>
              <a:rPr lang="en-US" sz="2400" b="1" dirty="0"/>
              <a:t>E,</a:t>
            </a:r>
            <a:r>
              <a:rPr lang="en-US" sz="2400" dirty="0"/>
              <a:t> </a:t>
            </a:r>
            <a:r>
              <a:rPr lang="en-US" sz="2400" b="1" dirty="0"/>
              <a:t>H</a:t>
            </a:r>
            <a:r>
              <a:rPr lang="en-US" sz="2400" dirty="0"/>
              <a:t> can be determined from</a:t>
            </a:r>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3303130763"/>
              </p:ext>
            </p:extLst>
          </p:nvPr>
        </p:nvGraphicFramePr>
        <p:xfrm>
          <a:off x="904875" y="841375"/>
          <a:ext cx="6638925" cy="1063625"/>
        </p:xfrm>
        <a:graphic>
          <a:graphicData uri="http://schemas.openxmlformats.org/presentationml/2006/ole">
            <mc:AlternateContent xmlns:mc="http://schemas.openxmlformats.org/markup-compatibility/2006">
              <mc:Choice xmlns:v="urn:schemas-microsoft-com:vml" Requires="v">
                <p:oleObj spid="_x0000_s124050" name="Equation" r:id="rId4" imgW="2692080" imgH="431640" progId="Equation.DSMT4">
                  <p:embed/>
                </p:oleObj>
              </mc:Choice>
              <mc:Fallback>
                <p:oleObj name="Equation" r:id="rId4" imgW="2692080" imgH="431640" progId="Equation.DSMT4">
                  <p:embed/>
                  <p:pic>
                    <p:nvPicPr>
                      <p:cNvPr id="6" name="Object 5"/>
                      <p:cNvPicPr>
                        <a:picLocks noChangeAspect="1" noChangeArrowheads="1"/>
                      </p:cNvPicPr>
                      <p:nvPr/>
                    </p:nvPicPr>
                    <p:blipFill>
                      <a:blip r:embed="rId5"/>
                      <a:srcRect/>
                      <a:stretch>
                        <a:fillRect/>
                      </a:stretch>
                    </p:blipFill>
                    <p:spPr bwMode="auto">
                      <a:xfrm>
                        <a:off x="904875" y="841375"/>
                        <a:ext cx="66389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37285975"/>
              </p:ext>
            </p:extLst>
          </p:nvPr>
        </p:nvGraphicFramePr>
        <p:xfrm>
          <a:off x="838200" y="2628364"/>
          <a:ext cx="7015163" cy="1814513"/>
        </p:xfrm>
        <a:graphic>
          <a:graphicData uri="http://schemas.openxmlformats.org/presentationml/2006/ole">
            <mc:AlternateContent xmlns:mc="http://schemas.openxmlformats.org/markup-compatibility/2006">
              <mc:Choice xmlns:v="urn:schemas-microsoft-com:vml" Requires="v">
                <p:oleObj spid="_x0000_s124051" name="Equation" r:id="rId6" imgW="2844720" imgH="736560" progId="Equation.DSMT4">
                  <p:embed/>
                </p:oleObj>
              </mc:Choice>
              <mc:Fallback>
                <p:oleObj name="Equation" r:id="rId6" imgW="2844720" imgH="736560" progId="Equation.DSMT4">
                  <p:embed/>
                  <p:pic>
                    <p:nvPicPr>
                      <p:cNvPr id="7" name="Object 6"/>
                      <p:cNvPicPr>
                        <a:picLocks noChangeAspect="1" noChangeArrowheads="1"/>
                      </p:cNvPicPr>
                      <p:nvPr/>
                    </p:nvPicPr>
                    <p:blipFill>
                      <a:blip r:embed="rId7"/>
                      <a:srcRect/>
                      <a:stretch>
                        <a:fillRect/>
                      </a:stretch>
                    </p:blipFill>
                    <p:spPr bwMode="auto">
                      <a:xfrm>
                        <a:off x="838200" y="2628364"/>
                        <a:ext cx="70151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99801433"/>
              </p:ext>
            </p:extLst>
          </p:nvPr>
        </p:nvGraphicFramePr>
        <p:xfrm>
          <a:off x="647700" y="5275262"/>
          <a:ext cx="8267700" cy="1125538"/>
        </p:xfrm>
        <a:graphic>
          <a:graphicData uri="http://schemas.openxmlformats.org/presentationml/2006/ole">
            <mc:AlternateContent xmlns:mc="http://schemas.openxmlformats.org/markup-compatibility/2006">
              <mc:Choice xmlns:v="urn:schemas-microsoft-com:vml" Requires="v">
                <p:oleObj spid="_x0000_s124052" name="Equation" r:id="rId8" imgW="3352680" imgH="457200" progId="Equation.DSMT4">
                  <p:embed/>
                </p:oleObj>
              </mc:Choice>
              <mc:Fallback>
                <p:oleObj name="Equation" r:id="rId8" imgW="3352680" imgH="457200" progId="Equation.DSMT4">
                  <p:embed/>
                  <p:pic>
                    <p:nvPicPr>
                      <p:cNvPr id="8" name="Object 7"/>
                      <p:cNvPicPr>
                        <a:picLocks noChangeAspect="1" noChangeArrowheads="1"/>
                      </p:cNvPicPr>
                      <p:nvPr/>
                    </p:nvPicPr>
                    <p:blipFill>
                      <a:blip r:embed="rId9"/>
                      <a:srcRect/>
                      <a:stretch>
                        <a:fillRect/>
                      </a:stretch>
                    </p:blipFill>
                    <p:spPr bwMode="auto">
                      <a:xfrm>
                        <a:off x="647700" y="5275262"/>
                        <a:ext cx="82677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819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457200" y="381000"/>
            <a:ext cx="8001000" cy="6001643"/>
          </a:xfrm>
          <a:prstGeom prst="rect">
            <a:avLst/>
          </a:prstGeom>
          <a:noFill/>
        </p:spPr>
        <p:txBody>
          <a:bodyPr wrap="square" rtlCol="0">
            <a:spAutoFit/>
          </a:bodyPr>
          <a:lstStyle/>
          <a:p>
            <a:r>
              <a:rPr lang="en-US" sz="2400" dirty="0">
                <a:latin typeface="+mj-lt"/>
              </a:rPr>
              <a:t>The fields for the incident and reflected waves are the same as for the isotropic case.</a:t>
            </a: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Note that, consistent with Snell’s law:</a:t>
            </a:r>
          </a:p>
          <a:p>
            <a:r>
              <a:rPr lang="en-US" sz="2400" dirty="0">
                <a:latin typeface="+mj-lt"/>
              </a:rPr>
              <a:t>Continuity conditions at the </a:t>
            </a:r>
            <a:r>
              <a:rPr lang="en-US" sz="2400" i="1" dirty="0">
                <a:latin typeface="+mj-lt"/>
              </a:rPr>
              <a:t>y=0</a:t>
            </a:r>
            <a:r>
              <a:rPr lang="en-US" sz="2400" dirty="0">
                <a:latin typeface="+mj-lt"/>
              </a:rPr>
              <a:t> plane must be applied for the following fields:</a:t>
            </a:r>
          </a:p>
          <a:p>
            <a:endParaRPr lang="en-US" sz="2400" dirty="0">
              <a:latin typeface="+mj-lt"/>
            </a:endParaRPr>
          </a:p>
          <a:p>
            <a:endParaRPr lang="en-US" sz="2400" dirty="0">
              <a:latin typeface="+mj-lt"/>
            </a:endParaRPr>
          </a:p>
          <a:p>
            <a:r>
              <a:rPr lang="en-US" sz="2400" dirty="0">
                <a:latin typeface="+mj-lt"/>
              </a:rPr>
              <a:t>There will be two different solutions, depending of the polarization of the incident field.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2517050234"/>
              </p:ext>
            </p:extLst>
          </p:nvPr>
        </p:nvGraphicFramePr>
        <p:xfrm>
          <a:off x="1066800" y="1181517"/>
          <a:ext cx="3570287" cy="2001838"/>
        </p:xfrm>
        <a:graphic>
          <a:graphicData uri="http://schemas.openxmlformats.org/presentationml/2006/ole">
            <mc:AlternateContent xmlns:mc="http://schemas.openxmlformats.org/markup-compatibility/2006">
              <mc:Choice xmlns:v="urn:schemas-microsoft-com:vml" Requires="v">
                <p:oleObj spid="_x0000_s125074" name="Equation" r:id="rId4" imgW="1447560" imgH="812520" progId="Equation.DSMT4">
                  <p:embed/>
                </p:oleObj>
              </mc:Choice>
              <mc:Fallback>
                <p:oleObj name="Equation" r:id="rId4" imgW="1447560" imgH="812520" progId="Equation.DSMT4">
                  <p:embed/>
                  <p:pic>
                    <p:nvPicPr>
                      <p:cNvPr id="6" name="Object 5"/>
                      <p:cNvPicPr>
                        <a:picLocks noChangeAspect="1" noChangeArrowheads="1"/>
                      </p:cNvPicPr>
                      <p:nvPr/>
                    </p:nvPicPr>
                    <p:blipFill>
                      <a:blip r:embed="rId5"/>
                      <a:srcRect/>
                      <a:stretch>
                        <a:fillRect/>
                      </a:stretch>
                    </p:blipFill>
                    <p:spPr bwMode="auto">
                      <a:xfrm>
                        <a:off x="1066800" y="1181517"/>
                        <a:ext cx="357028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24506495"/>
              </p:ext>
            </p:extLst>
          </p:nvPr>
        </p:nvGraphicFramePr>
        <p:xfrm>
          <a:off x="5791200" y="3233757"/>
          <a:ext cx="1439863" cy="563563"/>
        </p:xfrm>
        <a:graphic>
          <a:graphicData uri="http://schemas.openxmlformats.org/presentationml/2006/ole">
            <mc:AlternateContent xmlns:mc="http://schemas.openxmlformats.org/markup-compatibility/2006">
              <mc:Choice xmlns:v="urn:schemas-microsoft-com:vml" Requires="v">
                <p:oleObj spid="_x0000_s125075" name="Equation" r:id="rId6" imgW="583920" imgH="228600" progId="Equation.DSMT4">
                  <p:embed/>
                </p:oleObj>
              </mc:Choice>
              <mc:Fallback>
                <p:oleObj name="Equation" r:id="rId6" imgW="583920" imgH="228600" progId="Equation.DSMT4">
                  <p:embed/>
                  <p:pic>
                    <p:nvPicPr>
                      <p:cNvPr id="7" name="Object 6"/>
                      <p:cNvPicPr>
                        <a:picLocks noChangeAspect="1" noChangeArrowheads="1"/>
                      </p:cNvPicPr>
                      <p:nvPr/>
                    </p:nvPicPr>
                    <p:blipFill>
                      <a:blip r:embed="rId7"/>
                      <a:srcRect/>
                      <a:stretch>
                        <a:fillRect/>
                      </a:stretch>
                    </p:blipFill>
                    <p:spPr bwMode="auto">
                      <a:xfrm>
                        <a:off x="5791200" y="3233757"/>
                        <a:ext cx="143986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60216658"/>
              </p:ext>
            </p:extLst>
          </p:nvPr>
        </p:nvGraphicFramePr>
        <p:xfrm>
          <a:off x="242888" y="4624388"/>
          <a:ext cx="8639175" cy="595312"/>
        </p:xfrm>
        <a:graphic>
          <a:graphicData uri="http://schemas.openxmlformats.org/presentationml/2006/ole">
            <mc:AlternateContent xmlns:mc="http://schemas.openxmlformats.org/markup-compatibility/2006">
              <mc:Choice xmlns:v="urn:schemas-microsoft-com:vml" Requires="v">
                <p:oleObj spid="_x0000_s125076" name="Equation" r:id="rId8" imgW="3504960" imgH="241200" progId="Equation.DSMT4">
                  <p:embed/>
                </p:oleObj>
              </mc:Choice>
              <mc:Fallback>
                <p:oleObj name="Equation" r:id="rId8" imgW="3504960" imgH="241200" progId="Equation.DSMT4">
                  <p:embed/>
                  <p:pic>
                    <p:nvPicPr>
                      <p:cNvPr id="8" name="Object 7"/>
                      <p:cNvPicPr>
                        <a:picLocks noChangeAspect="1" noChangeArrowheads="1"/>
                      </p:cNvPicPr>
                      <p:nvPr/>
                    </p:nvPicPr>
                    <p:blipFill>
                      <a:blip r:embed="rId9"/>
                      <a:srcRect/>
                      <a:stretch>
                        <a:fillRect/>
                      </a:stretch>
                    </p:blipFill>
                    <p:spPr bwMode="auto">
                      <a:xfrm>
                        <a:off x="242888" y="4624388"/>
                        <a:ext cx="863917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98295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04800" y="304800"/>
            <a:ext cx="7315200" cy="461665"/>
          </a:xfrm>
          <a:prstGeom prst="rect">
            <a:avLst/>
          </a:prstGeom>
          <a:noFill/>
        </p:spPr>
        <p:txBody>
          <a:bodyPr wrap="square" rtlCol="0">
            <a:spAutoFit/>
          </a:bodyPr>
          <a:lstStyle/>
          <a:p>
            <a:r>
              <a:rPr lang="en-US" sz="2400" dirty="0">
                <a:latin typeface="+mj-lt"/>
              </a:rPr>
              <a:t>Solution for s-polarization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2891126512"/>
              </p:ext>
            </p:extLst>
          </p:nvPr>
        </p:nvGraphicFramePr>
        <p:xfrm>
          <a:off x="609600" y="914400"/>
          <a:ext cx="8237538" cy="1611313"/>
        </p:xfrm>
        <a:graphic>
          <a:graphicData uri="http://schemas.openxmlformats.org/presentationml/2006/ole">
            <mc:AlternateContent xmlns:mc="http://schemas.openxmlformats.org/markup-compatibility/2006">
              <mc:Choice xmlns:v="urn:schemas-microsoft-com:vml" Requires="v">
                <p:oleObj spid="_x0000_s126149" name="Equation" r:id="rId4" imgW="3809880" imgH="736560" progId="Equation.DSMT4">
                  <p:embed/>
                </p:oleObj>
              </mc:Choice>
              <mc:Fallback>
                <p:oleObj name="Equation" r:id="rId4" imgW="3809880" imgH="736560" progId="Equation.DSMT4">
                  <p:embed/>
                  <p:pic>
                    <p:nvPicPr>
                      <p:cNvPr id="6" name="Object 5"/>
                      <p:cNvPicPr>
                        <a:picLocks noChangeAspect="1" noChangeArrowheads="1"/>
                      </p:cNvPicPr>
                      <p:nvPr/>
                    </p:nvPicPr>
                    <p:blipFill>
                      <a:blip r:embed="rId5"/>
                      <a:srcRect/>
                      <a:stretch>
                        <a:fillRect/>
                      </a:stretch>
                    </p:blipFill>
                    <p:spPr bwMode="auto">
                      <a:xfrm>
                        <a:off x="609600" y="914400"/>
                        <a:ext cx="823753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59140366"/>
              </p:ext>
            </p:extLst>
          </p:nvPr>
        </p:nvGraphicFramePr>
        <p:xfrm>
          <a:off x="533400" y="2514600"/>
          <a:ext cx="8128000" cy="1055688"/>
        </p:xfrm>
        <a:graphic>
          <a:graphicData uri="http://schemas.openxmlformats.org/presentationml/2006/ole">
            <mc:AlternateContent xmlns:mc="http://schemas.openxmlformats.org/markup-compatibility/2006">
              <mc:Choice xmlns:v="urn:schemas-microsoft-com:vml" Requires="v">
                <p:oleObj spid="_x0000_s126150" name="Equation" r:id="rId6" imgW="3759120" imgH="482400" progId="Equation.DSMT4">
                  <p:embed/>
                </p:oleObj>
              </mc:Choice>
              <mc:Fallback>
                <p:oleObj name="Equation" r:id="rId6" imgW="3759120" imgH="482400" progId="Equation.DSMT4">
                  <p:embed/>
                  <p:pic>
                    <p:nvPicPr>
                      <p:cNvPr id="7" name="Object 6"/>
                      <p:cNvPicPr>
                        <a:picLocks noChangeAspect="1" noChangeArrowheads="1"/>
                      </p:cNvPicPr>
                      <p:nvPr/>
                    </p:nvPicPr>
                    <p:blipFill>
                      <a:blip r:embed="rId7"/>
                      <a:srcRect/>
                      <a:stretch>
                        <a:fillRect/>
                      </a:stretch>
                    </p:blipFill>
                    <p:spPr bwMode="auto">
                      <a:xfrm>
                        <a:off x="533400" y="2514600"/>
                        <a:ext cx="8128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9057115"/>
              </p:ext>
            </p:extLst>
          </p:nvPr>
        </p:nvGraphicFramePr>
        <p:xfrm>
          <a:off x="1763713" y="3787775"/>
          <a:ext cx="2168525" cy="1028700"/>
        </p:xfrm>
        <a:graphic>
          <a:graphicData uri="http://schemas.openxmlformats.org/presentationml/2006/ole">
            <mc:AlternateContent xmlns:mc="http://schemas.openxmlformats.org/markup-compatibility/2006">
              <mc:Choice xmlns:v="urn:schemas-microsoft-com:vml" Requires="v">
                <p:oleObj spid="_x0000_s126151" name="Equation" r:id="rId8" imgW="1002960" imgH="469800" progId="Equation.DSMT4">
                  <p:embed/>
                </p:oleObj>
              </mc:Choice>
              <mc:Fallback>
                <p:oleObj name="Equation" r:id="rId8" imgW="1002960" imgH="469800" progId="Equation.DSMT4">
                  <p:embed/>
                  <p:pic>
                    <p:nvPicPr>
                      <p:cNvPr id="8" name="Object 7"/>
                      <p:cNvPicPr>
                        <a:picLocks noChangeAspect="1" noChangeArrowheads="1"/>
                      </p:cNvPicPr>
                      <p:nvPr/>
                    </p:nvPicPr>
                    <p:blipFill>
                      <a:blip r:embed="rId9"/>
                      <a:srcRect/>
                      <a:stretch>
                        <a:fillRect/>
                      </a:stretch>
                    </p:blipFill>
                    <p:spPr bwMode="auto">
                      <a:xfrm>
                        <a:off x="1763713" y="3787775"/>
                        <a:ext cx="2168525" cy="1028700"/>
                      </a:xfrm>
                      <a:prstGeom prst="rect">
                        <a:avLst/>
                      </a:prstGeom>
                      <a:solidFill>
                        <a:srgbClr val="FFFF00"/>
                      </a:solid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03719795"/>
              </p:ext>
            </p:extLst>
          </p:nvPr>
        </p:nvGraphicFramePr>
        <p:xfrm>
          <a:off x="1820863" y="5105400"/>
          <a:ext cx="2141537" cy="973138"/>
        </p:xfrm>
        <a:graphic>
          <a:graphicData uri="http://schemas.openxmlformats.org/presentationml/2006/ole">
            <mc:AlternateContent xmlns:mc="http://schemas.openxmlformats.org/markup-compatibility/2006">
              <mc:Choice xmlns:v="urn:schemas-microsoft-com:vml" Requires="v">
                <p:oleObj spid="_x0000_s126152" name="Equation" r:id="rId10" imgW="990360" imgH="444240" progId="Equation.DSMT4">
                  <p:embed/>
                </p:oleObj>
              </mc:Choice>
              <mc:Fallback>
                <p:oleObj name="Equation" r:id="rId10" imgW="990360" imgH="444240" progId="Equation.DSMT4">
                  <p:embed/>
                  <p:pic>
                    <p:nvPicPr>
                      <p:cNvPr id="8" name="Object 7"/>
                      <p:cNvPicPr>
                        <a:picLocks noChangeAspect="1" noChangeArrowheads="1"/>
                      </p:cNvPicPr>
                      <p:nvPr/>
                    </p:nvPicPr>
                    <p:blipFill>
                      <a:blip r:embed="rId11"/>
                      <a:srcRect/>
                      <a:stretch>
                        <a:fillRect/>
                      </a:stretch>
                    </p:blipFill>
                    <p:spPr bwMode="auto">
                      <a:xfrm>
                        <a:off x="1820863" y="5105400"/>
                        <a:ext cx="2141537" cy="9731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55819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260656" y="118988"/>
            <a:ext cx="6629400" cy="461665"/>
          </a:xfrm>
          <a:prstGeom prst="rect">
            <a:avLst/>
          </a:prstGeom>
          <a:noFill/>
        </p:spPr>
        <p:txBody>
          <a:bodyPr wrap="square" rtlCol="0">
            <a:spAutoFit/>
          </a:bodyPr>
          <a:lstStyle/>
          <a:p>
            <a:r>
              <a:rPr lang="en-US" sz="2400" dirty="0">
                <a:latin typeface="+mj-lt"/>
              </a:rPr>
              <a:t>Some details for s-polarization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1533967021"/>
              </p:ext>
            </p:extLst>
          </p:nvPr>
        </p:nvGraphicFramePr>
        <p:xfrm>
          <a:off x="454446" y="628650"/>
          <a:ext cx="7599363" cy="3038475"/>
        </p:xfrm>
        <a:graphic>
          <a:graphicData uri="http://schemas.openxmlformats.org/presentationml/2006/ole">
            <mc:AlternateContent xmlns:mc="http://schemas.openxmlformats.org/markup-compatibility/2006">
              <mc:Choice xmlns:v="urn:schemas-microsoft-com:vml" Requires="v">
                <p:oleObj spid="_x0000_s128132" name="Equation" r:id="rId4" imgW="3238200" imgH="1295280" progId="Equation.DSMT4">
                  <p:embed/>
                </p:oleObj>
              </mc:Choice>
              <mc:Fallback>
                <p:oleObj name="Equation" r:id="rId4" imgW="3238200" imgH="1295280" progId="Equation.DSMT4">
                  <p:embed/>
                  <p:pic>
                    <p:nvPicPr>
                      <p:cNvPr id="9" name="Object 8"/>
                      <p:cNvPicPr>
                        <a:picLocks noChangeAspect="1" noChangeArrowheads="1"/>
                      </p:cNvPicPr>
                      <p:nvPr/>
                    </p:nvPicPr>
                    <p:blipFill>
                      <a:blip r:embed="rId5"/>
                      <a:srcRect/>
                      <a:stretch>
                        <a:fillRect/>
                      </a:stretch>
                    </p:blipFill>
                    <p:spPr bwMode="auto">
                      <a:xfrm>
                        <a:off x="454446" y="628650"/>
                        <a:ext cx="7599363" cy="303847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36827391"/>
              </p:ext>
            </p:extLst>
          </p:nvPr>
        </p:nvGraphicFramePr>
        <p:xfrm>
          <a:off x="406400" y="3746500"/>
          <a:ext cx="8618538" cy="1054100"/>
        </p:xfrm>
        <a:graphic>
          <a:graphicData uri="http://schemas.openxmlformats.org/presentationml/2006/ole">
            <mc:AlternateContent xmlns:mc="http://schemas.openxmlformats.org/markup-compatibility/2006">
              <mc:Choice xmlns:v="urn:schemas-microsoft-com:vml" Requires="v">
                <p:oleObj spid="_x0000_s128133" name="Equation" r:id="rId6" imgW="3784320" imgH="457200" progId="Equation.DSMT4">
                  <p:embed/>
                </p:oleObj>
              </mc:Choice>
              <mc:Fallback>
                <p:oleObj name="Equation" r:id="rId6" imgW="3784320" imgH="457200" progId="Equation.DSMT4">
                  <p:embed/>
                  <p:pic>
                    <p:nvPicPr>
                      <p:cNvPr id="6" name="Object 5"/>
                      <p:cNvPicPr>
                        <a:picLocks noChangeAspect="1" noChangeArrowheads="1"/>
                      </p:cNvPicPr>
                      <p:nvPr/>
                    </p:nvPicPr>
                    <p:blipFill>
                      <a:blip r:embed="rId7"/>
                      <a:srcRect/>
                      <a:stretch>
                        <a:fillRect/>
                      </a:stretch>
                    </p:blipFill>
                    <p:spPr bwMode="auto">
                      <a:xfrm>
                        <a:off x="406400" y="3746500"/>
                        <a:ext cx="8618538" cy="105410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96291131"/>
              </p:ext>
            </p:extLst>
          </p:nvPr>
        </p:nvGraphicFramePr>
        <p:xfrm>
          <a:off x="454446" y="4917616"/>
          <a:ext cx="8154987" cy="1055688"/>
        </p:xfrm>
        <a:graphic>
          <a:graphicData uri="http://schemas.openxmlformats.org/presentationml/2006/ole">
            <mc:AlternateContent xmlns:mc="http://schemas.openxmlformats.org/markup-compatibility/2006">
              <mc:Choice xmlns:v="urn:schemas-microsoft-com:vml" Requires="v">
                <p:oleObj spid="_x0000_s128134" name="Equation" r:id="rId8" imgW="3771720" imgH="482400" progId="Equation.DSMT4">
                  <p:embed/>
                </p:oleObj>
              </mc:Choice>
              <mc:Fallback>
                <p:oleObj name="Equation" r:id="rId8" imgW="3771720" imgH="482400" progId="Equation.DSMT4">
                  <p:embed/>
                  <p:pic>
                    <p:nvPicPr>
                      <p:cNvPr id="7" name="Object 6"/>
                      <p:cNvPicPr>
                        <a:picLocks noChangeAspect="1" noChangeArrowheads="1"/>
                      </p:cNvPicPr>
                      <p:nvPr/>
                    </p:nvPicPr>
                    <p:blipFill>
                      <a:blip r:embed="rId9"/>
                      <a:srcRect/>
                      <a:stretch>
                        <a:fillRect/>
                      </a:stretch>
                    </p:blipFill>
                    <p:spPr bwMode="auto">
                      <a:xfrm>
                        <a:off x="454446" y="4917616"/>
                        <a:ext cx="81549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86278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41734332"/>
              </p:ext>
            </p:extLst>
          </p:nvPr>
        </p:nvGraphicFramePr>
        <p:xfrm>
          <a:off x="152400" y="1219200"/>
          <a:ext cx="8720049" cy="1931987"/>
        </p:xfrm>
        <a:graphic>
          <a:graphicData uri="http://schemas.openxmlformats.org/presentationml/2006/ole">
            <mc:AlternateContent xmlns:mc="http://schemas.openxmlformats.org/markup-compatibility/2006">
              <mc:Choice xmlns:v="urn:schemas-microsoft-com:vml" Requires="v">
                <p:oleObj spid="_x0000_s130077" name="Equation" r:id="rId4" imgW="4241520" imgH="939600" progId="Equation.DSMT4">
                  <p:embed/>
                </p:oleObj>
              </mc:Choice>
              <mc:Fallback>
                <p:oleObj name="Equation" r:id="rId4" imgW="4241520" imgH="939600" progId="Equation.DSMT4">
                  <p:embed/>
                  <p:pic>
                    <p:nvPicPr>
                      <p:cNvPr id="0" name=""/>
                      <p:cNvPicPr/>
                      <p:nvPr/>
                    </p:nvPicPr>
                    <p:blipFill>
                      <a:blip r:embed="rId5"/>
                      <a:stretch>
                        <a:fillRect/>
                      </a:stretch>
                    </p:blipFill>
                    <p:spPr>
                      <a:xfrm>
                        <a:off x="152400" y="1219200"/>
                        <a:ext cx="8720049" cy="1931987"/>
                      </a:xfrm>
                      <a:prstGeom prst="rect">
                        <a:avLst/>
                      </a:prstGeom>
                    </p:spPr>
                  </p:pic>
                </p:oleObj>
              </mc:Fallback>
            </mc:AlternateContent>
          </a:graphicData>
        </a:graphic>
      </p:graphicFrame>
    </p:spTree>
    <p:extLst>
      <p:ext uri="{BB962C8B-B14F-4D97-AF65-F5344CB8AC3E}">
        <p14:creationId xmlns:p14="http://schemas.microsoft.com/office/powerpoint/2010/main" val="2388568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04800" y="304800"/>
            <a:ext cx="7315200" cy="461665"/>
          </a:xfrm>
          <a:prstGeom prst="rect">
            <a:avLst/>
          </a:prstGeom>
          <a:noFill/>
        </p:spPr>
        <p:txBody>
          <a:bodyPr wrap="square" rtlCol="0">
            <a:spAutoFit/>
          </a:bodyPr>
          <a:lstStyle/>
          <a:p>
            <a:r>
              <a:rPr lang="en-US" sz="2400" dirty="0">
                <a:latin typeface="+mj-lt"/>
              </a:rPr>
              <a:t>Solution for p-polarization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3062608861"/>
              </p:ext>
            </p:extLst>
          </p:nvPr>
        </p:nvGraphicFramePr>
        <p:xfrm>
          <a:off x="990600" y="612625"/>
          <a:ext cx="4530725" cy="3222625"/>
        </p:xfrm>
        <a:graphic>
          <a:graphicData uri="http://schemas.openxmlformats.org/presentationml/2006/ole">
            <mc:AlternateContent xmlns:mc="http://schemas.openxmlformats.org/markup-compatibility/2006">
              <mc:Choice xmlns:v="urn:schemas-microsoft-com:vml" Requires="v">
                <p:oleObj spid="_x0000_s127220" name="Equation" r:id="rId4" imgW="2095200" imgH="1473120" progId="Equation.DSMT4">
                  <p:embed/>
                </p:oleObj>
              </mc:Choice>
              <mc:Fallback>
                <p:oleObj name="Equation" r:id="rId4" imgW="2095200" imgH="1473120" progId="Equation.DSMT4">
                  <p:embed/>
                  <p:pic>
                    <p:nvPicPr>
                      <p:cNvPr id="6" name="Object 5"/>
                      <p:cNvPicPr>
                        <a:picLocks noChangeAspect="1" noChangeArrowheads="1"/>
                      </p:cNvPicPr>
                      <p:nvPr/>
                    </p:nvPicPr>
                    <p:blipFill>
                      <a:blip r:embed="rId5"/>
                      <a:srcRect/>
                      <a:stretch>
                        <a:fillRect/>
                      </a:stretch>
                    </p:blipFill>
                    <p:spPr bwMode="auto">
                      <a:xfrm>
                        <a:off x="990600" y="612625"/>
                        <a:ext cx="453072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78549334"/>
              </p:ext>
            </p:extLst>
          </p:nvPr>
        </p:nvGraphicFramePr>
        <p:xfrm>
          <a:off x="228600" y="3747511"/>
          <a:ext cx="8610600" cy="1434089"/>
        </p:xfrm>
        <a:graphic>
          <a:graphicData uri="http://schemas.openxmlformats.org/presentationml/2006/ole">
            <mc:AlternateContent xmlns:mc="http://schemas.openxmlformats.org/markup-compatibility/2006">
              <mc:Choice xmlns:v="urn:schemas-microsoft-com:vml" Requires="v">
                <p:oleObj spid="_x0000_s127221" name="Equation" r:id="rId6" imgW="4165560" imgH="685800" progId="Equation.DSMT4">
                  <p:embed/>
                </p:oleObj>
              </mc:Choice>
              <mc:Fallback>
                <p:oleObj name="Equation" r:id="rId6" imgW="4165560" imgH="685800" progId="Equation.DSMT4">
                  <p:embed/>
                  <p:pic>
                    <p:nvPicPr>
                      <p:cNvPr id="7" name="Object 6"/>
                      <p:cNvPicPr>
                        <a:picLocks noChangeAspect="1" noChangeArrowheads="1"/>
                      </p:cNvPicPr>
                      <p:nvPr/>
                    </p:nvPicPr>
                    <p:blipFill>
                      <a:blip r:embed="rId7"/>
                      <a:srcRect/>
                      <a:stretch>
                        <a:fillRect/>
                      </a:stretch>
                    </p:blipFill>
                    <p:spPr bwMode="auto">
                      <a:xfrm>
                        <a:off x="228600" y="3747511"/>
                        <a:ext cx="8610600" cy="1434089"/>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46673023"/>
              </p:ext>
            </p:extLst>
          </p:nvPr>
        </p:nvGraphicFramePr>
        <p:xfrm>
          <a:off x="838200" y="5195311"/>
          <a:ext cx="2606675" cy="1028700"/>
        </p:xfrm>
        <a:graphic>
          <a:graphicData uri="http://schemas.openxmlformats.org/presentationml/2006/ole">
            <mc:AlternateContent xmlns:mc="http://schemas.openxmlformats.org/markup-compatibility/2006">
              <mc:Choice xmlns:v="urn:schemas-microsoft-com:vml" Requires="v">
                <p:oleObj spid="_x0000_s127222" name="Equation" r:id="rId8" imgW="1206360" imgH="469800" progId="Equation.DSMT4">
                  <p:embed/>
                </p:oleObj>
              </mc:Choice>
              <mc:Fallback>
                <p:oleObj name="Equation" r:id="rId8" imgW="1206360" imgH="469800" progId="Equation.DSMT4">
                  <p:embed/>
                  <p:pic>
                    <p:nvPicPr>
                      <p:cNvPr id="8" name="Object 7"/>
                      <p:cNvPicPr>
                        <a:picLocks noChangeAspect="1" noChangeArrowheads="1"/>
                      </p:cNvPicPr>
                      <p:nvPr/>
                    </p:nvPicPr>
                    <p:blipFill>
                      <a:blip r:embed="rId9"/>
                      <a:srcRect/>
                      <a:stretch>
                        <a:fillRect/>
                      </a:stretch>
                    </p:blipFill>
                    <p:spPr bwMode="auto">
                      <a:xfrm>
                        <a:off x="838200" y="5195311"/>
                        <a:ext cx="2606675" cy="1028700"/>
                      </a:xfrm>
                      <a:prstGeom prst="rect">
                        <a:avLst/>
                      </a:prstGeom>
                      <a:solidFill>
                        <a:srgbClr val="FFFF00"/>
                      </a:solid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0509593"/>
              </p:ext>
            </p:extLst>
          </p:nvPr>
        </p:nvGraphicFramePr>
        <p:xfrm>
          <a:off x="4533900" y="5250873"/>
          <a:ext cx="2579688" cy="973138"/>
        </p:xfrm>
        <a:graphic>
          <a:graphicData uri="http://schemas.openxmlformats.org/presentationml/2006/ole">
            <mc:AlternateContent xmlns:mc="http://schemas.openxmlformats.org/markup-compatibility/2006">
              <mc:Choice xmlns:v="urn:schemas-microsoft-com:vml" Requires="v">
                <p:oleObj spid="_x0000_s127223" name="Equation" r:id="rId10" imgW="1193760" imgH="444240" progId="Equation.DSMT4">
                  <p:embed/>
                </p:oleObj>
              </mc:Choice>
              <mc:Fallback>
                <p:oleObj name="Equation" r:id="rId10" imgW="1193760" imgH="444240" progId="Equation.DSMT4">
                  <p:embed/>
                  <p:pic>
                    <p:nvPicPr>
                      <p:cNvPr id="8" name="Object 7"/>
                      <p:cNvPicPr>
                        <a:picLocks noChangeAspect="1" noChangeArrowheads="1"/>
                      </p:cNvPicPr>
                      <p:nvPr/>
                    </p:nvPicPr>
                    <p:blipFill>
                      <a:blip r:embed="rId11"/>
                      <a:srcRect/>
                      <a:stretch>
                        <a:fillRect/>
                      </a:stretch>
                    </p:blipFill>
                    <p:spPr bwMode="auto">
                      <a:xfrm>
                        <a:off x="4533900" y="5250873"/>
                        <a:ext cx="2579688" cy="973138"/>
                      </a:xfrm>
                      <a:prstGeom prst="rect">
                        <a:avLst/>
                      </a:prstGeom>
                      <a:solidFill>
                        <a:srgbClr val="FFFF00"/>
                      </a:solid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044068508"/>
              </p:ext>
            </p:extLst>
          </p:nvPr>
        </p:nvGraphicFramePr>
        <p:xfrm>
          <a:off x="6019800" y="1309537"/>
          <a:ext cx="2394857" cy="914400"/>
        </p:xfrm>
        <a:graphic>
          <a:graphicData uri="http://schemas.openxmlformats.org/presentationml/2006/ole">
            <mc:AlternateContent xmlns:mc="http://schemas.openxmlformats.org/markup-compatibility/2006">
              <mc:Choice xmlns:v="urn:schemas-microsoft-com:vml" Requires="v">
                <p:oleObj spid="_x0000_s127224" name="Equation" r:id="rId12" imgW="1396800" imgH="533160" progId="Equation.DSMT4">
                  <p:embed/>
                </p:oleObj>
              </mc:Choice>
              <mc:Fallback>
                <p:oleObj name="Equation" r:id="rId12" imgW="1396800" imgH="533160" progId="Equation.DSMT4">
                  <p:embed/>
                  <p:pic>
                    <p:nvPicPr>
                      <p:cNvPr id="0" name=""/>
                      <p:cNvPicPr/>
                      <p:nvPr/>
                    </p:nvPicPr>
                    <p:blipFill>
                      <a:blip r:embed="rId13"/>
                      <a:stretch>
                        <a:fillRect/>
                      </a:stretch>
                    </p:blipFill>
                    <p:spPr>
                      <a:xfrm>
                        <a:off x="6019800" y="1309537"/>
                        <a:ext cx="2394857" cy="914400"/>
                      </a:xfrm>
                      <a:prstGeom prst="rect">
                        <a:avLst/>
                      </a:prstGeom>
                    </p:spPr>
                  </p:pic>
                </p:oleObj>
              </mc:Fallback>
            </mc:AlternateContent>
          </a:graphicData>
        </a:graphic>
      </p:graphicFrame>
    </p:spTree>
    <p:extLst>
      <p:ext uri="{BB962C8B-B14F-4D97-AF65-F5344CB8AC3E}">
        <p14:creationId xmlns:p14="http://schemas.microsoft.com/office/powerpoint/2010/main" val="4240062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260656" y="118988"/>
            <a:ext cx="6629400" cy="461665"/>
          </a:xfrm>
          <a:prstGeom prst="rect">
            <a:avLst/>
          </a:prstGeom>
          <a:noFill/>
        </p:spPr>
        <p:txBody>
          <a:bodyPr wrap="square" rtlCol="0">
            <a:spAutoFit/>
          </a:bodyPr>
          <a:lstStyle/>
          <a:p>
            <a:r>
              <a:rPr lang="en-US" sz="2400" dirty="0">
                <a:latin typeface="+mj-lt"/>
              </a:rPr>
              <a:t>Some details for p-polarization</a:t>
            </a:r>
          </a:p>
        </p:txBody>
      </p:sp>
      <p:graphicFrame>
        <p:nvGraphicFramePr>
          <p:cNvPr id="6" name="Object 5"/>
          <p:cNvGraphicFramePr>
            <a:graphicFrameLocks noChangeAspect="1"/>
          </p:cNvGraphicFramePr>
          <p:nvPr>
            <p:extLst>
              <p:ext uri="{D42A27DB-BD31-4B8C-83A1-F6EECF244321}">
                <p14:modId xmlns:p14="http://schemas.microsoft.com/office/powerpoint/2010/main" val="1628105885"/>
              </p:ext>
            </p:extLst>
          </p:nvPr>
        </p:nvGraphicFramePr>
        <p:xfrm>
          <a:off x="191293" y="571472"/>
          <a:ext cx="8761413" cy="2830512"/>
        </p:xfrm>
        <a:graphic>
          <a:graphicData uri="http://schemas.openxmlformats.org/presentationml/2006/ole">
            <mc:AlternateContent xmlns:mc="http://schemas.openxmlformats.org/markup-compatibility/2006">
              <mc:Choice xmlns:v="urn:schemas-microsoft-com:vml" Requires="v">
                <p:oleObj spid="_x0000_s129146" name="Equation" r:id="rId4" imgW="3733560" imgH="1206360" progId="Equation.DSMT4">
                  <p:embed/>
                </p:oleObj>
              </mc:Choice>
              <mc:Fallback>
                <p:oleObj name="Equation" r:id="rId4" imgW="3733560" imgH="1206360" progId="Equation.DSMT4">
                  <p:embed/>
                  <p:pic>
                    <p:nvPicPr>
                      <p:cNvPr id="6" name="Object 5"/>
                      <p:cNvPicPr>
                        <a:picLocks noChangeAspect="1" noChangeArrowheads="1"/>
                      </p:cNvPicPr>
                      <p:nvPr/>
                    </p:nvPicPr>
                    <p:blipFill>
                      <a:blip r:embed="rId5"/>
                      <a:srcRect/>
                      <a:stretch>
                        <a:fillRect/>
                      </a:stretch>
                    </p:blipFill>
                    <p:spPr bwMode="auto">
                      <a:xfrm>
                        <a:off x="191293" y="571472"/>
                        <a:ext cx="8761413" cy="28305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98631413"/>
              </p:ext>
            </p:extLst>
          </p:nvPr>
        </p:nvGraphicFramePr>
        <p:xfrm>
          <a:off x="191293" y="3431362"/>
          <a:ext cx="8539163" cy="1111250"/>
        </p:xfrm>
        <a:graphic>
          <a:graphicData uri="http://schemas.openxmlformats.org/presentationml/2006/ole">
            <mc:AlternateContent xmlns:mc="http://schemas.openxmlformats.org/markup-compatibility/2006">
              <mc:Choice xmlns:v="urn:schemas-microsoft-com:vml" Requires="v">
                <p:oleObj spid="_x0000_s129147" name="Equation" r:id="rId6" imgW="3949560" imgH="507960" progId="Equation.DSMT4">
                  <p:embed/>
                </p:oleObj>
              </mc:Choice>
              <mc:Fallback>
                <p:oleObj name="Equation" r:id="rId6" imgW="3949560" imgH="507960" progId="Equation.DSMT4">
                  <p:embed/>
                  <p:pic>
                    <p:nvPicPr>
                      <p:cNvPr id="6" name="Object 5"/>
                      <p:cNvPicPr>
                        <a:picLocks noChangeAspect="1" noChangeArrowheads="1"/>
                      </p:cNvPicPr>
                      <p:nvPr/>
                    </p:nvPicPr>
                    <p:blipFill>
                      <a:blip r:embed="rId7"/>
                      <a:srcRect/>
                      <a:stretch>
                        <a:fillRect/>
                      </a:stretch>
                    </p:blipFill>
                    <p:spPr bwMode="auto">
                      <a:xfrm>
                        <a:off x="191293" y="3431362"/>
                        <a:ext cx="85391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82261411"/>
              </p:ext>
            </p:extLst>
          </p:nvPr>
        </p:nvGraphicFramePr>
        <p:xfrm>
          <a:off x="119856" y="4356100"/>
          <a:ext cx="8610600" cy="1381125"/>
        </p:xfrm>
        <a:graphic>
          <a:graphicData uri="http://schemas.openxmlformats.org/presentationml/2006/ole">
            <mc:AlternateContent xmlns:mc="http://schemas.openxmlformats.org/markup-compatibility/2006">
              <mc:Choice xmlns:v="urn:schemas-microsoft-com:vml" Requires="v">
                <p:oleObj spid="_x0000_s129148" name="Equation" r:id="rId8" imgW="4165560" imgH="660240" progId="Equation.DSMT4">
                  <p:embed/>
                </p:oleObj>
              </mc:Choice>
              <mc:Fallback>
                <p:oleObj name="Equation" r:id="rId8" imgW="4165560" imgH="660240" progId="Equation.DSMT4">
                  <p:embed/>
                  <p:pic>
                    <p:nvPicPr>
                      <p:cNvPr id="7" name="Object 6"/>
                      <p:cNvPicPr>
                        <a:picLocks noChangeAspect="1" noChangeArrowheads="1"/>
                      </p:cNvPicPr>
                      <p:nvPr/>
                    </p:nvPicPr>
                    <p:blipFill>
                      <a:blip r:embed="rId9"/>
                      <a:srcRect/>
                      <a:stretch>
                        <a:fillRect/>
                      </a:stretch>
                    </p:blipFill>
                    <p:spPr bwMode="auto">
                      <a:xfrm>
                        <a:off x="119856" y="4356100"/>
                        <a:ext cx="8610600" cy="1381125"/>
                      </a:xfrm>
                      <a:prstGeom prst="rect">
                        <a:avLst/>
                      </a:prstGeom>
                      <a:noFill/>
                      <a:ln>
                        <a:noFill/>
                      </a:ln>
                    </p:spPr>
                  </p:pic>
                </p:oleObj>
              </mc:Fallback>
            </mc:AlternateContent>
          </a:graphicData>
        </a:graphic>
      </p:graphicFrame>
      <p:sp>
        <p:nvSpPr>
          <p:cNvPr id="7" name="TextBox 6"/>
          <p:cNvSpPr txBox="1"/>
          <p:nvPr/>
        </p:nvSpPr>
        <p:spPr>
          <a:xfrm>
            <a:off x="191293" y="5631289"/>
            <a:ext cx="8495507" cy="830997"/>
          </a:xfrm>
          <a:prstGeom prst="rect">
            <a:avLst/>
          </a:prstGeom>
          <a:noFill/>
        </p:spPr>
        <p:txBody>
          <a:bodyPr wrap="square" rtlCol="0">
            <a:spAutoFit/>
          </a:bodyPr>
          <a:lstStyle/>
          <a:p>
            <a:r>
              <a:rPr lang="en-US" sz="2400" dirty="0">
                <a:latin typeface="+mj-lt"/>
              </a:rPr>
              <a:t>Conventionally this is called the extraordinary wave since it does not necessarily satisfy Snell’s law.</a:t>
            </a:r>
          </a:p>
        </p:txBody>
      </p:sp>
    </p:spTree>
    <p:extLst>
      <p:ext uri="{BB962C8B-B14F-4D97-AF65-F5344CB8AC3E}">
        <p14:creationId xmlns:p14="http://schemas.microsoft.com/office/powerpoint/2010/main" val="155606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457200" y="228600"/>
            <a:ext cx="8458200" cy="6740307"/>
          </a:xfrm>
          <a:prstGeom prst="rect">
            <a:avLst/>
          </a:prstGeom>
          <a:noFill/>
        </p:spPr>
        <p:txBody>
          <a:bodyPr wrap="square" rtlCol="0">
            <a:spAutoFit/>
          </a:bodyPr>
          <a:lstStyle/>
          <a:p>
            <a:pPr algn="ctr"/>
            <a:r>
              <a:rPr lang="en-US" sz="2400" b="1" dirty="0">
                <a:latin typeface="+mj-lt"/>
              </a:rPr>
              <a:t>Aspects of optical properties of solids</a:t>
            </a:r>
          </a:p>
          <a:p>
            <a:pPr algn="ctr"/>
            <a:endParaRPr lang="en-US" sz="2400" b="1" dirty="0">
              <a:latin typeface="+mj-lt"/>
            </a:endParaRPr>
          </a:p>
          <a:p>
            <a:pPr marL="457200" indent="-457200">
              <a:buFont typeface="+mj-lt"/>
              <a:buAutoNum type="arabicPeriod"/>
            </a:pPr>
            <a:r>
              <a:rPr lang="en-US" sz="2400" b="1" dirty="0">
                <a:latin typeface="+mj-lt"/>
              </a:rPr>
              <a:t>Quantum effects cause discrete energy levels for electrons; EM radiation can couple the ground state of a material to its excited states</a:t>
            </a:r>
          </a:p>
          <a:p>
            <a:pPr marL="457200" indent="-457200">
              <a:buFont typeface="+mj-lt"/>
              <a:buAutoNum type="arabicPeriod"/>
            </a:pPr>
            <a:r>
              <a:rPr lang="en-US" sz="2400" b="1" dirty="0">
                <a:latin typeface="+mj-lt"/>
              </a:rPr>
              <a:t>In solid materials with ~10</a:t>
            </a:r>
            <a:r>
              <a:rPr lang="en-US" sz="2400" b="1" baseline="30000" dirty="0">
                <a:latin typeface="+mj-lt"/>
              </a:rPr>
              <a:t>23</a:t>
            </a:r>
            <a:r>
              <a:rPr lang="en-US" sz="2400" b="1" dirty="0">
                <a:latin typeface="+mj-lt"/>
              </a:rPr>
              <a:t> atoms, discrete states become bands of states</a:t>
            </a:r>
          </a:p>
          <a:p>
            <a:pPr marL="914400" lvl="1" indent="-457200">
              <a:buFont typeface="+mj-lt"/>
              <a:buAutoNum type="alphaLcPeriod"/>
            </a:pPr>
            <a:r>
              <a:rPr lang="en-US" sz="2400" b="1" dirty="0">
                <a:latin typeface="+mj-lt"/>
              </a:rPr>
              <a:t>Metals</a:t>
            </a:r>
          </a:p>
          <a:p>
            <a:pPr marL="914400" lvl="1" indent="-457200">
              <a:buFont typeface="+mj-lt"/>
              <a:buAutoNum type="alphaLcPeriod"/>
            </a:pPr>
            <a:r>
              <a:rPr lang="en-US" sz="2400" b="1" dirty="0">
                <a:latin typeface="+mj-lt"/>
              </a:rPr>
              <a:t>Insulators</a:t>
            </a:r>
          </a:p>
          <a:p>
            <a:pPr marL="457200" indent="-457200">
              <a:buFont typeface="+mj-lt"/>
              <a:buAutoNum type="arabicPeriod"/>
            </a:pPr>
            <a:r>
              <a:rPr lang="en-US" sz="2400" b="1" dirty="0">
                <a:latin typeface="+mj-lt"/>
              </a:rPr>
              <a:t>Anisotropic effects</a:t>
            </a:r>
          </a:p>
          <a:p>
            <a:pPr marL="457200" indent="-457200">
              <a:buFont typeface="+mj-lt"/>
              <a:buAutoNum type="arabicPeriod"/>
            </a:pPr>
            <a:endParaRPr lang="en-US" sz="2400" b="1" dirty="0">
              <a:latin typeface="+mj-lt"/>
            </a:endParaRPr>
          </a:p>
          <a:p>
            <a:r>
              <a:rPr lang="en-US" sz="2400" b="1" dirty="0">
                <a:latin typeface="+mj-lt"/>
              </a:rPr>
              <a:t>Note:  We can analyze effectively single particle systems with high accuracy.  Analysis of several/many particle systems can be accomplished with a series of approximations.   We will also use a linear combination of atomic orbital approach to get the qualitative picture.</a:t>
            </a:r>
          </a:p>
          <a:p>
            <a:pPr algn="ctr"/>
            <a:endParaRPr lang="en-US" sz="2400" b="1" dirty="0">
              <a:latin typeface="+mj-lt"/>
            </a:endParaRPr>
          </a:p>
          <a:p>
            <a:pPr algn="ctr"/>
            <a:endParaRPr lang="en-US" sz="2400" b="1" dirty="0">
              <a:latin typeface="+mj-lt"/>
            </a:endParaRPr>
          </a:p>
        </p:txBody>
      </p:sp>
    </p:spTree>
    <p:extLst>
      <p:ext uri="{BB962C8B-B14F-4D97-AF65-F5344CB8AC3E}">
        <p14:creationId xmlns:p14="http://schemas.microsoft.com/office/powerpoint/2010/main" val="167446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796925" y="49584"/>
            <a:ext cx="6934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an atom</a:t>
            </a:r>
          </a:p>
        </p:txBody>
      </p:sp>
      <p:sp>
        <p:nvSpPr>
          <p:cNvPr id="6" name="TextBox 5"/>
          <p:cNvSpPr txBox="1"/>
          <p:nvPr/>
        </p:nvSpPr>
        <p:spPr>
          <a:xfrm>
            <a:off x="990600" y="468361"/>
            <a:ext cx="7467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For simplicity we will first consider a single electron system; a H-like ion with atomic charge of +</a:t>
            </a:r>
            <a:r>
              <a:rPr lang="en-US" sz="2400" i="1" dirty="0">
                <a:latin typeface="+mj-lt"/>
              </a:rPr>
              <a:t>Ze and one electron of charge –e:</a:t>
            </a:r>
            <a:endParaRPr lang="en-US" sz="2400" dirty="0">
              <a:latin typeface="+mj-lt"/>
            </a:endParaRPr>
          </a:p>
        </p:txBody>
      </p:sp>
      <p:pic>
        <p:nvPicPr>
          <p:cNvPr id="7" name="Picture 6"/>
          <p:cNvPicPr/>
          <p:nvPr/>
        </p:nvPicPr>
        <p:blipFill>
          <a:blip r:embed="rId3"/>
          <a:stretch>
            <a:fillRect/>
          </a:stretch>
        </p:blipFill>
        <p:spPr>
          <a:xfrm>
            <a:off x="914400" y="2209898"/>
            <a:ext cx="5064125" cy="2176462"/>
          </a:xfrm>
          <a:prstGeom prst="rect">
            <a:avLst/>
          </a:prstGeom>
        </p:spPr>
      </p:pic>
      <p:sp>
        <p:nvSpPr>
          <p:cNvPr id="9" name="TextBox 8"/>
          <p:cNvSpPr txBox="1"/>
          <p:nvPr/>
        </p:nvSpPr>
        <p:spPr>
          <a:xfrm>
            <a:off x="914400" y="4766024"/>
            <a:ext cx="390975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E</a:t>
            </a:r>
            <a:r>
              <a:rPr lang="en-US" sz="2400" i="1" baseline="-25000" dirty="0">
                <a:latin typeface="+mj-lt"/>
              </a:rPr>
              <a:t>100</a:t>
            </a:r>
            <a:r>
              <a:rPr lang="en-US" sz="2400" i="1" dirty="0">
                <a:latin typeface="+mj-lt"/>
              </a:rPr>
              <a:t>=-</a:t>
            </a:r>
            <a:r>
              <a:rPr lang="en-US" sz="2400" dirty="0"/>
              <a:t>13. 60569253 Z</a:t>
            </a:r>
            <a:r>
              <a:rPr lang="en-US" sz="2400" baseline="30000" dirty="0"/>
              <a:t>2</a:t>
            </a:r>
            <a:r>
              <a:rPr lang="en-US" sz="2400" dirty="0"/>
              <a:t> eV</a:t>
            </a:r>
          </a:p>
          <a:p>
            <a:r>
              <a:rPr lang="en-US" sz="2400" dirty="0"/>
              <a:t>a</a:t>
            </a:r>
            <a:r>
              <a:rPr lang="en-US" sz="2400" baseline="-25000" dirty="0"/>
              <a:t>0</a:t>
            </a:r>
            <a:r>
              <a:rPr lang="en-US" sz="2400" dirty="0"/>
              <a:t> = 0. 52917721092 Å</a:t>
            </a:r>
            <a:endParaRPr lang="en-US" sz="2400" i="1" dirty="0">
              <a:latin typeface="+mj-lt"/>
            </a:endParaRPr>
          </a:p>
        </p:txBody>
      </p:sp>
      <p:sp>
        <p:nvSpPr>
          <p:cNvPr id="10" name="TextBox 9"/>
          <p:cNvSpPr txBox="1"/>
          <p:nvPr/>
        </p:nvSpPr>
        <p:spPr>
          <a:xfrm>
            <a:off x="852507" y="1816289"/>
            <a:ext cx="5029200" cy="461665"/>
          </a:xfrm>
          <a:prstGeom prst="rect">
            <a:avLst/>
          </a:prstGeom>
          <a:noFill/>
        </p:spPr>
        <p:txBody>
          <a:bodyPr wrap="square" rtlCol="0">
            <a:spAutoFit/>
          </a:bodyPr>
          <a:lstStyle/>
          <a:p>
            <a:r>
              <a:rPr lang="en-US" sz="2400" dirty="0">
                <a:latin typeface="+mj-lt"/>
              </a:rPr>
              <a:t>According to 	Quantum Mechanics:</a:t>
            </a:r>
          </a:p>
        </p:txBody>
      </p:sp>
      <p:cxnSp>
        <p:nvCxnSpPr>
          <p:cNvPr id="12" name="Straight Connector 11"/>
          <p:cNvCxnSpPr/>
          <p:nvPr/>
        </p:nvCxnSpPr>
        <p:spPr>
          <a:xfrm>
            <a:off x="7162800" y="54102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24700" y="35814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124700" y="30480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124700" y="2819400"/>
            <a:ext cx="9906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658100" y="5105400"/>
            <a:ext cx="0" cy="49162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622BF-6DC6-4CCF-A54B-991703C06877}"/>
              </a:ext>
            </a:extLst>
          </p:cNvPr>
          <p:cNvSpPr>
            <a:spLocks noGrp="1"/>
          </p:cNvSpPr>
          <p:nvPr>
            <p:ph type="dt" sz="half" idx="10"/>
          </p:nvPr>
        </p:nvSpPr>
        <p:spPr/>
        <p:txBody>
          <a:bodyPr/>
          <a:lstStyle/>
          <a:p>
            <a:r>
              <a:rPr lang="en-US"/>
              <a:t>04/26/2021</a:t>
            </a:r>
            <a:endParaRPr lang="en-US" dirty="0"/>
          </a:p>
        </p:txBody>
      </p:sp>
      <p:sp>
        <p:nvSpPr>
          <p:cNvPr id="3" name="Footer Placeholder 2">
            <a:extLst>
              <a:ext uri="{FF2B5EF4-FFF2-40B4-BE49-F238E27FC236}">
                <a16:creationId xmlns:a16="http://schemas.microsoft.com/office/drawing/2014/main" id="{D61441F9-722B-41AE-9392-6EE1896423EF}"/>
              </a:ext>
            </a:extLst>
          </p:cNvPr>
          <p:cNvSpPr>
            <a:spLocks noGrp="1"/>
          </p:cNvSpPr>
          <p:nvPr>
            <p:ph type="ftr" sz="quarter" idx="11"/>
          </p:nvPr>
        </p:nvSpPr>
        <p:spPr/>
        <p:txBody>
          <a:bodyPr/>
          <a:lstStyle/>
          <a:p>
            <a:r>
              <a:rPr lang="en-US"/>
              <a:t>PHY 712  Spring 2021 -- Lecture 35</a:t>
            </a:r>
            <a:endParaRPr lang="en-US" dirty="0"/>
          </a:p>
        </p:txBody>
      </p:sp>
      <p:sp>
        <p:nvSpPr>
          <p:cNvPr id="4" name="Slide Number Placeholder 3">
            <a:extLst>
              <a:ext uri="{FF2B5EF4-FFF2-40B4-BE49-F238E27FC236}">
                <a16:creationId xmlns:a16="http://schemas.microsoft.com/office/drawing/2014/main" id="{F2E1FD16-81E5-4B82-9BE3-C6800B6D8331}"/>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17465E5-6BC4-4910-BED2-C22E7B8B8D11}"/>
              </a:ext>
            </a:extLst>
          </p:cNvPr>
          <p:cNvSpPr txBox="1"/>
          <p:nvPr/>
        </p:nvSpPr>
        <p:spPr>
          <a:xfrm>
            <a:off x="609600" y="304800"/>
            <a:ext cx="7772400" cy="5632311"/>
          </a:xfrm>
          <a:prstGeom prst="rect">
            <a:avLst/>
          </a:prstGeom>
          <a:noFill/>
        </p:spPr>
        <p:txBody>
          <a:bodyPr wrap="square" rtlCol="0">
            <a:spAutoFit/>
          </a:bodyPr>
          <a:lstStyle/>
          <a:p>
            <a:r>
              <a:rPr lang="en-US" sz="2400" dirty="0">
                <a:latin typeface="+mj-lt"/>
              </a:rPr>
              <a:t>The following few slides address the question of the expected distribution of energy levels of materials.</a:t>
            </a:r>
          </a:p>
          <a:p>
            <a:endParaRPr lang="en-US" sz="2400" dirty="0">
              <a:latin typeface="+mj-lt"/>
            </a:endParaRPr>
          </a:p>
          <a:p>
            <a:r>
              <a:rPr lang="en-US" sz="2400" dirty="0">
                <a:latin typeface="+mj-lt"/>
              </a:rPr>
              <a:t>Note that isolated atoms and molecules have discrete and continuum states while solids have only continuum states.</a:t>
            </a:r>
          </a:p>
          <a:p>
            <a:endParaRPr lang="en-US" sz="2400" dirty="0">
              <a:latin typeface="+mj-lt"/>
            </a:endParaRPr>
          </a:p>
          <a:p>
            <a:r>
              <a:rPr lang="en-US" sz="2400" dirty="0">
                <a:latin typeface="+mj-lt"/>
              </a:rPr>
              <a:t>How is the distribution of states of materials related to their spectra?</a:t>
            </a:r>
          </a:p>
          <a:p>
            <a:pPr marL="914400" lvl="1" indent="-457200">
              <a:buFont typeface="+mj-lt"/>
              <a:buAutoNum type="arabicPeriod"/>
            </a:pPr>
            <a:r>
              <a:rPr lang="en-US" sz="2400" dirty="0">
                <a:latin typeface="+mj-lt"/>
              </a:rPr>
              <a:t>Optical properties of materials are determined by transitions between states.</a:t>
            </a:r>
          </a:p>
          <a:p>
            <a:pPr marL="914400" lvl="1" indent="-457200">
              <a:buFont typeface="+mj-lt"/>
              <a:buAutoNum type="arabicPeriod"/>
            </a:pPr>
            <a:r>
              <a:rPr lang="en-US" sz="2400" dirty="0">
                <a:latin typeface="+mj-lt"/>
              </a:rPr>
              <a:t>Transitions between discrete states </a:t>
            </a:r>
            <a:r>
              <a:rPr lang="en-US" sz="2400" dirty="0">
                <a:latin typeface="+mj-lt"/>
                <a:sym typeface="Wingdings" panose="05000000000000000000" pitchFamily="2" charset="2"/>
              </a:rPr>
              <a:t> discrete spectral features.</a:t>
            </a:r>
          </a:p>
          <a:p>
            <a:pPr marL="914400" lvl="1" indent="-457200">
              <a:buFont typeface="+mj-lt"/>
              <a:buAutoNum type="arabicPeriod"/>
            </a:pPr>
            <a:r>
              <a:rPr lang="en-US" sz="2400" dirty="0">
                <a:latin typeface="+mj-lt"/>
                <a:sym typeface="Wingdings" panose="05000000000000000000" pitchFamily="2" charset="2"/>
              </a:rPr>
              <a:t>Transitions between continuum states  broad spectral features.</a:t>
            </a:r>
            <a:endParaRPr lang="en-US" sz="2400" dirty="0">
              <a:latin typeface="+mj-lt"/>
            </a:endParaRPr>
          </a:p>
        </p:txBody>
      </p:sp>
    </p:spTree>
    <p:extLst>
      <p:ext uri="{BB962C8B-B14F-4D97-AF65-F5344CB8AC3E}">
        <p14:creationId xmlns:p14="http://schemas.microsoft.com/office/powerpoint/2010/main" val="44139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6" name="Picture 5"/>
          <p:cNvPicPr>
            <a:picLocks noChangeAspect="1"/>
          </p:cNvPicPr>
          <p:nvPr/>
        </p:nvPicPr>
        <p:blipFill>
          <a:blip r:embed="rId3"/>
          <a:stretch>
            <a:fillRect/>
          </a:stretch>
        </p:blipFill>
        <p:spPr>
          <a:xfrm>
            <a:off x="499872" y="2836862"/>
            <a:ext cx="8144256" cy="2438400"/>
          </a:xfrm>
          <a:prstGeom prst="rect">
            <a:avLst/>
          </a:prstGeom>
        </p:spPr>
      </p:pic>
      <p:pic>
        <p:nvPicPr>
          <p:cNvPr id="7" name="Picture 6"/>
          <p:cNvPicPr/>
          <p:nvPr/>
        </p:nvPicPr>
        <p:blipFill>
          <a:blip r:embed="rId4"/>
          <a:stretch>
            <a:fillRect/>
          </a:stretch>
        </p:blipFill>
        <p:spPr>
          <a:xfrm>
            <a:off x="2785872" y="1582737"/>
            <a:ext cx="4202419" cy="1254125"/>
          </a:xfrm>
          <a:prstGeom prst="rect">
            <a:avLst/>
          </a:prstGeom>
        </p:spPr>
      </p:pic>
      <p:sp>
        <p:nvSpPr>
          <p:cNvPr id="8" name="TextBox 7"/>
          <p:cNvSpPr txBox="1"/>
          <p:nvPr/>
        </p:nvSpPr>
        <p:spPr>
          <a:xfrm>
            <a:off x="457200" y="381000"/>
            <a:ext cx="7696200" cy="830997"/>
          </a:xfrm>
          <a:prstGeom prst="rect">
            <a:avLst/>
          </a:prstGeom>
          <a:noFill/>
        </p:spPr>
        <p:txBody>
          <a:bodyPr wrap="square" rtlCol="0">
            <a:spAutoFit/>
          </a:bodyPr>
          <a:lstStyle/>
          <a:p>
            <a:r>
              <a:rPr lang="en-US" sz="2400" dirty="0">
                <a:latin typeface="+mj-lt"/>
              </a:rPr>
              <a:t>Probability amplitude for electron in the ground state of H atom:</a:t>
            </a:r>
          </a:p>
        </p:txBody>
      </p:sp>
    </p:spTree>
    <p:extLst>
      <p:ext uri="{BB962C8B-B14F-4D97-AF65-F5344CB8AC3E}">
        <p14:creationId xmlns:p14="http://schemas.microsoft.com/office/powerpoint/2010/main" val="2515263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377339"/>
            <a:ext cx="79248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a:t>
            </a:r>
          </a:p>
          <a:p>
            <a:pPr algn="ctr"/>
            <a:r>
              <a:rPr lang="en-US" sz="2400" dirty="0">
                <a:latin typeface="+mj-lt"/>
              </a:rPr>
              <a:t>(within Born-Oppenheimer approximation)</a:t>
            </a:r>
          </a:p>
        </p:txBody>
      </p:sp>
      <p:sp>
        <p:nvSpPr>
          <p:cNvPr id="6" name="Oval 5"/>
          <p:cNvSpPr/>
          <p:nvPr/>
        </p:nvSpPr>
        <p:spPr>
          <a:xfrm>
            <a:off x="990600" y="235853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2819400" y="2358539"/>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1295400" y="1225391"/>
            <a:ext cx="22860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p:cNvSpPr txBox="1"/>
          <p:nvPr/>
        </p:nvSpPr>
        <p:spPr>
          <a:xfrm>
            <a:off x="800100" y="2652564"/>
            <a:ext cx="838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Z</a:t>
            </a:r>
            <a:r>
              <a:rPr lang="en-US" sz="2400" i="1" baseline="-25000" dirty="0" err="1">
                <a:latin typeface="+mj-lt"/>
              </a:rPr>
              <a:t>A</a:t>
            </a:r>
            <a:r>
              <a:rPr lang="en-US" sz="2400" i="1" dirty="0" err="1">
                <a:latin typeface="+mj-lt"/>
              </a:rPr>
              <a:t>e</a:t>
            </a:r>
            <a:endParaRPr lang="en-US" sz="2400" i="1" dirty="0">
              <a:latin typeface="+mj-lt"/>
            </a:endParaRPr>
          </a:p>
        </p:txBody>
      </p:sp>
      <p:sp>
        <p:nvSpPr>
          <p:cNvPr id="10" name="TextBox 9"/>
          <p:cNvSpPr txBox="1"/>
          <p:nvPr/>
        </p:nvSpPr>
        <p:spPr>
          <a:xfrm>
            <a:off x="2743200" y="2663339"/>
            <a:ext cx="8382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Z</a:t>
            </a:r>
            <a:r>
              <a:rPr lang="en-US" sz="2400" i="1" baseline="-25000" dirty="0" err="1">
                <a:latin typeface="+mj-lt"/>
              </a:rPr>
              <a:t>B</a:t>
            </a:r>
            <a:r>
              <a:rPr lang="en-US" sz="2400" i="1" dirty="0" err="1">
                <a:latin typeface="+mj-lt"/>
              </a:rPr>
              <a:t>e</a:t>
            </a:r>
            <a:endParaRPr lang="en-US" sz="2400" i="1" dirty="0">
              <a:latin typeface="+mj-lt"/>
            </a:endParaRPr>
          </a:p>
        </p:txBody>
      </p:sp>
      <p:sp>
        <p:nvSpPr>
          <p:cNvPr id="11" name="TextBox 10"/>
          <p:cNvSpPr txBox="1"/>
          <p:nvPr/>
        </p:nvSpPr>
        <p:spPr>
          <a:xfrm>
            <a:off x="1638300" y="1063139"/>
            <a:ext cx="5715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mj-lt"/>
              </a:rPr>
              <a:t>-e</a:t>
            </a:r>
          </a:p>
        </p:txBody>
      </p:sp>
      <p:cxnSp>
        <p:nvCxnSpPr>
          <p:cNvPr id="12" name="Straight Arrow Connector 11"/>
          <p:cNvCxnSpPr>
            <a:stCxn id="6" idx="6"/>
          </p:cNvCxnSpPr>
          <p:nvPr/>
        </p:nvCxnSpPr>
        <p:spPr>
          <a:xfrm flipV="1">
            <a:off x="1219200" y="2440252"/>
            <a:ext cx="1716819" cy="325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0"/>
          </p:cNvCxnSpPr>
          <p:nvPr/>
        </p:nvCxnSpPr>
        <p:spPr>
          <a:xfrm flipV="1">
            <a:off x="1104900" y="1297405"/>
            <a:ext cx="332219" cy="10611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30"/>
          <p:cNvSpPr txBox="1"/>
          <p:nvPr/>
        </p:nvSpPr>
        <p:spPr>
          <a:xfrm>
            <a:off x="1638300" y="2430274"/>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a:latin typeface="+mj-lt"/>
              </a:rPr>
              <a:t>R</a:t>
            </a:r>
            <a:r>
              <a:rPr lang="en-US" sz="2400" i="1" baseline="-25000" dirty="0">
                <a:latin typeface="+mj-lt"/>
              </a:rPr>
              <a:t>AB</a:t>
            </a:r>
            <a:endParaRPr lang="en-US" sz="2400" i="1" dirty="0">
              <a:latin typeface="+mj-lt"/>
            </a:endParaRPr>
          </a:p>
        </p:txBody>
      </p:sp>
      <p:sp>
        <p:nvSpPr>
          <p:cNvPr id="15" name="TextBox 31"/>
          <p:cNvSpPr txBox="1"/>
          <p:nvPr/>
        </p:nvSpPr>
        <p:spPr>
          <a:xfrm>
            <a:off x="762000" y="1672739"/>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r</a:t>
            </a:r>
            <a:r>
              <a:rPr lang="en-US" sz="2400" i="1" baseline="-25000" dirty="0" err="1">
                <a:latin typeface="+mj-lt"/>
              </a:rPr>
              <a:t>A</a:t>
            </a:r>
            <a:endParaRPr lang="en-US" sz="2400" i="1" dirty="0">
              <a:latin typeface="+mj-lt"/>
            </a:endParaRPr>
          </a:p>
        </p:txBody>
      </p:sp>
      <p:sp>
        <p:nvSpPr>
          <p:cNvPr id="16" name="TextBox 32"/>
          <p:cNvSpPr txBox="1"/>
          <p:nvPr/>
        </p:nvSpPr>
        <p:spPr>
          <a:xfrm>
            <a:off x="2057400" y="1520339"/>
            <a:ext cx="6858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err="1">
                <a:latin typeface="+mj-lt"/>
              </a:rPr>
              <a:t>r</a:t>
            </a:r>
            <a:r>
              <a:rPr lang="en-US" sz="2400" i="1" baseline="-25000" dirty="0" err="1">
                <a:latin typeface="+mj-lt"/>
              </a:rPr>
              <a:t>B</a:t>
            </a:r>
            <a:endParaRPr lang="en-US" sz="2400" i="1" dirty="0">
              <a:latin typeface="+mj-lt"/>
            </a:endParaRPr>
          </a:p>
        </p:txBody>
      </p:sp>
      <p:pic>
        <p:nvPicPr>
          <p:cNvPr id="17" name="Picture 16"/>
          <p:cNvPicPr/>
          <p:nvPr/>
        </p:nvPicPr>
        <p:blipFill>
          <a:blip r:embed="rId3"/>
          <a:stretch>
            <a:fillRect/>
          </a:stretch>
        </p:blipFill>
        <p:spPr>
          <a:xfrm>
            <a:off x="1271009" y="3372634"/>
            <a:ext cx="4967287" cy="838200"/>
          </a:xfrm>
          <a:prstGeom prst="rect">
            <a:avLst/>
          </a:prstGeom>
        </p:spPr>
      </p:pic>
      <p:pic>
        <p:nvPicPr>
          <p:cNvPr id="18" name="Picture 17"/>
          <p:cNvPicPr/>
          <p:nvPr/>
        </p:nvPicPr>
        <p:blipFill>
          <a:blip r:embed="rId4"/>
          <a:stretch>
            <a:fillRect/>
          </a:stretch>
        </p:blipFill>
        <p:spPr>
          <a:xfrm>
            <a:off x="4038600" y="1512402"/>
            <a:ext cx="3454400" cy="647700"/>
          </a:xfrm>
          <a:prstGeom prst="rect">
            <a:avLst/>
          </a:prstGeom>
        </p:spPr>
      </p:pic>
      <p:pic>
        <p:nvPicPr>
          <p:cNvPr id="19" name="Picture 18"/>
          <p:cNvPicPr/>
          <p:nvPr/>
        </p:nvPicPr>
        <p:blipFill>
          <a:blip r:embed="rId5"/>
          <a:stretch>
            <a:fillRect/>
          </a:stretch>
        </p:blipFill>
        <p:spPr>
          <a:xfrm>
            <a:off x="1023857" y="4337536"/>
            <a:ext cx="6716713" cy="2143125"/>
          </a:xfrm>
          <a:prstGeom prst="rect">
            <a:avLst/>
          </a:prstGeom>
        </p:spPr>
      </p:pic>
      <p:cxnSp>
        <p:nvCxnSpPr>
          <p:cNvPr id="20" name="Straight Arrow Connector 19"/>
          <p:cNvCxnSpPr>
            <a:stCxn id="7" idx="1"/>
          </p:cNvCxnSpPr>
          <p:nvPr/>
        </p:nvCxnSpPr>
        <p:spPr>
          <a:xfrm flipH="1" flipV="1">
            <a:off x="1420381" y="1325928"/>
            <a:ext cx="1432497" cy="1066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0" y="-1836"/>
            <a:ext cx="8915400" cy="461665"/>
          </a:xfrm>
          <a:prstGeom prst="rect">
            <a:avLst/>
          </a:prstGeom>
          <a:noFill/>
        </p:spPr>
        <p:txBody>
          <a:bodyPr wrap="square" rtlCol="0">
            <a:spAutoFit/>
          </a:bodyPr>
          <a:lstStyle/>
          <a:p>
            <a:r>
              <a:rPr lang="en-US" sz="2400" dirty="0">
                <a:latin typeface="+mj-lt"/>
              </a:rPr>
              <a:t>Now consider one electron  in the presence of two H-like ions:</a:t>
            </a:r>
          </a:p>
        </p:txBody>
      </p:sp>
    </p:spTree>
    <p:extLst>
      <p:ext uri="{BB962C8B-B14F-4D97-AF65-F5344CB8AC3E}">
        <p14:creationId xmlns:p14="http://schemas.microsoft.com/office/powerpoint/2010/main" val="111017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04/26/2021</a:t>
            </a:r>
            <a:endParaRPr lang="en-US" dirty="0"/>
          </a:p>
        </p:txBody>
      </p:sp>
      <p:sp>
        <p:nvSpPr>
          <p:cNvPr id="3" name="Footer Placeholder 2"/>
          <p:cNvSpPr>
            <a:spLocks noGrp="1"/>
          </p:cNvSpPr>
          <p:nvPr>
            <p:ph type="ftr" sz="quarter" idx="11"/>
          </p:nvPr>
        </p:nvSpPr>
        <p:spPr/>
        <p:txBody>
          <a:bodyPr/>
          <a:lstStyle/>
          <a:p>
            <a:r>
              <a:rPr lang="en-US"/>
              <a:t>PHY 712  Spring 2021 -- Lecture 35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21" name="TextBox 4"/>
          <p:cNvSpPr txBox="1"/>
          <p:nvPr/>
        </p:nvSpPr>
        <p:spPr>
          <a:xfrm>
            <a:off x="609600" y="204089"/>
            <a:ext cx="79248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mj-lt"/>
              </a:rPr>
              <a:t>Electronic structure of H-like molecular ion – continued</a:t>
            </a:r>
          </a:p>
          <a:p>
            <a:r>
              <a:rPr lang="en-US" sz="2400" dirty="0">
                <a:latin typeface="+mj-lt"/>
              </a:rPr>
              <a:t>Ref.  Pauling and Wilson, </a:t>
            </a:r>
            <a:r>
              <a:rPr lang="en-US" sz="2400" i="1" dirty="0">
                <a:latin typeface="+mj-lt"/>
              </a:rPr>
              <a:t>Introduction to Quantum Mechanics</a:t>
            </a:r>
            <a:r>
              <a:rPr lang="en-US" sz="2400" dirty="0">
                <a:latin typeface="+mj-lt"/>
              </a:rPr>
              <a:t> (1935)   (now published by Dover)</a:t>
            </a:r>
          </a:p>
        </p:txBody>
      </p:sp>
      <p:pic>
        <p:nvPicPr>
          <p:cNvPr id="22" name="Picture 21"/>
          <p:cNvPicPr/>
          <p:nvPr/>
        </p:nvPicPr>
        <p:blipFill>
          <a:blip r:embed="rId3"/>
          <a:stretch>
            <a:fillRect/>
          </a:stretch>
        </p:blipFill>
        <p:spPr>
          <a:xfrm>
            <a:off x="776707" y="1404418"/>
            <a:ext cx="5395493" cy="2065337"/>
          </a:xfrm>
          <a:prstGeom prst="rect">
            <a:avLst/>
          </a:prstGeom>
        </p:spPr>
      </p:pic>
      <p:pic>
        <p:nvPicPr>
          <p:cNvPr id="23" name="Picture 22"/>
          <p:cNvPicPr/>
          <p:nvPr/>
        </p:nvPicPr>
        <p:blipFill>
          <a:blip r:embed="rId4"/>
          <a:stretch>
            <a:fillRect/>
          </a:stretch>
        </p:blipFill>
        <p:spPr>
          <a:xfrm>
            <a:off x="1372781" y="3466211"/>
            <a:ext cx="4826000" cy="3187700"/>
          </a:xfrm>
          <a:prstGeom prst="rect">
            <a:avLst/>
          </a:prstGeom>
        </p:spPr>
      </p:pic>
    </p:spTree>
    <p:extLst>
      <p:ext uri="{BB962C8B-B14F-4D97-AF65-F5344CB8AC3E}">
        <p14:creationId xmlns:p14="http://schemas.microsoft.com/office/powerpoint/2010/main" val="3089533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27044</TotalTime>
  <Words>1684</Words>
  <Application>Microsoft Office PowerPoint</Application>
  <PresentationFormat>On-screen Show (4:3)</PresentationFormat>
  <Paragraphs>318</Paragraphs>
  <Slides>37</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2"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1425</cp:revision>
  <cp:lastPrinted>2020-04-24T04:05:54Z</cp:lastPrinted>
  <dcterms:created xsi:type="dcterms:W3CDTF">2012-01-10T18:32:24Z</dcterms:created>
  <dcterms:modified xsi:type="dcterms:W3CDTF">2021-04-24T18:22:27Z</dcterms:modified>
</cp:coreProperties>
</file>