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388" r:id="rId4"/>
    <p:sldId id="394" r:id="rId5"/>
    <p:sldId id="395" r:id="rId6"/>
    <p:sldId id="397" r:id="rId7"/>
    <p:sldId id="396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0441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examine some optical properties of crystalline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the schedule.    Please send me topics for the review next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4585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Review of  Electrodynamics --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Part I</a:t>
            </a:r>
          </a:p>
          <a:p>
            <a:pPr marL="0" lvl="1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FC2E87-5B35-40C3-8F4A-797E97C3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38CC8-5A88-403B-B78A-3FE7F72F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9E6-0ABF-417F-A96D-2E53939C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55ADCB-6779-4B14-912B-465AB6DB5C94}"/>
              </a:ext>
            </a:extLst>
          </p:cNvPr>
          <p:cNvSpPr txBox="1"/>
          <p:nvPr/>
        </p:nvSpPr>
        <p:spPr>
          <a:xfrm>
            <a:off x="0" y="13652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Memorable equations from </a:t>
            </a:r>
            <a:r>
              <a:rPr lang="en-US" sz="2400" dirty="0" err="1">
                <a:latin typeface="+mj-lt"/>
              </a:rPr>
              <a:t>electrostaticsb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E77F4C-70BD-4955-83B2-E57F838B6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293420"/>
              </p:ext>
            </p:extLst>
          </p:nvPr>
        </p:nvGraphicFramePr>
        <p:xfrm>
          <a:off x="422031" y="598190"/>
          <a:ext cx="7161212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9" name="Equation" r:id="rId3" imgW="4902120" imgH="1231560" progId="Equation.DSMT4">
                  <p:embed/>
                </p:oleObj>
              </mc:Choice>
              <mc:Fallback>
                <p:oleObj name="Equation" r:id="rId3" imgW="4902120" imgH="1231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E9C768B-FEDA-4939-A5E0-521DB5A752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031" y="598190"/>
                        <a:ext cx="7161212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73BB6E82-B187-4A94-9085-074B443FF777}"/>
              </a:ext>
            </a:extLst>
          </p:cNvPr>
          <p:cNvSpPr/>
          <p:nvPr/>
        </p:nvSpPr>
        <p:spPr>
          <a:xfrm rot="18953777">
            <a:off x="4628838" y="2152428"/>
            <a:ext cx="533400" cy="8510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912EB3-C158-42AF-BE88-C9D465732C46}"/>
              </a:ext>
            </a:extLst>
          </p:cNvPr>
          <p:cNvSpPr txBox="1"/>
          <p:nvPr/>
        </p:nvSpPr>
        <p:spPr>
          <a:xfrm>
            <a:off x="5383200" y="2396827"/>
            <a:ext cx="333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effects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DDC43E7-43D4-45FA-829A-CD177A0BAC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310960"/>
              </p:ext>
            </p:extLst>
          </p:nvPr>
        </p:nvGraphicFramePr>
        <p:xfrm>
          <a:off x="965403" y="3379174"/>
          <a:ext cx="6884948" cy="209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0" name="Equation" r:id="rId5" imgW="5384520" imgH="1638000" progId="Equation.DSMT4">
                  <p:embed/>
                </p:oleObj>
              </mc:Choice>
              <mc:Fallback>
                <p:oleObj name="Equation" r:id="rId5" imgW="53845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5403" y="3379174"/>
                        <a:ext cx="6884948" cy="209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31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E39E-128F-428C-9370-59480280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5A442-7D85-4124-B761-102A3A04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D35BF-8718-4C5D-A97C-98731FB3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6D511-049F-4E34-8FA7-52A63DFF6E05}"/>
              </a:ext>
            </a:extLst>
          </p:cNvPr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AF57008-BE2B-4A37-96AA-A7D0262B1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159297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2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061F32B-9954-4952-9AEA-C7ED565BD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635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3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23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C4795-170E-4C81-A3FF-C8141D97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F98C5-EF01-47B3-BEAA-B3971ECA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EA61B-B34C-4D23-A365-73C64992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CA000-8E78-4BB1-85C5-4E57310B612F}"/>
              </a:ext>
            </a:extLst>
          </p:cNvPr>
          <p:cNvSpPr txBox="1"/>
          <p:nvPr/>
        </p:nvSpPr>
        <p:spPr>
          <a:xfrm>
            <a:off x="99646" y="9435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similar technique can be used to analyze solutions to the full time dependent Maxwell’s equations for perfectly harmonic sources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BA087A3-6967-4DB9-9012-4F0D3DA3D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980536"/>
              </p:ext>
            </p:extLst>
          </p:nvPr>
        </p:nvGraphicFramePr>
        <p:xfrm>
          <a:off x="228600" y="828835"/>
          <a:ext cx="6858000" cy="423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5" name="数式" r:id="rId3" imgW="3213000" imgH="1981080" progId="Equation.3">
                  <p:embed/>
                </p:oleObj>
              </mc:Choice>
              <mc:Fallback>
                <p:oleObj name="数式" r:id="rId3" imgW="3213000" imgH="19810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28835"/>
                        <a:ext cx="6858000" cy="423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19B78C0-259F-4E96-BEFE-B4FF4636E5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58744"/>
              </p:ext>
            </p:extLst>
          </p:nvPr>
        </p:nvGraphicFramePr>
        <p:xfrm>
          <a:off x="4929187" y="4419600"/>
          <a:ext cx="32480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6" name="Equation" r:id="rId5" imgW="2412720" imgH="1358640" progId="Equation.DSMT4">
                  <p:embed/>
                </p:oleObj>
              </mc:Choice>
              <mc:Fallback>
                <p:oleObj name="Equation" r:id="rId5" imgW="2412720" imgH="1358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9187" y="4419600"/>
                        <a:ext cx="324802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ED4B47-11DB-4D4B-B25C-EE1D7CAF40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747396"/>
              </p:ext>
            </p:extLst>
          </p:nvPr>
        </p:nvGraphicFramePr>
        <p:xfrm>
          <a:off x="2438400" y="449056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7" name="Equation" r:id="rId7" imgW="1650960" imgH="1358640" progId="Equation.DSMT4">
                  <p:embed/>
                </p:oleObj>
              </mc:Choice>
              <mc:Fallback>
                <p:oleObj name="Equation" r:id="rId7" imgW="1650960" imgH="1358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4490560"/>
                        <a:ext cx="22225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D7D71B-4667-4736-A37E-3921900EF01E}"/>
              </a:ext>
            </a:extLst>
          </p:cNvPr>
          <p:cNvSpPr txBox="1"/>
          <p:nvPr/>
        </p:nvSpPr>
        <p:spPr>
          <a:xfrm>
            <a:off x="4453594" y="1745063"/>
            <a:ext cx="457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choice decouples the equations for the scalar and vector potentials.</a:t>
            </a:r>
          </a:p>
        </p:txBody>
      </p:sp>
    </p:spTree>
    <p:extLst>
      <p:ext uri="{BB962C8B-B14F-4D97-AF65-F5344CB8AC3E}">
        <p14:creationId xmlns:p14="http://schemas.microsoft.com/office/powerpoint/2010/main" val="192457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160C0-EE70-4423-BB19-13E7A446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DFA96-C55B-421F-8784-73D6F70B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5C91-E010-47E2-9A6E-CBF570BC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4B007-3896-4D59-97B5-828CDA0B7964}"/>
              </a:ext>
            </a:extLst>
          </p:cNvPr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52548F-EDBC-4259-BC01-0F0A61127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155141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0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57CD36-CF81-4CF0-A417-C01C0F104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059802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1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75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FB275-D794-4005-8915-82F27788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C55D0-A046-4B5F-9A7B-7C05825C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AC09F-D638-4BA2-9B13-3231B293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5BA0AB-391C-4F19-8394-CBE93ABE00D4}"/>
              </a:ext>
            </a:extLst>
          </p:cNvPr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0E00128-AB4F-4178-9DB9-9E2DEA54BC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186029"/>
              </p:ext>
            </p:extLst>
          </p:nvPr>
        </p:nvGraphicFramePr>
        <p:xfrm>
          <a:off x="501650" y="404813"/>
          <a:ext cx="8248650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4" name="Equation" r:id="rId3" imgW="3619440" imgH="1244520" progId="Equation.DSMT4">
                  <p:embed/>
                </p:oleObj>
              </mc:Choice>
              <mc:Fallback>
                <p:oleObj name="Equation" r:id="rId3" imgW="3619440" imgH="1244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404813"/>
                        <a:ext cx="8248650" cy="284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656FB5A-4009-4481-BE1B-DCB9BB1E7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540435"/>
              </p:ext>
            </p:extLst>
          </p:nvPr>
        </p:nvGraphicFramePr>
        <p:xfrm>
          <a:off x="1487487" y="3338512"/>
          <a:ext cx="590391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5" name="数式" r:id="rId5" imgW="2590560" imgH="1104840" progId="Equation.3">
                  <p:embed/>
                </p:oleObj>
              </mc:Choice>
              <mc:Fallback>
                <p:oleObj name="数式" r:id="rId5" imgW="259056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3338512"/>
                        <a:ext cx="5903913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05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27747-2A71-47D5-B5A6-23514ECB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0EA5C-D136-4657-BEE3-DE66747F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F78BE-0BF6-421F-A390-88CC3C18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A7E83D6-DF7D-4EA1-B623-A0BFEB30AF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13889"/>
              </p:ext>
            </p:extLst>
          </p:nvPr>
        </p:nvGraphicFramePr>
        <p:xfrm>
          <a:off x="614363" y="1260474"/>
          <a:ext cx="7843837" cy="498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9" name="数式" r:id="rId3" imgW="3441600" imgH="2184120" progId="Equation.3">
                  <p:embed/>
                </p:oleObj>
              </mc:Choice>
              <mc:Fallback>
                <p:oleObj name="数式" r:id="rId3" imgW="3441600" imgH="21841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260474"/>
                        <a:ext cx="7843837" cy="498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B97C1E-67D1-4A16-ABFB-E682D711F371}"/>
              </a:ext>
            </a:extLst>
          </p:cNvPr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from time harmonic sources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82598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17610-7EF8-49E8-BEA9-B7EC7C5F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9493C-8C86-4D14-83EC-2EA9E339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FBB3A-B278-499D-BBCC-BB19DBED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840CCB-B08B-493E-8C9B-1BE77B54A94E}"/>
              </a:ext>
            </a:extLst>
          </p:cNvPr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34C270F-DA5D-45AB-9BDE-44E242D4D5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64132"/>
              </p:ext>
            </p:extLst>
          </p:nvPr>
        </p:nvGraphicFramePr>
        <p:xfrm>
          <a:off x="1981200" y="478799"/>
          <a:ext cx="661234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2" name="Equation" r:id="rId3" imgW="4431960" imgH="2323800" progId="Equation.DSMT4">
                  <p:embed/>
                </p:oleObj>
              </mc:Choice>
              <mc:Fallback>
                <p:oleObj name="Equation" r:id="rId3" imgW="4431960" imgH="232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8799"/>
                        <a:ext cx="6612340" cy="347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22D7C0F-7DCF-4529-9CDE-4A9CD25FC1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88179"/>
              </p:ext>
            </p:extLst>
          </p:nvPr>
        </p:nvGraphicFramePr>
        <p:xfrm>
          <a:off x="1967883" y="3505200"/>
          <a:ext cx="6246812" cy="344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3" name="Equation" r:id="rId5" imgW="4228920" imgH="2323800" progId="Equation.DSMT4">
                  <p:embed/>
                </p:oleObj>
              </mc:Choice>
              <mc:Fallback>
                <p:oleObj name="Equation" r:id="rId5" imgW="4228920" imgH="232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883" y="3505200"/>
                        <a:ext cx="6246812" cy="3440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614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7C5174-C08E-4E82-B742-AEDBC7BD1611}"/>
              </a:ext>
            </a:extLst>
          </p:cNvPr>
          <p:cNvSpPr/>
          <p:nvPr/>
        </p:nvSpPr>
        <p:spPr>
          <a:xfrm>
            <a:off x="350520" y="1600200"/>
            <a:ext cx="620268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96D8CFC-FEA2-422A-8075-D97F798C3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37215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8" name="Equation" r:id="rId3" imgW="3530520" imgH="1358640" progId="Equation.DSMT4">
                  <p:embed/>
                </p:oleObj>
              </mc:Choice>
              <mc:Fallback>
                <p:oleObj name="Equation" r:id="rId3" imgW="3530520" imgH="1358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7576F-50CC-4D87-A314-72FF259E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C7058-808B-42F7-8B22-282FA0CC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598EB-A39E-488B-A52F-9EB8AA67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74197-FBA1-4001-8F46-D9DA6A9218B2}"/>
              </a:ext>
            </a:extLst>
          </p:cNvPr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5D089D4-E058-4261-A8F0-8BFED37428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9130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9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621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C86E72-CECF-4582-BA95-E9033A9D4826}"/>
              </a:ext>
            </a:extLst>
          </p:cNvPr>
          <p:cNvSpPr/>
          <p:nvPr/>
        </p:nvSpPr>
        <p:spPr>
          <a:xfrm>
            <a:off x="350520" y="1600200"/>
            <a:ext cx="620268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FA8B8-E722-4B35-9CAA-04ACDE559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7C5CC-EA60-4B77-8F7A-E7E91D6B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EDED8-245E-4E54-A266-869F61F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350C5-FC7B-4498-8725-CA457F76A35C}"/>
              </a:ext>
            </a:extLst>
          </p:cNvPr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CCDB2D-B18D-4887-933C-437EB56E92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7995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3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2DEB663-9727-4BEA-A4D1-8A0563FFB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765124"/>
              </p:ext>
            </p:extLst>
          </p:nvPr>
        </p:nvGraphicFramePr>
        <p:xfrm>
          <a:off x="817563" y="427355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4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27355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360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8DB6C-F6AB-4741-9D5D-CFA529C1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40E57-36F9-45FB-AC50-1E531B18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061C2-B71B-40D2-8879-6A14581A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2463E1-9ECA-4EF8-9B95-BA49D263448F}"/>
              </a:ext>
            </a:extLst>
          </p:cNvPr>
          <p:cNvSpPr txBox="1"/>
          <p:nvPr/>
        </p:nvSpPr>
        <p:spPr>
          <a:xfrm>
            <a:off x="152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pure time harmonic treatment is different from the case of the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E7A68D-7126-4B65-BCD3-0F5DD9A4E7E8}"/>
              </a:ext>
            </a:extLst>
          </p:cNvPr>
          <p:cNvSpPr txBox="1"/>
          <p:nvPr/>
        </p:nvSpPr>
        <p:spPr>
          <a:xfrm>
            <a:off x="228600" y="10645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D7AA46-A0B6-4987-B6DB-0A214D8556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706330"/>
              </p:ext>
            </p:extLst>
          </p:nvPr>
        </p:nvGraphicFramePr>
        <p:xfrm>
          <a:off x="152400" y="38862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2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8862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EF343B3-AECC-413D-AEA4-0722805A1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555029"/>
              </p:ext>
            </p:extLst>
          </p:nvPr>
        </p:nvGraphicFramePr>
        <p:xfrm>
          <a:off x="152400" y="43434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3434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6565F718-BF4C-498F-936B-C1D6A6BC27E7}"/>
              </a:ext>
            </a:extLst>
          </p:cNvPr>
          <p:cNvSpPr/>
          <p:nvPr/>
        </p:nvSpPr>
        <p:spPr>
          <a:xfrm>
            <a:off x="1143000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C78EB3-BC7B-4414-B62E-3351228FCFAB}"/>
              </a:ext>
            </a:extLst>
          </p:cNvPr>
          <p:cNvSpPr txBox="1"/>
          <p:nvPr/>
        </p:nvSpPr>
        <p:spPr>
          <a:xfrm>
            <a:off x="786812" y="60153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BABFCB3-FDD1-4349-AA20-56CB4A3C4C0D}"/>
              </a:ext>
            </a:extLst>
          </p:cNvPr>
          <p:cNvSpPr/>
          <p:nvPr/>
        </p:nvSpPr>
        <p:spPr>
          <a:xfrm>
            <a:off x="1280160" y="57759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2F3287-C5AD-40E0-ADB0-3616AF5916D8}"/>
              </a:ext>
            </a:extLst>
          </p:cNvPr>
          <p:cNvSpPr txBox="1"/>
          <p:nvPr/>
        </p:nvSpPr>
        <p:spPr>
          <a:xfrm>
            <a:off x="332232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001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CC26FB-7B9D-4CF5-811D-D59EB28E6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1"/>
            <a:ext cx="9144000" cy="4953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419600"/>
            <a:ext cx="9144000" cy="457200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4FE4C-850E-4717-A58E-83544031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9D842-00AD-4868-80FE-3839D132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A0CF7-4678-453B-8881-12977505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C7B9E-5AB1-45F2-8B28-45FE08DA7732}"/>
              </a:ext>
            </a:extLst>
          </p:cNvPr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AE1F88-2619-48F4-A5C6-9AD861AAFF85}"/>
              </a:ext>
            </a:extLst>
          </p:cNvPr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A8D7976-D7FA-42A2-8EA8-D3B467A75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75398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8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D698FB3-D916-4DFA-A8F1-B2CE475B0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00007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9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3F09923-1B5C-45D5-BF0F-01AD88ABD1DA}"/>
              </a:ext>
            </a:extLst>
          </p:cNvPr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7A18336-C76A-4CF6-8DA2-3EB9F1423A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34433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0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7ACF945-CF4F-4740-A8D0-535B92225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41945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1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F8C0F5F-65F2-41E0-80BF-42B012231B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179722"/>
              </p:ext>
            </p:extLst>
          </p:nvPr>
        </p:nvGraphicFramePr>
        <p:xfrm>
          <a:off x="2038350" y="4991100"/>
          <a:ext cx="2019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2" name="Equation" r:id="rId11" imgW="672840" imgH="253800" progId="Equation.DSMT4">
                  <p:embed/>
                </p:oleObj>
              </mc:Choice>
              <mc:Fallback>
                <p:oleObj name="Equation" r:id="rId11" imgW="67284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38350" y="4991100"/>
                        <a:ext cx="20193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CAFF06E-F7D8-49A6-8481-F68419A7D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046785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3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916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E81C7-C7E9-48EE-BEC7-69C417F6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0E638-3C83-4D6A-9482-ECFE54BA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044DA-EF8F-478F-BAF1-33EFA7C1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983FDB-A6D3-42E1-ACFE-63AA306BB4B6}"/>
              </a:ext>
            </a:extLst>
          </p:cNvPr>
          <p:cNvSpPr txBox="1"/>
          <p:nvPr/>
        </p:nvSpPr>
        <p:spPr>
          <a:xfrm>
            <a:off x="152400" y="152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aspects of the special theory of relativity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FA318B4-CAC4-498B-ADAC-33717F39D107}"/>
              </a:ext>
            </a:extLst>
          </p:cNvPr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FA0A71A-0199-43AA-904A-F587BA355F08}"/>
                </a:ext>
              </a:extLst>
            </p:cNvPr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3541588-F1EE-4802-AC98-D705B785DFEB}"/>
                </a:ext>
              </a:extLst>
            </p:cNvPr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78BD46-8A41-494A-90F9-9050CDC09210}"/>
              </a:ext>
            </a:extLst>
          </p:cNvPr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16C3C0C-76A3-4118-91A3-77784464045B}"/>
                </a:ext>
              </a:extLst>
            </p:cNvPr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E73DBC6-C0AE-436F-8BD9-7571CC737276}"/>
                </a:ext>
              </a:extLst>
            </p:cNvPr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ight Arrow 10">
            <a:extLst>
              <a:ext uri="{FF2B5EF4-FFF2-40B4-BE49-F238E27FC236}">
                <a16:creationId xmlns:a16="http://schemas.microsoft.com/office/drawing/2014/main" id="{C0C3F33D-4FBD-45A4-AB4E-AD71DF6FE01C}"/>
              </a:ext>
            </a:extLst>
          </p:cNvPr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20BDCA-FD28-440C-B25F-8D043C1D9AD5}"/>
              </a:ext>
            </a:extLst>
          </p:cNvPr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686D29-3237-4B5E-9316-807AA9F994EC}"/>
              </a:ext>
            </a:extLst>
          </p:cNvPr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65B260-0D68-40B8-BC89-1FD545A6530F}"/>
              </a:ext>
            </a:extLst>
          </p:cNvPr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CD1707-BF78-4260-BA94-3DFC43E18AA0}"/>
              </a:ext>
            </a:extLst>
          </p:cNvPr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50F94C-3C66-492A-9E3F-F1364DD091CF}"/>
              </a:ext>
            </a:extLst>
          </p:cNvPr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31345C2-3E2B-4C3E-9B28-BCDDE5D5B3C2}"/>
              </a:ext>
            </a:extLst>
          </p:cNvPr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4E5DAF-8DF0-494A-BC14-98598633280C}"/>
              </a:ext>
            </a:extLst>
          </p:cNvPr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3548B1-895E-4B5F-B83B-09E96899BD24}"/>
              </a:ext>
            </a:extLst>
          </p:cNvPr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321414B-D4F6-4EDA-8953-A73A0D56FB0F}"/>
              </a:ext>
            </a:extLst>
          </p:cNvPr>
          <p:cNvCxnSpPr>
            <a:endCxn id="27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F6A8CD4-D036-41B9-98AC-C1B76A77373C}"/>
              </a:ext>
            </a:extLst>
          </p:cNvPr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CE8B229-9A62-45A9-908C-7FD9FB374724}"/>
              </a:ext>
            </a:extLst>
          </p:cNvPr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1235A23-E320-4606-9C32-56AC66552936}"/>
              </a:ext>
            </a:extLst>
          </p:cNvPr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08612A1-4249-42FE-A3E1-F511B9FDD4EE}"/>
              </a:ext>
            </a:extLst>
          </p:cNvPr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DFB8CD3-1881-4988-B795-D6A263AE4CCB}"/>
              </a:ext>
            </a:extLst>
          </p:cNvPr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079491-84D6-43D9-9BE5-F67FFB9AA06A}"/>
              </a:ext>
            </a:extLst>
          </p:cNvPr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Lorentz transformations</a:t>
            </a: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6C9756E3-87BB-4EC5-B4B6-BC17F7412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84666"/>
              </p:ext>
            </p:extLst>
          </p:nvPr>
        </p:nvGraphicFramePr>
        <p:xfrm>
          <a:off x="5065713" y="285750"/>
          <a:ext cx="26749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0" name="数式" r:id="rId3" imgW="1346040" imgH="1104840" progId="Equation.3">
                  <p:embed/>
                </p:oleObj>
              </mc:Choice>
              <mc:Fallback>
                <p:oleObj name="数式" r:id="rId3" imgW="1346040" imgH="1104840" progId="Equation.3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5713" y="285750"/>
                        <a:ext cx="2674937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BE6359AF-605C-442F-8019-1E30CAFDE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099951"/>
              </p:ext>
            </p:extLst>
          </p:nvPr>
        </p:nvGraphicFramePr>
        <p:xfrm>
          <a:off x="3810000" y="2654808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1" name="数式" r:id="rId5" imgW="2590560" imgH="1079280" progId="Equation.3">
                  <p:embed/>
                </p:oleObj>
              </mc:Choice>
              <mc:Fallback>
                <p:oleObj name="数式" r:id="rId5" imgW="2590560" imgH="107928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54808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4267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EA1C9-7F93-4174-B0B0-78A52AAE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FFBA8-E276-4390-956E-79BA0361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2E6BC-08C2-4D82-B90E-FC0D7E38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6D2F5E-1726-4CD6-8A86-E33345C4D4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05108"/>
              </p:ext>
            </p:extLst>
          </p:nvPr>
        </p:nvGraphicFramePr>
        <p:xfrm>
          <a:off x="876300" y="685800"/>
          <a:ext cx="5143500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2" name="Equation" r:id="rId3" imgW="5143531" imgH="2141192" progId="Equation.DSMT4">
                  <p:embed/>
                </p:oleObj>
              </mc:Choice>
              <mc:Fallback>
                <p:oleObj name="Equation" r:id="rId3" imgW="5143531" imgH="214119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685800"/>
                        <a:ext cx="5143500" cy="214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175DFEB-720D-4846-B0E4-AEF116529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47094"/>
              </p:ext>
            </p:extLst>
          </p:nvPr>
        </p:nvGraphicFramePr>
        <p:xfrm>
          <a:off x="970085" y="3291840"/>
          <a:ext cx="6515100" cy="288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3" name="Equation" r:id="rId5" imgW="3619440" imgH="1600200" progId="Equation.DSMT4">
                  <p:embed/>
                </p:oleObj>
              </mc:Choice>
              <mc:Fallback>
                <p:oleObj name="Equation" r:id="rId5" imgW="361944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0085" y="3291840"/>
                        <a:ext cx="6515100" cy="288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030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18A11-3214-4789-B787-81B4518F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A8105-00FA-447D-9E53-9987916D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1874F-C8B8-4158-AD27-4614FB5F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0A2CA3-0ECE-4221-986B-EB290F383B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62944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4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150EED-CCFA-4B9C-8335-968F5230C03B}"/>
              </a:ext>
            </a:extLst>
          </p:cNvPr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4-vectors: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0602E3-9F9F-4D23-967A-A077252AE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245664"/>
              </p:ext>
            </p:extLst>
          </p:nvPr>
        </p:nvGraphicFramePr>
        <p:xfrm>
          <a:off x="6858000" y="147839"/>
          <a:ext cx="1913168" cy="57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5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465E14-CCED-489A-88EB-A6E7F11431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0" y="147839"/>
                        <a:ext cx="1913168" cy="57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318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D10FC-7CC9-401E-BD10-68B3EB61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20377-7F34-40E1-9D00-8BFDF0AF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D07AD-AB17-4C69-B5AD-212434D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05A66-0982-495C-BB7C-4D1AB28D1F9C}"/>
              </a:ext>
            </a:extLst>
          </p:cNvPr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3E354A-98B3-40BF-930F-DF709F8D10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35316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6031BB7-2A4A-4776-9D72-EE8482922D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70061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8DEBB318-8BA8-41FB-971D-A0452CCF1AFE}"/>
              </a:ext>
            </a:extLst>
          </p:cNvPr>
          <p:cNvSpPr/>
          <p:nvPr/>
        </p:nvSpPr>
        <p:spPr>
          <a:xfrm>
            <a:off x="6400800" y="4321175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C95293-5270-4017-B810-1063A68A4E54}"/>
              </a:ext>
            </a:extLst>
          </p:cNvPr>
          <p:cNvSpPr txBox="1"/>
          <p:nvPr/>
        </p:nvSpPr>
        <p:spPr>
          <a:xfrm>
            <a:off x="6443280" y="485457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Repeated index summation convention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2C0A439-A875-434C-9B9D-9A17A2127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93348"/>
              </p:ext>
            </p:extLst>
          </p:nvPr>
        </p:nvGraphicFramePr>
        <p:xfrm>
          <a:off x="304800" y="4803208"/>
          <a:ext cx="4877296" cy="836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6" name="Equation" r:id="rId7" imgW="2590560" imgH="444240" progId="Equation.DSMT4">
                  <p:embed/>
                </p:oleObj>
              </mc:Choice>
              <mc:Fallback>
                <p:oleObj name="Equation" r:id="rId7" imgW="259056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0658D14-081A-4D31-B685-D3042A54B9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4803208"/>
                        <a:ext cx="4877296" cy="836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6081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54DB9-611F-4488-AA08-417EEE5C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D0E53-F1B4-4B48-9029-580306E9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11FC2-E196-4984-AF78-03FD1850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4863E-B602-428C-A5CF-173E4A6DC18D}"/>
              </a:ext>
            </a:extLst>
          </p:cNvPr>
          <p:cNvSpPr txBox="1"/>
          <p:nvPr/>
        </p:nvSpPr>
        <p:spPr>
          <a:xfrm>
            <a:off x="3810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4-vector relationships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DFD440D-8031-4D94-B635-EDA08A8FA4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814450"/>
              </p:ext>
            </p:extLst>
          </p:nvPr>
        </p:nvGraphicFramePr>
        <p:xfrm>
          <a:off x="381000" y="1143000"/>
          <a:ext cx="843280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2" name="数式" r:id="rId3" imgW="4241520" imgH="1396800" progId="Equation.3">
                  <p:embed/>
                </p:oleObj>
              </mc:Choice>
              <mc:Fallback>
                <p:oleObj name="数式" r:id="rId3" imgW="4241520" imgH="13968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3280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CE7ECA-E98C-48A1-9B18-CECCBF661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929852"/>
              </p:ext>
            </p:extLst>
          </p:nvPr>
        </p:nvGraphicFramePr>
        <p:xfrm>
          <a:off x="378941" y="3825874"/>
          <a:ext cx="7521575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3" name="Equation" r:id="rId5" imgW="3784320" imgH="660240" progId="Equation.DSMT4">
                  <p:embed/>
                </p:oleObj>
              </mc:Choice>
              <mc:Fallback>
                <p:oleObj name="Equation" r:id="rId5" imgW="378432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1" y="3825874"/>
                        <a:ext cx="7521575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142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DA53D-9E2A-489E-8060-39771393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3CFEF-37F3-4E0D-BF06-64E4C6C0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5CD06-06E7-4145-8A86-4743D5680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2E3CF1-85B9-4BAF-8582-628739D05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191011"/>
              </p:ext>
            </p:extLst>
          </p:nvPr>
        </p:nvGraphicFramePr>
        <p:xfrm>
          <a:off x="3714834" y="66361"/>
          <a:ext cx="27670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2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834" y="66361"/>
                        <a:ext cx="276701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7D80311-ADE4-4816-BB43-1A08133C3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39363"/>
              </p:ext>
            </p:extLst>
          </p:nvPr>
        </p:nvGraphicFramePr>
        <p:xfrm>
          <a:off x="687987" y="1156253"/>
          <a:ext cx="4164013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3" name="数式" r:id="rId5" imgW="2006280" imgH="939600" progId="Equation.3">
                  <p:embed/>
                </p:oleObj>
              </mc:Choice>
              <mc:Fallback>
                <p:oleObj name="数式" r:id="rId5" imgW="2006280" imgH="939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87" y="1156253"/>
                        <a:ext cx="4164013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29FBE9C-3F1C-41DC-BBCF-CDE092FF01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30269"/>
              </p:ext>
            </p:extLst>
          </p:nvPr>
        </p:nvGraphicFramePr>
        <p:xfrm>
          <a:off x="684674" y="3929616"/>
          <a:ext cx="4125685" cy="178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4" name="Equation" r:id="rId7" imgW="2171520" imgH="939600" progId="Equation.DSMT4">
                  <p:embed/>
                </p:oleObj>
              </mc:Choice>
              <mc:Fallback>
                <p:oleObj name="Equation" r:id="rId7" imgW="2171520" imgH="939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419A758-5100-46B7-B7DF-827EF8C4A8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4674" y="3929616"/>
                        <a:ext cx="4125685" cy="1785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00AE55-0993-45A7-AF0E-603D530D3C31}"/>
              </a:ext>
            </a:extLst>
          </p:cNvPr>
          <p:cNvSpPr txBox="1"/>
          <p:nvPr/>
        </p:nvSpPr>
        <p:spPr>
          <a:xfrm>
            <a:off x="304800" y="596601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stationary frame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8EDE18-FD46-4D22-B06E-3873D9D05338}"/>
              </a:ext>
            </a:extLst>
          </p:cNvPr>
          <p:cNvSpPr txBox="1"/>
          <p:nvPr/>
        </p:nvSpPr>
        <p:spPr>
          <a:xfrm>
            <a:off x="294861" y="3343799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moving frame</a:t>
            </a:r>
          </a:p>
        </p:txBody>
      </p:sp>
    </p:spTree>
    <p:extLst>
      <p:ext uri="{BB962C8B-B14F-4D97-AF65-F5344CB8AC3E}">
        <p14:creationId xmlns:p14="http://schemas.microsoft.com/office/powerpoint/2010/main" val="3100635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8FAE8-1432-45E1-82C4-7DA26178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08467-3399-483E-BB4C-CD76A72A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ECF1D-1AB0-473D-909A-C6155D02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64715-348B-489F-BC54-615761B300B0}"/>
              </a:ext>
            </a:extLst>
          </p:cNvPr>
          <p:cNvSpPr txBox="1"/>
          <p:nvPr/>
        </p:nvSpPr>
        <p:spPr>
          <a:xfrm>
            <a:off x="381000" y="194135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Transformation of field strength tensor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02A452-F154-42BB-BFC5-7F11ABEBF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60134"/>
              </p:ext>
            </p:extLst>
          </p:nvPr>
        </p:nvGraphicFramePr>
        <p:xfrm>
          <a:off x="185875" y="2469921"/>
          <a:ext cx="8961438" cy="35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4" name="数式" r:id="rId3" imgW="4775040" imgH="1879560" progId="Equation.3">
                  <p:embed/>
                </p:oleObj>
              </mc:Choice>
              <mc:Fallback>
                <p:oleObj name="数式" r:id="rId3" imgW="4775040" imgH="18795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75" y="2469921"/>
                        <a:ext cx="8961438" cy="352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32485A4-B1B0-4994-89D4-0649F6A0AF31}"/>
              </a:ext>
            </a:extLst>
          </p:cNvPr>
          <p:cNvSpPr txBox="1"/>
          <p:nvPr/>
        </p:nvSpPr>
        <p:spPr>
          <a:xfrm>
            <a:off x="91281" y="304800"/>
            <a:ext cx="8595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   This analysis shows that the E and B fields must be treated as components of the field strength tensor and that in order to transform between inertial frames, we need to use the tensor transformation relationships: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8466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6896B-ABCD-4E11-8889-D370573E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EA001B-9EBD-4C83-B5E5-31861DD5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51162-B36C-4DEB-B54F-E939307E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A21DAB-7031-4C7F-B95E-09940E5A4C40}"/>
              </a:ext>
            </a:extLst>
          </p:cNvPr>
          <p:cNvSpPr txBox="1"/>
          <p:nvPr/>
        </p:nvSpPr>
        <p:spPr>
          <a:xfrm>
            <a:off x="24063" y="7974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591AD02-34E2-4F27-8274-C8CDDB8FA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38444"/>
              </p:ext>
            </p:extLst>
          </p:nvPr>
        </p:nvGraphicFramePr>
        <p:xfrm>
          <a:off x="371475" y="584200"/>
          <a:ext cx="8505825" cy="374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4" name="Equation" r:id="rId3" imgW="7175160" imgH="3162240" progId="Equation.DSMT4">
                  <p:embed/>
                </p:oleObj>
              </mc:Choice>
              <mc:Fallback>
                <p:oleObj name="Equation" r:id="rId3" imgW="7175160" imgH="31622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584200"/>
                        <a:ext cx="8505825" cy="374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C0ACBF-9FE6-466C-82A3-24879362F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17833"/>
              </p:ext>
            </p:extLst>
          </p:nvPr>
        </p:nvGraphicFramePr>
        <p:xfrm>
          <a:off x="1981200" y="4541838"/>
          <a:ext cx="52879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5" name="Equation" r:id="rId5" imgW="4508280" imgH="1511280" progId="Equation.DSMT4">
                  <p:embed/>
                </p:oleObj>
              </mc:Choice>
              <mc:Fallback>
                <p:oleObj name="Equation" r:id="rId5" imgW="4508280" imgH="15112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41838"/>
                        <a:ext cx="5287963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66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A129F-D4BC-4B71-A36F-3F451CF5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66155-16BE-4B51-B7CC-19DCD931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D65AC-906C-4660-8FF4-68A5558C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124A8-E428-4B07-A3CD-FFC1ECE638BD}"/>
              </a:ext>
            </a:extLst>
          </p:cNvPr>
          <p:cNvSpPr txBox="1"/>
          <p:nvPr/>
        </p:nvSpPr>
        <p:spPr>
          <a:xfrm>
            <a:off x="762000" y="2890157"/>
            <a:ext cx="8511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Timelines –</a:t>
            </a:r>
          </a:p>
          <a:p>
            <a:pPr lvl="1"/>
            <a:r>
              <a:rPr lang="en-US" sz="2400" dirty="0">
                <a:latin typeface="+mj-lt"/>
              </a:rPr>
              <a:t>April 30 – sign up for presentations</a:t>
            </a:r>
          </a:p>
          <a:p>
            <a:pPr lvl="1"/>
            <a:r>
              <a:rPr lang="en-US" sz="2400" dirty="0">
                <a:latin typeface="+mj-lt"/>
              </a:rPr>
              <a:t>May 3 – Presentations I</a:t>
            </a:r>
          </a:p>
          <a:p>
            <a:pPr lvl="1"/>
            <a:r>
              <a:rPr lang="en-US" sz="2400" dirty="0">
                <a:latin typeface="+mj-lt"/>
              </a:rPr>
              <a:t>May 5 – Presentations II</a:t>
            </a:r>
          </a:p>
          <a:p>
            <a:pPr lvl="1"/>
            <a:r>
              <a:rPr lang="en-US" sz="2400" dirty="0">
                <a:latin typeface="+mj-lt"/>
              </a:rPr>
              <a:t>May 6 – take home exam available</a:t>
            </a:r>
          </a:p>
          <a:p>
            <a:pPr lvl="1"/>
            <a:r>
              <a:rPr lang="en-US" sz="2400" dirty="0">
                <a:latin typeface="+mj-lt"/>
              </a:rPr>
              <a:t>May 14 – all course materials due; outstanding homework, projects, and completed exams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2DCB0-056A-45A9-8A51-1654E70ACD24}"/>
              </a:ext>
            </a:extLst>
          </p:cNvPr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 I    Summary of concepts/equations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Review II     Example problems</a:t>
            </a:r>
          </a:p>
        </p:txBody>
      </p:sp>
    </p:spTree>
    <p:extLst>
      <p:ext uri="{BB962C8B-B14F-4D97-AF65-F5344CB8AC3E}">
        <p14:creationId xmlns:p14="http://schemas.microsoft.com/office/powerpoint/2010/main" val="28930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056C1-9DF3-48DE-A925-0CBAC2C7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722AD-838E-4177-AF3A-D4A289A6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E0EF7-34E4-4934-965D-A94034E4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2222B-D095-4236-B0A0-A421A292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5820"/>
            <a:ext cx="9144000" cy="5166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E99A44-264C-4D85-9034-B6735F004BC2}"/>
              </a:ext>
            </a:extLst>
          </p:cNvPr>
          <p:cNvSpPr txBox="1"/>
          <p:nvPr/>
        </p:nvSpPr>
        <p:spPr>
          <a:xfrm>
            <a:off x="0" y="1365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Colloquium this week is joint with Chemistry  on Wed. at 4 PM</a:t>
            </a:r>
          </a:p>
        </p:txBody>
      </p:sp>
    </p:spTree>
    <p:extLst>
      <p:ext uri="{BB962C8B-B14F-4D97-AF65-F5344CB8AC3E}">
        <p14:creationId xmlns:p14="http://schemas.microsoft.com/office/powerpoint/2010/main" val="281278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B6AB6-AADE-4CCD-8DE1-CF544164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4DAEC-4EDF-4758-9A0F-60CDABA8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C7D23-5623-489A-A9CD-91DA2F6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E51196-DD31-4F48-97C6-178BB718ADFD}"/>
              </a:ext>
            </a:extLst>
          </p:cNvPr>
          <p:cNvSpPr/>
          <p:nvPr/>
        </p:nvSpPr>
        <p:spPr>
          <a:xfrm>
            <a:off x="6248400" y="-12907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3DAB37-0E0A-4318-B575-21F25D0395CD}"/>
              </a:ext>
            </a:extLst>
          </p:cNvPr>
          <p:cNvGrpSpPr/>
          <p:nvPr/>
        </p:nvGrpSpPr>
        <p:grpSpPr>
          <a:xfrm>
            <a:off x="292345" y="28575"/>
            <a:ext cx="8905875" cy="6829425"/>
            <a:chOff x="292345" y="28575"/>
            <a:chExt cx="8905875" cy="682942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6DC6DB2-13C6-4852-AFE2-383D5866993C}"/>
                </a:ext>
              </a:extLst>
            </p:cNvPr>
            <p:cNvGrpSpPr/>
            <p:nvPr/>
          </p:nvGrpSpPr>
          <p:grpSpPr>
            <a:xfrm>
              <a:off x="292345" y="28575"/>
              <a:ext cx="8905875" cy="6829425"/>
              <a:chOff x="5791200" y="-278790"/>
              <a:chExt cx="8905875" cy="6829425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0A8A20E-F44D-4CF7-A428-2F7D64288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91200" y="-278790"/>
                <a:ext cx="8905875" cy="6829425"/>
              </a:xfrm>
              <a:prstGeom prst="rect">
                <a:avLst/>
              </a:prstGeom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8EABA1F-C7D4-4BED-A263-410D42B3F320}"/>
                  </a:ext>
                </a:extLst>
              </p:cNvPr>
              <p:cNvSpPr/>
              <p:nvPr/>
            </p:nvSpPr>
            <p:spPr>
              <a:xfrm>
                <a:off x="8458200" y="4097216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B2DC584-261B-465C-A8A3-DD95B984B07B}"/>
                </a:ext>
              </a:extLst>
            </p:cNvPr>
            <p:cNvSpPr/>
            <p:nvPr/>
          </p:nvSpPr>
          <p:spPr>
            <a:xfrm>
              <a:off x="6134100" y="4395789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9B5F146-8881-446A-AEB2-232A7F1F8E1E}"/>
              </a:ext>
            </a:extLst>
          </p:cNvPr>
          <p:cNvSpPr txBox="1"/>
          <p:nvPr/>
        </p:nvSpPr>
        <p:spPr>
          <a:xfrm>
            <a:off x="3352800" y="4478179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923893-5410-4680-BA6A-C26FB285A175}"/>
              </a:ext>
            </a:extLst>
          </p:cNvPr>
          <p:cNvSpPr txBox="1"/>
          <p:nvPr/>
        </p:nvSpPr>
        <p:spPr>
          <a:xfrm>
            <a:off x="6438900" y="443975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75ECA6-2B90-4081-BD68-35EB6CE14F7F}"/>
              </a:ext>
            </a:extLst>
          </p:cNvPr>
          <p:cNvSpPr/>
          <p:nvPr/>
        </p:nvSpPr>
        <p:spPr>
          <a:xfrm>
            <a:off x="3697165" y="1295401"/>
            <a:ext cx="3162301" cy="5426074"/>
          </a:xfrm>
          <a:prstGeom prst="rect">
            <a:avLst/>
          </a:prstGeom>
          <a:solidFill>
            <a:srgbClr val="00B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800E7E-1F1A-4FC8-8423-C89B4D9031E6}"/>
              </a:ext>
            </a:extLst>
          </p:cNvPr>
          <p:cNvSpPr/>
          <p:nvPr/>
        </p:nvSpPr>
        <p:spPr>
          <a:xfrm>
            <a:off x="1524000" y="1295400"/>
            <a:ext cx="2057400" cy="5426075"/>
          </a:xfrm>
          <a:prstGeom prst="rect">
            <a:avLst/>
          </a:prstGeom>
          <a:solidFill>
            <a:schemeClr val="accent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5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B446B-FA63-4F0B-8B5F-28C0DF5C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7DE46-4ED5-4E9D-85D4-9B249931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C8AE-EF89-4147-8F68-11E15F25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14E26-BCDC-47AB-9384-4AED189422EA}"/>
              </a:ext>
            </a:extLst>
          </p:cNvPr>
          <p:cNvSpPr txBox="1"/>
          <p:nvPr/>
        </p:nvSpPr>
        <p:spPr>
          <a:xfrm>
            <a:off x="0" y="11430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Elementary charge   e</a:t>
            </a:r>
          </a:p>
          <a:p>
            <a:r>
              <a:rPr lang="en-US" sz="2400" dirty="0">
                <a:latin typeface="+mj-lt"/>
              </a:rPr>
              <a:t>                    in SI units:                       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 C  </a:t>
            </a:r>
          </a:p>
          <a:p>
            <a:r>
              <a:rPr lang="en-US" sz="2400" dirty="0">
                <a:latin typeface="+mj-lt"/>
              </a:rPr>
              <a:t>                    in </a:t>
            </a:r>
            <a:r>
              <a:rPr lang="en-US" sz="2400" dirty="0" err="1">
                <a:latin typeface="+mj-lt"/>
              </a:rPr>
              <a:t>cgs</a:t>
            </a:r>
            <a:r>
              <a:rPr lang="en-US" sz="2400" dirty="0">
                <a:latin typeface="+mj-lt"/>
              </a:rPr>
              <a:t> Gaussian units:    4.80320424x10</a:t>
            </a:r>
            <a:r>
              <a:rPr lang="en-US" sz="2400" baseline="30000" dirty="0">
                <a:latin typeface="+mj-lt"/>
              </a:rPr>
              <a:t>-10   </a:t>
            </a:r>
            <a:r>
              <a:rPr lang="en-US" sz="2400" dirty="0">
                <a:latin typeface="+mj-lt"/>
              </a:rPr>
              <a:t>  stat-C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D8A693-FB88-4368-98D2-0A983CEC2F18}"/>
              </a:ext>
            </a:extLst>
          </p:cNvPr>
          <p:cNvSpPr txBox="1"/>
          <p:nvPr/>
        </p:nvSpPr>
        <p:spPr>
          <a:xfrm>
            <a:off x="2584938" y="38079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unit relationships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E8EAF6-EDA8-4E4B-9345-D2D3F6D2774B}"/>
              </a:ext>
            </a:extLst>
          </p:cNvPr>
          <p:cNvSpPr txBox="1"/>
          <p:nvPr/>
        </p:nvSpPr>
        <p:spPr>
          <a:xfrm>
            <a:off x="457200" y="29718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eV as an energy unit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Joule is the SI energy unit</a:t>
            </a:r>
          </a:p>
          <a:p>
            <a:r>
              <a:rPr lang="en-US" sz="2400" dirty="0">
                <a:latin typeface="+mj-lt"/>
              </a:rPr>
              <a:t>Volt    is the SI electrostatic potential unit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1 eV=</a:t>
            </a:r>
            <a:r>
              <a:rPr lang="en-US" sz="2400" dirty="0"/>
              <a:t> 1.602176634x10</a:t>
            </a:r>
            <a:r>
              <a:rPr lang="en-US" sz="2400" baseline="30000" dirty="0"/>
              <a:t>-19</a:t>
            </a:r>
            <a:r>
              <a:rPr lang="en-US" sz="2400" dirty="0"/>
              <a:t> J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20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B3295-F1C2-4FF0-BFBA-295BA12A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C2852-8CF5-477B-AD9F-2C1EA4DE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94838-8D69-4A8C-B73F-F5323974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729B6-410D-4A78-B7FF-81EFC2FB97AF}"/>
              </a:ext>
            </a:extLst>
          </p:cNvPr>
          <p:cNvSpPr txBox="1"/>
          <p:nvPr/>
        </p:nvSpPr>
        <p:spPr>
          <a:xfrm>
            <a:off x="4572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A32AA"/>
                </a:solidFill>
                <a:latin typeface="+mj-lt"/>
              </a:rPr>
              <a:t>More relationships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750A05-BD85-4926-BA51-6A420934C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624057"/>
              </p:ext>
            </p:extLst>
          </p:nvPr>
        </p:nvGraphicFramePr>
        <p:xfrm>
          <a:off x="457200" y="987189"/>
          <a:ext cx="275907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7" name="Equation" r:id="rId3" imgW="1295280" imgH="1485720" progId="Equation.DSMT4">
                  <p:embed/>
                </p:oleObj>
              </mc:Choice>
              <mc:Fallback>
                <p:oleObj name="Equation" r:id="rId3" imgW="1295280" imgH="1485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87189"/>
                        <a:ext cx="2759075" cy="316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CF08FC-E39A-43C3-B293-64EDF4DD2E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93970"/>
              </p:ext>
            </p:extLst>
          </p:nvPr>
        </p:nvGraphicFramePr>
        <p:xfrm>
          <a:off x="5486400" y="987189"/>
          <a:ext cx="2786063" cy="31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8" name="Equation" r:id="rId5" imgW="1307880" imgH="1498320" progId="Equation.DSMT4">
                  <p:embed/>
                </p:oleObj>
              </mc:Choice>
              <mc:Fallback>
                <p:oleObj name="Equation" r:id="rId5" imgW="1307880" imgH="14983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6400" y="987189"/>
                        <a:ext cx="2786063" cy="319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CF0FE0E-B584-4C31-9E3C-B02E61735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746655"/>
              </p:ext>
            </p:extLst>
          </p:nvPr>
        </p:nvGraphicFramePr>
        <p:xfrm>
          <a:off x="228600" y="4572000"/>
          <a:ext cx="6516133" cy="117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9" name="Equation" r:id="rId7" imgW="2539800" imgH="457200" progId="Equation.DSMT4">
                  <p:embed/>
                </p:oleObj>
              </mc:Choice>
              <mc:Fallback>
                <p:oleObj name="Equation" r:id="rId7" imgW="253980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4572000"/>
                        <a:ext cx="6516133" cy="1172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17839A0-B42E-4D98-9595-BF3DB9D35F56}"/>
              </a:ext>
            </a:extLst>
          </p:cNvPr>
          <p:cNvSpPr/>
          <p:nvPr/>
        </p:nvSpPr>
        <p:spPr>
          <a:xfrm>
            <a:off x="354107" y="969260"/>
            <a:ext cx="2922493" cy="4933016"/>
          </a:xfrm>
          <a:prstGeom prst="rect">
            <a:avLst/>
          </a:prstGeom>
          <a:solidFill>
            <a:srgbClr val="00B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3CFB6E-6E94-48B7-9AF0-AF1F9C8DAFEB}"/>
              </a:ext>
            </a:extLst>
          </p:cNvPr>
          <p:cNvSpPr/>
          <p:nvPr/>
        </p:nvSpPr>
        <p:spPr>
          <a:xfrm>
            <a:off x="5181600" y="1066799"/>
            <a:ext cx="3090862" cy="4876801"/>
          </a:xfrm>
          <a:prstGeom prst="rect">
            <a:avLst/>
          </a:prstGeom>
          <a:solidFill>
            <a:schemeClr val="accent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439BB-38C8-4153-934C-9392AB4E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E87E8-FC4A-4BD9-871B-7B437AE7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7D1B8-4A15-4027-9F91-32CC15E6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15CB26-FE84-4DF4-AE22-167AF4784C03}"/>
              </a:ext>
            </a:extLst>
          </p:cNvPr>
          <p:cNvSpPr txBox="1"/>
          <p:nvPr/>
        </p:nvSpPr>
        <p:spPr>
          <a:xfrm>
            <a:off x="4572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A32AA"/>
                </a:solidFill>
                <a:latin typeface="+mj-lt"/>
              </a:rPr>
              <a:t>More relationships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12EF6D-3BD5-4C80-98D1-B13E643792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651605"/>
              </p:ext>
            </p:extLst>
          </p:nvPr>
        </p:nvGraphicFramePr>
        <p:xfrm>
          <a:off x="192649" y="1528465"/>
          <a:ext cx="350012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3" name="Equation" r:id="rId3" imgW="1320480" imgH="1015920" progId="Equation.DSMT4">
                  <p:embed/>
                </p:oleObj>
              </mc:Choice>
              <mc:Fallback>
                <p:oleObj name="Equation" r:id="rId3" imgW="13204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649" y="1528465"/>
                        <a:ext cx="3500120" cy="26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18A95D2-1749-477E-9250-469D2C568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70627"/>
              </p:ext>
            </p:extLst>
          </p:nvPr>
        </p:nvGraphicFramePr>
        <p:xfrm>
          <a:off x="5014451" y="1766890"/>
          <a:ext cx="3606599" cy="245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4" name="Equation" r:id="rId5" imgW="1231560" imgH="838080" progId="Equation.DSMT4">
                  <p:embed/>
                </p:oleObj>
              </mc:Choice>
              <mc:Fallback>
                <p:oleObj name="Equation" r:id="rId5" imgW="1231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4451" y="1766890"/>
                        <a:ext cx="3606599" cy="245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1000007-78CF-4411-BBBB-95E7B17EAB86}"/>
              </a:ext>
            </a:extLst>
          </p:cNvPr>
          <p:cNvSpPr/>
          <p:nvPr/>
        </p:nvSpPr>
        <p:spPr>
          <a:xfrm>
            <a:off x="86170" y="969260"/>
            <a:ext cx="3606599" cy="3678940"/>
          </a:xfrm>
          <a:prstGeom prst="rect">
            <a:avLst/>
          </a:prstGeom>
          <a:solidFill>
            <a:srgbClr val="00B05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D907B-14C7-433F-B34A-A5CEAA107803}"/>
              </a:ext>
            </a:extLst>
          </p:cNvPr>
          <p:cNvSpPr/>
          <p:nvPr/>
        </p:nvSpPr>
        <p:spPr>
          <a:xfrm>
            <a:off x="4724400" y="998568"/>
            <a:ext cx="3909645" cy="3649632"/>
          </a:xfrm>
          <a:prstGeom prst="rect">
            <a:avLst/>
          </a:prstGeom>
          <a:solidFill>
            <a:schemeClr val="accent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8487F-DD22-4C3C-B4AC-ACE52D20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115B0-66CB-4BC3-A346-B554C97B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0F09C-CA8E-4872-B48D-EC10B69B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C5ED8-F3D6-4E05-AF45-FDBF282B780A}"/>
              </a:ext>
            </a:extLst>
          </p:cNvPr>
          <p:cNvSpPr txBox="1"/>
          <p:nvPr/>
        </p:nvSpPr>
        <p:spPr>
          <a:xfrm>
            <a:off x="304800" y="397278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and Laplace Equations</a:t>
            </a:r>
            <a:endParaRPr lang="en-US" sz="2400" dirty="0"/>
          </a:p>
          <a:p>
            <a:r>
              <a:rPr lang="en-US" sz="2400" dirty="0"/>
              <a:t>We are concerned with finding solutions to the Poisson equation: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and the Laplace equation: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The Laplace equation is the “homogeneous” version of the Poisson equation.  The Green's theorem allows us to determine the electrostatic potential  from volume and surface integrals: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791A50-902E-4831-B3AA-FEF8BE4BD2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483843"/>
              </p:ext>
            </p:extLst>
          </p:nvPr>
        </p:nvGraphicFramePr>
        <p:xfrm>
          <a:off x="2819400" y="1219200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3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1219200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32CD35-8F82-4AEB-A8AD-F60874148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950125"/>
              </p:ext>
            </p:extLst>
          </p:nvPr>
        </p:nvGraphicFramePr>
        <p:xfrm>
          <a:off x="3048000" y="2553590"/>
          <a:ext cx="207803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4" name="Equation" r:id="rId5" imgW="1180800" imgH="330120" progId="Equation.DSMT4">
                  <p:embed/>
                </p:oleObj>
              </mc:Choice>
              <mc:Fallback>
                <p:oleObj name="Equation" r:id="rId5" imgW="1180800" imgH="3301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2553590"/>
                        <a:ext cx="207803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E9C768B-FEDA-4939-A5E0-521DB5A75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181523"/>
              </p:ext>
            </p:extLst>
          </p:nvPr>
        </p:nvGraphicFramePr>
        <p:xfrm>
          <a:off x="1677988" y="4587021"/>
          <a:ext cx="7161212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Equation" r:id="rId7" imgW="4902120" imgH="1231560" progId="Equation.DSMT4">
                  <p:embed/>
                </p:oleObj>
              </mc:Choice>
              <mc:Fallback>
                <p:oleObj name="Equation" r:id="rId7" imgW="4902120" imgH="1231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7988" y="4587021"/>
                        <a:ext cx="7161212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4DF7B7C-525E-42AD-880C-7F6D9E0F5962}"/>
              </a:ext>
            </a:extLst>
          </p:cNvPr>
          <p:cNvSpPr txBox="1"/>
          <p:nvPr/>
        </p:nvSpPr>
        <p:spPr>
          <a:xfrm>
            <a:off x="0" y="13652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Memorable equations from electrostatics</a:t>
            </a:r>
          </a:p>
        </p:txBody>
      </p:sp>
    </p:spTree>
    <p:extLst>
      <p:ext uri="{BB962C8B-B14F-4D97-AF65-F5344CB8AC3E}">
        <p14:creationId xmlns:p14="http://schemas.microsoft.com/office/powerpoint/2010/main" val="212824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27431</TotalTime>
  <Words>719</Words>
  <Application>Microsoft Office PowerPoint</Application>
  <PresentationFormat>On-screen Show (4:3)</PresentationFormat>
  <Paragraphs>167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1443</cp:revision>
  <cp:lastPrinted>2020-04-24T04:05:54Z</cp:lastPrinted>
  <dcterms:created xsi:type="dcterms:W3CDTF">2012-01-10T18:32:24Z</dcterms:created>
  <dcterms:modified xsi:type="dcterms:W3CDTF">2021-04-28T14:52:48Z</dcterms:modified>
</cp:coreProperties>
</file>