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6" r:id="rId2"/>
    <p:sldId id="354" r:id="rId3"/>
    <p:sldId id="388" r:id="rId4"/>
    <p:sldId id="394" r:id="rId5"/>
    <p:sldId id="395" r:id="rId6"/>
    <p:sldId id="397" r:id="rId7"/>
    <p:sldId id="396" r:id="rId8"/>
    <p:sldId id="398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411" r:id="rId22"/>
    <p:sldId id="412" r:id="rId23"/>
    <p:sldId id="413" r:id="rId24"/>
    <p:sldId id="414" r:id="rId25"/>
    <p:sldId id="415" r:id="rId26"/>
    <p:sldId id="416" r:id="rId27"/>
    <p:sldId id="417" r:id="rId28"/>
    <p:sldId id="418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C481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0441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8" d="100"/>
        <a:sy n="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examine some optical properties of crystalline materials.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481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 about the schedule.    Please send me topics for the review next week.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62000"/>
            <a:ext cx="8991600" cy="45858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36: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Review of  Electrodynamics --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Part I</a:t>
            </a:r>
          </a:p>
          <a:p>
            <a:pPr marL="0" lvl="1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FC2E87-5B35-40C3-8F4A-797E97C36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738CC8-5A88-403B-B78A-3FE7F72F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519E6-0ABF-417F-A96D-2E53939C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55ADCB-6779-4B14-912B-465AB6DB5C94}"/>
              </a:ext>
            </a:extLst>
          </p:cNvPr>
          <p:cNvSpPr txBox="1"/>
          <p:nvPr/>
        </p:nvSpPr>
        <p:spPr>
          <a:xfrm>
            <a:off x="0" y="136525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Memorable equations from </a:t>
            </a:r>
            <a:r>
              <a:rPr lang="en-US" sz="2400" dirty="0" err="1">
                <a:latin typeface="+mj-lt"/>
              </a:rPr>
              <a:t>electrostaticsb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4E77F4C-70BD-4955-83B2-E57F838B64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293420"/>
              </p:ext>
            </p:extLst>
          </p:nvPr>
        </p:nvGraphicFramePr>
        <p:xfrm>
          <a:off x="422031" y="598190"/>
          <a:ext cx="7161212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9" name="Equation" r:id="rId3" imgW="4902120" imgH="1231560" progId="Equation.DSMT4">
                  <p:embed/>
                </p:oleObj>
              </mc:Choice>
              <mc:Fallback>
                <p:oleObj name="Equation" r:id="rId3" imgW="4902120" imgH="12315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E9C768B-FEDA-4939-A5E0-521DB5A752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2031" y="598190"/>
                        <a:ext cx="7161212" cy="1798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73BB6E82-B187-4A94-9085-074B443FF777}"/>
              </a:ext>
            </a:extLst>
          </p:cNvPr>
          <p:cNvSpPr/>
          <p:nvPr/>
        </p:nvSpPr>
        <p:spPr>
          <a:xfrm rot="18953777">
            <a:off x="4628838" y="2152428"/>
            <a:ext cx="533400" cy="85104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912EB3-C158-42AF-BE88-C9D465732C46}"/>
              </a:ext>
            </a:extLst>
          </p:cNvPr>
          <p:cNvSpPr txBox="1"/>
          <p:nvPr/>
        </p:nvSpPr>
        <p:spPr>
          <a:xfrm>
            <a:off x="5383200" y="2396827"/>
            <a:ext cx="3338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effects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DDC43E7-43D4-45FA-829A-CD177A0BAC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310960"/>
              </p:ext>
            </p:extLst>
          </p:nvPr>
        </p:nvGraphicFramePr>
        <p:xfrm>
          <a:off x="965403" y="3379174"/>
          <a:ext cx="6884948" cy="209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90" name="Equation" r:id="rId5" imgW="5384520" imgH="1638000" progId="Equation.DSMT4">
                  <p:embed/>
                </p:oleObj>
              </mc:Choice>
              <mc:Fallback>
                <p:oleObj name="Equation" r:id="rId5" imgW="538452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5403" y="3379174"/>
                        <a:ext cx="6884948" cy="2094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8319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E39E-128F-428C-9370-594802805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35A442-7D85-4124-B761-102A3A047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D35BF-8718-4C5D-A97C-98731FB3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6D511-049F-4E34-8FA7-52A63DFF6E05}"/>
              </a:ext>
            </a:extLst>
          </p:cNvPr>
          <p:cNvSpPr txBox="1"/>
          <p:nvPr/>
        </p:nvSpPr>
        <p:spPr>
          <a:xfrm>
            <a:off x="381000" y="381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Useful identity: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AF57008-BE2B-4A37-96AA-A7D0262B10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159297"/>
              </p:ext>
            </p:extLst>
          </p:nvPr>
        </p:nvGraphicFramePr>
        <p:xfrm>
          <a:off x="152400" y="1295400"/>
          <a:ext cx="878546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2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8785469" cy="175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061F32B-9954-4952-9AEA-C7ED565BD8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6353"/>
              </p:ext>
            </p:extLst>
          </p:nvPr>
        </p:nvGraphicFramePr>
        <p:xfrm>
          <a:off x="139700" y="3090863"/>
          <a:ext cx="7043738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3" name="数式" r:id="rId5" imgW="3441600" imgH="1422360" progId="Equation.3">
                  <p:embed/>
                </p:oleObj>
              </mc:Choice>
              <mc:Fallback>
                <p:oleObj name="数式" r:id="rId5" imgW="3441600" imgH="142236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3090863"/>
                        <a:ext cx="7043738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0237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BC4795-170E-4C81-A3FF-C8141D97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AF98C5-EF01-47B3-BEAA-B3971ECA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EA61B-B34C-4D23-A365-73C64992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3CA000-8E78-4BB1-85C5-4E57310B612F}"/>
              </a:ext>
            </a:extLst>
          </p:cNvPr>
          <p:cNvSpPr txBox="1"/>
          <p:nvPr/>
        </p:nvSpPr>
        <p:spPr>
          <a:xfrm>
            <a:off x="99646" y="9435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similar technique can be used to analyze solutions to the full time dependent Maxwell’s equations for perfectly harmonic sources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BA087A3-6967-4DB9-9012-4F0D3DA3D7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980536"/>
              </p:ext>
            </p:extLst>
          </p:nvPr>
        </p:nvGraphicFramePr>
        <p:xfrm>
          <a:off x="228600" y="828835"/>
          <a:ext cx="6858000" cy="423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5" name="数式" r:id="rId3" imgW="3213000" imgH="1981080" progId="Equation.3">
                  <p:embed/>
                </p:oleObj>
              </mc:Choice>
              <mc:Fallback>
                <p:oleObj name="数式" r:id="rId3" imgW="3213000" imgH="198108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28835"/>
                        <a:ext cx="6858000" cy="423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19B78C0-259F-4E96-BEFE-B4FF4636E5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758744"/>
              </p:ext>
            </p:extLst>
          </p:nvPr>
        </p:nvGraphicFramePr>
        <p:xfrm>
          <a:off x="4929187" y="4419600"/>
          <a:ext cx="324802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6" name="Equation" r:id="rId5" imgW="2412720" imgH="1358640" progId="Equation.DSMT4">
                  <p:embed/>
                </p:oleObj>
              </mc:Choice>
              <mc:Fallback>
                <p:oleObj name="Equation" r:id="rId5" imgW="2412720" imgH="1358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9187" y="4419600"/>
                        <a:ext cx="3248025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DED4B47-11DB-4D4B-B25C-EE1D7CAF40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747396"/>
              </p:ext>
            </p:extLst>
          </p:nvPr>
        </p:nvGraphicFramePr>
        <p:xfrm>
          <a:off x="2438400" y="4490560"/>
          <a:ext cx="22225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7" name="Equation" r:id="rId7" imgW="1650960" imgH="1358640" progId="Equation.DSMT4">
                  <p:embed/>
                </p:oleObj>
              </mc:Choice>
              <mc:Fallback>
                <p:oleObj name="Equation" r:id="rId7" imgW="1650960" imgH="1358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38400" y="4490560"/>
                        <a:ext cx="222250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ED7D71B-4667-4736-A37E-3921900EF01E}"/>
              </a:ext>
            </a:extLst>
          </p:cNvPr>
          <p:cNvSpPr txBox="1"/>
          <p:nvPr/>
        </p:nvSpPr>
        <p:spPr>
          <a:xfrm>
            <a:off x="4453594" y="1745063"/>
            <a:ext cx="457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choice decouples the equations for the scalar and vector potentials.</a:t>
            </a:r>
          </a:p>
        </p:txBody>
      </p:sp>
    </p:spTree>
    <p:extLst>
      <p:ext uri="{BB962C8B-B14F-4D97-AF65-F5344CB8AC3E}">
        <p14:creationId xmlns:p14="http://schemas.microsoft.com/office/powerpoint/2010/main" val="192457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F160C0-EE70-4423-BB19-13E7A446A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CDFA96-C55B-421F-8784-73D6F70B7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A5C91-E010-47E2-9A6E-CBF570BC4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74B007-3896-4D59-97B5-828CDA0B7964}"/>
              </a:ext>
            </a:extLst>
          </p:cNvPr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F52548F-EDBC-4259-BC01-0F0A61127F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155141"/>
              </p:ext>
            </p:extLst>
          </p:nvPr>
        </p:nvGraphicFramePr>
        <p:xfrm>
          <a:off x="675386" y="838200"/>
          <a:ext cx="8057134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0" name="数式" r:id="rId3" imgW="2349360" imgH="444240" progId="Equation.3">
                  <p:embed/>
                </p:oleObj>
              </mc:Choice>
              <mc:Fallback>
                <p:oleObj name="数式" r:id="rId3" imgW="2349360" imgH="4442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86" y="838200"/>
                        <a:ext cx="8057134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E57CD36-CF81-4CF0-A417-C01C0F104D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059802"/>
              </p:ext>
            </p:extLst>
          </p:nvPr>
        </p:nvGraphicFramePr>
        <p:xfrm>
          <a:off x="533400" y="2590800"/>
          <a:ext cx="7815262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1" name="数式" r:id="rId5" imgW="3429000" imgH="1143000" progId="Equation.3">
                  <p:embed/>
                </p:oleObj>
              </mc:Choice>
              <mc:Fallback>
                <p:oleObj name="数式" r:id="rId5" imgW="3429000" imgH="11430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7815262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751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DFB275-D794-4005-8915-82F277882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6C55D0-A046-4B5F-9A7B-7C05825C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AC09F-D638-4BA2-9B13-3231B293D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5BA0AB-391C-4F19-8394-CBE93ABE00D4}"/>
              </a:ext>
            </a:extLst>
          </p:cNvPr>
          <p:cNvSpPr txBox="1"/>
          <p:nvPr/>
        </p:nvSpPr>
        <p:spPr>
          <a:xfrm>
            <a:off x="350520" y="86975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from time harmonic sources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0E00128-AB4F-4178-9DB9-9E2DEA54BC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186029"/>
              </p:ext>
            </p:extLst>
          </p:nvPr>
        </p:nvGraphicFramePr>
        <p:xfrm>
          <a:off x="501650" y="404813"/>
          <a:ext cx="8248650" cy="284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4" name="Equation" r:id="rId3" imgW="3619440" imgH="1244520" progId="Equation.DSMT4">
                  <p:embed/>
                </p:oleObj>
              </mc:Choice>
              <mc:Fallback>
                <p:oleObj name="Equation" r:id="rId3" imgW="3619440" imgH="124452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404813"/>
                        <a:ext cx="8248650" cy="284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656FB5A-4009-4481-BE1B-DCB9BB1E7B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540435"/>
              </p:ext>
            </p:extLst>
          </p:nvPr>
        </p:nvGraphicFramePr>
        <p:xfrm>
          <a:off x="1487487" y="3338512"/>
          <a:ext cx="5903913" cy="252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5" name="数式" r:id="rId5" imgW="2590560" imgH="1104840" progId="Equation.3">
                  <p:embed/>
                </p:oleObj>
              </mc:Choice>
              <mc:Fallback>
                <p:oleObj name="数式" r:id="rId5" imgW="2590560" imgH="11048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7" y="3338512"/>
                        <a:ext cx="5903913" cy="252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1051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427747-2A71-47D5-B5A6-23514ECB6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30EA5C-D136-4657-BEE3-DE66747F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F78BE-0BF6-421F-A390-88CC3C18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A7E83D6-DF7D-4EA1-B623-A0BFEB30AF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13889"/>
              </p:ext>
            </p:extLst>
          </p:nvPr>
        </p:nvGraphicFramePr>
        <p:xfrm>
          <a:off x="614363" y="1260474"/>
          <a:ext cx="7843837" cy="4987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9" name="数式" r:id="rId3" imgW="3441600" imgH="2184120" progId="Equation.3">
                  <p:embed/>
                </p:oleObj>
              </mc:Choice>
              <mc:Fallback>
                <p:oleObj name="数式" r:id="rId3" imgW="3441600" imgH="218412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1260474"/>
                        <a:ext cx="7843837" cy="49879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B97C1E-67D1-4A16-ABFB-E682D711F371}"/>
              </a:ext>
            </a:extLst>
          </p:cNvPr>
          <p:cNvSpPr txBox="1"/>
          <p:nvPr/>
        </p:nvSpPr>
        <p:spPr>
          <a:xfrm>
            <a:off x="350520" y="8697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from time harmonic sources – continued:</a:t>
            </a:r>
          </a:p>
        </p:txBody>
      </p:sp>
    </p:spTree>
    <p:extLst>
      <p:ext uri="{BB962C8B-B14F-4D97-AF65-F5344CB8AC3E}">
        <p14:creationId xmlns:p14="http://schemas.microsoft.com/office/powerpoint/2010/main" val="825986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17610-7EF8-49E8-BEA9-B7EC7C5F5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F9493C-8C86-4D14-83EC-2EA9E339D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FBB3A-B278-499D-BBCC-BB19DBED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840CCB-B08B-493E-8C9B-1BE77B54A94E}"/>
              </a:ext>
            </a:extLst>
          </p:cNvPr>
          <p:cNvSpPr txBox="1"/>
          <p:nvPr/>
        </p:nvSpPr>
        <p:spPr>
          <a:xfrm>
            <a:off x="350520" y="8697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34C270F-DA5D-45AB-9BDE-44E242D4D5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864132"/>
              </p:ext>
            </p:extLst>
          </p:nvPr>
        </p:nvGraphicFramePr>
        <p:xfrm>
          <a:off x="1981200" y="478799"/>
          <a:ext cx="6612340" cy="347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2" name="Equation" r:id="rId3" imgW="4431960" imgH="2323800" progId="Equation.DSMT4">
                  <p:embed/>
                </p:oleObj>
              </mc:Choice>
              <mc:Fallback>
                <p:oleObj name="Equation" r:id="rId3" imgW="4431960" imgH="23238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78799"/>
                        <a:ext cx="6612340" cy="347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22D7C0F-7DCF-4529-9CDE-4A9CD25FC1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88179"/>
              </p:ext>
            </p:extLst>
          </p:nvPr>
        </p:nvGraphicFramePr>
        <p:xfrm>
          <a:off x="1967883" y="3505200"/>
          <a:ext cx="6246812" cy="3440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3" name="Equation" r:id="rId5" imgW="4228920" imgH="2323800" progId="Equation.DSMT4">
                  <p:embed/>
                </p:oleObj>
              </mc:Choice>
              <mc:Fallback>
                <p:oleObj name="Equation" r:id="rId5" imgW="4228920" imgH="2323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7883" y="3505200"/>
                        <a:ext cx="6246812" cy="3440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5614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E7C5174-C08E-4E82-B742-AEDBC7BD1611}"/>
              </a:ext>
            </a:extLst>
          </p:cNvPr>
          <p:cNvSpPr/>
          <p:nvPr/>
        </p:nvSpPr>
        <p:spPr>
          <a:xfrm>
            <a:off x="350520" y="1600200"/>
            <a:ext cx="620268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96D8CFC-FEA2-422A-8075-D97F798C37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372155"/>
              </p:ext>
            </p:extLst>
          </p:nvPr>
        </p:nvGraphicFramePr>
        <p:xfrm>
          <a:off x="455295" y="1143000"/>
          <a:ext cx="8048625" cy="310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8" name="Equation" r:id="rId3" imgW="3530520" imgH="1358640" progId="Equation.DSMT4">
                  <p:embed/>
                </p:oleObj>
              </mc:Choice>
              <mc:Fallback>
                <p:oleObj name="Equation" r:id="rId3" imgW="3530520" imgH="13586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" y="1143000"/>
                        <a:ext cx="8048625" cy="310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7576F-50CC-4D87-A314-72FF259EB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6C7058-808B-42F7-8B22-282FA0CCF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598EB-A39E-488B-A52F-9EB8AA67F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A74197-FBA1-4001-8F46-D9DA6A9218B2}"/>
              </a:ext>
            </a:extLst>
          </p:cNvPr>
          <p:cNvSpPr txBox="1"/>
          <p:nvPr/>
        </p:nvSpPr>
        <p:spPr>
          <a:xfrm>
            <a:off x="350520" y="8697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5D089D4-E058-4261-A8F0-8BFED37428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69130"/>
              </p:ext>
            </p:extLst>
          </p:nvPr>
        </p:nvGraphicFramePr>
        <p:xfrm>
          <a:off x="903288" y="4114800"/>
          <a:ext cx="662940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9" name="数式" r:id="rId5" imgW="2908080" imgH="990360" progId="Equation.3">
                  <p:embed/>
                </p:oleObj>
              </mc:Choice>
              <mc:Fallback>
                <p:oleObj name="数式" r:id="rId5" imgW="2908080" imgH="99036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4114800"/>
                        <a:ext cx="6629400" cy="226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6621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6C86E72-CECF-4582-BA95-E9033A9D4826}"/>
              </a:ext>
            </a:extLst>
          </p:cNvPr>
          <p:cNvSpPr/>
          <p:nvPr/>
        </p:nvSpPr>
        <p:spPr>
          <a:xfrm>
            <a:off x="350520" y="1600200"/>
            <a:ext cx="620268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DFA8B8-E722-4B35-9CAA-04ACDE559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7C5CC-EA60-4B77-8F7A-E7E91D6B4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EDED8-245E-4E54-A266-869F61F5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F350C5-FC7B-4498-8725-CA457F76A35C}"/>
              </a:ext>
            </a:extLst>
          </p:cNvPr>
          <p:cNvSpPr txBox="1"/>
          <p:nvPr/>
        </p:nvSpPr>
        <p:spPr>
          <a:xfrm>
            <a:off x="350520" y="8697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from time harmonic sources – continued: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CCCDB2D-B18D-4887-933C-437EB56E92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079955"/>
              </p:ext>
            </p:extLst>
          </p:nvPr>
        </p:nvGraphicFramePr>
        <p:xfrm>
          <a:off x="455295" y="1143000"/>
          <a:ext cx="8048625" cy="310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3" name="数式" r:id="rId3" imgW="3530520" imgH="1358640" progId="Equation.3">
                  <p:embed/>
                </p:oleObj>
              </mc:Choice>
              <mc:Fallback>
                <p:oleObj name="数式" r:id="rId3" imgW="3530520" imgH="1358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" y="1143000"/>
                        <a:ext cx="8048625" cy="310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2DEB663-9727-4BEA-A4D1-8A0563FFBC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765124"/>
              </p:ext>
            </p:extLst>
          </p:nvPr>
        </p:nvGraphicFramePr>
        <p:xfrm>
          <a:off x="817563" y="4273550"/>
          <a:ext cx="6802437" cy="194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4" name="数式" r:id="rId5" imgW="2984400" imgH="850680" progId="Equation.3">
                  <p:embed/>
                </p:oleObj>
              </mc:Choice>
              <mc:Fallback>
                <p:oleObj name="数式" r:id="rId5" imgW="2984400" imgH="85068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4273550"/>
                        <a:ext cx="6802437" cy="194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3600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C8DB6C-F6AB-4741-9D5D-CFA529C1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640E57-36F9-45FB-AC50-1E531B186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8061C2-B71B-40D2-8879-6A14581A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2463E1-9ECA-4EF8-9B95-BA49D263448F}"/>
              </a:ext>
            </a:extLst>
          </p:cNvPr>
          <p:cNvSpPr txBox="1"/>
          <p:nvPr/>
        </p:nvSpPr>
        <p:spPr>
          <a:xfrm>
            <a:off x="1524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pure time harmonic treatment is different from the case of the </a:t>
            </a:r>
            <a:r>
              <a:rPr lang="en-US" sz="2400" dirty="0" err="1">
                <a:latin typeface="+mj-lt"/>
              </a:rPr>
              <a:t>Lienard-Wiechert</a:t>
            </a:r>
            <a:r>
              <a:rPr lang="en-US" sz="2400" dirty="0">
                <a:latin typeface="+mj-lt"/>
              </a:rPr>
              <a:t> potentials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E7A68D-7126-4B65-BCD3-0F5DD9A4E7E8}"/>
              </a:ext>
            </a:extLst>
          </p:cNvPr>
          <p:cNvSpPr txBox="1"/>
          <p:nvPr/>
        </p:nvSpPr>
        <p:spPr>
          <a:xfrm>
            <a:off x="228600" y="1064567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Liènard-Wiechert</a:t>
            </a:r>
            <a:r>
              <a:rPr lang="en-US" sz="2400" dirty="0"/>
              <a:t> potentials and fields --</a:t>
            </a:r>
          </a:p>
          <a:p>
            <a:r>
              <a:rPr lang="en-US" sz="2400" dirty="0"/>
              <a:t>Determination of the scalar and vector potentials for a moving point  particle  (also see Landau and </a:t>
            </a:r>
            <a:r>
              <a:rPr lang="en-US" sz="2400" dirty="0" err="1"/>
              <a:t>Lifshitz</a:t>
            </a:r>
            <a:r>
              <a:rPr lang="en-US" sz="2400" dirty="0"/>
              <a:t> </a:t>
            </a:r>
            <a:r>
              <a:rPr lang="en-US" sz="2400" b="1" i="1" dirty="0"/>
              <a:t>The Classical Theory of Fields</a:t>
            </a:r>
            <a:r>
              <a:rPr lang="en-US" sz="2400" dirty="0"/>
              <a:t>, Chapter 8.)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Consider the fields produced by the following source: a point charge </a:t>
            </a:r>
            <a:r>
              <a:rPr lang="en-US" sz="2400" i="1" dirty="0"/>
              <a:t>q</a:t>
            </a:r>
            <a:r>
              <a:rPr lang="en-US" sz="2400" dirty="0"/>
              <a:t> moving on a trajectory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r>
              <a:rPr lang="en-US" sz="2400" dirty="0"/>
              <a:t>. 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6D7AA46-A0B6-4987-B6DB-0A214D8556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706330"/>
              </p:ext>
            </p:extLst>
          </p:nvPr>
        </p:nvGraphicFramePr>
        <p:xfrm>
          <a:off x="152400" y="3886200"/>
          <a:ext cx="52006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2" name="Equation" r:id="rId3" imgW="2476440" imgH="253800" progId="Equation.DSMT4">
                  <p:embed/>
                </p:oleObj>
              </mc:Choice>
              <mc:Fallback>
                <p:oleObj name="Equation" r:id="rId3" imgW="2476440" imgH="2538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3886200"/>
                        <a:ext cx="520065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EF343B3-AECC-413D-AEA4-0722805A1D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555029"/>
              </p:ext>
            </p:extLst>
          </p:nvPr>
        </p:nvGraphicFramePr>
        <p:xfrm>
          <a:off x="152400" y="4343400"/>
          <a:ext cx="8966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03" name="Equation" r:id="rId5" imgW="4483080" imgH="419040" progId="Equation.DSMT4">
                  <p:embed/>
                </p:oleObj>
              </mc:Choice>
              <mc:Fallback>
                <p:oleObj name="Equation" r:id="rId5" imgW="4483080" imgH="419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" y="4343400"/>
                        <a:ext cx="8966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6565F718-BF4C-498F-936B-C1D6A6BC27E7}"/>
              </a:ext>
            </a:extLst>
          </p:cNvPr>
          <p:cNvSpPr/>
          <p:nvPr/>
        </p:nvSpPr>
        <p:spPr>
          <a:xfrm>
            <a:off x="1143000" y="6019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C78EB3-BC7B-4414-B62E-3351228FCFAB}"/>
              </a:ext>
            </a:extLst>
          </p:cNvPr>
          <p:cNvSpPr txBox="1"/>
          <p:nvPr/>
        </p:nvSpPr>
        <p:spPr>
          <a:xfrm>
            <a:off x="786812" y="60153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q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BBABFCB3-FDD1-4349-AA20-56CB4A3C4C0D}"/>
              </a:ext>
            </a:extLst>
          </p:cNvPr>
          <p:cNvSpPr/>
          <p:nvPr/>
        </p:nvSpPr>
        <p:spPr>
          <a:xfrm>
            <a:off x="1280160" y="5775960"/>
            <a:ext cx="2042160" cy="595642"/>
          </a:xfrm>
          <a:custGeom>
            <a:avLst/>
            <a:gdLst>
              <a:gd name="connsiteX0" fmla="*/ 0 w 2042160"/>
              <a:gd name="connsiteY0" fmla="*/ 274320 h 595642"/>
              <a:gd name="connsiteX1" fmla="*/ 76200 w 2042160"/>
              <a:gd name="connsiteY1" fmla="*/ 243840 h 595642"/>
              <a:gd name="connsiteX2" fmla="*/ 137160 w 2042160"/>
              <a:gd name="connsiteY2" fmla="*/ 182880 h 595642"/>
              <a:gd name="connsiteX3" fmla="*/ 182880 w 2042160"/>
              <a:gd name="connsiteY3" fmla="*/ 152400 h 595642"/>
              <a:gd name="connsiteX4" fmla="*/ 304800 w 2042160"/>
              <a:gd name="connsiteY4" fmla="*/ 106680 h 595642"/>
              <a:gd name="connsiteX5" fmla="*/ 381000 w 2042160"/>
              <a:gd name="connsiteY5" fmla="*/ 91440 h 595642"/>
              <a:gd name="connsiteX6" fmla="*/ 624840 w 2042160"/>
              <a:gd name="connsiteY6" fmla="*/ 106680 h 595642"/>
              <a:gd name="connsiteX7" fmla="*/ 701040 w 2042160"/>
              <a:gd name="connsiteY7" fmla="*/ 121920 h 595642"/>
              <a:gd name="connsiteX8" fmla="*/ 746760 w 2042160"/>
              <a:gd name="connsiteY8" fmla="*/ 167640 h 595642"/>
              <a:gd name="connsiteX9" fmla="*/ 807720 w 2042160"/>
              <a:gd name="connsiteY9" fmla="*/ 259080 h 595642"/>
              <a:gd name="connsiteX10" fmla="*/ 853440 w 2042160"/>
              <a:gd name="connsiteY10" fmla="*/ 274320 h 595642"/>
              <a:gd name="connsiteX11" fmla="*/ 960120 w 2042160"/>
              <a:gd name="connsiteY11" fmla="*/ 350520 h 595642"/>
              <a:gd name="connsiteX12" fmla="*/ 1036320 w 2042160"/>
              <a:gd name="connsiteY12" fmla="*/ 381000 h 595642"/>
              <a:gd name="connsiteX13" fmla="*/ 1082040 w 2042160"/>
              <a:gd name="connsiteY13" fmla="*/ 411480 h 595642"/>
              <a:gd name="connsiteX14" fmla="*/ 1173480 w 2042160"/>
              <a:gd name="connsiteY14" fmla="*/ 441960 h 595642"/>
              <a:gd name="connsiteX15" fmla="*/ 1264920 w 2042160"/>
              <a:gd name="connsiteY15" fmla="*/ 472440 h 595642"/>
              <a:gd name="connsiteX16" fmla="*/ 1310640 w 2042160"/>
              <a:gd name="connsiteY16" fmla="*/ 502920 h 595642"/>
              <a:gd name="connsiteX17" fmla="*/ 1386840 w 2042160"/>
              <a:gd name="connsiteY17" fmla="*/ 533400 h 595642"/>
              <a:gd name="connsiteX18" fmla="*/ 1524000 w 2042160"/>
              <a:gd name="connsiteY18" fmla="*/ 563880 h 595642"/>
              <a:gd name="connsiteX19" fmla="*/ 1584960 w 2042160"/>
              <a:gd name="connsiteY19" fmla="*/ 594360 h 595642"/>
              <a:gd name="connsiteX20" fmla="*/ 1767840 w 2042160"/>
              <a:gd name="connsiteY20" fmla="*/ 548640 h 595642"/>
              <a:gd name="connsiteX21" fmla="*/ 1859280 w 2042160"/>
              <a:gd name="connsiteY21" fmla="*/ 487680 h 595642"/>
              <a:gd name="connsiteX22" fmla="*/ 1965960 w 2042160"/>
              <a:gd name="connsiteY22" fmla="*/ 411480 h 595642"/>
              <a:gd name="connsiteX23" fmla="*/ 2011680 w 2042160"/>
              <a:gd name="connsiteY23" fmla="*/ 320040 h 595642"/>
              <a:gd name="connsiteX24" fmla="*/ 2042160 w 2042160"/>
              <a:gd name="connsiteY24" fmla="*/ 213360 h 595642"/>
              <a:gd name="connsiteX25" fmla="*/ 2026920 w 2042160"/>
              <a:gd name="connsiteY25" fmla="*/ 76200 h 595642"/>
              <a:gd name="connsiteX26" fmla="*/ 1996440 w 2042160"/>
              <a:gd name="connsiteY26" fmla="*/ 0 h 59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42160" h="595642">
                <a:moveTo>
                  <a:pt x="0" y="274320"/>
                </a:moveTo>
                <a:cubicBezTo>
                  <a:pt x="25400" y="264160"/>
                  <a:pt x="55184" y="261353"/>
                  <a:pt x="76200" y="243840"/>
                </a:cubicBezTo>
                <a:cubicBezTo>
                  <a:pt x="184573" y="153529"/>
                  <a:pt x="-11853" y="232551"/>
                  <a:pt x="137160" y="182880"/>
                </a:cubicBezTo>
                <a:cubicBezTo>
                  <a:pt x="152400" y="172720"/>
                  <a:pt x="166497" y="160591"/>
                  <a:pt x="182880" y="152400"/>
                </a:cubicBezTo>
                <a:cubicBezTo>
                  <a:pt x="196864" y="145408"/>
                  <a:pt x="278420" y="113275"/>
                  <a:pt x="304800" y="106680"/>
                </a:cubicBezTo>
                <a:cubicBezTo>
                  <a:pt x="329930" y="100398"/>
                  <a:pt x="355600" y="96520"/>
                  <a:pt x="381000" y="91440"/>
                </a:cubicBezTo>
                <a:cubicBezTo>
                  <a:pt x="462280" y="96520"/>
                  <a:pt x="543768" y="98959"/>
                  <a:pt x="624840" y="106680"/>
                </a:cubicBezTo>
                <a:cubicBezTo>
                  <a:pt x="650626" y="109136"/>
                  <a:pt x="677872" y="110336"/>
                  <a:pt x="701040" y="121920"/>
                </a:cubicBezTo>
                <a:cubicBezTo>
                  <a:pt x="720317" y="131559"/>
                  <a:pt x="733528" y="150627"/>
                  <a:pt x="746760" y="167640"/>
                </a:cubicBezTo>
                <a:cubicBezTo>
                  <a:pt x="769250" y="196556"/>
                  <a:pt x="772967" y="247496"/>
                  <a:pt x="807720" y="259080"/>
                </a:cubicBezTo>
                <a:lnTo>
                  <a:pt x="853440" y="274320"/>
                </a:lnTo>
                <a:cubicBezTo>
                  <a:pt x="867246" y="284675"/>
                  <a:pt x="937835" y="339378"/>
                  <a:pt x="960120" y="350520"/>
                </a:cubicBezTo>
                <a:cubicBezTo>
                  <a:pt x="984589" y="362754"/>
                  <a:pt x="1011851" y="368766"/>
                  <a:pt x="1036320" y="381000"/>
                </a:cubicBezTo>
                <a:cubicBezTo>
                  <a:pt x="1052703" y="389191"/>
                  <a:pt x="1065302" y="404041"/>
                  <a:pt x="1082040" y="411480"/>
                </a:cubicBezTo>
                <a:cubicBezTo>
                  <a:pt x="1111400" y="424529"/>
                  <a:pt x="1143000" y="431800"/>
                  <a:pt x="1173480" y="441960"/>
                </a:cubicBezTo>
                <a:lnTo>
                  <a:pt x="1264920" y="472440"/>
                </a:lnTo>
                <a:cubicBezTo>
                  <a:pt x="1280160" y="482600"/>
                  <a:pt x="1294257" y="494729"/>
                  <a:pt x="1310640" y="502920"/>
                </a:cubicBezTo>
                <a:cubicBezTo>
                  <a:pt x="1335109" y="515154"/>
                  <a:pt x="1360887" y="524749"/>
                  <a:pt x="1386840" y="533400"/>
                </a:cubicBezTo>
                <a:cubicBezTo>
                  <a:pt x="1419124" y="544161"/>
                  <a:pt x="1493803" y="557841"/>
                  <a:pt x="1524000" y="563880"/>
                </a:cubicBezTo>
                <a:cubicBezTo>
                  <a:pt x="1544320" y="574040"/>
                  <a:pt x="1562320" y="592473"/>
                  <a:pt x="1584960" y="594360"/>
                </a:cubicBezTo>
                <a:cubicBezTo>
                  <a:pt x="1659633" y="600583"/>
                  <a:pt x="1708960" y="583968"/>
                  <a:pt x="1767840" y="548640"/>
                </a:cubicBezTo>
                <a:cubicBezTo>
                  <a:pt x="1799252" y="529793"/>
                  <a:pt x="1826515" y="504063"/>
                  <a:pt x="1859280" y="487680"/>
                </a:cubicBezTo>
                <a:cubicBezTo>
                  <a:pt x="1939517" y="447561"/>
                  <a:pt x="1904176" y="473264"/>
                  <a:pt x="1965960" y="411480"/>
                </a:cubicBezTo>
                <a:cubicBezTo>
                  <a:pt x="2004266" y="296562"/>
                  <a:pt x="1952594" y="438213"/>
                  <a:pt x="2011680" y="320040"/>
                </a:cubicBezTo>
                <a:cubicBezTo>
                  <a:pt x="2022612" y="298176"/>
                  <a:pt x="2037277" y="232892"/>
                  <a:pt x="2042160" y="213360"/>
                </a:cubicBezTo>
                <a:cubicBezTo>
                  <a:pt x="2037080" y="167640"/>
                  <a:pt x="2034483" y="121575"/>
                  <a:pt x="2026920" y="76200"/>
                </a:cubicBezTo>
                <a:cubicBezTo>
                  <a:pt x="2022212" y="47952"/>
                  <a:pt x="2008877" y="24874"/>
                  <a:pt x="1996440" y="0"/>
                </a:cubicBezTo>
              </a:path>
            </a:pathLst>
          </a:cu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2F3287-C5AD-40E0-ADB0-3616AF5916D8}"/>
              </a:ext>
            </a:extLst>
          </p:cNvPr>
          <p:cNvSpPr txBox="1"/>
          <p:nvPr/>
        </p:nvSpPr>
        <p:spPr>
          <a:xfrm>
            <a:off x="3322320" y="55581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R</a:t>
            </a:r>
            <a:r>
              <a:rPr lang="en-US" sz="2400" i="1" baseline="-25000" dirty="0" err="1"/>
              <a:t>q</a:t>
            </a:r>
            <a:r>
              <a:rPr lang="en-US" sz="2400" i="1" dirty="0"/>
              <a:t>(t)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0018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CC26FB-7B9D-4CF5-811D-D59EB28E6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66801"/>
            <a:ext cx="9144000" cy="4953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4419600"/>
            <a:ext cx="9144000" cy="457200"/>
          </a:xfrm>
          <a:prstGeom prst="rect">
            <a:avLst/>
          </a:prstGeom>
          <a:solidFill>
            <a:srgbClr val="DA32AA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54FE4C-850E-4717-A58E-835440310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59D842-00AD-4868-80FE-3839D132C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A0CF7-4678-453B-8881-129775055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7C7B9E-5AB1-45F2-8B28-45FE08DA7732}"/>
              </a:ext>
            </a:extLst>
          </p:cNvPr>
          <p:cNvSpPr txBox="1"/>
          <p:nvPr/>
        </p:nvSpPr>
        <p:spPr>
          <a:xfrm>
            <a:off x="0" y="150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in the Lorentz gauge -- continued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AE1F88-2619-48F4-A5C6-9AD861AAFF85}"/>
              </a:ext>
            </a:extLst>
          </p:cNvPr>
          <p:cNvSpPr txBox="1"/>
          <p:nvPr/>
        </p:nvSpPr>
        <p:spPr>
          <a:xfrm>
            <a:off x="304800" y="914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Resulting scalar and vector potentials: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A8D7976-D7FA-42A2-8EA8-D3B467A759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475398"/>
              </p:ext>
            </p:extLst>
          </p:nvPr>
        </p:nvGraphicFramePr>
        <p:xfrm>
          <a:off x="1066800" y="1524000"/>
          <a:ext cx="335186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58" name="Equation" r:id="rId3" imgW="1587240" imgH="583920" progId="Equation.DSMT4">
                  <p:embed/>
                </p:oleObj>
              </mc:Choice>
              <mc:Fallback>
                <p:oleObj name="Equation" r:id="rId3" imgW="1587240" imgH="5839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524000"/>
                        <a:ext cx="3351867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D698FB3-D916-4DFA-A8F1-B2CE475B0E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00007"/>
              </p:ext>
            </p:extLst>
          </p:nvPr>
        </p:nvGraphicFramePr>
        <p:xfrm>
          <a:off x="1131887" y="2881313"/>
          <a:ext cx="3592513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59" name="Equation" r:id="rId5" imgW="1701720" imgH="583920" progId="Equation.DSMT4">
                  <p:embed/>
                </p:oleObj>
              </mc:Choice>
              <mc:Fallback>
                <p:oleObj name="Equation" r:id="rId5" imgW="1701720" imgH="58392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7" y="2881313"/>
                        <a:ext cx="3592513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3F09923-1B5C-45D5-BF0F-01AD88ABD1DA}"/>
              </a:ext>
            </a:extLst>
          </p:cNvPr>
          <p:cNvSpPr txBox="1"/>
          <p:nvPr/>
        </p:nvSpPr>
        <p:spPr>
          <a:xfrm>
            <a:off x="457200" y="419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Notation: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7A18336-C76A-4CF6-8DA2-3EB9F1423A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734433"/>
              </p:ext>
            </p:extLst>
          </p:nvPr>
        </p:nvGraphicFramePr>
        <p:xfrm>
          <a:off x="1837505" y="4241185"/>
          <a:ext cx="2734495" cy="666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0" name="Equation" r:id="rId7" imgW="990360" imgH="241200" progId="Equation.DSMT4">
                  <p:embed/>
                </p:oleObj>
              </mc:Choice>
              <mc:Fallback>
                <p:oleObj name="Equation" r:id="rId7" imgW="990360" imgH="2412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7505" y="4241185"/>
                        <a:ext cx="2734495" cy="666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7ACF945-CF4F-4740-A8D0-535B92225E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341945"/>
              </p:ext>
            </p:extLst>
          </p:nvPr>
        </p:nvGraphicFramePr>
        <p:xfrm>
          <a:off x="3663950" y="23209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1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63950" y="23209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1F8C0F5F-65F2-41E0-80BF-42B012231B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179722"/>
              </p:ext>
            </p:extLst>
          </p:nvPr>
        </p:nvGraphicFramePr>
        <p:xfrm>
          <a:off x="2038350" y="4991100"/>
          <a:ext cx="20193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2" name="Equation" r:id="rId11" imgW="672840" imgH="253800" progId="Equation.DSMT4">
                  <p:embed/>
                </p:oleObj>
              </mc:Choice>
              <mc:Fallback>
                <p:oleObj name="Equation" r:id="rId11" imgW="672840" imgH="253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38350" y="4991100"/>
                        <a:ext cx="20193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CAFF06E-F7D8-49A6-8481-F68419A7D5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046785"/>
              </p:ext>
            </p:extLst>
          </p:nvPr>
        </p:nvGraphicFramePr>
        <p:xfrm>
          <a:off x="4998720" y="4421832"/>
          <a:ext cx="33528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3" name="Equation" r:id="rId13" imgW="1282680" imgH="419040" progId="Equation.DSMT4">
                  <p:embed/>
                </p:oleObj>
              </mc:Choice>
              <mc:Fallback>
                <p:oleObj name="Equation" r:id="rId13" imgW="1282680" imgH="41904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720" y="4421832"/>
                        <a:ext cx="335280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9916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AE81C7-C7E9-48EE-BEC7-69C417F6B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E0E638-3C83-4D6A-9482-ECFE54BA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044DA-EF8F-478F-BAF1-33EFA7C12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983FDB-A6D3-42E1-ACFE-63AA306BB4B6}"/>
              </a:ext>
            </a:extLst>
          </p:cNvPr>
          <p:cNvSpPr txBox="1"/>
          <p:nvPr/>
        </p:nvSpPr>
        <p:spPr>
          <a:xfrm>
            <a:off x="152400" y="152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aspects of the special theory of relativity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FA318B4-CAC4-498B-ADAC-33717F39D107}"/>
              </a:ext>
            </a:extLst>
          </p:cNvPr>
          <p:cNvGrpSpPr/>
          <p:nvPr/>
        </p:nvGrpSpPr>
        <p:grpSpPr>
          <a:xfrm>
            <a:off x="990600" y="3200400"/>
            <a:ext cx="3048000" cy="2438400"/>
            <a:chOff x="990600" y="3200400"/>
            <a:chExt cx="3048000" cy="2438400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FA0A71A-0199-43AA-904A-F587BA355F08}"/>
                </a:ext>
              </a:extLst>
            </p:cNvPr>
            <p:cNvCxnSpPr/>
            <p:nvPr/>
          </p:nvCxnSpPr>
          <p:spPr>
            <a:xfrm>
              <a:off x="990600" y="3200400"/>
              <a:ext cx="0" cy="243840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3541588-F1EE-4802-AC98-D705B785DFEB}"/>
                </a:ext>
              </a:extLst>
            </p:cNvPr>
            <p:cNvCxnSpPr/>
            <p:nvPr/>
          </p:nvCxnSpPr>
          <p:spPr>
            <a:xfrm>
              <a:off x="990600" y="5638800"/>
              <a:ext cx="3048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978BD46-8A41-494A-90F9-9050CDC09210}"/>
              </a:ext>
            </a:extLst>
          </p:cNvPr>
          <p:cNvGrpSpPr/>
          <p:nvPr/>
        </p:nvGrpSpPr>
        <p:grpSpPr>
          <a:xfrm>
            <a:off x="1447800" y="2971800"/>
            <a:ext cx="3048000" cy="2438400"/>
            <a:chOff x="990600" y="3200400"/>
            <a:chExt cx="3048000" cy="2438400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716C3C0C-76A3-4118-91A3-77784464045B}"/>
                </a:ext>
              </a:extLst>
            </p:cNvPr>
            <p:cNvCxnSpPr/>
            <p:nvPr/>
          </p:nvCxnSpPr>
          <p:spPr>
            <a:xfrm>
              <a:off x="990600" y="3200400"/>
              <a:ext cx="0" cy="2438400"/>
            </a:xfrm>
            <a:prstGeom prst="straightConnector1">
              <a:avLst/>
            </a:prstGeom>
            <a:ln w="38100">
              <a:solidFill>
                <a:srgbClr val="DA32AA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E73DBC6-C0AE-436F-8BD9-7571CC737276}"/>
                </a:ext>
              </a:extLst>
            </p:cNvPr>
            <p:cNvCxnSpPr/>
            <p:nvPr/>
          </p:nvCxnSpPr>
          <p:spPr>
            <a:xfrm>
              <a:off x="990600" y="5638800"/>
              <a:ext cx="3048000" cy="0"/>
            </a:xfrm>
            <a:prstGeom prst="straightConnector1">
              <a:avLst/>
            </a:prstGeom>
            <a:ln w="381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ight Arrow 10">
            <a:extLst>
              <a:ext uri="{FF2B5EF4-FFF2-40B4-BE49-F238E27FC236}">
                <a16:creationId xmlns:a16="http://schemas.microsoft.com/office/drawing/2014/main" id="{C0C3F33D-4FBD-45A4-AB4E-AD71DF6FE01C}"/>
              </a:ext>
            </a:extLst>
          </p:cNvPr>
          <p:cNvSpPr/>
          <p:nvPr/>
        </p:nvSpPr>
        <p:spPr>
          <a:xfrm>
            <a:off x="1447800" y="4038600"/>
            <a:ext cx="304800" cy="152400"/>
          </a:xfrm>
          <a:prstGeom prst="rightArrow">
            <a:avLst/>
          </a:prstGeom>
          <a:solidFill>
            <a:srgbClr val="DA32AA"/>
          </a:solidFill>
          <a:ln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20BDCA-FD28-440C-B25F-8D043C1D9AD5}"/>
              </a:ext>
            </a:extLst>
          </p:cNvPr>
          <p:cNvSpPr txBox="1"/>
          <p:nvPr/>
        </p:nvSpPr>
        <p:spPr>
          <a:xfrm>
            <a:off x="4191000" y="5638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686D29-3237-4B5E-9316-807AA9F994EC}"/>
              </a:ext>
            </a:extLst>
          </p:cNvPr>
          <p:cNvSpPr txBox="1"/>
          <p:nvPr/>
        </p:nvSpPr>
        <p:spPr>
          <a:xfrm>
            <a:off x="838200" y="2743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65B260-0D68-40B8-BC89-1FD545A6530F}"/>
              </a:ext>
            </a:extLst>
          </p:cNvPr>
          <p:cNvSpPr txBox="1"/>
          <p:nvPr/>
        </p:nvSpPr>
        <p:spPr>
          <a:xfrm>
            <a:off x="1600200" y="2667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2AA"/>
                </a:solidFill>
              </a:rPr>
              <a:t>y’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5CD1707-BF78-4260-BA94-3DFC43E18AA0}"/>
              </a:ext>
            </a:extLst>
          </p:cNvPr>
          <p:cNvSpPr txBox="1"/>
          <p:nvPr/>
        </p:nvSpPr>
        <p:spPr>
          <a:xfrm>
            <a:off x="4572000" y="51009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A32AA"/>
                </a:solidFill>
                <a:latin typeface="+mj-lt"/>
              </a:rPr>
              <a:t>x’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50F94C-3C66-492A-9E3F-F1364DD091CF}"/>
              </a:ext>
            </a:extLst>
          </p:cNvPr>
          <p:cNvSpPr txBox="1"/>
          <p:nvPr/>
        </p:nvSpPr>
        <p:spPr>
          <a:xfrm>
            <a:off x="1752600" y="3881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DA32AA"/>
                </a:solidFill>
                <a:latin typeface="+mj-lt"/>
              </a:rPr>
              <a:t>v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31345C2-3E2B-4C3E-9B28-BCDDE5D5B3C2}"/>
              </a:ext>
            </a:extLst>
          </p:cNvPr>
          <p:cNvSpPr/>
          <p:nvPr/>
        </p:nvSpPr>
        <p:spPr>
          <a:xfrm>
            <a:off x="2743200" y="4343400"/>
            <a:ext cx="228600" cy="228600"/>
          </a:xfrm>
          <a:prstGeom prst="ellipse">
            <a:avLst/>
          </a:prstGeom>
          <a:solidFill>
            <a:srgbClr val="FC4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4E5DAF-8DF0-494A-BC14-98598633280C}"/>
              </a:ext>
            </a:extLst>
          </p:cNvPr>
          <p:cNvSpPr txBox="1"/>
          <p:nvPr/>
        </p:nvSpPr>
        <p:spPr>
          <a:xfrm>
            <a:off x="1981200" y="4419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DA32AA"/>
                </a:solidFill>
                <a:latin typeface="+mj-lt"/>
              </a:rPr>
              <a:t>x’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43548B1-895E-4B5F-B83B-09E96899BD24}"/>
              </a:ext>
            </a:extLst>
          </p:cNvPr>
          <p:cNvSpPr txBox="1"/>
          <p:nvPr/>
        </p:nvSpPr>
        <p:spPr>
          <a:xfrm>
            <a:off x="2895600" y="4643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DA32AA"/>
                </a:solidFill>
              </a:rPr>
              <a:t>y’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321414B-D4F6-4EDA-8953-A73A0D56FB0F}"/>
              </a:ext>
            </a:extLst>
          </p:cNvPr>
          <p:cNvCxnSpPr>
            <a:endCxn id="27" idx="2"/>
          </p:cNvCxnSpPr>
          <p:nvPr/>
        </p:nvCxnSpPr>
        <p:spPr>
          <a:xfrm>
            <a:off x="1447800" y="4419600"/>
            <a:ext cx="1295400" cy="38100"/>
          </a:xfrm>
          <a:prstGeom prst="line">
            <a:avLst/>
          </a:prstGeom>
          <a:ln w="12700">
            <a:solidFill>
              <a:srgbClr val="DA32A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F6A8CD4-D036-41B9-98AC-C1B76A77373C}"/>
              </a:ext>
            </a:extLst>
          </p:cNvPr>
          <p:cNvCxnSpPr/>
          <p:nvPr/>
        </p:nvCxnSpPr>
        <p:spPr>
          <a:xfrm flipV="1">
            <a:off x="2871216" y="4538522"/>
            <a:ext cx="0" cy="871678"/>
          </a:xfrm>
          <a:prstGeom prst="line">
            <a:avLst/>
          </a:prstGeom>
          <a:ln w="12700">
            <a:solidFill>
              <a:srgbClr val="DA32A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CE8B229-9A62-45A9-908C-7FD9FB374724}"/>
              </a:ext>
            </a:extLst>
          </p:cNvPr>
          <p:cNvCxnSpPr/>
          <p:nvPr/>
        </p:nvCxnSpPr>
        <p:spPr>
          <a:xfrm flipV="1">
            <a:off x="2895600" y="4533900"/>
            <a:ext cx="0" cy="11049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1235A23-E320-4606-9C32-56AC66552936}"/>
              </a:ext>
            </a:extLst>
          </p:cNvPr>
          <p:cNvSpPr txBox="1"/>
          <p:nvPr/>
        </p:nvSpPr>
        <p:spPr>
          <a:xfrm>
            <a:off x="2590800" y="51771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y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08612A1-4249-42FE-A3E1-F511B9FDD4EE}"/>
              </a:ext>
            </a:extLst>
          </p:cNvPr>
          <p:cNvCxnSpPr/>
          <p:nvPr/>
        </p:nvCxnSpPr>
        <p:spPr>
          <a:xfrm>
            <a:off x="990600" y="4419600"/>
            <a:ext cx="1828800" cy="381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DFB8CD3-1881-4988-B795-D6A263AE4CCB}"/>
              </a:ext>
            </a:extLst>
          </p:cNvPr>
          <p:cNvSpPr txBox="1"/>
          <p:nvPr/>
        </p:nvSpPr>
        <p:spPr>
          <a:xfrm>
            <a:off x="2286000" y="4038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A079491-84D6-43D9-9BE5-F67FFB9AA06A}"/>
              </a:ext>
            </a:extLst>
          </p:cNvPr>
          <p:cNvSpPr txBox="1"/>
          <p:nvPr/>
        </p:nvSpPr>
        <p:spPr>
          <a:xfrm>
            <a:off x="8382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Lorentz transformations</a:t>
            </a:r>
          </a:p>
        </p:txBody>
      </p:sp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6C9756E3-87BB-4EC5-B4B6-BC17F7412A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84666"/>
              </p:ext>
            </p:extLst>
          </p:nvPr>
        </p:nvGraphicFramePr>
        <p:xfrm>
          <a:off x="5065713" y="285750"/>
          <a:ext cx="2674937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0" name="数式" r:id="rId3" imgW="1346040" imgH="1104840" progId="Equation.3">
                  <p:embed/>
                </p:oleObj>
              </mc:Choice>
              <mc:Fallback>
                <p:oleObj name="数式" r:id="rId3" imgW="1346040" imgH="1104840" progId="Equation.3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65713" y="285750"/>
                        <a:ext cx="2674937" cy="219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BE6359AF-605C-442F-8019-1E30CAFDE9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099951"/>
              </p:ext>
            </p:extLst>
          </p:nvPr>
        </p:nvGraphicFramePr>
        <p:xfrm>
          <a:off x="3810000" y="2654808"/>
          <a:ext cx="5151438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1" name="数式" r:id="rId5" imgW="2590560" imgH="1079280" progId="Equation.3">
                  <p:embed/>
                </p:oleObj>
              </mc:Choice>
              <mc:Fallback>
                <p:oleObj name="数式" r:id="rId5" imgW="2590560" imgH="1079280" progId="Equation.3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654808"/>
                        <a:ext cx="5151438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4267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7EA1C9-7F93-4174-B0B0-78A52AAE9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FFBA8-E276-4390-956E-79BA0361B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2E6BC-08C2-4D82-B90E-FC0D7E387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66D2F5E-1726-4CD6-8A86-E33345C4D4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505108"/>
              </p:ext>
            </p:extLst>
          </p:nvPr>
        </p:nvGraphicFramePr>
        <p:xfrm>
          <a:off x="876300" y="685800"/>
          <a:ext cx="5143500" cy="214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2" name="Equation" r:id="rId3" imgW="5143531" imgH="2141192" progId="Equation.DSMT4">
                  <p:embed/>
                </p:oleObj>
              </mc:Choice>
              <mc:Fallback>
                <p:oleObj name="Equation" r:id="rId3" imgW="5143531" imgH="214119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685800"/>
                        <a:ext cx="5143500" cy="2141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175DFEB-720D-4846-B0E4-AEF1165294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847094"/>
              </p:ext>
            </p:extLst>
          </p:nvPr>
        </p:nvGraphicFramePr>
        <p:xfrm>
          <a:off x="970085" y="3291840"/>
          <a:ext cx="6515100" cy="2880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3" name="Equation" r:id="rId5" imgW="3619440" imgH="1600200" progId="Equation.DSMT4">
                  <p:embed/>
                </p:oleObj>
              </mc:Choice>
              <mc:Fallback>
                <p:oleObj name="Equation" r:id="rId5" imgW="3619440" imgH="1600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0085" y="3291840"/>
                        <a:ext cx="6515100" cy="2880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3030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618A11-3214-4789-B787-81B4518FE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6A8105-00FA-447D-9E53-9987916DE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E1874F-C8B8-4158-AD27-4614FB5F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C0A2CA3-0ECE-4221-986B-EB290F383B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62944"/>
              </p:ext>
            </p:extLst>
          </p:nvPr>
        </p:nvGraphicFramePr>
        <p:xfrm>
          <a:off x="2079625" y="817563"/>
          <a:ext cx="5453063" cy="560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94" name="数式" r:id="rId3" imgW="2743200" imgH="2819160" progId="Equation.3">
                  <p:embed/>
                </p:oleObj>
              </mc:Choice>
              <mc:Fallback>
                <p:oleObj name="数式" r:id="rId3" imgW="2743200" imgH="281916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817563"/>
                        <a:ext cx="5453063" cy="560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9150EED-CCFA-4B9C-8335-968F5230C03B}"/>
              </a:ext>
            </a:extLst>
          </p:cNvPr>
          <p:cNvSpPr txBox="1"/>
          <p:nvPr/>
        </p:nvSpPr>
        <p:spPr>
          <a:xfrm>
            <a:off x="533400" y="243840"/>
            <a:ext cx="792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4-vectors: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B0602E3-9F9F-4D23-967A-A077252AEA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245664"/>
              </p:ext>
            </p:extLst>
          </p:nvPr>
        </p:nvGraphicFramePr>
        <p:xfrm>
          <a:off x="6858000" y="147839"/>
          <a:ext cx="1913168" cy="571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95" name="Equation" r:id="rId5" imgW="850680" imgH="253800" progId="Equation.DSMT4">
                  <p:embed/>
                </p:oleObj>
              </mc:Choice>
              <mc:Fallback>
                <p:oleObj name="Equation" r:id="rId5" imgW="85068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1465E14-CCED-489A-88EB-A6E7F11431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58000" y="147839"/>
                        <a:ext cx="1913168" cy="571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4318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8D10FC-7CC9-401E-BD10-68B3EB61F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220377-7F34-40E1-9D00-8BFDF0AF1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D07AD-AB17-4C69-B5AD-212434D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805A66-0982-495C-BB7C-4D1AB28D1F9C}"/>
              </a:ext>
            </a:extLst>
          </p:cNvPr>
          <p:cNvSpPr txBox="1"/>
          <p:nvPr/>
        </p:nvSpPr>
        <p:spPr>
          <a:xfrm>
            <a:off x="3048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Lorentz transformations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F3E354A-98B3-40BF-930F-DF709F8D10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935316"/>
              </p:ext>
            </p:extLst>
          </p:nvPr>
        </p:nvGraphicFramePr>
        <p:xfrm>
          <a:off x="4419600" y="228600"/>
          <a:ext cx="3308350" cy="181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4" name="数式" r:id="rId3" imgW="1663560" imgH="914400" progId="Equation.3">
                  <p:embed/>
                </p:oleObj>
              </mc:Choice>
              <mc:Fallback>
                <p:oleObj name="数式" r:id="rId3" imgW="1663560" imgH="9144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8600"/>
                        <a:ext cx="3308350" cy="181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6031BB7-2A4A-4776-9D72-EE8482922D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770061"/>
              </p:ext>
            </p:extLst>
          </p:nvPr>
        </p:nvGraphicFramePr>
        <p:xfrm>
          <a:off x="1143000" y="2590800"/>
          <a:ext cx="6235701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5" name="数式" r:id="rId5" imgW="3136680" imgH="774360" progId="Equation.3">
                  <p:embed/>
                </p:oleObj>
              </mc:Choice>
              <mc:Fallback>
                <p:oleObj name="数式" r:id="rId5" imgW="3136680" imgH="77436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90800"/>
                        <a:ext cx="6235701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Up 7">
            <a:extLst>
              <a:ext uri="{FF2B5EF4-FFF2-40B4-BE49-F238E27FC236}">
                <a16:creationId xmlns:a16="http://schemas.microsoft.com/office/drawing/2014/main" id="{8DEBB318-8BA8-41FB-971D-A0452CCF1AFE}"/>
              </a:ext>
            </a:extLst>
          </p:cNvPr>
          <p:cNvSpPr/>
          <p:nvPr/>
        </p:nvSpPr>
        <p:spPr>
          <a:xfrm>
            <a:off x="6400800" y="4321175"/>
            <a:ext cx="5334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C95293-5270-4017-B810-1063A68A4E54}"/>
              </a:ext>
            </a:extLst>
          </p:cNvPr>
          <p:cNvSpPr txBox="1"/>
          <p:nvPr/>
        </p:nvSpPr>
        <p:spPr>
          <a:xfrm>
            <a:off x="6443280" y="4854575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Repeated index summation convention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42C0A439-A875-434C-9B9D-9A17A21270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893348"/>
              </p:ext>
            </p:extLst>
          </p:nvPr>
        </p:nvGraphicFramePr>
        <p:xfrm>
          <a:off x="304800" y="4803208"/>
          <a:ext cx="4877296" cy="836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6" name="Equation" r:id="rId7" imgW="2590560" imgH="444240" progId="Equation.DSMT4">
                  <p:embed/>
                </p:oleObj>
              </mc:Choice>
              <mc:Fallback>
                <p:oleObj name="Equation" r:id="rId7" imgW="2590560" imgH="4442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D0658D14-081A-4D31-B685-D3042A54B9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4800" y="4803208"/>
                        <a:ext cx="4877296" cy="836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60816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354DB9-611F-4488-AA08-417EEE5CC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FD0E53-F1B4-4B48-9029-580306E9D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11FC2-E196-4984-AF78-03FD1850A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4863E-B602-428C-A5CF-173E4A6DC18D}"/>
              </a:ext>
            </a:extLst>
          </p:cNvPr>
          <p:cNvSpPr txBox="1"/>
          <p:nvPr/>
        </p:nvSpPr>
        <p:spPr>
          <a:xfrm>
            <a:off x="381000" y="381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4-vector relationships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DFD440D-8031-4D94-B635-EDA08A8FA4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814450"/>
              </p:ext>
            </p:extLst>
          </p:nvPr>
        </p:nvGraphicFramePr>
        <p:xfrm>
          <a:off x="381000" y="1143000"/>
          <a:ext cx="8432800" cy="277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2" name="数式" r:id="rId3" imgW="4241520" imgH="1396800" progId="Equation.3">
                  <p:embed/>
                </p:oleObj>
              </mc:Choice>
              <mc:Fallback>
                <p:oleObj name="数式" r:id="rId3" imgW="4241520" imgH="13968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43000"/>
                        <a:ext cx="8432800" cy="277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DCE7ECA-E98C-48A1-9B18-CECCBF6619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929852"/>
              </p:ext>
            </p:extLst>
          </p:nvPr>
        </p:nvGraphicFramePr>
        <p:xfrm>
          <a:off x="378941" y="3825874"/>
          <a:ext cx="7521575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3" name="Equation" r:id="rId5" imgW="3784320" imgH="660240" progId="Equation.DSMT4">
                  <p:embed/>
                </p:oleObj>
              </mc:Choice>
              <mc:Fallback>
                <p:oleObj name="Equation" r:id="rId5" imgW="3784320" imgH="6602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941" y="3825874"/>
                        <a:ext cx="7521575" cy="131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6142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7DA53D-9E2A-489E-8060-39771393D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B3CFEF-37F3-4E0D-BF06-64E4C6C09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5CD06-06E7-4145-8A86-4743D5680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F2E3CF1-85B9-4BAF-8582-628739D055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191011"/>
              </p:ext>
            </p:extLst>
          </p:nvPr>
        </p:nvGraphicFramePr>
        <p:xfrm>
          <a:off x="3714834" y="66361"/>
          <a:ext cx="27670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72" name="数式" r:id="rId3" imgW="1333440" imgH="228600" progId="Equation.3">
                  <p:embed/>
                </p:oleObj>
              </mc:Choice>
              <mc:Fallback>
                <p:oleObj name="数式" r:id="rId3" imgW="133344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834" y="66361"/>
                        <a:ext cx="276701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7D80311-ADE4-4816-BB43-1A08133C3D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639363"/>
              </p:ext>
            </p:extLst>
          </p:nvPr>
        </p:nvGraphicFramePr>
        <p:xfrm>
          <a:off x="687987" y="1156253"/>
          <a:ext cx="4164013" cy="195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73" name="数式" r:id="rId5" imgW="2006280" imgH="939600" progId="Equation.3">
                  <p:embed/>
                </p:oleObj>
              </mc:Choice>
              <mc:Fallback>
                <p:oleObj name="数式" r:id="rId5" imgW="2006280" imgH="9396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987" y="1156253"/>
                        <a:ext cx="4164013" cy="195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29FBE9C-3F1C-41DC-BBCF-CDE092FF01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30269"/>
              </p:ext>
            </p:extLst>
          </p:nvPr>
        </p:nvGraphicFramePr>
        <p:xfrm>
          <a:off x="684674" y="3929616"/>
          <a:ext cx="4125685" cy="1785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74" name="Equation" r:id="rId7" imgW="2171520" imgH="939600" progId="Equation.DSMT4">
                  <p:embed/>
                </p:oleObj>
              </mc:Choice>
              <mc:Fallback>
                <p:oleObj name="Equation" r:id="rId7" imgW="2171520" imgH="9396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F419A758-5100-46B7-B7DF-827EF8C4A8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4674" y="3929616"/>
                        <a:ext cx="4125685" cy="1785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D00AE55-0993-45A7-AF0E-603D530D3C31}"/>
              </a:ext>
            </a:extLst>
          </p:cNvPr>
          <p:cNvSpPr txBox="1"/>
          <p:nvPr/>
        </p:nvSpPr>
        <p:spPr>
          <a:xfrm>
            <a:off x="304800" y="596601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stationary frame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8EDE18-FD46-4D22-B06E-3873D9D05338}"/>
              </a:ext>
            </a:extLst>
          </p:cNvPr>
          <p:cNvSpPr txBox="1"/>
          <p:nvPr/>
        </p:nvSpPr>
        <p:spPr>
          <a:xfrm>
            <a:off x="294861" y="3343799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moving frame</a:t>
            </a:r>
          </a:p>
        </p:txBody>
      </p:sp>
    </p:spTree>
    <p:extLst>
      <p:ext uri="{BB962C8B-B14F-4D97-AF65-F5344CB8AC3E}">
        <p14:creationId xmlns:p14="http://schemas.microsoft.com/office/powerpoint/2010/main" val="3100635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58FAE8-1432-45E1-82C4-7DA261780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08467-3399-483E-BB4C-CD76A72AC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DECF1D-1AB0-473D-909A-C6155D02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464715-348B-489F-BC54-615761B300B0}"/>
              </a:ext>
            </a:extLst>
          </p:cNvPr>
          <p:cNvSpPr txBox="1"/>
          <p:nvPr/>
        </p:nvSpPr>
        <p:spPr>
          <a:xfrm>
            <a:off x="381000" y="1941358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Transformation of field strength tensor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102A452-F154-42BB-BFC5-7F11ABEBF8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60134"/>
              </p:ext>
            </p:extLst>
          </p:nvPr>
        </p:nvGraphicFramePr>
        <p:xfrm>
          <a:off x="185875" y="2469921"/>
          <a:ext cx="8961438" cy="3527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4" name="数式" r:id="rId3" imgW="4775040" imgH="1879560" progId="Equation.3">
                  <p:embed/>
                </p:oleObj>
              </mc:Choice>
              <mc:Fallback>
                <p:oleObj name="数式" r:id="rId3" imgW="4775040" imgH="187956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75" y="2469921"/>
                        <a:ext cx="8961438" cy="3527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32485A4-B1B0-4994-89D4-0649F6A0AF31}"/>
              </a:ext>
            </a:extLst>
          </p:cNvPr>
          <p:cNvSpPr txBox="1"/>
          <p:nvPr/>
        </p:nvSpPr>
        <p:spPr>
          <a:xfrm>
            <a:off x="91281" y="304800"/>
            <a:ext cx="85955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   This analysis shows that the E and B fields must be treated as components of the field strength tensor and that in order to transform between inertial frames, we need to use the tensor transformation relationships: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8466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66896B-ABCD-4E11-8889-D370573E4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EA001B-9EBD-4C83-B5E5-31861DD56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51162-B36C-4DEB-B54F-E939307E3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A21DAB-7031-4C7F-B95E-09940E5A4C40}"/>
              </a:ext>
            </a:extLst>
          </p:cNvPr>
          <p:cNvSpPr txBox="1"/>
          <p:nvPr/>
        </p:nvSpPr>
        <p:spPr>
          <a:xfrm>
            <a:off x="24063" y="79748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Inverse transformation of field strength tensor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591AD02-34E2-4F27-8274-C8CDDB8FA1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738444"/>
              </p:ext>
            </p:extLst>
          </p:nvPr>
        </p:nvGraphicFramePr>
        <p:xfrm>
          <a:off x="371475" y="584200"/>
          <a:ext cx="8505825" cy="374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4" name="Equation" r:id="rId3" imgW="7175160" imgH="3162240" progId="Equation.DSMT4">
                  <p:embed/>
                </p:oleObj>
              </mc:Choice>
              <mc:Fallback>
                <p:oleObj name="Equation" r:id="rId3" imgW="7175160" imgH="316224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584200"/>
                        <a:ext cx="8505825" cy="374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C0ACBF-9FE6-466C-82A3-24879362FA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617833"/>
              </p:ext>
            </p:extLst>
          </p:nvPr>
        </p:nvGraphicFramePr>
        <p:xfrm>
          <a:off x="1981200" y="4541838"/>
          <a:ext cx="5287963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5" name="Equation" r:id="rId5" imgW="4508280" imgH="1511280" progId="Equation.DSMT4">
                  <p:embed/>
                </p:oleObj>
              </mc:Choice>
              <mc:Fallback>
                <p:oleObj name="Equation" r:id="rId5" imgW="4508280" imgH="15112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541838"/>
                        <a:ext cx="5287963" cy="177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0667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EA129F-D4BC-4B71-A36F-3F451CF5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066155-16BE-4B51-B7CC-19DCD9317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7D65AC-906C-4660-8FF4-68A5558C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E124A8-E428-4B07-A3CD-FFC1ECE638BD}"/>
              </a:ext>
            </a:extLst>
          </p:cNvPr>
          <p:cNvSpPr txBox="1"/>
          <p:nvPr/>
        </p:nvSpPr>
        <p:spPr>
          <a:xfrm>
            <a:off x="762000" y="2890157"/>
            <a:ext cx="85113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Timelines –</a:t>
            </a:r>
          </a:p>
          <a:p>
            <a:pPr lvl="1"/>
            <a:r>
              <a:rPr lang="en-US" sz="2400" dirty="0">
                <a:latin typeface="+mj-lt"/>
              </a:rPr>
              <a:t>April 30 – sign up for presentations</a:t>
            </a:r>
          </a:p>
          <a:p>
            <a:pPr lvl="1"/>
            <a:r>
              <a:rPr lang="en-US" sz="2400" dirty="0">
                <a:latin typeface="+mj-lt"/>
              </a:rPr>
              <a:t>May 3 – Presentations I</a:t>
            </a:r>
          </a:p>
          <a:p>
            <a:pPr lvl="1"/>
            <a:r>
              <a:rPr lang="en-US" sz="2400" dirty="0">
                <a:latin typeface="+mj-lt"/>
              </a:rPr>
              <a:t>May 5 – Presentations II</a:t>
            </a:r>
          </a:p>
          <a:p>
            <a:pPr lvl="1"/>
            <a:r>
              <a:rPr lang="en-US" sz="2400" dirty="0">
                <a:latin typeface="+mj-lt"/>
              </a:rPr>
              <a:t>May 6 – take home exam available</a:t>
            </a:r>
          </a:p>
          <a:p>
            <a:pPr lvl="1"/>
            <a:r>
              <a:rPr lang="en-US" sz="2400" dirty="0">
                <a:latin typeface="+mj-lt"/>
              </a:rPr>
              <a:t>May 14 – all course materials due; outstanding homework, projects, and completed exams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42DCB0-056A-45A9-8A51-1654E70ACD24}"/>
              </a:ext>
            </a:extLst>
          </p:cNvPr>
          <p:cNvSpPr txBox="1"/>
          <p:nvPr/>
        </p:nvSpPr>
        <p:spPr>
          <a:xfrm>
            <a:off x="228600" y="3810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 I    Summary of concepts/equations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Review II     Example problems</a:t>
            </a:r>
          </a:p>
        </p:txBody>
      </p:sp>
    </p:spTree>
    <p:extLst>
      <p:ext uri="{BB962C8B-B14F-4D97-AF65-F5344CB8AC3E}">
        <p14:creationId xmlns:p14="http://schemas.microsoft.com/office/powerpoint/2010/main" val="289304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056C1-9DF3-48DE-A925-0CBAC2C79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D722AD-838E-4177-AF3A-D4A289A68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E0EF7-34E4-4934-965D-A94034E49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E2222B-D095-4236-B0A0-A421A2926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5820"/>
            <a:ext cx="9144000" cy="51663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E99A44-264C-4D85-9034-B6735F004BC2}"/>
              </a:ext>
            </a:extLst>
          </p:cNvPr>
          <p:cNvSpPr txBox="1"/>
          <p:nvPr/>
        </p:nvSpPr>
        <p:spPr>
          <a:xfrm>
            <a:off x="0" y="13652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Colloquium this week is joint with Chemistry  on Wed. at 4 PM</a:t>
            </a:r>
          </a:p>
        </p:txBody>
      </p:sp>
    </p:spTree>
    <p:extLst>
      <p:ext uri="{BB962C8B-B14F-4D97-AF65-F5344CB8AC3E}">
        <p14:creationId xmlns:p14="http://schemas.microsoft.com/office/powerpoint/2010/main" val="2812783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7B6AB6-AADE-4CCD-8DE1-CF544164B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44DAEC-4EDF-4758-9A0F-60CDABA80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C7D23-5623-489A-A9CD-91DA2F6C9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E51196-DD31-4F48-97C6-178BB718ADFD}"/>
              </a:ext>
            </a:extLst>
          </p:cNvPr>
          <p:cNvSpPr/>
          <p:nvPr/>
        </p:nvSpPr>
        <p:spPr>
          <a:xfrm>
            <a:off x="6248400" y="-12907"/>
            <a:ext cx="1600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33DAB37-0E0A-4318-B575-21F25D0395CD}"/>
              </a:ext>
            </a:extLst>
          </p:cNvPr>
          <p:cNvGrpSpPr/>
          <p:nvPr/>
        </p:nvGrpSpPr>
        <p:grpSpPr>
          <a:xfrm>
            <a:off x="292345" y="28575"/>
            <a:ext cx="8905875" cy="6829425"/>
            <a:chOff x="292345" y="28575"/>
            <a:chExt cx="8905875" cy="682942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6DC6DB2-13C6-4852-AFE2-383D5866993C}"/>
                </a:ext>
              </a:extLst>
            </p:cNvPr>
            <p:cNvGrpSpPr/>
            <p:nvPr/>
          </p:nvGrpSpPr>
          <p:grpSpPr>
            <a:xfrm>
              <a:off x="292345" y="28575"/>
              <a:ext cx="8905875" cy="6829425"/>
              <a:chOff x="5791200" y="-278790"/>
              <a:chExt cx="8905875" cy="6829425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50A8A20E-F44D-4CF7-A428-2F7D64288E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91200" y="-278790"/>
                <a:ext cx="8905875" cy="6829425"/>
              </a:xfrm>
              <a:prstGeom prst="rect">
                <a:avLst/>
              </a:prstGeom>
            </p:spPr>
          </p:pic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8EABA1F-C7D4-4BED-A263-410D42B3F320}"/>
                  </a:ext>
                </a:extLst>
              </p:cNvPr>
              <p:cNvSpPr/>
              <p:nvPr/>
            </p:nvSpPr>
            <p:spPr>
              <a:xfrm>
                <a:off x="8458200" y="4097216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B2DC584-261B-465C-A8A3-DD95B984B07B}"/>
                </a:ext>
              </a:extLst>
            </p:cNvPr>
            <p:cNvSpPr/>
            <p:nvPr/>
          </p:nvSpPr>
          <p:spPr>
            <a:xfrm>
              <a:off x="6134100" y="4395789"/>
              <a:ext cx="22860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D9B5F146-8881-446A-AEB2-232A7F1F8E1E}"/>
              </a:ext>
            </a:extLst>
          </p:cNvPr>
          <p:cNvSpPr txBox="1"/>
          <p:nvPr/>
        </p:nvSpPr>
        <p:spPr>
          <a:xfrm>
            <a:off x="3352800" y="4478179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+mj-lt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923893-5410-4680-BA6A-C26FB285A175}"/>
              </a:ext>
            </a:extLst>
          </p:cNvPr>
          <p:cNvSpPr txBox="1"/>
          <p:nvPr/>
        </p:nvSpPr>
        <p:spPr>
          <a:xfrm>
            <a:off x="6438900" y="4439750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+mj-lt"/>
              </a:rPr>
              <a:t>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75ECA6-2B90-4081-BD68-35EB6CE14F7F}"/>
              </a:ext>
            </a:extLst>
          </p:cNvPr>
          <p:cNvSpPr/>
          <p:nvPr/>
        </p:nvSpPr>
        <p:spPr>
          <a:xfrm>
            <a:off x="3697165" y="1295401"/>
            <a:ext cx="3162301" cy="5426074"/>
          </a:xfrm>
          <a:prstGeom prst="rect">
            <a:avLst/>
          </a:prstGeom>
          <a:solidFill>
            <a:srgbClr val="00B05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800E7E-1F1A-4FC8-8423-C89B4D9031E6}"/>
              </a:ext>
            </a:extLst>
          </p:cNvPr>
          <p:cNvSpPr/>
          <p:nvPr/>
        </p:nvSpPr>
        <p:spPr>
          <a:xfrm>
            <a:off x="1524000" y="1295400"/>
            <a:ext cx="2057400" cy="5426075"/>
          </a:xfrm>
          <a:prstGeom prst="rect">
            <a:avLst/>
          </a:prstGeom>
          <a:solidFill>
            <a:schemeClr val="accent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5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2B446B-FA63-4F0B-8B5F-28C0DF5C3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27DE46-4ED5-4E9D-85D4-9B249931F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3C8AE-EF89-4147-8F68-11E15F25A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F14E26-BCDC-47AB-9384-4AED189422EA}"/>
              </a:ext>
            </a:extLst>
          </p:cNvPr>
          <p:cNvSpPr txBox="1"/>
          <p:nvPr/>
        </p:nvSpPr>
        <p:spPr>
          <a:xfrm>
            <a:off x="0" y="1143000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Elementary charge   e</a:t>
            </a:r>
          </a:p>
          <a:p>
            <a:r>
              <a:rPr lang="en-US" sz="2400" dirty="0">
                <a:latin typeface="+mj-lt"/>
              </a:rPr>
              <a:t>                    in SI units:                       1.602176634x10</a:t>
            </a:r>
            <a:r>
              <a:rPr lang="en-US" sz="2400" baseline="30000" dirty="0">
                <a:latin typeface="+mj-lt"/>
              </a:rPr>
              <a:t>-19</a:t>
            </a:r>
            <a:r>
              <a:rPr lang="en-US" sz="2400" dirty="0">
                <a:latin typeface="+mj-lt"/>
              </a:rPr>
              <a:t> C  </a:t>
            </a:r>
          </a:p>
          <a:p>
            <a:r>
              <a:rPr lang="en-US" sz="2400" dirty="0">
                <a:latin typeface="+mj-lt"/>
              </a:rPr>
              <a:t>                    in </a:t>
            </a:r>
            <a:r>
              <a:rPr lang="en-US" sz="2400" dirty="0" err="1">
                <a:latin typeface="+mj-lt"/>
              </a:rPr>
              <a:t>cgs</a:t>
            </a:r>
            <a:r>
              <a:rPr lang="en-US" sz="2400" dirty="0">
                <a:latin typeface="+mj-lt"/>
              </a:rPr>
              <a:t> Gaussian units:    4.80320424x10</a:t>
            </a:r>
            <a:r>
              <a:rPr lang="en-US" sz="2400" baseline="30000" dirty="0">
                <a:latin typeface="+mj-lt"/>
              </a:rPr>
              <a:t>-10   </a:t>
            </a:r>
            <a:r>
              <a:rPr lang="en-US" sz="2400" dirty="0">
                <a:latin typeface="+mj-lt"/>
              </a:rPr>
              <a:t>  stat-C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D8A693-FB88-4368-98D2-0A983CEC2F18}"/>
              </a:ext>
            </a:extLst>
          </p:cNvPr>
          <p:cNvSpPr txBox="1"/>
          <p:nvPr/>
        </p:nvSpPr>
        <p:spPr>
          <a:xfrm>
            <a:off x="2584938" y="38079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unit relationships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E8EAF6-EDA8-4E4B-9345-D2D3F6D2774B}"/>
              </a:ext>
            </a:extLst>
          </p:cNvPr>
          <p:cNvSpPr txBox="1"/>
          <p:nvPr/>
        </p:nvSpPr>
        <p:spPr>
          <a:xfrm>
            <a:off x="457200" y="2971800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eV as an energy unit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Joule is the SI energy unit</a:t>
            </a:r>
          </a:p>
          <a:p>
            <a:r>
              <a:rPr lang="en-US" sz="2400" dirty="0">
                <a:latin typeface="+mj-lt"/>
              </a:rPr>
              <a:t>Volt    is the SI electrostatic potential unit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1 eV=</a:t>
            </a:r>
            <a:r>
              <a:rPr lang="en-US" sz="2400" dirty="0"/>
              <a:t> 1.602176634x10</a:t>
            </a:r>
            <a:r>
              <a:rPr lang="en-US" sz="2400" baseline="30000" dirty="0"/>
              <a:t>-19</a:t>
            </a:r>
            <a:r>
              <a:rPr lang="en-US" sz="2400" dirty="0"/>
              <a:t> J 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0200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4B3295-F1C2-4FF0-BFBA-295BA12AD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CC2852-8CF5-477B-AD9F-2C1EA4DE4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94838-8D69-4A8C-B73F-F5323974F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1729B6-410D-4A78-B7FF-81EFC2FB97AF}"/>
              </a:ext>
            </a:extLst>
          </p:cNvPr>
          <p:cNvSpPr txBox="1"/>
          <p:nvPr/>
        </p:nvSpPr>
        <p:spPr>
          <a:xfrm>
            <a:off x="4572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DA32AA"/>
                </a:solidFill>
                <a:latin typeface="+mj-lt"/>
              </a:rPr>
              <a:t>More relationships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E750A05-BD85-4926-BA51-6A420934C9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624057"/>
              </p:ext>
            </p:extLst>
          </p:nvPr>
        </p:nvGraphicFramePr>
        <p:xfrm>
          <a:off x="457200" y="987189"/>
          <a:ext cx="2759075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7" name="Equation" r:id="rId3" imgW="1295280" imgH="1485720" progId="Equation.DSMT4">
                  <p:embed/>
                </p:oleObj>
              </mc:Choice>
              <mc:Fallback>
                <p:oleObj name="Equation" r:id="rId3" imgW="1295280" imgH="14857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987189"/>
                        <a:ext cx="2759075" cy="3165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9CF08FC-E39A-43C3-B293-64EDF4DD2E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993970"/>
              </p:ext>
            </p:extLst>
          </p:nvPr>
        </p:nvGraphicFramePr>
        <p:xfrm>
          <a:off x="5486400" y="987189"/>
          <a:ext cx="2786063" cy="319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8" name="Equation" r:id="rId5" imgW="1307880" imgH="1498320" progId="Equation.DSMT4">
                  <p:embed/>
                </p:oleObj>
              </mc:Choice>
              <mc:Fallback>
                <p:oleObj name="Equation" r:id="rId5" imgW="1307880" imgH="14983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86400" y="987189"/>
                        <a:ext cx="2786063" cy="3192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CF0FE0E-B584-4C31-9E3C-B02E617358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746655"/>
              </p:ext>
            </p:extLst>
          </p:nvPr>
        </p:nvGraphicFramePr>
        <p:xfrm>
          <a:off x="228600" y="4572000"/>
          <a:ext cx="6516133" cy="1172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9" name="Equation" r:id="rId7" imgW="2539800" imgH="457200" progId="Equation.DSMT4">
                  <p:embed/>
                </p:oleObj>
              </mc:Choice>
              <mc:Fallback>
                <p:oleObj name="Equation" r:id="rId7" imgW="2539800" imgH="457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600" y="4572000"/>
                        <a:ext cx="6516133" cy="11729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17839A0-B42E-4D98-9595-BF3DB9D35F56}"/>
              </a:ext>
            </a:extLst>
          </p:cNvPr>
          <p:cNvSpPr/>
          <p:nvPr/>
        </p:nvSpPr>
        <p:spPr>
          <a:xfrm>
            <a:off x="354107" y="969260"/>
            <a:ext cx="2922493" cy="4933016"/>
          </a:xfrm>
          <a:prstGeom prst="rect">
            <a:avLst/>
          </a:prstGeom>
          <a:solidFill>
            <a:srgbClr val="00B05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3CFB6E-6E94-48B7-9AF0-AF1F9C8DAFEB}"/>
              </a:ext>
            </a:extLst>
          </p:cNvPr>
          <p:cNvSpPr/>
          <p:nvPr/>
        </p:nvSpPr>
        <p:spPr>
          <a:xfrm>
            <a:off x="5181600" y="1066799"/>
            <a:ext cx="3090862" cy="4876801"/>
          </a:xfrm>
          <a:prstGeom prst="rect">
            <a:avLst/>
          </a:prstGeom>
          <a:solidFill>
            <a:schemeClr val="accent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07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439BB-38C8-4153-934C-9392AB4E1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CE87E8-FC4A-4BD9-871B-7B437AE72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7D1B8-4A15-4027-9F91-32CC15E6F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15CB26-FE84-4DF4-AE22-167AF4784C03}"/>
              </a:ext>
            </a:extLst>
          </p:cNvPr>
          <p:cNvSpPr txBox="1"/>
          <p:nvPr/>
        </p:nvSpPr>
        <p:spPr>
          <a:xfrm>
            <a:off x="457200" y="304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DA32AA"/>
                </a:solidFill>
                <a:latin typeface="+mj-lt"/>
              </a:rPr>
              <a:t>More relationships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912EF6D-3BD5-4C80-98D1-B13E643792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651605"/>
              </p:ext>
            </p:extLst>
          </p:nvPr>
        </p:nvGraphicFramePr>
        <p:xfrm>
          <a:off x="192649" y="1528465"/>
          <a:ext cx="350012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3" name="Equation" r:id="rId3" imgW="1320480" imgH="1015920" progId="Equation.DSMT4">
                  <p:embed/>
                </p:oleObj>
              </mc:Choice>
              <mc:Fallback>
                <p:oleObj name="Equation" r:id="rId3" imgW="132048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2649" y="1528465"/>
                        <a:ext cx="3500120" cy="269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18A95D2-1749-477E-9250-469D2C5681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370627"/>
              </p:ext>
            </p:extLst>
          </p:nvPr>
        </p:nvGraphicFramePr>
        <p:xfrm>
          <a:off x="5014451" y="1766890"/>
          <a:ext cx="3606599" cy="245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4" name="Equation" r:id="rId5" imgW="1231560" imgH="838080" progId="Equation.DSMT4">
                  <p:embed/>
                </p:oleObj>
              </mc:Choice>
              <mc:Fallback>
                <p:oleObj name="Equation" r:id="rId5" imgW="12315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14451" y="1766890"/>
                        <a:ext cx="3606599" cy="2453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41000007-78CF-4411-BBBB-95E7B17EAB86}"/>
              </a:ext>
            </a:extLst>
          </p:cNvPr>
          <p:cNvSpPr/>
          <p:nvPr/>
        </p:nvSpPr>
        <p:spPr>
          <a:xfrm>
            <a:off x="86170" y="969260"/>
            <a:ext cx="3606599" cy="3678940"/>
          </a:xfrm>
          <a:prstGeom prst="rect">
            <a:avLst/>
          </a:prstGeom>
          <a:solidFill>
            <a:srgbClr val="00B05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D907B-14C7-433F-B34A-A5CEAA107803}"/>
              </a:ext>
            </a:extLst>
          </p:cNvPr>
          <p:cNvSpPr/>
          <p:nvPr/>
        </p:nvSpPr>
        <p:spPr>
          <a:xfrm>
            <a:off x="4724400" y="998568"/>
            <a:ext cx="3909645" cy="3649632"/>
          </a:xfrm>
          <a:prstGeom prst="rect">
            <a:avLst/>
          </a:prstGeom>
          <a:solidFill>
            <a:schemeClr val="accent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58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8487F-DD22-4C3C-B4AC-ACE52D208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04/282021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5115B0-66CB-4BC3-A346-B554C97BA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36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0F09C-CA8E-4872-B48D-EC10B69B3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8C5ED8-F3D6-4E05-AF45-FDBF282B780A}"/>
              </a:ext>
            </a:extLst>
          </p:cNvPr>
          <p:cNvSpPr txBox="1"/>
          <p:nvPr/>
        </p:nvSpPr>
        <p:spPr>
          <a:xfrm>
            <a:off x="304800" y="397278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Poisson and Laplace Equations</a:t>
            </a:r>
            <a:endParaRPr lang="en-US" sz="2400" dirty="0"/>
          </a:p>
          <a:p>
            <a:r>
              <a:rPr lang="en-US" sz="2400" dirty="0"/>
              <a:t>We are concerned with finding solutions to the Poisson equation: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and the Laplace equation: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The Laplace equation is the “homogeneous” version of the Poisson equation.  The Green's theorem allows us to determine the electrostatic potential  from volume and surface integrals: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5791A50-902E-4831-B3AA-FEF8BE4BD2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483843"/>
              </p:ext>
            </p:extLst>
          </p:nvPr>
        </p:nvGraphicFramePr>
        <p:xfrm>
          <a:off x="2819400" y="1219200"/>
          <a:ext cx="2971800" cy="1117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3" name="Equation" r:id="rId3" imgW="1688760" imgH="634680" progId="Equation.DSMT4">
                  <p:embed/>
                </p:oleObj>
              </mc:Choice>
              <mc:Fallback>
                <p:oleObj name="Equation" r:id="rId3" imgW="1688760" imgH="634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19400" y="1219200"/>
                        <a:ext cx="2971800" cy="11172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B32CD35-8F82-4AEB-A8AD-F60874148A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950125"/>
              </p:ext>
            </p:extLst>
          </p:nvPr>
        </p:nvGraphicFramePr>
        <p:xfrm>
          <a:off x="3048000" y="2553590"/>
          <a:ext cx="207803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4" name="Equation" r:id="rId5" imgW="1180800" imgH="330120" progId="Equation.DSMT4">
                  <p:embed/>
                </p:oleObj>
              </mc:Choice>
              <mc:Fallback>
                <p:oleObj name="Equation" r:id="rId5" imgW="1180800" imgH="3301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0" y="2553590"/>
                        <a:ext cx="2078037" cy="58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E9C768B-FEDA-4939-A5E0-521DB5A752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181523"/>
              </p:ext>
            </p:extLst>
          </p:nvPr>
        </p:nvGraphicFramePr>
        <p:xfrm>
          <a:off x="1677988" y="4587021"/>
          <a:ext cx="7161212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5" name="Equation" r:id="rId7" imgW="4902120" imgH="1231560" progId="Equation.DSMT4">
                  <p:embed/>
                </p:oleObj>
              </mc:Choice>
              <mc:Fallback>
                <p:oleObj name="Equation" r:id="rId7" imgW="4902120" imgH="12315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77988" y="4587021"/>
                        <a:ext cx="7161212" cy="1798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4DF7B7C-525E-42AD-880C-7F6D9E0F5962}"/>
              </a:ext>
            </a:extLst>
          </p:cNvPr>
          <p:cNvSpPr txBox="1"/>
          <p:nvPr/>
        </p:nvSpPr>
        <p:spPr>
          <a:xfrm>
            <a:off x="0" y="136525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Memorable equations from electrostatics</a:t>
            </a:r>
          </a:p>
        </p:txBody>
      </p:sp>
    </p:spTree>
    <p:extLst>
      <p:ext uri="{BB962C8B-B14F-4D97-AF65-F5344CB8AC3E}">
        <p14:creationId xmlns:p14="http://schemas.microsoft.com/office/powerpoint/2010/main" val="2128244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27431</TotalTime>
  <Words>719</Words>
  <Application>Microsoft Office PowerPoint</Application>
  <PresentationFormat>On-screen Show (4:3)</PresentationFormat>
  <Paragraphs>167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1443</cp:revision>
  <cp:lastPrinted>2020-04-24T04:05:54Z</cp:lastPrinted>
  <dcterms:created xsi:type="dcterms:W3CDTF">2012-01-10T18:32:24Z</dcterms:created>
  <dcterms:modified xsi:type="dcterms:W3CDTF">2021-04-28T14:52:48Z</dcterms:modified>
</cp:coreProperties>
</file>