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88" r:id="rId4"/>
    <p:sldId id="389" r:id="rId5"/>
    <p:sldId id="390" r:id="rId6"/>
    <p:sldId id="404" r:id="rId7"/>
    <p:sldId id="405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391" r:id="rId20"/>
    <p:sldId id="392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0441" autoAdjust="0"/>
  </p:normalViewPr>
  <p:slideViewPr>
    <p:cSldViewPr>
      <p:cViewPr varScale="1">
        <p:scale>
          <a:sx n="64" d="100"/>
          <a:sy n="64" d="100"/>
        </p:scale>
        <p:origin x="763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examine some optical properties of crystalline materials.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8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about the schedule.    Please send me topics for the review next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8.wmf"/><Relationship Id="rId3" Type="http://schemas.openxmlformats.org/officeDocument/2006/relationships/image" Target="../media/image29.png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7.wmf"/><Relationship Id="rId5" Type="http://schemas.openxmlformats.org/officeDocument/2006/relationships/image" Target="../media/image31.png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30.png"/><Relationship Id="rId9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0"/>
            <a:ext cx="8991600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Review of  Electrodynamics --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Part 2</a:t>
            </a:r>
          </a:p>
          <a:p>
            <a:pPr marL="0" lvl="1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数式" r:id="rId3" imgW="1815840" imgH="888840" progId="Equation.3">
                  <p:embed/>
                </p:oleObj>
              </mc:Choice>
              <mc:Fallback>
                <p:oleObj name="数式" r:id="rId3" imgW="1815840" imgH="8888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数式" r:id="rId5" imgW="139680" imgH="203040" progId="Equation.3">
                    <p:embed/>
                  </p:oleObj>
                </mc:Choice>
                <mc:Fallback>
                  <p:oleObj name="数式" r:id="rId5" imgW="139680" imgH="203040" progId="Equation.3">
                    <p:embed/>
                    <p:pic>
                      <p:nvPicPr>
                        <p:cNvPr id="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1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9" imgW="2298600" imgH="558720" progId="Equation.DSMT4">
                  <p:embed/>
                </p:oleObj>
              </mc:Choice>
              <mc:Fallback>
                <p:oleObj name="Equation" r:id="rId9" imgW="2298600" imgH="55872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2188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96000" y="1066800"/>
            <a:ext cx="1524000" cy="2664768"/>
            <a:chOff x="6781800" y="535632"/>
            <a:chExt cx="1524000" cy="2664768"/>
          </a:xfrm>
        </p:grpSpPr>
        <p:sp>
          <p:nvSpPr>
            <p:cNvPr id="9" name="Rectangle 8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1143457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name="数式" r:id="rId3" imgW="139680" imgH="203040" progId="Equation.3">
                    <p:embed/>
                  </p:oleObj>
                </mc:Choice>
                <mc:Fallback>
                  <p:oleObj name="数式" r:id="rId3" imgW="139680" imgH="203040" progId="Equation.3">
                    <p:embed/>
                    <p:pic>
                      <p:nvPicPr>
                        <p:cNvPr id="1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9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7579776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15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25256"/>
              </p:ext>
            </p:extLst>
          </p:nvPr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7" imgW="2298600" imgH="558720" progId="Equation.DSMT4">
                  <p:embed/>
                </p:oleObj>
              </mc:Choice>
              <mc:Fallback>
                <p:oleObj name="Equation" r:id="rId7" imgW="2298600" imgH="55872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582736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数式" r:id="rId3" imgW="2882880" imgH="533160" progId="Equation.3">
                  <p:embed/>
                </p:oleObj>
              </mc:Choice>
              <mc:Fallback>
                <p:oleObj name="数式" r:id="rId3" imgW="2882880" imgH="53316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38408"/>
              </p:ext>
            </p:extLst>
          </p:nvPr>
        </p:nvGraphicFramePr>
        <p:xfrm>
          <a:off x="911224" y="4731543"/>
          <a:ext cx="653097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4724280" imgH="1231560" progId="Equation.DSMT4">
                  <p:embed/>
                </p:oleObj>
              </mc:Choice>
              <mc:Fallback>
                <p:oleObj name="Equation" r:id="rId5" imgW="4724280" imgH="123156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4" y="4731543"/>
                        <a:ext cx="653097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95994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32140"/>
              </p:ext>
            </p:extLst>
          </p:nvPr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5" imgW="3911400" imgH="1422360" progId="Equation.DSMT4">
                  <p:embed/>
                </p:oleObj>
              </mc:Choice>
              <mc:Fallback>
                <p:oleObj name="Equation" r:id="rId5" imgW="3911400" imgH="14223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3" imgW="1346040" imgH="914400" progId="Equation.DSMT4">
                  <p:embed/>
                </p:oleObj>
              </mc:Choice>
              <mc:Fallback>
                <p:oleObj name="Equation" r:id="rId3" imgW="1346040" imgH="914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8688"/>
              </p:ext>
            </p:extLst>
          </p:nvPr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5" imgW="1168200" imgH="1295280" progId="Equation.DSMT4">
                  <p:embed/>
                </p:oleObj>
              </mc:Choice>
              <mc:Fallback>
                <p:oleObj name="Equation" r:id="rId5" imgW="1168200" imgH="12952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7" imgW="1422360" imgH="1295280" progId="Equation.DSMT4">
                  <p:embed/>
                </p:oleObj>
              </mc:Choice>
              <mc:Fallback>
                <p:oleObj name="Equation" r:id="rId7" imgW="1422360" imgH="12952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929560"/>
                </p:ext>
              </p:extLst>
            </p:nvPr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6" name="Equation" r:id="rId9" imgW="2349360" imgH="1536480" progId="Equation.DSMT4">
                    <p:embed/>
                  </p:oleObj>
                </mc:Choice>
                <mc:Fallback>
                  <p:oleObj name="Equation" r:id="rId9" imgW="2349360" imgH="153648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15126"/>
              </p:ext>
            </p:extLst>
          </p:nvPr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5" imgW="3657600" imgH="1193760" progId="Equation.DSMT4">
                  <p:embed/>
                </p:oleObj>
              </mc:Choice>
              <mc:Fallback>
                <p:oleObj name="Equation" r:id="rId5" imgW="3657600" imgH="1193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数式" r:id="rId6" imgW="3035160" imgH="1485720" progId="Equation.3">
                  <p:embed/>
                </p:oleObj>
              </mc:Choice>
              <mc:Fallback>
                <p:oleObj name="数式" r:id="rId6" imgW="3035160" imgH="14857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数式" r:id="rId8" imgW="520560" imgH="215640" progId="Equation.3">
                  <p:embed/>
                </p:oleObj>
              </mc:Choice>
              <mc:Fallback>
                <p:oleObj name="数式" r:id="rId8" imgW="520560" imgH="2156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数式" r:id="rId10" imgW="558720" imgH="228600" progId="Equation.3">
                  <p:embed/>
                </p:oleObj>
              </mc:Choice>
              <mc:Fallback>
                <p:oleObj name="数式" r:id="rId10" imgW="558720" imgH="2286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数式" r:id="rId12" imgW="558720" imgH="241200" progId="Equation.3">
                  <p:embed/>
                </p:oleObj>
              </mc:Choice>
              <mc:Fallback>
                <p:oleObj name="数式" r:id="rId12" imgW="558720" imgH="2412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4" imgW="2298600" imgH="533160" progId="Equation.DSMT4">
                  <p:embed/>
                </p:oleObj>
              </mc:Choice>
              <mc:Fallback>
                <p:oleObj name="Equation" r:id="rId4" imgW="2298600" imgH="533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639929-ECA7-4BCA-94BE-02481B99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8FF28-8E17-484D-BB97-68FF0A0EC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EE44B-968F-4B42-9DAC-6F8427C7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6C7B0-2078-4EE6-B95E-77D4BA10D12A}"/>
              </a:ext>
            </a:extLst>
          </p:cNvPr>
          <p:cNvSpPr txBox="1"/>
          <p:nvPr/>
        </p:nvSpPr>
        <p:spPr>
          <a:xfrm>
            <a:off x="228600" y="76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427DCF-EF20-4BB4-9AB8-3D33FF349C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98349"/>
              </p:ext>
            </p:extLst>
          </p:nvPr>
        </p:nvGraphicFramePr>
        <p:xfrm>
          <a:off x="280987" y="606679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06679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48453C2-A037-430C-A57B-ECE02E49E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78602"/>
              </p:ext>
            </p:extLst>
          </p:nvPr>
        </p:nvGraphicFramePr>
        <p:xfrm>
          <a:off x="256674" y="4191000"/>
          <a:ext cx="7960895" cy="964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5" imgW="3771720" imgH="457200" progId="Equation.DSMT4">
                  <p:embed/>
                </p:oleObj>
              </mc:Choice>
              <mc:Fallback>
                <p:oleObj name="Equation" r:id="rId5" imgW="3771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6674" y="4191000"/>
                        <a:ext cx="7960895" cy="964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077CE42-6A9B-4F34-A756-C35EC0CFED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980139"/>
              </p:ext>
            </p:extLst>
          </p:nvPr>
        </p:nvGraphicFramePr>
        <p:xfrm>
          <a:off x="296863" y="5249863"/>
          <a:ext cx="85502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7" imgW="4927320" imgH="609480" progId="Equation.DSMT4">
                  <p:embed/>
                </p:oleObj>
              </mc:Choice>
              <mc:Fallback>
                <p:oleObj name="Equation" r:id="rId7" imgW="4927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6863" y="5249863"/>
                        <a:ext cx="8550275" cy="105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25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CC26FB-7B9D-4CF5-811D-D59EB28E6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6801"/>
            <a:ext cx="9144000" cy="4953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724400"/>
            <a:ext cx="9144000" cy="457200"/>
          </a:xfrm>
          <a:prstGeom prst="rect">
            <a:avLst/>
          </a:prstGeom>
          <a:solidFill>
            <a:srgbClr val="DA32A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694BB-8A86-4D9C-AEE3-FBB50946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92A53-E8C5-4861-81D3-1A0A91EF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B7C72-B402-451D-A19E-FA7347BC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1095DC-FA86-4DCD-A3F9-CE4AA68959A4}"/>
              </a:ext>
            </a:extLst>
          </p:cNvPr>
          <p:cNvSpPr txBox="1"/>
          <p:nvPr/>
        </p:nvSpPr>
        <p:spPr>
          <a:xfrm>
            <a:off x="228599" y="-6826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08AF835-92D2-4A07-88AE-E8B021B27A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860386"/>
              </p:ext>
            </p:extLst>
          </p:nvPr>
        </p:nvGraphicFramePr>
        <p:xfrm>
          <a:off x="280986" y="46221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427DCF-EF20-4BB4-9AB8-3D33FF349C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6" y="46221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37440E0-ECA1-454D-945F-C9AEE12BC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368855"/>
              </p:ext>
            </p:extLst>
          </p:nvPr>
        </p:nvGraphicFramePr>
        <p:xfrm>
          <a:off x="187325" y="4114800"/>
          <a:ext cx="8770938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5" imgW="5054400" imgH="1041120" progId="Equation.DSMT4">
                  <p:embed/>
                </p:oleObj>
              </mc:Choice>
              <mc:Fallback>
                <p:oleObj name="Equation" r:id="rId5" imgW="5054400" imgH="10411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077CE42-6A9B-4F34-A756-C35EC0CFED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325" y="4114800"/>
                        <a:ext cx="8770938" cy="180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414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A129F-D4BC-4B71-A36F-3F451CF5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66155-16BE-4B51-B7CC-19DCD931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D65AC-906C-4660-8FF4-68A5558C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124A8-E428-4B07-A3CD-FFC1ECE638BD}"/>
              </a:ext>
            </a:extLst>
          </p:cNvPr>
          <p:cNvSpPr txBox="1"/>
          <p:nvPr/>
        </p:nvSpPr>
        <p:spPr>
          <a:xfrm>
            <a:off x="762000" y="2890157"/>
            <a:ext cx="8511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Timelines –</a:t>
            </a:r>
          </a:p>
          <a:p>
            <a:pPr lvl="1"/>
            <a:r>
              <a:rPr lang="en-US" sz="2400" dirty="0">
                <a:latin typeface="+mj-lt"/>
              </a:rPr>
              <a:t>April 30 – sign up for presentations</a:t>
            </a:r>
          </a:p>
          <a:p>
            <a:pPr lvl="1"/>
            <a:r>
              <a:rPr lang="en-US" sz="2400" dirty="0">
                <a:latin typeface="+mj-lt"/>
              </a:rPr>
              <a:t>May 3 – Presentations I</a:t>
            </a:r>
          </a:p>
          <a:p>
            <a:pPr lvl="1"/>
            <a:r>
              <a:rPr lang="en-US" sz="2400" dirty="0">
                <a:latin typeface="+mj-lt"/>
              </a:rPr>
              <a:t>May 5 – Presentations II</a:t>
            </a:r>
          </a:p>
          <a:p>
            <a:pPr lvl="1"/>
            <a:r>
              <a:rPr lang="en-US" sz="2400" dirty="0">
                <a:latin typeface="+mj-lt"/>
              </a:rPr>
              <a:t>May 6 – take home exam available</a:t>
            </a:r>
          </a:p>
          <a:p>
            <a:pPr lvl="1"/>
            <a:r>
              <a:rPr lang="en-US" sz="2400" dirty="0">
                <a:latin typeface="+mj-lt"/>
              </a:rPr>
              <a:t>May 14 – all course materials due; outstanding homework, projects, and completed exams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42DCB0-056A-45A9-8A51-1654E70ACD24}"/>
              </a:ext>
            </a:extLst>
          </p:cNvPr>
          <p:cNvSpPr txBox="1"/>
          <p:nvPr/>
        </p:nvSpPr>
        <p:spPr>
          <a:xfrm>
            <a:off x="228600" y="381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 I    Summary of concepts/equations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Review II     Example problems</a:t>
            </a:r>
          </a:p>
        </p:txBody>
      </p:sp>
    </p:spTree>
    <p:extLst>
      <p:ext uri="{BB962C8B-B14F-4D97-AF65-F5344CB8AC3E}">
        <p14:creationId xmlns:p14="http://schemas.microsoft.com/office/powerpoint/2010/main" val="28930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46FC1-EA08-4D31-9F71-3A7743EB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89FD20-AE40-4392-A879-CF69CFD91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23BB7-B9C4-4610-8C05-EC4B02A8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21D29-67A9-49A6-BD05-81E4A8498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57200"/>
            <a:ext cx="8221111" cy="551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4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B9E9E-1114-4D50-8381-63E0F3194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6C759A-857A-4DA9-A5A2-47EDE56E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DA164-C292-47AB-822F-79A270CA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1C9552-7629-403B-A9E4-F94DFE25921E}"/>
              </a:ext>
            </a:extLst>
          </p:cNvPr>
          <p:cNvSpPr txBox="1"/>
          <p:nvPr/>
        </p:nvSpPr>
        <p:spPr>
          <a:xfrm>
            <a:off x="228600" y="3048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– Chapter 8 – waveguides and other boundary value situations for electromagnetic waves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098D928-D130-4468-82B9-219F784768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439021"/>
              </p:ext>
            </p:extLst>
          </p:nvPr>
        </p:nvGraphicFramePr>
        <p:xfrm>
          <a:off x="381000" y="1015490"/>
          <a:ext cx="7646987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3416040" imgH="2489040" progId="Equation.DSMT4">
                  <p:embed/>
                </p:oleObj>
              </mc:Choice>
              <mc:Fallback>
                <p:oleObj name="Equation" r:id="rId3" imgW="3416040" imgH="248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15490"/>
                        <a:ext cx="7646987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632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D07191-17A1-40EF-B000-FDE90A12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96D5E2-32CB-4D74-A9D4-399846BB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84C33-F475-4E46-BA79-83E51E96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7403A5E-6705-4D33-A0BA-980342913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634854"/>
              </p:ext>
            </p:extLst>
          </p:nvPr>
        </p:nvGraphicFramePr>
        <p:xfrm>
          <a:off x="152400" y="1660525"/>
          <a:ext cx="819785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5333760" imgH="2273040" progId="Equation.DSMT4">
                  <p:embed/>
                </p:oleObj>
              </mc:Choice>
              <mc:Fallback>
                <p:oleObj name="Equation" r:id="rId3" imgW="5333760" imgH="2273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60525"/>
                        <a:ext cx="819785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B514FB9-1E7F-4874-92EB-BA6C2BA87DF9}"/>
              </a:ext>
            </a:extLst>
          </p:cNvPr>
          <p:cNvSpPr txBox="1"/>
          <p:nvPr/>
        </p:nvSpPr>
        <p:spPr>
          <a:xfrm>
            <a:off x="228600" y="533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163047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1E32D5-36AC-4F7C-B3E9-C2F55189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0F0E4-BF48-4614-AEA4-79820A7F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25215-5451-432A-99D5-2A597D492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38EEF-946E-4FCD-BE59-0A5731F3C36D}"/>
              </a:ext>
            </a:extLst>
          </p:cNvPr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A6EAC13-450C-425D-95AF-4F7EBDAAA1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4049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AB289D4-8879-41D1-B73B-6252F3640B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619196"/>
              </p:ext>
            </p:extLst>
          </p:nvPr>
        </p:nvGraphicFramePr>
        <p:xfrm>
          <a:off x="1003300" y="4897438"/>
          <a:ext cx="59848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5" imgW="2768400" imgH="761760" progId="Equation.DSMT4">
                  <p:embed/>
                </p:oleObj>
              </mc:Choice>
              <mc:Fallback>
                <p:oleObj name="Equation" r:id="rId5" imgW="2768400" imgH="761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897438"/>
                        <a:ext cx="59848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DE50E568-810F-4190-9ACB-A15D5DAB6A6B}"/>
              </a:ext>
            </a:extLst>
          </p:cNvPr>
          <p:cNvSpPr/>
          <p:nvPr/>
        </p:nvSpPr>
        <p:spPr>
          <a:xfrm>
            <a:off x="6532563" y="4552366"/>
            <a:ext cx="346075" cy="325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795B4-0556-446A-9753-95CC64B8A23D}"/>
              </a:ext>
            </a:extLst>
          </p:cNvPr>
          <p:cNvSpPr txBox="1"/>
          <p:nvPr/>
        </p:nvSpPr>
        <p:spPr>
          <a:xfrm>
            <a:off x="6898858" y="445624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“skin depth”</a:t>
            </a:r>
          </a:p>
        </p:txBody>
      </p:sp>
    </p:spTree>
    <p:extLst>
      <p:ext uri="{BB962C8B-B14F-4D97-AF65-F5344CB8AC3E}">
        <p14:creationId xmlns:p14="http://schemas.microsoft.com/office/powerpoint/2010/main" val="757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91520"/>
              </p:ext>
            </p:extLst>
          </p:nvPr>
        </p:nvGraphicFramePr>
        <p:xfrm>
          <a:off x="942513" y="3590776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2539800" imgH="761760" progId="Equation.DSMT4">
                  <p:embed/>
                </p:oleObj>
              </mc:Choice>
              <mc:Fallback>
                <p:oleObj name="Equation" r:id="rId5" imgW="2539800" imgH="761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513" y="3590776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  <a:r>
              <a:rPr lang="en-US" sz="2400" b="1" i="1" baseline="-25000" dirty="0">
                <a:latin typeface="+mj-lt"/>
              </a:rPr>
              <a:t>||</a:t>
            </a:r>
            <a:endParaRPr lang="en-US" sz="2400" b="1" i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04/302021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9228"/>
              </p:ext>
            </p:extLst>
          </p:nvPr>
        </p:nvGraphicFramePr>
        <p:xfrm>
          <a:off x="1258888" y="1652588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2539800" imgH="761760" progId="Equation.DSMT4">
                  <p:embed/>
                </p:oleObj>
              </mc:Choice>
              <mc:Fallback>
                <p:oleObj name="Equation" r:id="rId3" imgW="2539800" imgH="761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52588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  <a:r>
                <a:rPr lang="en-US" sz="2400" b="1" i="1" baseline="-25000" dirty="0">
                  <a:latin typeface="+mj-lt"/>
                </a:rPr>
                <a:t>||</a:t>
              </a:r>
              <a:endParaRPr lang="en-US" sz="2400" b="1" i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162107"/>
              </p:ext>
            </p:extLst>
          </p:nvPr>
        </p:nvGraphicFramePr>
        <p:xfrm>
          <a:off x="793131" y="3844089"/>
          <a:ext cx="677862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3136680" imgH="1168200" progId="Equation.DSMT4">
                  <p:embed/>
                </p:oleObj>
              </mc:Choice>
              <mc:Fallback>
                <p:oleObj name="Equation" r:id="rId5" imgW="3136680" imgH="1168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131" y="3844089"/>
                        <a:ext cx="6778625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27551</TotalTime>
  <Words>521</Words>
  <Application>Microsoft Office PowerPoint</Application>
  <PresentationFormat>On-screen Show (4:3)</PresentationFormat>
  <Paragraphs>123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1450</cp:revision>
  <cp:lastPrinted>2020-04-24T04:05:54Z</cp:lastPrinted>
  <dcterms:created xsi:type="dcterms:W3CDTF">2012-01-10T18:32:24Z</dcterms:created>
  <dcterms:modified xsi:type="dcterms:W3CDTF">2021-04-30T14:47:06Z</dcterms:modified>
</cp:coreProperties>
</file>