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6" r:id="rId2"/>
    <p:sldId id="320" r:id="rId3"/>
    <p:sldId id="323" r:id="rId4"/>
    <p:sldId id="299" r:id="rId5"/>
    <p:sldId id="319" r:id="rId6"/>
    <p:sldId id="301" r:id="rId7"/>
    <p:sldId id="318" r:id="rId8"/>
    <p:sldId id="302" r:id="rId9"/>
    <p:sldId id="324" r:id="rId10"/>
    <p:sldId id="303" r:id="rId11"/>
    <p:sldId id="321" r:id="rId12"/>
    <p:sldId id="305" r:id="rId13"/>
    <p:sldId id="304" r:id="rId14"/>
    <p:sldId id="306" r:id="rId15"/>
    <p:sldId id="308" r:id="rId16"/>
    <p:sldId id="307" r:id="rId17"/>
    <p:sldId id="309" r:id="rId18"/>
    <p:sldId id="310" r:id="rId19"/>
    <p:sldId id="311" r:id="rId20"/>
    <p:sldId id="312" r:id="rId21"/>
    <p:sldId id="322" r:id="rId22"/>
    <p:sldId id="313" r:id="rId23"/>
    <p:sldId id="314" r:id="rId24"/>
    <p:sldId id="315" r:id="rId25"/>
    <p:sldId id="316" r:id="rId2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57" d="100"/>
          <a:sy n="57" d="100"/>
        </p:scale>
        <p:origin x="1766" y="53"/>
      </p:cViewPr>
      <p:guideLst>
        <p:guide orient="horz" pos="2160"/>
        <p:guide pos="2880"/>
      </p:guideLst>
    </p:cSldViewPr>
  </p:slideViewPr>
  <p:notesTextViewPr>
    <p:cViewPr>
      <p:scale>
        <a:sx n="1" d="1"/>
        <a:sy n="1" d="1"/>
      </p:scale>
      <p:origin x="0" y="0"/>
    </p:cViewPr>
  </p:notesTextViewPr>
  <p:sorterViewPr>
    <p:cViewPr>
      <p:scale>
        <a:sx n="79" d="100"/>
        <a:sy n="7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2/1/2021</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2/1/2021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return to the materials presented in our textbook.     Some of the ideas were presented in PHY 711.</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Resultant potential and electric field.</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078999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 of results for this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684617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and generalization.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708351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4013808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Details continued for one dimensional Poisson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89773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for one dimensional Poisson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386366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general comments.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835329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will discuss another approach to analyzing Green’s functions based on expansion in terms of a complete set of orthogonal functions.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717265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for orthogonal function expansion method.</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460539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our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58223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schedule.   Note new homework assignment which follows from today’s lecture.</a:t>
            </a:r>
          </a:p>
        </p:txBody>
      </p:sp>
      <p:sp>
        <p:nvSpPr>
          <p:cNvPr id="4" name="Slide Number Placeholder 3"/>
          <p:cNvSpPr>
            <a:spLocks noGrp="1"/>
          </p:cNvSpPr>
          <p:nvPr>
            <p:ph type="sldNum" sz="quarter" idx="10"/>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 of potential (green) and expansion for a few terms.    Note that it was necessary to shift the potential by </a:t>
            </a:r>
            <a:r>
              <a:rPr lang="en-US"/>
              <a:t>a constant.</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822118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 of </a:t>
            </a:r>
            <a:r>
              <a:rPr lang="en-US" dirty="0" err="1"/>
              <a:t>lHW</a:t>
            </a:r>
            <a:r>
              <a:rPr lang="en-US" dirty="0"/>
              <a:t> 3.</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401797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start our systematic derivations of solution of the electrostatic equation for a potential with a given charge source and the associated homogeneous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73401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 discussed last week is still true for isolated charges.   Now we consider the case where the charges are within a volume V whose surface may have some imposed restrictions (boundary </a:t>
            </a:r>
            <a:r>
              <a:rPr lang="en-US" dirty="0" err="1"/>
              <a:t>condisions</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86087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about how the boundary conditions may or may not work.</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569736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derive the equations stated on the previous slides.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540931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Derivation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191524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Simple one-dimensional example of a particular charge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3279921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712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2/01/2021</a:t>
            </a:r>
            <a:endParaRPr lang="en-US" dirty="0"/>
          </a:p>
        </p:txBody>
      </p:sp>
      <p:sp>
        <p:nvSpPr>
          <p:cNvPr id="6" name="Footer Placeholder 5"/>
          <p:cNvSpPr>
            <a:spLocks noGrp="1"/>
          </p:cNvSpPr>
          <p:nvPr>
            <p:ph type="ftr" sz="quarter" idx="11"/>
          </p:nvPr>
        </p:nvSpPr>
        <p:spPr/>
        <p:txBody>
          <a:bodyPr/>
          <a:lstStyle/>
          <a:p>
            <a:r>
              <a:rPr lang="en-US"/>
              <a:t>PHY 712  Spring 2021 -- Lecture 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2/01/2021</a:t>
            </a:r>
            <a:endParaRPr lang="en-US" dirty="0"/>
          </a:p>
        </p:txBody>
      </p:sp>
      <p:sp>
        <p:nvSpPr>
          <p:cNvPr id="8" name="Footer Placeholder 7"/>
          <p:cNvSpPr>
            <a:spLocks noGrp="1"/>
          </p:cNvSpPr>
          <p:nvPr>
            <p:ph type="ftr" sz="quarter" idx="11"/>
          </p:nvPr>
        </p:nvSpPr>
        <p:spPr/>
        <p:txBody>
          <a:bodyPr/>
          <a:lstStyle/>
          <a:p>
            <a:r>
              <a:rPr lang="en-US"/>
              <a:t>PHY 712  Spring 2021 -- Lecture 3</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2/01/2021</a:t>
            </a:r>
            <a:endParaRPr lang="en-US" dirty="0"/>
          </a:p>
        </p:txBody>
      </p:sp>
      <p:sp>
        <p:nvSpPr>
          <p:cNvPr id="4" name="Footer Placeholder 3"/>
          <p:cNvSpPr>
            <a:spLocks noGrp="1"/>
          </p:cNvSpPr>
          <p:nvPr>
            <p:ph type="ftr" sz="quarter" idx="11"/>
          </p:nvPr>
        </p:nvSpPr>
        <p:spPr/>
        <p:txBody>
          <a:bodyPr/>
          <a:lstStyle/>
          <a:p>
            <a:r>
              <a:rPr lang="en-US"/>
              <a:t>PHY 712  Spring 2021 -- Lecture 3</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2/01/2021</a:t>
            </a:r>
            <a:endParaRPr lang="en-US" dirty="0"/>
          </a:p>
        </p:txBody>
      </p:sp>
      <p:sp>
        <p:nvSpPr>
          <p:cNvPr id="6" name="Footer Placeholder 5"/>
          <p:cNvSpPr>
            <a:spLocks noGrp="1"/>
          </p:cNvSpPr>
          <p:nvPr>
            <p:ph type="ftr" sz="quarter" idx="11"/>
          </p:nvPr>
        </p:nvSpPr>
        <p:spPr/>
        <p:txBody>
          <a:bodyPr/>
          <a:lstStyle/>
          <a:p>
            <a:r>
              <a:rPr lang="en-US"/>
              <a:t>PHY 712  Spring 2021 -- Lecture 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2/01/2021</a:t>
            </a:r>
            <a:endParaRPr lang="en-US" dirty="0"/>
          </a:p>
        </p:txBody>
      </p:sp>
      <p:sp>
        <p:nvSpPr>
          <p:cNvPr id="6" name="Footer Placeholder 5"/>
          <p:cNvSpPr>
            <a:spLocks noGrp="1"/>
          </p:cNvSpPr>
          <p:nvPr>
            <p:ph type="ftr" sz="quarter" idx="11"/>
          </p:nvPr>
        </p:nvSpPr>
        <p:spPr/>
        <p:txBody>
          <a:bodyPr/>
          <a:lstStyle/>
          <a:p>
            <a:r>
              <a:rPr lang="en-US"/>
              <a:t>PHY 712  Spring 2021 -- Lecture 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2/01/2021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 Id="rId9" Type="http://schemas.openxmlformats.org/officeDocument/2006/relationships/image" Target="../media/image1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8.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1.wmf"/><Relationship Id="rId4" Type="http://schemas.openxmlformats.org/officeDocument/2006/relationships/oleObject" Target="../embeddings/oleObject12.bin"/><Relationship Id="rId9" Type="http://schemas.openxmlformats.org/officeDocument/2006/relationships/image" Target="../media/image15.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5.bin"/><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20.wmf"/><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21.wmf"/><Relationship Id="rId4" Type="http://schemas.openxmlformats.org/officeDocument/2006/relationships/oleObject" Target="../embeddings/oleObject17.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image" Target="../media/image22.wmf"/><Relationship Id="rId4" Type="http://schemas.openxmlformats.org/officeDocument/2006/relationships/oleObject" Target="../embeddings/oleObject18.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4.wmf"/><Relationship Id="rId4" Type="http://schemas.openxmlformats.org/officeDocument/2006/relationships/oleObject" Target="../embeddings/oleObject2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5.wmf"/><Relationship Id="rId4" Type="http://schemas.openxmlformats.org/officeDocument/2006/relationships/oleObject" Target="../embeddings/oleObject21.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7.wmf"/></Relationships>
</file>

<file path=ppt/slides/_rels/slide2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31.wmf"/><Relationship Id="rId5" Type="http://schemas.openxmlformats.org/officeDocument/2006/relationships/oleObject" Target="../embeddings/oleObject24.bin"/><Relationship Id="rId4" Type="http://schemas.openxmlformats.org/officeDocument/2006/relationships/image" Target="../media/image3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6.xm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 Id="rId9" Type="http://schemas.openxmlformats.org/officeDocument/2006/relationships/image" Target="../media/image10.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762000" y="457200"/>
            <a:ext cx="7696200" cy="5940088"/>
          </a:xfrm>
          <a:prstGeom prst="rect">
            <a:avLst/>
          </a:prstGeom>
          <a:noFill/>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Class notes for Lecture 3:</a:t>
            </a:r>
            <a:endParaRPr lang="en-US" sz="3200" b="1" dirty="0">
              <a:solidFill>
                <a:schemeClr val="folHlink"/>
              </a:solidFill>
            </a:endParaRPr>
          </a:p>
          <a:p>
            <a:pPr marL="457200" lvl="2">
              <a:spcBef>
                <a:spcPct val="50000"/>
              </a:spcBef>
            </a:pPr>
            <a:r>
              <a:rPr lang="en-US" sz="2800" b="1" dirty="0">
                <a:solidFill>
                  <a:srgbClr val="DA32AA"/>
                </a:solidFill>
              </a:rPr>
              <a:t>Reading: Chapter 1 in JDJ</a:t>
            </a:r>
          </a:p>
          <a:p>
            <a:pPr marL="971550" lvl="2" indent="-514350">
              <a:spcBef>
                <a:spcPct val="50000"/>
              </a:spcBef>
              <a:buFont typeface="+mj-lt"/>
              <a:buAutoNum type="arabicPeriod"/>
            </a:pPr>
            <a:r>
              <a:rPr lang="en-US" sz="2800" b="1" dirty="0">
                <a:solidFill>
                  <a:srgbClr val="DA32AA"/>
                </a:solidFill>
              </a:rPr>
              <a:t>Review of electrostatics with one-dimensional examples</a:t>
            </a:r>
          </a:p>
          <a:p>
            <a:pPr marL="971550" lvl="2" indent="-514350">
              <a:spcBef>
                <a:spcPct val="50000"/>
              </a:spcBef>
              <a:buFont typeface="+mj-lt"/>
              <a:buAutoNum type="arabicPeriod"/>
            </a:pPr>
            <a:r>
              <a:rPr lang="en-US" sz="2800" b="1" dirty="0">
                <a:solidFill>
                  <a:srgbClr val="DA32AA"/>
                </a:solidFill>
              </a:rPr>
              <a:t>Poisson and Laplace Equations</a:t>
            </a:r>
          </a:p>
          <a:p>
            <a:pPr marL="971550" lvl="2" indent="-514350">
              <a:spcBef>
                <a:spcPct val="50000"/>
              </a:spcBef>
              <a:buFont typeface="+mj-lt"/>
              <a:buAutoNum type="arabicPeriod"/>
            </a:pPr>
            <a:r>
              <a:rPr lang="en-US" sz="2800" b="1" dirty="0">
                <a:solidFill>
                  <a:srgbClr val="DA32AA"/>
                </a:solidFill>
              </a:rPr>
              <a:t>Green’s Theorem and its use in electrostatics</a:t>
            </a:r>
            <a:br>
              <a:rPr lang="en-US" sz="2800" b="1" dirty="0">
                <a:solidFill>
                  <a:srgbClr val="DA32AA"/>
                </a:solidFill>
              </a:rPr>
            </a:br>
            <a:endParaRPr lang="en-US" sz="2800" b="1" dirty="0">
              <a:solidFill>
                <a:srgbClr val="DA32AA"/>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1219200" y="152400"/>
            <a:ext cx="6705600" cy="461665"/>
          </a:xfrm>
          <a:prstGeom prst="rect">
            <a:avLst/>
          </a:prstGeom>
          <a:noFill/>
        </p:spPr>
        <p:txBody>
          <a:bodyPr wrap="square" rtlCol="0">
            <a:spAutoFit/>
          </a:bodyPr>
          <a:lstStyle/>
          <a:p>
            <a:pPr algn="ctr"/>
            <a:r>
              <a:rPr lang="en-US" sz="2400" dirty="0">
                <a:latin typeface="+mj-lt"/>
              </a:rPr>
              <a:t>“Derivation” of  Green’s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3291374871"/>
              </p:ext>
            </p:extLst>
          </p:nvPr>
        </p:nvGraphicFramePr>
        <p:xfrm>
          <a:off x="914400" y="533400"/>
          <a:ext cx="6477000" cy="1560009"/>
        </p:xfrm>
        <a:graphic>
          <a:graphicData uri="http://schemas.openxmlformats.org/presentationml/2006/ole">
            <mc:AlternateContent xmlns:mc="http://schemas.openxmlformats.org/markup-compatibility/2006">
              <mc:Choice xmlns:v="urn:schemas-microsoft-com:vml" Requires="v">
                <p:oleObj spid="_x0000_s27820" name="Equation" r:id="rId4" imgW="4165560" imgH="1002960" progId="Equation.DSMT4">
                  <p:embed/>
                </p:oleObj>
              </mc:Choice>
              <mc:Fallback>
                <p:oleObj name="Equation" r:id="rId4" imgW="4165560" imgH="1002960" progId="Equation.DSMT4">
                  <p:embed/>
                  <p:pic>
                    <p:nvPicPr>
                      <p:cNvPr id="0" name=""/>
                      <p:cNvPicPr/>
                      <p:nvPr/>
                    </p:nvPicPr>
                    <p:blipFill>
                      <a:blip r:embed="rId5"/>
                      <a:stretch>
                        <a:fillRect/>
                      </a:stretch>
                    </p:blipFill>
                    <p:spPr>
                      <a:xfrm>
                        <a:off x="914400" y="533400"/>
                        <a:ext cx="6477000" cy="1560009"/>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236862201"/>
              </p:ext>
            </p:extLst>
          </p:nvPr>
        </p:nvGraphicFramePr>
        <p:xfrm>
          <a:off x="258538" y="2291119"/>
          <a:ext cx="8733062" cy="1899880"/>
        </p:xfrm>
        <a:graphic>
          <a:graphicData uri="http://schemas.openxmlformats.org/presentationml/2006/ole">
            <mc:AlternateContent xmlns:mc="http://schemas.openxmlformats.org/markup-compatibility/2006">
              <mc:Choice xmlns:v="urn:schemas-microsoft-com:vml" Requires="v">
                <p:oleObj spid="_x0000_s27821" name="Equation" r:id="rId6" imgW="6946560" imgH="1511280" progId="Equation.DSMT4">
                  <p:embed/>
                </p:oleObj>
              </mc:Choice>
              <mc:Fallback>
                <p:oleObj name="Equation" r:id="rId6" imgW="6946560" imgH="1511280" progId="Equation.DSMT4">
                  <p:embed/>
                  <p:pic>
                    <p:nvPicPr>
                      <p:cNvPr id="0" name=""/>
                      <p:cNvPicPr/>
                      <p:nvPr/>
                    </p:nvPicPr>
                    <p:blipFill>
                      <a:blip r:embed="rId7"/>
                      <a:stretch>
                        <a:fillRect/>
                      </a:stretch>
                    </p:blipFill>
                    <p:spPr>
                      <a:xfrm>
                        <a:off x="258538" y="2291119"/>
                        <a:ext cx="8733062" cy="189988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59396696"/>
              </p:ext>
            </p:extLst>
          </p:nvPr>
        </p:nvGraphicFramePr>
        <p:xfrm>
          <a:off x="454325" y="5029853"/>
          <a:ext cx="5335083" cy="838200"/>
        </p:xfrm>
        <a:graphic>
          <a:graphicData uri="http://schemas.openxmlformats.org/presentationml/2006/ole">
            <mc:AlternateContent xmlns:mc="http://schemas.openxmlformats.org/markup-compatibility/2006">
              <mc:Choice xmlns:v="urn:schemas-microsoft-com:vml" Requires="v">
                <p:oleObj spid="_x0000_s27822" name="Equation" r:id="rId8" imgW="3390840" imgH="533160" progId="Equation.DSMT4">
                  <p:embed/>
                </p:oleObj>
              </mc:Choice>
              <mc:Fallback>
                <p:oleObj name="Equation" r:id="rId8" imgW="3390840" imgH="533160" progId="Equation.DSMT4">
                  <p:embed/>
                  <p:pic>
                    <p:nvPicPr>
                      <p:cNvPr id="0" name=""/>
                      <p:cNvPicPr/>
                      <p:nvPr/>
                    </p:nvPicPr>
                    <p:blipFill>
                      <a:blip r:embed="rId9"/>
                      <a:stretch>
                        <a:fillRect/>
                      </a:stretch>
                    </p:blipFill>
                    <p:spPr>
                      <a:xfrm>
                        <a:off x="454325" y="5029853"/>
                        <a:ext cx="5335083" cy="838200"/>
                      </a:xfrm>
                      <a:prstGeom prst="rect">
                        <a:avLst/>
                      </a:prstGeom>
                    </p:spPr>
                  </p:pic>
                </p:oleObj>
              </mc:Fallback>
            </mc:AlternateContent>
          </a:graphicData>
        </a:graphic>
      </p:graphicFrame>
      <p:sp>
        <p:nvSpPr>
          <p:cNvPr id="9" name="Down Arrow 8"/>
          <p:cNvSpPr/>
          <p:nvPr/>
        </p:nvSpPr>
        <p:spPr>
          <a:xfrm>
            <a:off x="2743200" y="4281325"/>
            <a:ext cx="1028700" cy="6635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4566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718CD5-0106-441C-AC60-D2016F1E6598}"/>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A9B72A9A-D6E4-4D87-BF51-EAE58A767747}"/>
              </a:ext>
            </a:extLst>
          </p:cNvPr>
          <p:cNvSpPr>
            <a:spLocks noGrp="1"/>
          </p:cNvSpPr>
          <p:nvPr>
            <p:ph type="ftr" sz="quarter" idx="11"/>
          </p:nvPr>
        </p:nvSpPr>
        <p:spPr/>
        <p:txBody>
          <a:bodyPr/>
          <a:lstStyle/>
          <a:p>
            <a:r>
              <a:rPr lang="en-US"/>
              <a:t>PHY 712  Spring 2021 -- Lecture 3</a:t>
            </a:r>
            <a:endParaRPr lang="en-US" dirty="0"/>
          </a:p>
        </p:txBody>
      </p:sp>
      <p:sp>
        <p:nvSpPr>
          <p:cNvPr id="4" name="Slide Number Placeholder 3">
            <a:extLst>
              <a:ext uri="{FF2B5EF4-FFF2-40B4-BE49-F238E27FC236}">
                <a16:creationId xmlns:a16="http://schemas.microsoft.com/office/drawing/2014/main" id="{487F26C5-84A0-419F-BDA0-DDC26A8FB811}"/>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104CA441-DC2B-40F9-8036-3BD2805C2F62}"/>
              </a:ext>
            </a:extLst>
          </p:cNvPr>
          <p:cNvSpPr txBox="1"/>
          <p:nvPr/>
        </p:nvSpPr>
        <p:spPr>
          <a:xfrm>
            <a:off x="457200" y="304800"/>
            <a:ext cx="7696200" cy="2308324"/>
          </a:xfrm>
          <a:prstGeom prst="rect">
            <a:avLst/>
          </a:prstGeom>
          <a:noFill/>
        </p:spPr>
        <p:txBody>
          <a:bodyPr wrap="square" rtlCol="0">
            <a:spAutoFit/>
          </a:bodyPr>
          <a:lstStyle/>
          <a:p>
            <a:r>
              <a:rPr lang="en-US" sz="2400" dirty="0">
                <a:latin typeface="+mj-lt"/>
              </a:rPr>
              <a:t>Your question -- </a:t>
            </a:r>
            <a:r>
              <a:rPr lang="en-US" sz="2400" dirty="0"/>
              <a:t>When we choose f and g to be Phi and G, where does that intuition come from in plugging into divergence theorem?</a:t>
            </a:r>
          </a:p>
          <a:p>
            <a:endParaRPr lang="en-US" sz="2400" dirty="0">
              <a:latin typeface="+mj-lt"/>
            </a:endParaRPr>
          </a:p>
          <a:p>
            <a:r>
              <a:rPr lang="en-US" sz="2400" dirty="0">
                <a:latin typeface="+mj-lt"/>
              </a:rPr>
              <a:t>Comment – I assume this was the genius of Green (perhaps with the help of Jackson).</a:t>
            </a:r>
          </a:p>
        </p:txBody>
      </p:sp>
      <p:sp>
        <p:nvSpPr>
          <p:cNvPr id="6" name="TextBox 5">
            <a:extLst>
              <a:ext uri="{FF2B5EF4-FFF2-40B4-BE49-F238E27FC236}">
                <a16:creationId xmlns:a16="http://schemas.microsoft.com/office/drawing/2014/main" id="{B9EEB58B-C928-4638-8618-3DD1E6897AF0}"/>
              </a:ext>
            </a:extLst>
          </p:cNvPr>
          <p:cNvSpPr txBox="1"/>
          <p:nvPr/>
        </p:nvSpPr>
        <p:spPr>
          <a:xfrm>
            <a:off x="457200" y="3581400"/>
            <a:ext cx="7620000" cy="1569660"/>
          </a:xfrm>
          <a:prstGeom prst="rect">
            <a:avLst/>
          </a:prstGeom>
          <a:noFill/>
        </p:spPr>
        <p:txBody>
          <a:bodyPr wrap="square" rtlCol="0">
            <a:spAutoFit/>
          </a:bodyPr>
          <a:lstStyle/>
          <a:p>
            <a:r>
              <a:rPr lang="en-US" sz="2400" dirty="0">
                <a:latin typeface="+mj-lt"/>
              </a:rPr>
              <a:t>Another comment – Ideally the Green’s function will be designed to take into account the boundary conditions for your given problem.    In some cases, further adjustments may be needed.</a:t>
            </a:r>
          </a:p>
        </p:txBody>
      </p:sp>
    </p:spTree>
    <p:extLst>
      <p:ext uri="{BB962C8B-B14F-4D97-AF65-F5344CB8AC3E}">
        <p14:creationId xmlns:p14="http://schemas.microsoft.com/office/powerpoint/2010/main" val="397755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219200" y="152400"/>
            <a:ext cx="6705600" cy="461665"/>
          </a:xfrm>
          <a:prstGeom prst="rect">
            <a:avLst/>
          </a:prstGeom>
          <a:noFill/>
        </p:spPr>
        <p:txBody>
          <a:bodyPr wrap="square" rtlCol="0">
            <a:spAutoFit/>
          </a:bodyPr>
          <a:lstStyle/>
          <a:p>
            <a:pPr algn="ctr"/>
            <a:r>
              <a:rPr lang="en-US" sz="2400" dirty="0">
                <a:latin typeface="+mj-lt"/>
              </a:rPr>
              <a:t>“Derivation” of  Green’s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3291374871"/>
              </p:ext>
            </p:extLst>
          </p:nvPr>
        </p:nvGraphicFramePr>
        <p:xfrm>
          <a:off x="914400" y="533400"/>
          <a:ext cx="6477000" cy="1560009"/>
        </p:xfrm>
        <a:graphic>
          <a:graphicData uri="http://schemas.openxmlformats.org/presentationml/2006/ole">
            <mc:AlternateContent xmlns:mc="http://schemas.openxmlformats.org/markup-compatibility/2006">
              <mc:Choice xmlns:v="urn:schemas-microsoft-com:vml" Requires="v">
                <p:oleObj spid="_x0000_s28837" name="Equation" r:id="rId4" imgW="4165560" imgH="1002960" progId="Equation.DSMT4">
                  <p:embed/>
                </p:oleObj>
              </mc:Choice>
              <mc:Fallback>
                <p:oleObj name="Equation" r:id="rId4" imgW="4165560" imgH="1002960" progId="Equation.DSMT4">
                  <p:embed/>
                  <p:pic>
                    <p:nvPicPr>
                      <p:cNvPr id="0" name=""/>
                      <p:cNvPicPr/>
                      <p:nvPr/>
                    </p:nvPicPr>
                    <p:blipFill>
                      <a:blip r:embed="rId5"/>
                      <a:stretch>
                        <a:fillRect/>
                      </a:stretch>
                    </p:blipFill>
                    <p:spPr>
                      <a:xfrm>
                        <a:off x="914400" y="533400"/>
                        <a:ext cx="6477000" cy="1560009"/>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723929163"/>
              </p:ext>
            </p:extLst>
          </p:nvPr>
        </p:nvGraphicFramePr>
        <p:xfrm>
          <a:off x="158750" y="2819400"/>
          <a:ext cx="8701088" cy="671513"/>
        </p:xfrm>
        <a:graphic>
          <a:graphicData uri="http://schemas.openxmlformats.org/presentationml/2006/ole">
            <mc:AlternateContent xmlns:mc="http://schemas.openxmlformats.org/markup-compatibility/2006">
              <mc:Choice xmlns:v="urn:schemas-microsoft-com:vml" Requires="v">
                <p:oleObj spid="_x0000_s28838" name="Equation" r:id="rId6" imgW="6921360" imgH="533160" progId="Equation.DSMT4">
                  <p:embed/>
                </p:oleObj>
              </mc:Choice>
              <mc:Fallback>
                <p:oleObj name="Equation" r:id="rId6" imgW="6921360" imgH="533160" progId="Equation.DSMT4">
                  <p:embed/>
                  <p:pic>
                    <p:nvPicPr>
                      <p:cNvPr id="0" name=""/>
                      <p:cNvPicPr/>
                      <p:nvPr/>
                    </p:nvPicPr>
                    <p:blipFill>
                      <a:blip r:embed="rId7"/>
                      <a:stretch>
                        <a:fillRect/>
                      </a:stretch>
                    </p:blipFill>
                    <p:spPr>
                      <a:xfrm>
                        <a:off x="158750" y="2819400"/>
                        <a:ext cx="8701088" cy="67151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527282907"/>
              </p:ext>
            </p:extLst>
          </p:nvPr>
        </p:nvGraphicFramePr>
        <p:xfrm>
          <a:off x="1058863" y="3886200"/>
          <a:ext cx="7159625" cy="2373313"/>
        </p:xfrm>
        <a:graphic>
          <a:graphicData uri="http://schemas.openxmlformats.org/presentationml/2006/ole">
            <mc:AlternateContent xmlns:mc="http://schemas.openxmlformats.org/markup-compatibility/2006">
              <mc:Choice xmlns:v="urn:schemas-microsoft-com:vml" Requires="v">
                <p:oleObj spid="_x0000_s28839" name="Equation" r:id="rId8" imgW="4902120" imgH="1625400" progId="Equation.DSMT4">
                  <p:embed/>
                </p:oleObj>
              </mc:Choice>
              <mc:Fallback>
                <p:oleObj name="Equation" r:id="rId8" imgW="4902120" imgH="1625400" progId="Equation.DSMT4">
                  <p:embed/>
                  <p:pic>
                    <p:nvPicPr>
                      <p:cNvPr id="0" name=""/>
                      <p:cNvPicPr/>
                      <p:nvPr/>
                    </p:nvPicPr>
                    <p:blipFill>
                      <a:blip r:embed="rId9"/>
                      <a:stretch>
                        <a:fillRect/>
                      </a:stretch>
                    </p:blipFill>
                    <p:spPr>
                      <a:xfrm>
                        <a:off x="1058863" y="3886200"/>
                        <a:ext cx="7159625" cy="2373313"/>
                      </a:xfrm>
                      <a:prstGeom prst="rect">
                        <a:avLst/>
                      </a:prstGeom>
                    </p:spPr>
                  </p:pic>
                </p:oleObj>
              </mc:Fallback>
            </mc:AlternateContent>
          </a:graphicData>
        </a:graphic>
      </p:graphicFrame>
    </p:spTree>
    <p:extLst>
      <p:ext uri="{BB962C8B-B14F-4D97-AF65-F5344CB8AC3E}">
        <p14:creationId xmlns:p14="http://schemas.microsoft.com/office/powerpoint/2010/main" val="544885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pic>
        <p:nvPicPr>
          <p:cNvPr id="5" name="Picture 4"/>
          <p:cNvPicPr>
            <a:picLocks noChangeAspect="1"/>
          </p:cNvPicPr>
          <p:nvPr/>
        </p:nvPicPr>
        <p:blipFill>
          <a:blip r:embed="rId4"/>
          <a:stretch>
            <a:fillRect/>
          </a:stretch>
        </p:blipFill>
        <p:spPr>
          <a:xfrm>
            <a:off x="361950" y="923925"/>
            <a:ext cx="8420100" cy="5010150"/>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1194532401"/>
              </p:ext>
            </p:extLst>
          </p:nvPr>
        </p:nvGraphicFramePr>
        <p:xfrm>
          <a:off x="4896309" y="5402262"/>
          <a:ext cx="1733091" cy="617538"/>
        </p:xfrm>
        <a:graphic>
          <a:graphicData uri="http://schemas.openxmlformats.org/presentationml/2006/ole">
            <mc:AlternateContent xmlns:mc="http://schemas.openxmlformats.org/markup-compatibility/2006">
              <mc:Choice xmlns:v="urn:schemas-microsoft-com:vml" Requires="v">
                <p:oleObj spid="_x0000_s36889" name="Equation" r:id="rId5" imgW="1104840" imgH="393480" progId="Equation.DSMT4">
                  <p:embed/>
                </p:oleObj>
              </mc:Choice>
              <mc:Fallback>
                <p:oleObj name="Equation" r:id="rId5" imgW="1104840" imgH="393480" progId="Equation.DSMT4">
                  <p:embed/>
                  <p:pic>
                    <p:nvPicPr>
                      <p:cNvPr id="0" name=""/>
                      <p:cNvPicPr/>
                      <p:nvPr/>
                    </p:nvPicPr>
                    <p:blipFill>
                      <a:blip r:embed="rId6"/>
                      <a:stretch>
                        <a:fillRect/>
                      </a:stretch>
                    </p:blipFill>
                    <p:spPr>
                      <a:xfrm>
                        <a:off x="4896309" y="5402262"/>
                        <a:ext cx="1733091" cy="617538"/>
                      </a:xfrm>
                      <a:prstGeom prst="rect">
                        <a:avLst/>
                      </a:prstGeom>
                    </p:spPr>
                  </p:pic>
                </p:oleObj>
              </mc:Fallback>
            </mc:AlternateContent>
          </a:graphicData>
        </a:graphic>
      </p:graphicFrame>
      <p:sp>
        <p:nvSpPr>
          <p:cNvPr id="7" name="Rectangle 6"/>
          <p:cNvSpPr/>
          <p:nvPr/>
        </p:nvSpPr>
        <p:spPr>
          <a:xfrm>
            <a:off x="4695700" y="5638800"/>
            <a:ext cx="76200" cy="2190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1987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pic>
        <p:nvPicPr>
          <p:cNvPr id="5" name="Picture 4"/>
          <p:cNvPicPr>
            <a:picLocks noChangeAspect="1"/>
          </p:cNvPicPr>
          <p:nvPr/>
        </p:nvPicPr>
        <p:blipFill>
          <a:blip r:embed="rId3"/>
          <a:stretch>
            <a:fillRect/>
          </a:stretch>
        </p:blipFill>
        <p:spPr>
          <a:xfrm>
            <a:off x="228600" y="304800"/>
            <a:ext cx="7667625" cy="5695950"/>
          </a:xfrm>
          <a:prstGeom prst="rect">
            <a:avLst/>
          </a:prstGeom>
        </p:spPr>
      </p:pic>
      <p:sp>
        <p:nvSpPr>
          <p:cNvPr id="6" name="TextBox 5">
            <a:extLst>
              <a:ext uri="{FF2B5EF4-FFF2-40B4-BE49-F238E27FC236}">
                <a16:creationId xmlns:a16="http://schemas.microsoft.com/office/drawing/2014/main" id="{01332DAA-7CDE-4033-B389-DB0CCD3E8517}"/>
              </a:ext>
            </a:extLst>
          </p:cNvPr>
          <p:cNvSpPr txBox="1"/>
          <p:nvPr/>
        </p:nvSpPr>
        <p:spPr>
          <a:xfrm>
            <a:off x="7620000" y="1524000"/>
            <a:ext cx="1295400" cy="1569660"/>
          </a:xfrm>
          <a:prstGeom prst="rect">
            <a:avLst/>
          </a:prstGeom>
          <a:noFill/>
        </p:spPr>
        <p:txBody>
          <a:bodyPr wrap="square" rtlCol="0">
            <a:spAutoFit/>
          </a:bodyPr>
          <a:lstStyle/>
          <a:p>
            <a:r>
              <a:rPr lang="en-US" sz="2400" dirty="0">
                <a:solidFill>
                  <a:srgbClr val="FF0000"/>
                </a:solidFill>
                <a:latin typeface="+mj-lt"/>
              </a:rPr>
              <a:t>Laplace</a:t>
            </a:r>
          </a:p>
          <a:p>
            <a:r>
              <a:rPr lang="en-US" sz="2400" dirty="0">
                <a:solidFill>
                  <a:srgbClr val="FF0000"/>
                </a:solidFill>
                <a:latin typeface="+mj-lt"/>
              </a:rPr>
              <a:t>Poisson</a:t>
            </a:r>
          </a:p>
          <a:p>
            <a:r>
              <a:rPr lang="en-US" sz="2400" dirty="0">
                <a:solidFill>
                  <a:srgbClr val="FF0000"/>
                </a:solidFill>
                <a:latin typeface="+mj-lt"/>
              </a:rPr>
              <a:t>Poisson</a:t>
            </a:r>
          </a:p>
          <a:p>
            <a:r>
              <a:rPr lang="en-US" sz="2400" dirty="0">
                <a:solidFill>
                  <a:srgbClr val="FF0000"/>
                </a:solidFill>
                <a:latin typeface="+mj-lt"/>
              </a:rPr>
              <a:t>Laplace</a:t>
            </a:r>
          </a:p>
        </p:txBody>
      </p:sp>
    </p:spTree>
    <p:extLst>
      <p:ext uri="{BB962C8B-B14F-4D97-AF65-F5344CB8AC3E}">
        <p14:creationId xmlns:p14="http://schemas.microsoft.com/office/powerpoint/2010/main" val="277340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pic>
        <p:nvPicPr>
          <p:cNvPr id="5" name="Picture 4"/>
          <p:cNvPicPr>
            <a:picLocks noChangeAspect="1"/>
          </p:cNvPicPr>
          <p:nvPr/>
        </p:nvPicPr>
        <p:blipFill>
          <a:blip r:embed="rId3"/>
          <a:stretch>
            <a:fillRect/>
          </a:stretch>
        </p:blipFill>
        <p:spPr>
          <a:xfrm>
            <a:off x="1676400" y="304800"/>
            <a:ext cx="5057775" cy="5819775"/>
          </a:xfrm>
          <a:prstGeom prst="rect">
            <a:avLst/>
          </a:prstGeom>
        </p:spPr>
      </p:pic>
    </p:spTree>
    <p:extLst>
      <p:ext uri="{BB962C8B-B14F-4D97-AF65-F5344CB8AC3E}">
        <p14:creationId xmlns:p14="http://schemas.microsoft.com/office/powerpoint/2010/main" val="1045483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609600" y="457200"/>
            <a:ext cx="7772400" cy="4154984"/>
          </a:xfrm>
          <a:prstGeom prst="rect">
            <a:avLst/>
          </a:prstGeom>
          <a:noFill/>
        </p:spPr>
        <p:txBody>
          <a:bodyPr wrap="square" rtlCol="0">
            <a:spAutoFit/>
          </a:bodyPr>
          <a:lstStyle/>
          <a:p>
            <a:pPr algn="ctr"/>
            <a:r>
              <a:rPr lang="en-US" sz="2400" b="1" dirty="0">
                <a:latin typeface="+mj-lt"/>
              </a:rPr>
              <a:t>Comment about the example and solution</a:t>
            </a:r>
          </a:p>
          <a:p>
            <a:pPr algn="ctr"/>
            <a:endParaRPr lang="en-US" sz="2400" b="1" dirty="0">
              <a:latin typeface="+mj-lt"/>
            </a:endParaRPr>
          </a:p>
          <a:p>
            <a:r>
              <a:rPr lang="en-US" sz="2400" dirty="0"/>
              <a:t>This particular example is one that is used to model semiconductor junctions where the charge density is controlled by introducing charged impurities near</a:t>
            </a:r>
          </a:p>
          <a:p>
            <a:r>
              <a:rPr lang="en-US" sz="2400" dirty="0"/>
              <a:t>the junction. </a:t>
            </a:r>
          </a:p>
          <a:p>
            <a:endParaRPr lang="en-US" sz="2400" dirty="0">
              <a:latin typeface="+mj-lt"/>
            </a:endParaRPr>
          </a:p>
          <a:p>
            <a:r>
              <a:rPr lang="en-US" sz="2400" dirty="0"/>
              <a:t>The solution of the Poisson equation for this case can be determined by piecewise solution within each of the four regions.   Alternatively, from Green's theorem in one-dimension, one can  use  the Green's function </a:t>
            </a:r>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828970629"/>
              </p:ext>
            </p:extLst>
          </p:nvPr>
        </p:nvGraphicFramePr>
        <p:xfrm>
          <a:off x="838200" y="4793688"/>
          <a:ext cx="7086600" cy="1302311"/>
        </p:xfrm>
        <a:graphic>
          <a:graphicData uri="http://schemas.openxmlformats.org/presentationml/2006/ole">
            <mc:AlternateContent xmlns:mc="http://schemas.openxmlformats.org/markup-compatibility/2006">
              <mc:Choice xmlns:v="urn:schemas-microsoft-com:vml" Requires="v">
                <p:oleObj spid="_x0000_s29749" name="Equation" r:id="rId4" imgW="5321160" imgH="977760" progId="Equation.DSMT4">
                  <p:embed/>
                </p:oleObj>
              </mc:Choice>
              <mc:Fallback>
                <p:oleObj name="Equation" r:id="rId4" imgW="5321160" imgH="977760" progId="Equation.DSMT4">
                  <p:embed/>
                  <p:pic>
                    <p:nvPicPr>
                      <p:cNvPr id="0" name=""/>
                      <p:cNvPicPr/>
                      <p:nvPr/>
                    </p:nvPicPr>
                    <p:blipFill>
                      <a:blip r:embed="rId5"/>
                      <a:stretch>
                        <a:fillRect/>
                      </a:stretch>
                    </p:blipFill>
                    <p:spPr>
                      <a:xfrm>
                        <a:off x="838200" y="4793688"/>
                        <a:ext cx="7086600" cy="1302311"/>
                      </a:xfrm>
                      <a:prstGeom prst="rect">
                        <a:avLst/>
                      </a:prstGeom>
                    </p:spPr>
                  </p:pic>
                </p:oleObj>
              </mc:Fallback>
            </mc:AlternateContent>
          </a:graphicData>
        </a:graphic>
      </p:graphicFrame>
    </p:spTree>
    <p:extLst>
      <p:ext uri="{BB962C8B-B14F-4D97-AF65-F5344CB8AC3E}">
        <p14:creationId xmlns:p14="http://schemas.microsoft.com/office/powerpoint/2010/main" val="1589108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457200" y="533400"/>
            <a:ext cx="8229600" cy="461665"/>
          </a:xfrm>
          <a:prstGeom prst="rect">
            <a:avLst/>
          </a:prstGeom>
          <a:noFill/>
        </p:spPr>
        <p:txBody>
          <a:bodyPr wrap="square" rtlCol="0">
            <a:spAutoFit/>
          </a:bodyPr>
          <a:lstStyle/>
          <a:p>
            <a:pPr algn="ctr"/>
            <a:r>
              <a:rPr lang="en-US" sz="2400" dirty="0">
                <a:latin typeface="+mj-lt"/>
              </a:rPr>
              <a:t>Notes on the one-dimensional Green’s function</a:t>
            </a:r>
          </a:p>
        </p:txBody>
      </p:sp>
      <p:graphicFrame>
        <p:nvGraphicFramePr>
          <p:cNvPr id="6" name="Object 5"/>
          <p:cNvGraphicFramePr>
            <a:graphicFrameLocks noChangeAspect="1"/>
          </p:cNvGraphicFramePr>
          <p:nvPr>
            <p:extLst>
              <p:ext uri="{D42A27DB-BD31-4B8C-83A1-F6EECF244321}">
                <p14:modId xmlns:p14="http://schemas.microsoft.com/office/powerpoint/2010/main" val="90590389"/>
              </p:ext>
            </p:extLst>
          </p:nvPr>
        </p:nvGraphicFramePr>
        <p:xfrm>
          <a:off x="349250" y="1295400"/>
          <a:ext cx="8642350" cy="4470441"/>
        </p:xfrm>
        <a:graphic>
          <a:graphicData uri="http://schemas.openxmlformats.org/presentationml/2006/ole">
            <mc:AlternateContent xmlns:mc="http://schemas.openxmlformats.org/markup-compatibility/2006">
              <mc:Choice xmlns:v="urn:schemas-microsoft-com:vml" Requires="v">
                <p:oleObj spid="_x0000_s30771" name="Equation" r:id="rId4" imgW="5232240" imgH="2705040" progId="Equation.DSMT4">
                  <p:embed/>
                </p:oleObj>
              </mc:Choice>
              <mc:Fallback>
                <p:oleObj name="Equation" r:id="rId4" imgW="5232240" imgH="2705040" progId="Equation.DSMT4">
                  <p:embed/>
                  <p:pic>
                    <p:nvPicPr>
                      <p:cNvPr id="0" name=""/>
                      <p:cNvPicPr/>
                      <p:nvPr/>
                    </p:nvPicPr>
                    <p:blipFill>
                      <a:blip r:embed="rId5"/>
                      <a:stretch>
                        <a:fillRect/>
                      </a:stretch>
                    </p:blipFill>
                    <p:spPr>
                      <a:xfrm>
                        <a:off x="349250" y="1295400"/>
                        <a:ext cx="8642350" cy="4470441"/>
                      </a:xfrm>
                      <a:prstGeom prst="rect">
                        <a:avLst/>
                      </a:prstGeom>
                    </p:spPr>
                  </p:pic>
                </p:oleObj>
              </mc:Fallback>
            </mc:AlternateContent>
          </a:graphicData>
        </a:graphic>
      </p:graphicFrame>
    </p:spTree>
    <p:extLst>
      <p:ext uri="{BB962C8B-B14F-4D97-AF65-F5344CB8AC3E}">
        <p14:creationId xmlns:p14="http://schemas.microsoft.com/office/powerpoint/2010/main" val="1156764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457200" y="228600"/>
            <a:ext cx="8001000" cy="461665"/>
          </a:xfrm>
          <a:prstGeom prst="rect">
            <a:avLst/>
          </a:prstGeom>
          <a:noFill/>
        </p:spPr>
        <p:txBody>
          <a:bodyPr wrap="square" rtlCol="0">
            <a:spAutoFit/>
          </a:bodyPr>
          <a:lstStyle/>
          <a:p>
            <a:pPr algn="ctr"/>
            <a:r>
              <a:rPr lang="en-US" sz="2400" dirty="0">
                <a:latin typeface="+mj-lt"/>
              </a:rPr>
              <a:t>Construction of a Green’s function in one dimension</a:t>
            </a:r>
          </a:p>
        </p:txBody>
      </p:sp>
      <p:graphicFrame>
        <p:nvGraphicFramePr>
          <p:cNvPr id="6" name="Object 5"/>
          <p:cNvGraphicFramePr>
            <a:graphicFrameLocks noChangeAspect="1"/>
          </p:cNvGraphicFramePr>
          <p:nvPr>
            <p:extLst>
              <p:ext uri="{D42A27DB-BD31-4B8C-83A1-F6EECF244321}">
                <p14:modId xmlns:p14="http://schemas.microsoft.com/office/powerpoint/2010/main" val="178263775"/>
              </p:ext>
            </p:extLst>
          </p:nvPr>
        </p:nvGraphicFramePr>
        <p:xfrm>
          <a:off x="625282" y="914400"/>
          <a:ext cx="8213918" cy="3048000"/>
        </p:xfrm>
        <a:graphic>
          <a:graphicData uri="http://schemas.openxmlformats.org/presentationml/2006/ole">
            <mc:AlternateContent xmlns:mc="http://schemas.openxmlformats.org/markup-compatibility/2006">
              <mc:Choice xmlns:v="urn:schemas-microsoft-com:vml" Requires="v">
                <p:oleObj spid="_x0000_s31838" name="Equation" r:id="rId4" imgW="6070320" imgH="2323800" progId="Equation.DSMT4">
                  <p:embed/>
                </p:oleObj>
              </mc:Choice>
              <mc:Fallback>
                <p:oleObj name="Equation" r:id="rId4" imgW="6070320" imgH="2323800" progId="Equation.DSMT4">
                  <p:embed/>
                  <p:pic>
                    <p:nvPicPr>
                      <p:cNvPr id="0" name=""/>
                      <p:cNvPicPr/>
                      <p:nvPr/>
                    </p:nvPicPr>
                    <p:blipFill>
                      <a:blip r:embed="rId5"/>
                      <a:stretch>
                        <a:fillRect/>
                      </a:stretch>
                    </p:blipFill>
                    <p:spPr>
                      <a:xfrm>
                        <a:off x="625282" y="914400"/>
                        <a:ext cx="8213918" cy="30480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71056023"/>
              </p:ext>
            </p:extLst>
          </p:nvPr>
        </p:nvGraphicFramePr>
        <p:xfrm>
          <a:off x="557213" y="4186238"/>
          <a:ext cx="4610100" cy="1352550"/>
        </p:xfrm>
        <a:graphic>
          <a:graphicData uri="http://schemas.openxmlformats.org/presentationml/2006/ole">
            <mc:AlternateContent xmlns:mc="http://schemas.openxmlformats.org/markup-compatibility/2006">
              <mc:Choice xmlns:v="urn:schemas-microsoft-com:vml" Requires="v">
                <p:oleObj spid="_x0000_s31839" name="Equation" r:id="rId6" imgW="3073320" imgH="901440" progId="Equation.DSMT4">
                  <p:embed/>
                </p:oleObj>
              </mc:Choice>
              <mc:Fallback>
                <p:oleObj name="Equation" r:id="rId6" imgW="3073320" imgH="901440" progId="Equation.DSMT4">
                  <p:embed/>
                  <p:pic>
                    <p:nvPicPr>
                      <p:cNvPr id="0" name=""/>
                      <p:cNvPicPr/>
                      <p:nvPr/>
                    </p:nvPicPr>
                    <p:blipFill>
                      <a:blip r:embed="rId7"/>
                      <a:stretch>
                        <a:fillRect/>
                      </a:stretch>
                    </p:blipFill>
                    <p:spPr>
                      <a:xfrm>
                        <a:off x="557213" y="4186238"/>
                        <a:ext cx="4610100" cy="1352550"/>
                      </a:xfrm>
                      <a:prstGeom prst="rect">
                        <a:avLst/>
                      </a:prstGeom>
                    </p:spPr>
                  </p:pic>
                </p:oleObj>
              </mc:Fallback>
            </mc:AlternateContent>
          </a:graphicData>
        </a:graphic>
      </p:graphicFrame>
    </p:spTree>
    <p:extLst>
      <p:ext uri="{BB962C8B-B14F-4D97-AF65-F5344CB8AC3E}">
        <p14:creationId xmlns:p14="http://schemas.microsoft.com/office/powerpoint/2010/main" val="1927396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990600" y="381000"/>
            <a:ext cx="6705600" cy="457200"/>
          </a:xfrm>
          <a:prstGeom prst="rect">
            <a:avLst/>
          </a:prstGeom>
          <a:noFill/>
        </p:spPr>
        <p:txBody>
          <a:bodyPr wrap="square" rtlCol="0">
            <a:spAutoFit/>
          </a:bodyPr>
          <a:lstStyle/>
          <a:p>
            <a:pPr algn="ctr"/>
            <a:r>
              <a:rPr lang="en-US" sz="2400" dirty="0">
                <a:latin typeface="+mj-lt"/>
              </a:rPr>
              <a:t>Summary </a:t>
            </a:r>
          </a:p>
        </p:txBody>
      </p:sp>
      <p:graphicFrame>
        <p:nvGraphicFramePr>
          <p:cNvPr id="6" name="Object 5"/>
          <p:cNvGraphicFramePr>
            <a:graphicFrameLocks noChangeAspect="1"/>
          </p:cNvGraphicFramePr>
          <p:nvPr>
            <p:extLst>
              <p:ext uri="{D42A27DB-BD31-4B8C-83A1-F6EECF244321}">
                <p14:modId xmlns:p14="http://schemas.microsoft.com/office/powerpoint/2010/main" val="2519209880"/>
              </p:ext>
            </p:extLst>
          </p:nvPr>
        </p:nvGraphicFramePr>
        <p:xfrm>
          <a:off x="1773238" y="1673225"/>
          <a:ext cx="5791200" cy="3714750"/>
        </p:xfrm>
        <a:graphic>
          <a:graphicData uri="http://schemas.openxmlformats.org/presentationml/2006/ole">
            <mc:AlternateContent xmlns:mc="http://schemas.openxmlformats.org/markup-compatibility/2006">
              <mc:Choice xmlns:v="urn:schemas-microsoft-com:vml" Requires="v">
                <p:oleObj spid="_x0000_s32815" name="Equation" r:id="rId4" imgW="3504960" imgH="2247840" progId="Equation.DSMT4">
                  <p:embed/>
                </p:oleObj>
              </mc:Choice>
              <mc:Fallback>
                <p:oleObj name="Equation" r:id="rId4" imgW="3504960" imgH="2247840" progId="Equation.DSMT4">
                  <p:embed/>
                  <p:pic>
                    <p:nvPicPr>
                      <p:cNvPr id="0" name=""/>
                      <p:cNvPicPr/>
                      <p:nvPr/>
                    </p:nvPicPr>
                    <p:blipFill>
                      <a:blip r:embed="rId5"/>
                      <a:stretch>
                        <a:fillRect/>
                      </a:stretch>
                    </p:blipFill>
                    <p:spPr>
                      <a:xfrm>
                        <a:off x="1773238" y="1673225"/>
                        <a:ext cx="5791200" cy="3714750"/>
                      </a:xfrm>
                      <a:prstGeom prst="rect">
                        <a:avLst/>
                      </a:prstGeom>
                    </p:spPr>
                  </p:pic>
                </p:oleObj>
              </mc:Fallback>
            </mc:AlternateContent>
          </a:graphicData>
        </a:graphic>
      </p:graphicFrame>
    </p:spTree>
    <p:extLst>
      <p:ext uri="{BB962C8B-B14F-4D97-AF65-F5344CB8AC3E}">
        <p14:creationId xmlns:p14="http://schemas.microsoft.com/office/powerpoint/2010/main" val="34411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E46151-E92D-440B-BD03-76017FF20640}"/>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B75DE21A-4959-4FBD-AC63-776A3CCC5C9D}"/>
              </a:ext>
            </a:extLst>
          </p:cNvPr>
          <p:cNvSpPr>
            <a:spLocks noGrp="1"/>
          </p:cNvSpPr>
          <p:nvPr>
            <p:ph type="ftr" sz="quarter" idx="11"/>
          </p:nvPr>
        </p:nvSpPr>
        <p:spPr/>
        <p:txBody>
          <a:bodyPr/>
          <a:lstStyle/>
          <a:p>
            <a:r>
              <a:rPr lang="en-US"/>
              <a:t>PHY 712  Spring 2021 -- Lecture 3</a:t>
            </a:r>
            <a:endParaRPr lang="en-US" dirty="0"/>
          </a:p>
        </p:txBody>
      </p:sp>
      <p:sp>
        <p:nvSpPr>
          <p:cNvPr id="4" name="Slide Number Placeholder 3">
            <a:extLst>
              <a:ext uri="{FF2B5EF4-FFF2-40B4-BE49-F238E27FC236}">
                <a16:creationId xmlns:a16="http://schemas.microsoft.com/office/drawing/2014/main" id="{EEAACF60-2D60-4CB9-9823-15BC9300A286}"/>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5" name="TextBox 4">
            <a:extLst>
              <a:ext uri="{FF2B5EF4-FFF2-40B4-BE49-F238E27FC236}">
                <a16:creationId xmlns:a16="http://schemas.microsoft.com/office/drawing/2014/main" id="{D187588D-25D9-42FF-8E8C-70064D7BE121}"/>
              </a:ext>
            </a:extLst>
          </p:cNvPr>
          <p:cNvSpPr txBox="1"/>
          <p:nvPr/>
        </p:nvSpPr>
        <p:spPr>
          <a:xfrm>
            <a:off x="304800" y="304800"/>
            <a:ext cx="8382000" cy="3970318"/>
          </a:xfrm>
          <a:prstGeom prst="rect">
            <a:avLst/>
          </a:prstGeom>
          <a:noFill/>
        </p:spPr>
        <p:txBody>
          <a:bodyPr wrap="square" rtlCol="0">
            <a:spAutoFit/>
          </a:bodyPr>
          <a:lstStyle/>
          <a:p>
            <a:r>
              <a:rPr lang="en-US" sz="2400" dirty="0">
                <a:latin typeface="+mj-lt"/>
              </a:rPr>
              <a:t>Your questions –</a:t>
            </a:r>
          </a:p>
          <a:p>
            <a:r>
              <a:rPr lang="en-US" sz="2400" dirty="0">
                <a:latin typeface="+mj-lt"/>
              </a:rPr>
              <a:t>From Nick -- </a:t>
            </a:r>
            <a:r>
              <a:rPr lang="en-US" dirty="0"/>
              <a:t>When we choose f and g to be Phi and G, where does that intuition come from in plugging into divergence theorem? On slide 16, how do we know which one of x and x' is the x_&lt; term? </a:t>
            </a:r>
          </a:p>
          <a:p>
            <a:endParaRPr lang="en-US" sz="2400" dirty="0">
              <a:latin typeface="+mj-lt"/>
            </a:endParaRPr>
          </a:p>
          <a:p>
            <a:r>
              <a:rPr lang="en-US" sz="2400" dirty="0">
                <a:latin typeface="+mj-lt"/>
              </a:rPr>
              <a:t>From Tim -- </a:t>
            </a:r>
            <a:r>
              <a:rPr lang="en-US" dirty="0"/>
              <a:t>On page 10, for both the top and bottom electric potentials, you solved the Laplace Equation, correct?  Because there is no charge density when x&gt;a or x&lt;-a.</a:t>
            </a:r>
          </a:p>
          <a:p>
            <a:endParaRPr lang="en-US" sz="2400" dirty="0">
              <a:latin typeface="+mj-lt"/>
            </a:endParaRPr>
          </a:p>
          <a:p>
            <a:r>
              <a:rPr lang="en-US" sz="2400" dirty="0">
                <a:latin typeface="+mj-lt"/>
              </a:rPr>
              <a:t>From Gao -- </a:t>
            </a:r>
            <a:r>
              <a:rPr lang="en-US" dirty="0"/>
              <a:t>We use the Green theorem to get the potential. In this formula, is phi (r prime) a known condition? If not, how can we use this theorem to get the potential as we have to know potential first to calculate the integral?</a:t>
            </a:r>
            <a:endParaRPr lang="en-US" sz="2400" dirty="0">
              <a:latin typeface="+mj-lt"/>
            </a:endParaRPr>
          </a:p>
        </p:txBody>
      </p:sp>
    </p:spTree>
    <p:extLst>
      <p:ext uri="{BB962C8B-B14F-4D97-AF65-F5344CB8AC3E}">
        <p14:creationId xmlns:p14="http://schemas.microsoft.com/office/powerpoint/2010/main" val="1659505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304800" y="457200"/>
            <a:ext cx="8077200" cy="461665"/>
          </a:xfrm>
          <a:prstGeom prst="rect">
            <a:avLst/>
          </a:prstGeom>
          <a:noFill/>
        </p:spPr>
        <p:txBody>
          <a:bodyPr wrap="square" rtlCol="0">
            <a:spAutoFit/>
          </a:bodyPr>
          <a:lstStyle/>
          <a:p>
            <a:pPr algn="ctr"/>
            <a:r>
              <a:rPr lang="en-US" sz="2400" dirty="0">
                <a:latin typeface="+mj-lt"/>
              </a:rPr>
              <a:t>One dimensional Green’s function in practice</a:t>
            </a:r>
          </a:p>
        </p:txBody>
      </p:sp>
      <p:graphicFrame>
        <p:nvGraphicFramePr>
          <p:cNvPr id="6" name="Object 5"/>
          <p:cNvGraphicFramePr>
            <a:graphicFrameLocks noChangeAspect="1"/>
          </p:cNvGraphicFramePr>
          <p:nvPr>
            <p:extLst>
              <p:ext uri="{D42A27DB-BD31-4B8C-83A1-F6EECF244321}">
                <p14:modId xmlns:p14="http://schemas.microsoft.com/office/powerpoint/2010/main" val="2027470281"/>
              </p:ext>
            </p:extLst>
          </p:nvPr>
        </p:nvGraphicFramePr>
        <p:xfrm>
          <a:off x="2159000" y="1498600"/>
          <a:ext cx="914400" cy="250825"/>
        </p:xfrm>
        <a:graphic>
          <a:graphicData uri="http://schemas.openxmlformats.org/presentationml/2006/ole">
            <mc:AlternateContent xmlns:mc="http://schemas.openxmlformats.org/markup-compatibility/2006">
              <mc:Choice xmlns:v="urn:schemas-microsoft-com:vml" Requires="v">
                <p:oleObj spid="_x0000_s33886" name="Equation" r:id="rId4" imgW="914400" imgH="250560" progId="Equation.DSMT4">
                  <p:embed/>
                </p:oleObj>
              </mc:Choice>
              <mc:Fallback>
                <p:oleObj name="Equation" r:id="rId4" imgW="914400" imgH="250560" progId="Equation.DSMT4">
                  <p:embed/>
                  <p:pic>
                    <p:nvPicPr>
                      <p:cNvPr id="0" name=""/>
                      <p:cNvPicPr/>
                      <p:nvPr/>
                    </p:nvPicPr>
                    <p:blipFill>
                      <a:blip r:embed="rId5"/>
                      <a:stretch>
                        <a:fillRect/>
                      </a:stretch>
                    </p:blipFill>
                    <p:spPr>
                      <a:xfrm>
                        <a:off x="2159000" y="1498600"/>
                        <a:ext cx="914400" cy="2508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16407687"/>
              </p:ext>
            </p:extLst>
          </p:nvPr>
        </p:nvGraphicFramePr>
        <p:xfrm>
          <a:off x="1239838" y="947738"/>
          <a:ext cx="7781925" cy="4005262"/>
        </p:xfrm>
        <a:graphic>
          <a:graphicData uri="http://schemas.openxmlformats.org/presentationml/2006/ole">
            <mc:AlternateContent xmlns:mc="http://schemas.openxmlformats.org/markup-compatibility/2006">
              <mc:Choice xmlns:v="urn:schemas-microsoft-com:vml" Requires="v">
                <p:oleObj spid="_x0000_s33887" name="Equation" r:id="rId6" imgW="5841720" imgH="3009600" progId="Equation.DSMT4">
                  <p:embed/>
                </p:oleObj>
              </mc:Choice>
              <mc:Fallback>
                <p:oleObj name="Equation" r:id="rId6" imgW="5841720" imgH="3009600" progId="Equation.DSMT4">
                  <p:embed/>
                  <p:pic>
                    <p:nvPicPr>
                      <p:cNvPr id="0" name=""/>
                      <p:cNvPicPr/>
                      <p:nvPr/>
                    </p:nvPicPr>
                    <p:blipFill>
                      <a:blip r:embed="rId7"/>
                      <a:stretch>
                        <a:fillRect/>
                      </a:stretch>
                    </p:blipFill>
                    <p:spPr>
                      <a:xfrm>
                        <a:off x="1239838" y="947738"/>
                        <a:ext cx="7781925" cy="4005262"/>
                      </a:xfrm>
                      <a:prstGeom prst="rect">
                        <a:avLst/>
                      </a:prstGeom>
                    </p:spPr>
                  </p:pic>
                </p:oleObj>
              </mc:Fallback>
            </mc:AlternateContent>
          </a:graphicData>
        </a:graphic>
      </p:graphicFrame>
      <p:sp>
        <p:nvSpPr>
          <p:cNvPr id="8" name="TextBox 7"/>
          <p:cNvSpPr txBox="1"/>
          <p:nvPr/>
        </p:nvSpPr>
        <p:spPr>
          <a:xfrm>
            <a:off x="791369" y="5004523"/>
            <a:ext cx="8229600" cy="1200329"/>
          </a:xfrm>
          <a:prstGeom prst="rect">
            <a:avLst/>
          </a:prstGeom>
          <a:noFill/>
        </p:spPr>
        <p:txBody>
          <a:bodyPr wrap="square" rtlCol="0">
            <a:spAutoFit/>
          </a:bodyPr>
          <a:lstStyle/>
          <a:p>
            <a:r>
              <a:rPr lang="en-US" sz="2400" dirty="0">
                <a:latin typeface="+mj-lt"/>
              </a:rPr>
              <a:t>This expression gives the same result as previously obtained for the example </a:t>
            </a:r>
            <a:r>
              <a:rPr lang="en-US" sz="2400" i="1" dirty="0">
                <a:latin typeface="Symbol" panose="05050102010706020507" pitchFamily="18" charset="2"/>
              </a:rPr>
              <a:t>r</a:t>
            </a:r>
            <a:r>
              <a:rPr lang="en-US" sz="2400" i="1" dirty="0">
                <a:latin typeface="+mj-lt"/>
              </a:rPr>
              <a:t>(x) </a:t>
            </a:r>
            <a:r>
              <a:rPr lang="en-US" sz="2400" dirty="0">
                <a:latin typeface="+mj-lt"/>
              </a:rPr>
              <a:t>and more generally is appropriate  for any neutral charge distribution.</a:t>
            </a:r>
            <a:r>
              <a:rPr lang="en-US" sz="2400" i="1" dirty="0">
                <a:latin typeface="+mj-lt"/>
              </a:rPr>
              <a:t> </a:t>
            </a:r>
          </a:p>
        </p:txBody>
      </p:sp>
    </p:spTree>
    <p:extLst>
      <p:ext uri="{BB962C8B-B14F-4D97-AF65-F5344CB8AC3E}">
        <p14:creationId xmlns:p14="http://schemas.microsoft.com/office/powerpoint/2010/main" val="1530907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1E1853-1206-4004-A1BC-BFAF15D0D615}"/>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8A22DE19-C03F-49F4-A76D-ECA625368461}"/>
              </a:ext>
            </a:extLst>
          </p:cNvPr>
          <p:cNvSpPr>
            <a:spLocks noGrp="1"/>
          </p:cNvSpPr>
          <p:nvPr>
            <p:ph type="ftr" sz="quarter" idx="11"/>
          </p:nvPr>
        </p:nvSpPr>
        <p:spPr/>
        <p:txBody>
          <a:bodyPr/>
          <a:lstStyle/>
          <a:p>
            <a:r>
              <a:rPr lang="en-US"/>
              <a:t>PHY 712  Spring 2021 -- Lecture 3</a:t>
            </a:r>
            <a:endParaRPr lang="en-US" dirty="0"/>
          </a:p>
        </p:txBody>
      </p:sp>
      <p:sp>
        <p:nvSpPr>
          <p:cNvPr id="4" name="Slide Number Placeholder 3">
            <a:extLst>
              <a:ext uri="{FF2B5EF4-FFF2-40B4-BE49-F238E27FC236}">
                <a16:creationId xmlns:a16="http://schemas.microsoft.com/office/drawing/2014/main" id="{DA85B93E-754F-42B7-90E1-611B0F7B1DB9}"/>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7BC50F0F-1FDB-48B1-B2B2-9655F6FA0233}"/>
              </a:ext>
            </a:extLst>
          </p:cNvPr>
          <p:cNvSpPr txBox="1"/>
          <p:nvPr/>
        </p:nvSpPr>
        <p:spPr>
          <a:xfrm>
            <a:off x="457200" y="304800"/>
            <a:ext cx="7162800" cy="830997"/>
          </a:xfrm>
          <a:prstGeom prst="rect">
            <a:avLst/>
          </a:prstGeom>
          <a:noFill/>
        </p:spPr>
        <p:txBody>
          <a:bodyPr wrap="square" rtlCol="0">
            <a:spAutoFit/>
          </a:bodyPr>
          <a:lstStyle/>
          <a:p>
            <a:r>
              <a:rPr lang="en-US" sz="2400" dirty="0">
                <a:latin typeface="+mj-lt"/>
              </a:rPr>
              <a:t>Question -- </a:t>
            </a:r>
            <a:r>
              <a:rPr lang="en-US" sz="2400" dirty="0"/>
              <a:t>On slide 16, how do we know which one of x and x' is the x_&lt; term? </a:t>
            </a:r>
            <a:r>
              <a:rPr lang="en-US" sz="2400" dirty="0">
                <a:latin typeface="+mj-lt"/>
              </a:rPr>
              <a:t> </a:t>
            </a:r>
          </a:p>
        </p:txBody>
      </p:sp>
      <p:graphicFrame>
        <p:nvGraphicFramePr>
          <p:cNvPr id="6" name="Object 5">
            <a:extLst>
              <a:ext uri="{FF2B5EF4-FFF2-40B4-BE49-F238E27FC236}">
                <a16:creationId xmlns:a16="http://schemas.microsoft.com/office/drawing/2014/main" id="{7FA2192D-5540-43BF-B6BB-3D6ED46ADA07}"/>
              </a:ext>
            </a:extLst>
          </p:cNvPr>
          <p:cNvGraphicFramePr>
            <a:graphicFrameLocks noChangeAspect="1"/>
          </p:cNvGraphicFramePr>
          <p:nvPr>
            <p:extLst>
              <p:ext uri="{D42A27DB-BD31-4B8C-83A1-F6EECF244321}">
                <p14:modId xmlns:p14="http://schemas.microsoft.com/office/powerpoint/2010/main" val="663629469"/>
              </p:ext>
            </p:extLst>
          </p:nvPr>
        </p:nvGraphicFramePr>
        <p:xfrm>
          <a:off x="685800" y="1509432"/>
          <a:ext cx="5733280" cy="1924050"/>
        </p:xfrm>
        <a:graphic>
          <a:graphicData uri="http://schemas.openxmlformats.org/presentationml/2006/ole">
            <mc:AlternateContent xmlns:mc="http://schemas.openxmlformats.org/markup-compatibility/2006">
              <mc:Choice xmlns:v="urn:schemas-microsoft-com:vml" Requires="v">
                <p:oleObj spid="_x0000_s37901" name="Equation" r:id="rId3" imgW="3746160" imgH="1257120" progId="Equation.DSMT4">
                  <p:embed/>
                </p:oleObj>
              </mc:Choice>
              <mc:Fallback>
                <p:oleObj name="Equation" r:id="rId3" imgW="3746160" imgH="1257120" progId="Equation.DSMT4">
                  <p:embed/>
                  <p:pic>
                    <p:nvPicPr>
                      <p:cNvPr id="0" name=""/>
                      <p:cNvPicPr/>
                      <p:nvPr/>
                    </p:nvPicPr>
                    <p:blipFill>
                      <a:blip r:embed="rId4"/>
                      <a:stretch>
                        <a:fillRect/>
                      </a:stretch>
                    </p:blipFill>
                    <p:spPr>
                      <a:xfrm>
                        <a:off x="685800" y="1509432"/>
                        <a:ext cx="5733280" cy="192405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D899F530-6FD2-4279-A252-F8A8F221EFB3}"/>
              </a:ext>
            </a:extLst>
          </p:cNvPr>
          <p:cNvSpPr txBox="1"/>
          <p:nvPr/>
        </p:nvSpPr>
        <p:spPr>
          <a:xfrm>
            <a:off x="2642522" y="2826765"/>
            <a:ext cx="914400" cy="461665"/>
          </a:xfrm>
          <a:prstGeom prst="rect">
            <a:avLst/>
          </a:prstGeom>
          <a:noFill/>
        </p:spPr>
        <p:txBody>
          <a:bodyPr wrap="square" rtlCol="0">
            <a:spAutoFit/>
          </a:bodyPr>
          <a:lstStyle/>
          <a:p>
            <a:r>
              <a:rPr lang="en-US" sz="2400" i="1" dirty="0">
                <a:latin typeface="+mj-lt"/>
              </a:rPr>
              <a:t>x’&lt;x</a:t>
            </a:r>
          </a:p>
        </p:txBody>
      </p:sp>
      <p:sp>
        <p:nvSpPr>
          <p:cNvPr id="9" name="TextBox 8">
            <a:extLst>
              <a:ext uri="{FF2B5EF4-FFF2-40B4-BE49-F238E27FC236}">
                <a16:creationId xmlns:a16="http://schemas.microsoft.com/office/drawing/2014/main" id="{9BF1270A-F8A6-4306-9987-C322EDF21E06}"/>
              </a:ext>
            </a:extLst>
          </p:cNvPr>
          <p:cNvSpPr txBox="1"/>
          <p:nvPr/>
        </p:nvSpPr>
        <p:spPr>
          <a:xfrm>
            <a:off x="4924040" y="2826765"/>
            <a:ext cx="914400" cy="461665"/>
          </a:xfrm>
          <a:prstGeom prst="rect">
            <a:avLst/>
          </a:prstGeom>
          <a:noFill/>
        </p:spPr>
        <p:txBody>
          <a:bodyPr wrap="square" rtlCol="0">
            <a:spAutoFit/>
          </a:bodyPr>
          <a:lstStyle/>
          <a:p>
            <a:r>
              <a:rPr lang="en-US" sz="2400" i="1" dirty="0">
                <a:latin typeface="+mj-lt"/>
              </a:rPr>
              <a:t>x’&gt;x</a:t>
            </a:r>
          </a:p>
        </p:txBody>
      </p:sp>
    </p:spTree>
    <p:extLst>
      <p:ext uri="{BB962C8B-B14F-4D97-AF65-F5344CB8AC3E}">
        <p14:creationId xmlns:p14="http://schemas.microsoft.com/office/powerpoint/2010/main" val="1475930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pic>
        <p:nvPicPr>
          <p:cNvPr id="5" name="Picture 4"/>
          <p:cNvPicPr>
            <a:picLocks noChangeAspect="1"/>
          </p:cNvPicPr>
          <p:nvPr/>
        </p:nvPicPr>
        <p:blipFill>
          <a:blip r:embed="rId3"/>
          <a:stretch>
            <a:fillRect/>
          </a:stretch>
        </p:blipFill>
        <p:spPr>
          <a:xfrm>
            <a:off x="271462" y="409575"/>
            <a:ext cx="8601075" cy="6038850"/>
          </a:xfrm>
          <a:prstGeom prst="rect">
            <a:avLst/>
          </a:prstGeom>
        </p:spPr>
      </p:pic>
    </p:spTree>
    <p:extLst>
      <p:ext uri="{BB962C8B-B14F-4D97-AF65-F5344CB8AC3E}">
        <p14:creationId xmlns:p14="http://schemas.microsoft.com/office/powerpoint/2010/main" val="698559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pic>
        <p:nvPicPr>
          <p:cNvPr id="5" name="Picture 4"/>
          <p:cNvPicPr>
            <a:picLocks noChangeAspect="1"/>
          </p:cNvPicPr>
          <p:nvPr/>
        </p:nvPicPr>
        <p:blipFill>
          <a:blip r:embed="rId3"/>
          <a:stretch>
            <a:fillRect/>
          </a:stretch>
        </p:blipFill>
        <p:spPr>
          <a:xfrm>
            <a:off x="295275" y="1490662"/>
            <a:ext cx="8553450" cy="3876675"/>
          </a:xfrm>
          <a:prstGeom prst="rect">
            <a:avLst/>
          </a:prstGeom>
        </p:spPr>
      </p:pic>
    </p:spTree>
    <p:extLst>
      <p:ext uri="{BB962C8B-B14F-4D97-AF65-F5344CB8AC3E}">
        <p14:creationId xmlns:p14="http://schemas.microsoft.com/office/powerpoint/2010/main" val="1126365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pic>
        <p:nvPicPr>
          <p:cNvPr id="5" name="Picture 4"/>
          <p:cNvPicPr>
            <a:picLocks noChangeAspect="1"/>
          </p:cNvPicPr>
          <p:nvPr/>
        </p:nvPicPr>
        <p:blipFill>
          <a:blip r:embed="rId3"/>
          <a:stretch>
            <a:fillRect/>
          </a:stretch>
        </p:blipFill>
        <p:spPr>
          <a:xfrm>
            <a:off x="325641" y="381000"/>
            <a:ext cx="8513559" cy="5857875"/>
          </a:xfrm>
          <a:prstGeom prst="rect">
            <a:avLst/>
          </a:prstGeom>
        </p:spPr>
      </p:pic>
    </p:spTree>
    <p:extLst>
      <p:ext uri="{BB962C8B-B14F-4D97-AF65-F5344CB8AC3E}">
        <p14:creationId xmlns:p14="http://schemas.microsoft.com/office/powerpoint/2010/main" val="1940470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pic>
        <p:nvPicPr>
          <p:cNvPr id="5" name="Picture 4"/>
          <p:cNvPicPr>
            <a:picLocks noChangeAspect="1"/>
          </p:cNvPicPr>
          <p:nvPr/>
        </p:nvPicPr>
        <p:blipFill>
          <a:blip r:embed="rId4"/>
          <a:stretch>
            <a:fillRect/>
          </a:stretch>
        </p:blipFill>
        <p:spPr>
          <a:xfrm>
            <a:off x="152400" y="-6350"/>
            <a:ext cx="7896225" cy="6362700"/>
          </a:xfrm>
          <a:prstGeom prst="rect">
            <a:avLst/>
          </a:prstGeom>
        </p:spPr>
      </p:pic>
      <p:sp>
        <p:nvSpPr>
          <p:cNvPr id="6" name="U-Turn Arrow 5"/>
          <p:cNvSpPr/>
          <p:nvPr/>
        </p:nvSpPr>
        <p:spPr>
          <a:xfrm flipH="1">
            <a:off x="6705600" y="685800"/>
            <a:ext cx="457200" cy="5334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294587855"/>
              </p:ext>
            </p:extLst>
          </p:nvPr>
        </p:nvGraphicFramePr>
        <p:xfrm>
          <a:off x="7267575" y="685800"/>
          <a:ext cx="1562100" cy="622300"/>
        </p:xfrm>
        <a:graphic>
          <a:graphicData uri="http://schemas.openxmlformats.org/presentationml/2006/ole">
            <mc:AlternateContent xmlns:mc="http://schemas.openxmlformats.org/markup-compatibility/2006">
              <mc:Choice xmlns:v="urn:schemas-microsoft-com:vml" Requires="v">
                <p:oleObj spid="_x0000_s35869" name="Equation" r:id="rId5" imgW="1562040" imgH="622080" progId="Equation.DSMT4">
                  <p:embed/>
                </p:oleObj>
              </mc:Choice>
              <mc:Fallback>
                <p:oleObj name="Equation" r:id="rId5" imgW="1562040" imgH="622080" progId="Equation.DSMT4">
                  <p:embed/>
                  <p:pic>
                    <p:nvPicPr>
                      <p:cNvPr id="0" name=""/>
                      <p:cNvPicPr/>
                      <p:nvPr/>
                    </p:nvPicPr>
                    <p:blipFill>
                      <a:blip r:embed="rId6"/>
                      <a:stretch>
                        <a:fillRect/>
                      </a:stretch>
                    </p:blipFill>
                    <p:spPr>
                      <a:xfrm>
                        <a:off x="7267575" y="685800"/>
                        <a:ext cx="1562100" cy="622300"/>
                      </a:xfrm>
                      <a:prstGeom prst="rect">
                        <a:avLst/>
                      </a:prstGeom>
                    </p:spPr>
                  </p:pic>
                </p:oleObj>
              </mc:Fallback>
            </mc:AlternateContent>
          </a:graphicData>
        </a:graphic>
      </p:graphicFrame>
    </p:spTree>
    <p:extLst>
      <p:ext uri="{BB962C8B-B14F-4D97-AF65-F5344CB8AC3E}">
        <p14:creationId xmlns:p14="http://schemas.microsoft.com/office/powerpoint/2010/main" val="53717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222FFE-BD98-4DA3-A22D-CA0F2717F48A}"/>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E2B99F92-7251-4FD7-8315-BE3DCA47A4CC}"/>
              </a:ext>
            </a:extLst>
          </p:cNvPr>
          <p:cNvSpPr>
            <a:spLocks noGrp="1"/>
          </p:cNvSpPr>
          <p:nvPr>
            <p:ph type="ftr" sz="quarter" idx="11"/>
          </p:nvPr>
        </p:nvSpPr>
        <p:spPr/>
        <p:txBody>
          <a:bodyPr/>
          <a:lstStyle/>
          <a:p>
            <a:r>
              <a:rPr lang="en-US"/>
              <a:t>PHY 712  Spring 2021 -- Lecture 3</a:t>
            </a:r>
            <a:endParaRPr lang="en-US" dirty="0"/>
          </a:p>
        </p:txBody>
      </p:sp>
      <p:sp>
        <p:nvSpPr>
          <p:cNvPr id="4" name="Slide Number Placeholder 3">
            <a:extLst>
              <a:ext uri="{FF2B5EF4-FFF2-40B4-BE49-F238E27FC236}">
                <a16:creationId xmlns:a16="http://schemas.microsoft.com/office/drawing/2014/main" id="{3C702423-9B68-49A1-AA6C-4B38B9103AD9}"/>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7118505C-A21A-4E35-A89C-ABBB16F9D62F}"/>
              </a:ext>
            </a:extLst>
          </p:cNvPr>
          <p:cNvSpPr txBox="1"/>
          <p:nvPr/>
        </p:nvSpPr>
        <p:spPr>
          <a:xfrm>
            <a:off x="152400" y="228600"/>
            <a:ext cx="8763000" cy="4524315"/>
          </a:xfrm>
          <a:prstGeom prst="rect">
            <a:avLst/>
          </a:prstGeom>
          <a:noFill/>
        </p:spPr>
        <p:txBody>
          <a:bodyPr wrap="square" rtlCol="0">
            <a:spAutoFit/>
          </a:bodyPr>
          <a:lstStyle/>
          <a:p>
            <a:r>
              <a:rPr lang="en-US" sz="2400" dirty="0">
                <a:latin typeface="+mj-lt"/>
              </a:rPr>
              <a:t>One-on-one meetings</a:t>
            </a:r>
          </a:p>
          <a:p>
            <a:endParaRPr lang="en-US" sz="2400" dirty="0">
              <a:latin typeface="+mj-lt"/>
            </a:endParaRPr>
          </a:p>
          <a:p>
            <a:endParaRPr lang="en-US" sz="2400" dirty="0">
              <a:latin typeface="+mj-lt"/>
            </a:endParaRPr>
          </a:p>
          <a:p>
            <a:r>
              <a:rPr lang="en-US" sz="2400" dirty="0">
                <a:latin typeface="+mj-lt"/>
              </a:rPr>
              <a:t>Tues   9 PM – Gao</a:t>
            </a:r>
          </a:p>
          <a:p>
            <a:endParaRPr lang="en-US" sz="2400" dirty="0">
              <a:latin typeface="+mj-lt"/>
            </a:endParaRPr>
          </a:p>
          <a:p>
            <a:endParaRPr lang="en-US" sz="2400" dirty="0">
              <a:latin typeface="+mj-lt"/>
            </a:endParaRPr>
          </a:p>
          <a:p>
            <a:endParaRPr lang="en-US" sz="2400" dirty="0">
              <a:latin typeface="+mj-lt"/>
            </a:endParaRPr>
          </a:p>
          <a:p>
            <a:endParaRPr lang="en-US" sz="2400" dirty="0">
              <a:latin typeface="+mj-lt"/>
            </a:endParaRPr>
          </a:p>
          <a:p>
            <a:r>
              <a:rPr lang="en-US" sz="2400" dirty="0">
                <a:latin typeface="+mj-lt"/>
              </a:rPr>
              <a:t>Office hours</a:t>
            </a:r>
          </a:p>
          <a:p>
            <a:endParaRPr lang="en-US" sz="2400" dirty="0">
              <a:latin typeface="+mj-lt"/>
            </a:endParaRPr>
          </a:p>
          <a:p>
            <a:r>
              <a:rPr lang="en-US" sz="2400">
                <a:latin typeface="+mj-lt"/>
              </a:rPr>
              <a:t>Tues 9 AM ????</a:t>
            </a:r>
          </a:p>
          <a:p>
            <a:endParaRPr lang="en-US" sz="2400" dirty="0">
              <a:latin typeface="+mj-lt"/>
            </a:endParaRPr>
          </a:p>
        </p:txBody>
      </p:sp>
    </p:spTree>
    <p:extLst>
      <p:ext uri="{BB962C8B-B14F-4D97-AF65-F5344CB8AC3E}">
        <p14:creationId xmlns:p14="http://schemas.microsoft.com/office/powerpoint/2010/main" val="3828516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273E9CB-090E-44F1-B947-AD39E8856EE9}"/>
              </a:ext>
            </a:extLst>
          </p:cNvPr>
          <p:cNvPicPr>
            <a:picLocks noChangeAspect="1"/>
          </p:cNvPicPr>
          <p:nvPr/>
        </p:nvPicPr>
        <p:blipFill>
          <a:blip r:embed="rId3"/>
          <a:stretch>
            <a:fillRect/>
          </a:stretch>
        </p:blipFill>
        <p:spPr>
          <a:xfrm>
            <a:off x="0" y="953932"/>
            <a:ext cx="9144000" cy="4950135"/>
          </a:xfrm>
          <a:prstGeom prst="rect">
            <a:avLst/>
          </a:prstGeom>
        </p:spPr>
      </p:pic>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7" name="Rectangle 6"/>
          <p:cNvSpPr/>
          <p:nvPr/>
        </p:nvSpPr>
        <p:spPr>
          <a:xfrm>
            <a:off x="152400" y="4724400"/>
            <a:ext cx="8610600" cy="2286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ED42EC-2ED6-4BA0-A107-2D333D091271}"/>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9F3497F8-DEC5-4279-8DCA-F8D25382F8C3}"/>
              </a:ext>
            </a:extLst>
          </p:cNvPr>
          <p:cNvSpPr>
            <a:spLocks noGrp="1"/>
          </p:cNvSpPr>
          <p:nvPr>
            <p:ph type="ftr" sz="quarter" idx="11"/>
          </p:nvPr>
        </p:nvSpPr>
        <p:spPr/>
        <p:txBody>
          <a:bodyPr/>
          <a:lstStyle/>
          <a:p>
            <a:r>
              <a:rPr lang="en-US"/>
              <a:t>PHY 712  Spring 2021 -- Lecture 3</a:t>
            </a:r>
            <a:endParaRPr lang="en-US" dirty="0"/>
          </a:p>
        </p:txBody>
      </p:sp>
      <p:sp>
        <p:nvSpPr>
          <p:cNvPr id="4" name="Slide Number Placeholder 3">
            <a:extLst>
              <a:ext uri="{FF2B5EF4-FFF2-40B4-BE49-F238E27FC236}">
                <a16:creationId xmlns:a16="http://schemas.microsoft.com/office/drawing/2014/main" id="{1E55CF64-C234-424A-AAB1-F53B5C05792E}"/>
              </a:ext>
            </a:extLst>
          </p:cNvPr>
          <p:cNvSpPr>
            <a:spLocks noGrp="1"/>
          </p:cNvSpPr>
          <p:nvPr>
            <p:ph type="sldNum" sz="quarter" idx="12"/>
          </p:nvPr>
        </p:nvSpPr>
        <p:spPr/>
        <p:txBody>
          <a:bodyPr/>
          <a:lstStyle/>
          <a:p>
            <a:fld id="{CE368B07-CEBF-4C80-90AF-53B34FA04CF3}" type="slidenum">
              <a:rPr lang="en-US" smtClean="0"/>
              <a:t>5</a:t>
            </a:fld>
            <a:endParaRPr lang="en-US" dirty="0"/>
          </a:p>
        </p:txBody>
      </p:sp>
      <p:pic>
        <p:nvPicPr>
          <p:cNvPr id="5" name="Picture 4">
            <a:extLst>
              <a:ext uri="{FF2B5EF4-FFF2-40B4-BE49-F238E27FC236}">
                <a16:creationId xmlns:a16="http://schemas.microsoft.com/office/drawing/2014/main" id="{8B3D0FFF-82A7-4B1A-B2CD-C140A02ACEDE}"/>
              </a:ext>
            </a:extLst>
          </p:cNvPr>
          <p:cNvPicPr>
            <a:picLocks noChangeAspect="1"/>
          </p:cNvPicPr>
          <p:nvPr/>
        </p:nvPicPr>
        <p:blipFill>
          <a:blip r:embed="rId3"/>
          <a:stretch>
            <a:fillRect/>
          </a:stretch>
        </p:blipFill>
        <p:spPr>
          <a:xfrm>
            <a:off x="-76200" y="323111"/>
            <a:ext cx="9144000" cy="6033239"/>
          </a:xfrm>
          <a:prstGeom prst="rect">
            <a:avLst/>
          </a:prstGeom>
        </p:spPr>
      </p:pic>
    </p:spTree>
    <p:extLst>
      <p:ext uri="{BB962C8B-B14F-4D97-AF65-F5344CB8AC3E}">
        <p14:creationId xmlns:p14="http://schemas.microsoft.com/office/powerpoint/2010/main" val="3981452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381000" y="304800"/>
            <a:ext cx="8534400" cy="4893647"/>
          </a:xfrm>
          <a:prstGeom prst="rect">
            <a:avLst/>
          </a:prstGeom>
          <a:noFill/>
        </p:spPr>
        <p:txBody>
          <a:bodyPr wrap="square" rtlCol="0">
            <a:spAutoFit/>
          </a:bodyPr>
          <a:lstStyle/>
          <a:p>
            <a:pPr algn="ctr"/>
            <a:r>
              <a:rPr lang="en-US" sz="2400" b="1" dirty="0"/>
              <a:t>Poisson and Laplace Equations</a:t>
            </a:r>
            <a:endParaRPr lang="en-US" sz="2400" dirty="0"/>
          </a:p>
          <a:p>
            <a:r>
              <a:rPr lang="en-US" sz="2400" dirty="0"/>
              <a:t>We are concerned with finding solutions to the Poisson equation:</a:t>
            </a:r>
          </a:p>
          <a:p>
            <a:endParaRPr lang="en-US" sz="2400" dirty="0"/>
          </a:p>
          <a:p>
            <a:endParaRPr lang="en-US" sz="2400" dirty="0"/>
          </a:p>
          <a:p>
            <a:r>
              <a:rPr lang="en-US" sz="2400" dirty="0"/>
              <a:t>and the Laplace equation:</a:t>
            </a:r>
            <a:br>
              <a:rPr lang="en-US" sz="2400" dirty="0"/>
            </a:br>
            <a:br>
              <a:rPr lang="en-US" sz="2400" dirty="0"/>
            </a:br>
            <a:endParaRPr lang="en-US" sz="2400" dirty="0"/>
          </a:p>
          <a:p>
            <a:r>
              <a:rPr lang="en-US" sz="2400" dirty="0"/>
              <a:t>The Laplace equation is the “homogeneous” version of the Poisson equation.  The Green's theorem allows us to determine the electrostatic potential  from volume and surface integrals:</a:t>
            </a:r>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989576521"/>
              </p:ext>
            </p:extLst>
          </p:nvPr>
        </p:nvGraphicFramePr>
        <p:xfrm>
          <a:off x="2819400" y="1219200"/>
          <a:ext cx="2971800" cy="1117218"/>
        </p:xfrm>
        <a:graphic>
          <a:graphicData uri="http://schemas.openxmlformats.org/presentationml/2006/ole">
            <mc:AlternateContent xmlns:mc="http://schemas.openxmlformats.org/markup-compatibility/2006">
              <mc:Choice xmlns:v="urn:schemas-microsoft-com:vml" Requires="v">
                <p:oleObj spid="_x0000_s25787" name="Equation" r:id="rId4" imgW="1688760" imgH="634680" progId="Equation.DSMT4">
                  <p:embed/>
                </p:oleObj>
              </mc:Choice>
              <mc:Fallback>
                <p:oleObj name="Equation" r:id="rId4" imgW="1688760" imgH="634680" progId="Equation.DSMT4">
                  <p:embed/>
                  <p:pic>
                    <p:nvPicPr>
                      <p:cNvPr id="0" name=""/>
                      <p:cNvPicPr/>
                      <p:nvPr/>
                    </p:nvPicPr>
                    <p:blipFill>
                      <a:blip r:embed="rId5"/>
                      <a:stretch>
                        <a:fillRect/>
                      </a:stretch>
                    </p:blipFill>
                    <p:spPr>
                      <a:xfrm>
                        <a:off x="2819400" y="1219200"/>
                        <a:ext cx="2971800" cy="111721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01816873"/>
              </p:ext>
            </p:extLst>
          </p:nvPr>
        </p:nvGraphicFramePr>
        <p:xfrm>
          <a:off x="3048000" y="2553590"/>
          <a:ext cx="2078037" cy="581025"/>
        </p:xfrm>
        <a:graphic>
          <a:graphicData uri="http://schemas.openxmlformats.org/presentationml/2006/ole">
            <mc:AlternateContent xmlns:mc="http://schemas.openxmlformats.org/markup-compatibility/2006">
              <mc:Choice xmlns:v="urn:schemas-microsoft-com:vml" Requires="v">
                <p:oleObj spid="_x0000_s25788" name="Equation" r:id="rId6" imgW="1180800" imgH="330120" progId="Equation.DSMT4">
                  <p:embed/>
                </p:oleObj>
              </mc:Choice>
              <mc:Fallback>
                <p:oleObj name="Equation" r:id="rId6" imgW="1180800" imgH="330120" progId="Equation.DSMT4">
                  <p:embed/>
                  <p:pic>
                    <p:nvPicPr>
                      <p:cNvPr id="0" name=""/>
                      <p:cNvPicPr/>
                      <p:nvPr/>
                    </p:nvPicPr>
                    <p:blipFill>
                      <a:blip r:embed="rId7"/>
                      <a:stretch>
                        <a:fillRect/>
                      </a:stretch>
                    </p:blipFill>
                    <p:spPr>
                      <a:xfrm>
                        <a:off x="3048000" y="2553590"/>
                        <a:ext cx="2078037" cy="5810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042593276"/>
              </p:ext>
            </p:extLst>
          </p:nvPr>
        </p:nvGraphicFramePr>
        <p:xfrm>
          <a:off x="1306513" y="4538663"/>
          <a:ext cx="7161212" cy="1798637"/>
        </p:xfrm>
        <a:graphic>
          <a:graphicData uri="http://schemas.openxmlformats.org/presentationml/2006/ole">
            <mc:AlternateContent xmlns:mc="http://schemas.openxmlformats.org/markup-compatibility/2006">
              <mc:Choice xmlns:v="urn:schemas-microsoft-com:vml" Requires="v">
                <p:oleObj spid="_x0000_s25789" name="Equation" r:id="rId8" imgW="4902120" imgH="1231560" progId="Equation.DSMT4">
                  <p:embed/>
                </p:oleObj>
              </mc:Choice>
              <mc:Fallback>
                <p:oleObj name="Equation" r:id="rId8" imgW="4902120" imgH="1231560" progId="Equation.DSMT4">
                  <p:embed/>
                  <p:pic>
                    <p:nvPicPr>
                      <p:cNvPr id="0" name=""/>
                      <p:cNvPicPr/>
                      <p:nvPr/>
                    </p:nvPicPr>
                    <p:blipFill>
                      <a:blip r:embed="rId9"/>
                      <a:stretch>
                        <a:fillRect/>
                      </a:stretch>
                    </p:blipFill>
                    <p:spPr>
                      <a:xfrm>
                        <a:off x="1306513" y="4538663"/>
                        <a:ext cx="7161212" cy="1798637"/>
                      </a:xfrm>
                      <a:prstGeom prst="rect">
                        <a:avLst/>
                      </a:prstGeom>
                    </p:spPr>
                  </p:pic>
                </p:oleObj>
              </mc:Fallback>
            </mc:AlternateContent>
          </a:graphicData>
        </a:graphic>
      </p:graphicFrame>
    </p:spTree>
    <p:extLst>
      <p:ext uri="{BB962C8B-B14F-4D97-AF65-F5344CB8AC3E}">
        <p14:creationId xmlns:p14="http://schemas.microsoft.com/office/powerpoint/2010/main" val="4059190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914400" y="381000"/>
            <a:ext cx="6553200" cy="461665"/>
          </a:xfrm>
          <a:prstGeom prst="rect">
            <a:avLst/>
          </a:prstGeom>
          <a:noFill/>
        </p:spPr>
        <p:txBody>
          <a:bodyPr wrap="square" rtlCol="0">
            <a:spAutoFit/>
          </a:bodyPr>
          <a:lstStyle/>
          <a:p>
            <a:r>
              <a:rPr lang="en-US" sz="2400" b="1" dirty="0">
                <a:latin typeface="+mj-lt"/>
              </a:rPr>
              <a:t>Poisson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833193671"/>
              </p:ext>
            </p:extLst>
          </p:nvPr>
        </p:nvGraphicFramePr>
        <p:xfrm>
          <a:off x="459828" y="1219200"/>
          <a:ext cx="7654925" cy="2701925"/>
        </p:xfrm>
        <a:graphic>
          <a:graphicData uri="http://schemas.openxmlformats.org/presentationml/2006/ole">
            <mc:AlternateContent xmlns:mc="http://schemas.openxmlformats.org/markup-compatibility/2006">
              <mc:Choice xmlns:v="urn:schemas-microsoft-com:vml" Requires="v">
                <p:oleObj spid="_x0000_s34876" name="Equation" r:id="rId4" imgW="4711680" imgH="1663560" progId="Equation.DSMT4">
                  <p:embed/>
                </p:oleObj>
              </mc:Choice>
              <mc:Fallback>
                <p:oleObj name="Equation" r:id="rId4" imgW="4711680" imgH="1663560" progId="Equation.DSMT4">
                  <p:embed/>
                  <p:pic>
                    <p:nvPicPr>
                      <p:cNvPr id="0" name=""/>
                      <p:cNvPicPr/>
                      <p:nvPr/>
                    </p:nvPicPr>
                    <p:blipFill>
                      <a:blip r:embed="rId5"/>
                      <a:stretch>
                        <a:fillRect/>
                      </a:stretch>
                    </p:blipFill>
                    <p:spPr>
                      <a:xfrm>
                        <a:off x="459828" y="1219200"/>
                        <a:ext cx="7654925" cy="27019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667453050"/>
              </p:ext>
            </p:extLst>
          </p:nvPr>
        </p:nvGraphicFramePr>
        <p:xfrm>
          <a:off x="357187" y="4059346"/>
          <a:ext cx="8329613" cy="2281238"/>
        </p:xfrm>
        <a:graphic>
          <a:graphicData uri="http://schemas.openxmlformats.org/presentationml/2006/ole">
            <mc:AlternateContent xmlns:mc="http://schemas.openxmlformats.org/markup-compatibility/2006">
              <mc:Choice xmlns:v="urn:schemas-microsoft-com:vml" Requires="v">
                <p:oleObj spid="_x0000_s34877" name="Equation" r:id="rId6" imgW="5702040" imgH="1562040" progId="Equation.DSMT4">
                  <p:embed/>
                </p:oleObj>
              </mc:Choice>
              <mc:Fallback>
                <p:oleObj name="Equation" r:id="rId6" imgW="5702040" imgH="1562040" progId="Equation.DSMT4">
                  <p:embed/>
                  <p:pic>
                    <p:nvPicPr>
                      <p:cNvPr id="0" name=""/>
                      <p:cNvPicPr/>
                      <p:nvPr/>
                    </p:nvPicPr>
                    <p:blipFill>
                      <a:blip r:embed="rId7"/>
                      <a:stretch>
                        <a:fillRect/>
                      </a:stretch>
                    </p:blipFill>
                    <p:spPr>
                      <a:xfrm>
                        <a:off x="357187" y="4059346"/>
                        <a:ext cx="8329613" cy="2281238"/>
                      </a:xfrm>
                      <a:prstGeom prst="rect">
                        <a:avLst/>
                      </a:prstGeom>
                    </p:spPr>
                  </p:pic>
                </p:oleObj>
              </mc:Fallback>
            </mc:AlternateContent>
          </a:graphicData>
        </a:graphic>
      </p:graphicFrame>
    </p:spTree>
    <p:extLst>
      <p:ext uri="{BB962C8B-B14F-4D97-AF65-F5344CB8AC3E}">
        <p14:creationId xmlns:p14="http://schemas.microsoft.com/office/powerpoint/2010/main" val="4204727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712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381000" y="457200"/>
            <a:ext cx="8305800" cy="461665"/>
          </a:xfrm>
          <a:prstGeom prst="rect">
            <a:avLst/>
          </a:prstGeom>
          <a:noFill/>
        </p:spPr>
        <p:txBody>
          <a:bodyPr wrap="square" rtlCol="0">
            <a:spAutoFit/>
          </a:bodyPr>
          <a:lstStyle/>
          <a:p>
            <a:r>
              <a:rPr lang="en-US" sz="2400" dirty="0">
                <a:latin typeface="+mj-lt"/>
              </a:rPr>
              <a:t>General comments on Green’s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9098870"/>
              </p:ext>
            </p:extLst>
          </p:nvPr>
        </p:nvGraphicFramePr>
        <p:xfrm>
          <a:off x="1295400" y="918865"/>
          <a:ext cx="7142096" cy="1835150"/>
        </p:xfrm>
        <a:graphic>
          <a:graphicData uri="http://schemas.openxmlformats.org/presentationml/2006/ole">
            <mc:AlternateContent xmlns:mc="http://schemas.openxmlformats.org/markup-compatibility/2006">
              <mc:Choice xmlns:v="urn:schemas-microsoft-com:vml" Requires="v">
                <p:oleObj spid="_x0000_s26806" name="Equation" r:id="rId4" imgW="4889160" imgH="1257120" progId="Equation.DSMT4">
                  <p:embed/>
                </p:oleObj>
              </mc:Choice>
              <mc:Fallback>
                <p:oleObj name="Equation" r:id="rId4" imgW="4889160" imgH="1257120" progId="Equation.DSMT4">
                  <p:embed/>
                  <p:pic>
                    <p:nvPicPr>
                      <p:cNvPr id="0" name=""/>
                      <p:cNvPicPr/>
                      <p:nvPr/>
                    </p:nvPicPr>
                    <p:blipFill>
                      <a:blip r:embed="rId5"/>
                      <a:stretch>
                        <a:fillRect/>
                      </a:stretch>
                    </p:blipFill>
                    <p:spPr>
                      <a:xfrm>
                        <a:off x="1295400" y="918865"/>
                        <a:ext cx="7142096" cy="1835150"/>
                      </a:xfrm>
                      <a:prstGeom prst="rect">
                        <a:avLst/>
                      </a:prstGeom>
                    </p:spPr>
                  </p:pic>
                </p:oleObj>
              </mc:Fallback>
            </mc:AlternateContent>
          </a:graphicData>
        </a:graphic>
      </p:graphicFrame>
      <p:sp>
        <p:nvSpPr>
          <p:cNvPr id="7" name="TextBox 6"/>
          <p:cNvSpPr txBox="1"/>
          <p:nvPr/>
        </p:nvSpPr>
        <p:spPr>
          <a:xfrm>
            <a:off x="381000" y="3124200"/>
            <a:ext cx="8382000" cy="3046988"/>
          </a:xfrm>
          <a:prstGeom prst="rect">
            <a:avLst/>
          </a:prstGeom>
          <a:noFill/>
        </p:spPr>
        <p:txBody>
          <a:bodyPr wrap="square" rtlCol="0">
            <a:spAutoFit/>
          </a:bodyPr>
          <a:lstStyle/>
          <a:p>
            <a:r>
              <a:rPr lang="en-US" sz="2400" dirty="0"/>
              <a:t>This general form can be used in 1, 2, or 3 dimensions.   In general, the Green's function must be constructed to satisfy the appropriate (</a:t>
            </a:r>
            <a:r>
              <a:rPr lang="en-US" sz="2400" dirty="0" err="1"/>
              <a:t>Dirichlet</a:t>
            </a:r>
            <a:r>
              <a:rPr lang="en-US" sz="2400" dirty="0"/>
              <a:t> or Neumann) boundary conditions.  Alternatively or in addition, boundary conditions can be adjusted using the fact that for any solution to the Poisson equation,                 other solutions may be generated by use of solutions of the Laplace equation</a:t>
            </a:r>
          </a:p>
          <a:p>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754193432"/>
              </p:ext>
            </p:extLst>
          </p:nvPr>
        </p:nvGraphicFramePr>
        <p:xfrm>
          <a:off x="1976437" y="4949825"/>
          <a:ext cx="1071563" cy="514350"/>
        </p:xfrm>
        <a:graphic>
          <a:graphicData uri="http://schemas.openxmlformats.org/presentationml/2006/ole">
            <mc:AlternateContent xmlns:mc="http://schemas.openxmlformats.org/markup-compatibility/2006">
              <mc:Choice xmlns:v="urn:schemas-microsoft-com:vml" Requires="v">
                <p:oleObj spid="_x0000_s26807" name="Equation" r:id="rId6" imgW="609480" imgH="291960" progId="Equation.DSMT4">
                  <p:embed/>
                </p:oleObj>
              </mc:Choice>
              <mc:Fallback>
                <p:oleObj name="Equation" r:id="rId6" imgW="609480" imgH="291960" progId="Equation.DSMT4">
                  <p:embed/>
                  <p:pic>
                    <p:nvPicPr>
                      <p:cNvPr id="0" name=""/>
                      <p:cNvPicPr/>
                      <p:nvPr/>
                    </p:nvPicPr>
                    <p:blipFill>
                      <a:blip r:embed="rId7"/>
                      <a:stretch>
                        <a:fillRect/>
                      </a:stretch>
                    </p:blipFill>
                    <p:spPr>
                      <a:xfrm>
                        <a:off x="1976437" y="4949825"/>
                        <a:ext cx="1071563" cy="51435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525998320"/>
              </p:ext>
            </p:extLst>
          </p:nvPr>
        </p:nvGraphicFramePr>
        <p:xfrm>
          <a:off x="1066800" y="5810250"/>
          <a:ext cx="7031038" cy="514350"/>
        </p:xfrm>
        <a:graphic>
          <a:graphicData uri="http://schemas.openxmlformats.org/presentationml/2006/ole">
            <mc:AlternateContent xmlns:mc="http://schemas.openxmlformats.org/markup-compatibility/2006">
              <mc:Choice xmlns:v="urn:schemas-microsoft-com:vml" Requires="v">
                <p:oleObj spid="_x0000_s26808" name="Equation" r:id="rId8" imgW="4000320" imgH="291960" progId="Equation.DSMT4">
                  <p:embed/>
                </p:oleObj>
              </mc:Choice>
              <mc:Fallback>
                <p:oleObj name="Equation" r:id="rId8" imgW="4000320" imgH="291960" progId="Equation.DSMT4">
                  <p:embed/>
                  <p:pic>
                    <p:nvPicPr>
                      <p:cNvPr id="0" name=""/>
                      <p:cNvPicPr/>
                      <p:nvPr/>
                    </p:nvPicPr>
                    <p:blipFill>
                      <a:blip r:embed="rId9"/>
                      <a:stretch>
                        <a:fillRect/>
                      </a:stretch>
                    </p:blipFill>
                    <p:spPr>
                      <a:xfrm>
                        <a:off x="1066800" y="5810250"/>
                        <a:ext cx="7031038" cy="514350"/>
                      </a:xfrm>
                      <a:prstGeom prst="rect">
                        <a:avLst/>
                      </a:prstGeom>
                    </p:spPr>
                  </p:pic>
                </p:oleObj>
              </mc:Fallback>
            </mc:AlternateContent>
          </a:graphicData>
        </a:graphic>
      </p:graphicFrame>
    </p:spTree>
    <p:extLst>
      <p:ext uri="{BB962C8B-B14F-4D97-AF65-F5344CB8AC3E}">
        <p14:creationId xmlns:p14="http://schemas.microsoft.com/office/powerpoint/2010/main" val="1730291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4569A8-8FF6-4D28-A863-1449E462700D}"/>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02FD7BB8-272C-44D6-A421-0CCB82558713}"/>
              </a:ext>
            </a:extLst>
          </p:cNvPr>
          <p:cNvSpPr>
            <a:spLocks noGrp="1"/>
          </p:cNvSpPr>
          <p:nvPr>
            <p:ph type="ftr" sz="quarter" idx="11"/>
          </p:nvPr>
        </p:nvSpPr>
        <p:spPr/>
        <p:txBody>
          <a:bodyPr/>
          <a:lstStyle/>
          <a:p>
            <a:r>
              <a:rPr lang="en-US"/>
              <a:t>PHY 712  Spring 2021 -- Lecture 3</a:t>
            </a:r>
            <a:endParaRPr lang="en-US" dirty="0"/>
          </a:p>
        </p:txBody>
      </p:sp>
      <p:sp>
        <p:nvSpPr>
          <p:cNvPr id="4" name="Slide Number Placeholder 3">
            <a:extLst>
              <a:ext uri="{FF2B5EF4-FFF2-40B4-BE49-F238E27FC236}">
                <a16:creationId xmlns:a16="http://schemas.microsoft.com/office/drawing/2014/main" id="{92C74922-6724-4E2E-A6D8-78AA830FB368}"/>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A151B534-40FD-4A0F-9DD1-377163EE4C9A}"/>
              </a:ext>
            </a:extLst>
          </p:cNvPr>
          <p:cNvSpPr txBox="1"/>
          <p:nvPr/>
        </p:nvSpPr>
        <p:spPr>
          <a:xfrm>
            <a:off x="457200" y="381000"/>
            <a:ext cx="8153400" cy="3416320"/>
          </a:xfrm>
          <a:prstGeom prst="rect">
            <a:avLst/>
          </a:prstGeom>
          <a:noFill/>
        </p:spPr>
        <p:txBody>
          <a:bodyPr wrap="square" rtlCol="0">
            <a:spAutoFit/>
          </a:bodyPr>
          <a:lstStyle/>
          <a:p>
            <a:r>
              <a:rPr lang="en-US" sz="2400" dirty="0">
                <a:latin typeface="+mj-lt"/>
              </a:rPr>
              <a:t>Question -- </a:t>
            </a:r>
            <a:r>
              <a:rPr lang="en-US" sz="2400" dirty="0"/>
              <a:t>We use the Green theorem to get the potential. In this formula, is phi (r prime) a known condition? If not, how can we use this theorem to get the potential as we have to know potential first to calculate the integral?</a:t>
            </a:r>
          </a:p>
          <a:p>
            <a:endParaRPr lang="en-US" sz="2400" dirty="0">
              <a:latin typeface="+mj-lt"/>
            </a:endParaRPr>
          </a:p>
          <a:p>
            <a:r>
              <a:rPr lang="en-US" sz="2400" dirty="0">
                <a:latin typeface="+mj-lt"/>
              </a:rPr>
              <a:t>Comment – You are correct;   it is assumed that we know the potential or its derivative on the boundary.    As mentioned previously,   in general we cannot know both or in other ways over specify the problem.</a:t>
            </a:r>
          </a:p>
        </p:txBody>
      </p:sp>
    </p:spTree>
    <p:extLst>
      <p:ext uri="{BB962C8B-B14F-4D97-AF65-F5344CB8AC3E}">
        <p14:creationId xmlns:p14="http://schemas.microsoft.com/office/powerpoint/2010/main" val="2162901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12501</TotalTime>
  <Words>941</Words>
  <Application>Microsoft Office PowerPoint</Application>
  <PresentationFormat>On-screen Show (4:3)</PresentationFormat>
  <Paragraphs>176</Paragraphs>
  <Slides>25</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0" baseType="lpstr">
      <vt:lpstr>Arial</vt:lpstr>
      <vt:lpstr>Calibri</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718</cp:revision>
  <cp:lastPrinted>2021-01-30T15:43:56Z</cp:lastPrinted>
  <dcterms:created xsi:type="dcterms:W3CDTF">2012-01-10T18:32:24Z</dcterms:created>
  <dcterms:modified xsi:type="dcterms:W3CDTF">2021-02-01T15:48:27Z</dcterms:modified>
</cp:coreProperties>
</file>