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22" r:id="rId3"/>
    <p:sldId id="299" r:id="rId4"/>
    <p:sldId id="301" r:id="rId5"/>
    <p:sldId id="302" r:id="rId6"/>
    <p:sldId id="303" r:id="rId7"/>
    <p:sldId id="304" r:id="rId8"/>
    <p:sldId id="305" r:id="rId9"/>
    <p:sldId id="306" r:id="rId10"/>
    <p:sldId id="307" r:id="rId11"/>
    <p:sldId id="308" r:id="rId12"/>
    <p:sldId id="309" r:id="rId13"/>
    <p:sldId id="325" r:id="rId14"/>
    <p:sldId id="324" r:id="rId15"/>
    <p:sldId id="326" r:id="rId16"/>
    <p:sldId id="327" r:id="rId17"/>
    <p:sldId id="310" r:id="rId18"/>
    <p:sldId id="311" r:id="rId19"/>
    <p:sldId id="316" r:id="rId20"/>
    <p:sldId id="317" r:id="rId21"/>
    <p:sldId id="319" r:id="rId22"/>
    <p:sldId id="320" r:id="rId23"/>
    <p:sldId id="312" r:id="rId24"/>
    <p:sldId id="315" r:id="rId25"/>
    <p:sldId id="321" r:id="rId26"/>
    <p:sldId id="313" r:id="rId27"/>
    <p:sldId id="314" r:id="rId28"/>
    <p:sldId id="323"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6" d="100"/>
          <a:sy n="56" d="100"/>
        </p:scale>
        <p:origin x="1806" y="60"/>
      </p:cViewPr>
      <p:guideLst>
        <p:guide orient="horz" pos="2160"/>
        <p:guide pos="2880"/>
      </p:guideLst>
    </p:cSldViewPr>
  </p:slideViewPr>
  <p:notesTextViewPr>
    <p:cViewPr>
      <p:scale>
        <a:sx n="1" d="1"/>
        <a:sy n="1" d="1"/>
      </p:scale>
      <p:origin x="0" y="-54"/>
    </p:cViewPr>
  </p:notesTextViewPr>
  <p:sorterViewPr>
    <p:cViewPr>
      <p:scale>
        <a:sx n="79" d="100"/>
        <a:sy n="79" d="100"/>
      </p:scale>
      <p:origin x="0" y="-17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0.wmf"/><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2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7.wmf"/><Relationship Id="rId1" Type="http://schemas.openxmlformats.org/officeDocument/2006/relationships/image" Target="../media/image38.wmf"/><Relationship Id="rId4" Type="http://schemas.openxmlformats.org/officeDocument/2006/relationships/image" Target="../media/image40.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238" cy="479425"/>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sz="quarter" idx="1"/>
          </p:nvPr>
        </p:nvSpPr>
        <p:spPr>
          <a:xfrm>
            <a:off x="4143377" y="3"/>
            <a:ext cx="3170238" cy="479425"/>
          </a:xfrm>
          <a:prstGeom prst="rect">
            <a:avLst/>
          </a:prstGeom>
        </p:spPr>
        <p:txBody>
          <a:bodyPr vert="horz" lIns="91403" tIns="45702" rIns="91403" bIns="45702" rtlCol="0"/>
          <a:lstStyle>
            <a:lvl1pPr algn="r">
              <a:defRPr sz="1200"/>
            </a:lvl1pPr>
          </a:lstStyle>
          <a:p>
            <a:fld id="{8194727C-8B30-4386-9703-61EF7B04C9A7}" type="datetimeFigureOut">
              <a:rPr lang="en-US" smtClean="0"/>
              <a:t>2/2/2021</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3" tIns="45702" rIns="91403" bIns="45702" rtlCol="0" anchor="b"/>
          <a:lstStyle>
            <a:lvl1pPr algn="l">
              <a:defRPr sz="1200"/>
            </a:lvl1pPr>
          </a:lstStyle>
          <a:p>
            <a:endParaRPr lang="en-US"/>
          </a:p>
        </p:txBody>
      </p:sp>
      <p:sp>
        <p:nvSpPr>
          <p:cNvPr id="5" name="Slide Number Placeholder 4"/>
          <p:cNvSpPr>
            <a:spLocks noGrp="1"/>
          </p:cNvSpPr>
          <p:nvPr>
            <p:ph type="sldNum" sz="quarter" idx="3"/>
          </p:nvPr>
        </p:nvSpPr>
        <p:spPr>
          <a:xfrm>
            <a:off x="4143377" y="9120191"/>
            <a:ext cx="3170238" cy="479425"/>
          </a:xfrm>
          <a:prstGeom prst="rect">
            <a:avLst/>
          </a:prstGeom>
        </p:spPr>
        <p:txBody>
          <a:bodyPr vert="horz" lIns="91403" tIns="45702" rIns="91403" bIns="45702"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20" tIns="48310" rIns="96620" bIns="48310" rtlCol="0"/>
          <a:lstStyle>
            <a:lvl1pPr algn="l">
              <a:defRPr sz="1300"/>
            </a:lvl1pPr>
          </a:lstStyle>
          <a:p>
            <a:endParaRPr lang="en-US" dirty="0"/>
          </a:p>
        </p:txBody>
      </p:sp>
      <p:sp>
        <p:nvSpPr>
          <p:cNvPr id="3" name="Date Placeholder 2"/>
          <p:cNvSpPr>
            <a:spLocks noGrp="1"/>
          </p:cNvSpPr>
          <p:nvPr>
            <p:ph type="dt" idx="1"/>
          </p:nvPr>
        </p:nvSpPr>
        <p:spPr>
          <a:xfrm>
            <a:off x="4143587" y="2"/>
            <a:ext cx="3169920" cy="480060"/>
          </a:xfrm>
          <a:prstGeom prst="rect">
            <a:avLst/>
          </a:prstGeom>
        </p:spPr>
        <p:txBody>
          <a:bodyPr vert="horz" lIns="96620" tIns="48310" rIns="96620" bIns="48310" rtlCol="0"/>
          <a:lstStyle>
            <a:lvl1pPr algn="r">
              <a:defRPr sz="1300"/>
            </a:lvl1pPr>
          </a:lstStyle>
          <a:p>
            <a:fld id="{AC5D2E9F-93AF-4192-9362-BE5EFDABCE46}" type="datetimeFigureOut">
              <a:rPr lang="en-US" smtClean="0"/>
              <a:t>2/2/2021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20" tIns="48310" rIns="96620" bIns="48310"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20" tIns="48310" rIns="96620"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620" tIns="48310" rIns="96620" bIns="483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620" tIns="48310" rIns="96620" bIns="48310"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solution methods for solving electrostatic problems.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10029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970727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Extension of the ideas to multiple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608464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in detail the two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144881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dimensional case, using orthogonal functions in both x and y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74402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163270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53161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using orthogonal function expansion in the x dimension and the homogeneous solution construction in the y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174893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591295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176635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Tomorrow’s colloquium</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471201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003131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909395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366202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effective Green’s function for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732599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954473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90852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gears slightly --      discussion of the mean value theorem for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081473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4066738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351061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general methods for solving the Poisson equation in various dimensions and geometries.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2277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one Cartesian dimension – reviewing previously discussed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181443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93610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orthogonal function expansions.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54846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Construction of Green’s function for one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205211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our “favorite”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72474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02/03/2021</a:t>
            </a:r>
            <a:endParaRPr lang="en-US" dirty="0"/>
          </a:p>
        </p:txBody>
      </p:sp>
      <p:sp>
        <p:nvSpPr>
          <p:cNvPr id="8" name="Footer Placeholder 7"/>
          <p:cNvSpPr>
            <a:spLocks noGrp="1"/>
          </p:cNvSpPr>
          <p:nvPr>
            <p:ph type="ftr" sz="quarter" idx="11"/>
          </p:nvPr>
        </p:nvSpPr>
        <p:spPr/>
        <p:txBody>
          <a:bodyPr/>
          <a:lstStyle/>
          <a:p>
            <a:r>
              <a:rPr lang="en-US"/>
              <a:t>PHY 712  Spring 2021 -- Lecture 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02/03/2021</a:t>
            </a:r>
            <a:endParaRPr lang="en-US" dirty="0"/>
          </a:p>
        </p:txBody>
      </p:sp>
      <p:sp>
        <p:nvSpPr>
          <p:cNvPr id="4" name="Footer Placeholder 3"/>
          <p:cNvSpPr>
            <a:spLocks noGrp="1"/>
          </p:cNvSpPr>
          <p:nvPr>
            <p:ph type="ftr" sz="quarter" idx="11"/>
          </p:nvPr>
        </p:nvSpPr>
        <p:spPr/>
        <p:txBody>
          <a:bodyPr/>
          <a:lstStyle/>
          <a:p>
            <a:r>
              <a:rPr lang="en-US"/>
              <a:t>PHY 712  Spring 2021 -- Lecture 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02/03/2021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image" Target="../media/image13.w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6.png"/><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8.bin"/><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3.wmf"/><Relationship Id="rId4" Type="http://schemas.openxmlformats.org/officeDocument/2006/relationships/oleObject" Target="../embeddings/oleObject1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4.bin"/><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9.wmf"/><Relationship Id="rId4"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19.bin"/><Relationship Id="rId5" Type="http://schemas.openxmlformats.org/officeDocument/2006/relationships/image" Target="../media/image30.wmf"/><Relationship Id="rId4" Type="http://schemas.openxmlformats.org/officeDocument/2006/relationships/oleObject" Target="../embeddings/oleObject2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1.w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2.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29.bin"/><Relationship Id="rId5" Type="http://schemas.openxmlformats.org/officeDocument/2006/relationships/image" Target="../media/image32.wmf"/><Relationship Id="rId10" Type="http://schemas.openxmlformats.org/officeDocument/2006/relationships/image" Target="../media/image27.png"/><Relationship Id="rId4" Type="http://schemas.openxmlformats.org/officeDocument/2006/relationships/oleObject" Target="../embeddings/oleObject28.bin"/><Relationship Id="rId9" Type="http://schemas.openxmlformats.org/officeDocument/2006/relationships/image" Target="../media/image33.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24.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4.bin"/><Relationship Id="rId5" Type="http://schemas.openxmlformats.org/officeDocument/2006/relationships/image" Target="../media/image23.wmf"/><Relationship Id="rId4" Type="http://schemas.openxmlformats.org/officeDocument/2006/relationships/oleObject" Target="../embeddings/oleObject33.bin"/><Relationship Id="rId9" Type="http://schemas.openxmlformats.org/officeDocument/2006/relationships/image" Target="../media/image37.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25.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7.bin"/><Relationship Id="rId11" Type="http://schemas.openxmlformats.org/officeDocument/2006/relationships/image" Target="../media/image40.wmf"/><Relationship Id="rId5" Type="http://schemas.openxmlformats.org/officeDocument/2006/relationships/image" Target="../media/image38.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9.wmf"/></Relationships>
</file>

<file path=ppt/slides/_rels/slide2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28.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1.bin"/><Relationship Id="rId5" Type="http://schemas.openxmlformats.org/officeDocument/2006/relationships/image" Target="../media/image43.wmf"/><Relationship Id="rId4" Type="http://schemas.openxmlformats.org/officeDocument/2006/relationships/oleObject" Target="../embeddings/oleObject40.bin"/><Relationship Id="rId9" Type="http://schemas.openxmlformats.org/officeDocument/2006/relationships/image" Target="../media/image45.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724644"/>
          </a:xfrm>
          <a:prstGeom prst="rect">
            <a:avLst/>
          </a:prstGeom>
          <a:noFill/>
        </p:spPr>
        <p:txBody>
          <a:bodyPr wrap="square" rtlCol="0">
            <a:spAutoFit/>
          </a:bodyPr>
          <a:lstStyle/>
          <a:p>
            <a:pPr algn="ctr"/>
            <a:r>
              <a:rPr lang="en-US" sz="3200" b="1" dirty="0"/>
              <a:t>PHY 712 Electrodynamics</a:t>
            </a:r>
          </a:p>
          <a:p>
            <a:pPr algn="ctr"/>
            <a:r>
              <a:rPr lang="en-US" sz="3200" b="1" dirty="0"/>
              <a:t>10-10:50 AM  MWF  Online</a:t>
            </a:r>
          </a:p>
          <a:p>
            <a:pPr algn="ctr"/>
            <a:r>
              <a:rPr lang="en-US" sz="3200" b="1" dirty="0"/>
              <a:t>Plan for Lecture 4: </a:t>
            </a:r>
          </a:p>
          <a:p>
            <a:pPr algn="ctr"/>
            <a:endParaRPr lang="en-US" sz="3200" b="1" dirty="0">
              <a:solidFill>
                <a:srgbClr val="DA32AA"/>
              </a:solidFill>
            </a:endParaRPr>
          </a:p>
          <a:p>
            <a:pPr algn="ctr"/>
            <a:r>
              <a:rPr lang="en-US" sz="2800" b="1" dirty="0">
                <a:solidFill>
                  <a:srgbClr val="DA32AA"/>
                </a:solidFill>
              </a:rPr>
              <a:t>Reading: Chapter 1 - 3 in JDJ</a:t>
            </a:r>
          </a:p>
          <a:p>
            <a:pPr marL="457200" lvl="2">
              <a:spcBef>
                <a:spcPct val="50000"/>
              </a:spcBef>
            </a:pPr>
            <a:r>
              <a:rPr lang="en-US" sz="2800" b="1" dirty="0">
                <a:solidFill>
                  <a:srgbClr val="DA32AA"/>
                </a:solidFill>
              </a:rPr>
              <a:t>Electrostatic potentials </a:t>
            </a:r>
          </a:p>
          <a:p>
            <a:pPr marL="971550" lvl="2" indent="-514350">
              <a:spcBef>
                <a:spcPct val="50000"/>
              </a:spcBef>
              <a:buFont typeface="+mj-lt"/>
              <a:buAutoNum type="arabicPeriod"/>
            </a:pPr>
            <a:r>
              <a:rPr lang="en-US" sz="2800" b="1" dirty="0">
                <a:solidFill>
                  <a:srgbClr val="DA32AA"/>
                </a:solidFill>
              </a:rPr>
              <a:t>One, two, and three dimensions (Cartesian coordinates)</a:t>
            </a:r>
          </a:p>
          <a:p>
            <a:pPr marL="971550" lvl="2" indent="-514350">
              <a:spcBef>
                <a:spcPct val="50000"/>
              </a:spcBef>
              <a:buFont typeface="+mj-lt"/>
              <a:buAutoNum type="arabicPeriod"/>
            </a:pPr>
            <a:r>
              <a:rPr lang="en-US" sz="2800" b="1" dirty="0">
                <a:solidFill>
                  <a:srgbClr val="DA32AA"/>
                </a:solidFill>
              </a:rPr>
              <a:t>Mean value theorem for the electrostatic potential</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219200" y="0"/>
            <a:ext cx="67056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282216659"/>
              </p:ext>
            </p:extLst>
          </p:nvPr>
        </p:nvGraphicFramePr>
        <p:xfrm>
          <a:off x="564482" y="354012"/>
          <a:ext cx="8134350" cy="3532188"/>
        </p:xfrm>
        <a:graphic>
          <a:graphicData uri="http://schemas.openxmlformats.org/presentationml/2006/ole">
            <mc:AlternateContent xmlns:mc="http://schemas.openxmlformats.org/markup-compatibility/2006">
              <mc:Choice xmlns:v="urn:schemas-microsoft-com:vml" Requires="v">
                <p:oleObj spid="_x0000_s39058" name="Equation" r:id="rId4" imgW="6845040" imgH="2971800" progId="Equation.DSMT4">
                  <p:embed/>
                </p:oleObj>
              </mc:Choice>
              <mc:Fallback>
                <p:oleObj name="Equation" r:id="rId4" imgW="6845040" imgH="2971800" progId="Equation.DSMT4">
                  <p:embed/>
                  <p:pic>
                    <p:nvPicPr>
                      <p:cNvPr id="0" name=""/>
                      <p:cNvPicPr/>
                      <p:nvPr/>
                    </p:nvPicPr>
                    <p:blipFill>
                      <a:blip r:embed="rId5"/>
                      <a:stretch>
                        <a:fillRect/>
                      </a:stretch>
                    </p:blipFill>
                    <p:spPr>
                      <a:xfrm>
                        <a:off x="564482" y="354012"/>
                        <a:ext cx="8134350" cy="35321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556687"/>
              </p:ext>
            </p:extLst>
          </p:nvPr>
        </p:nvGraphicFramePr>
        <p:xfrm>
          <a:off x="990600" y="3924300"/>
          <a:ext cx="5715000" cy="2400300"/>
        </p:xfrm>
        <a:graphic>
          <a:graphicData uri="http://schemas.openxmlformats.org/presentationml/2006/ole">
            <mc:AlternateContent xmlns:mc="http://schemas.openxmlformats.org/markup-compatibility/2006">
              <mc:Choice xmlns:v="urn:schemas-microsoft-com:vml" Requires="v">
                <p:oleObj spid="_x0000_s39059" name="Equation" r:id="rId6" imgW="5715000" imgH="2400120" progId="Equation.DSMT4">
                  <p:embed/>
                </p:oleObj>
              </mc:Choice>
              <mc:Fallback>
                <p:oleObj name="Equation" r:id="rId6" imgW="5715000" imgH="2400120" progId="Equation.DSMT4">
                  <p:embed/>
                  <p:pic>
                    <p:nvPicPr>
                      <p:cNvPr id="0" name=""/>
                      <p:cNvPicPr/>
                      <p:nvPr/>
                    </p:nvPicPr>
                    <p:blipFill>
                      <a:blip r:embed="rId7"/>
                      <a:stretch>
                        <a:fillRect/>
                      </a:stretch>
                    </p:blipFill>
                    <p:spPr>
                      <a:xfrm>
                        <a:off x="990600" y="3924300"/>
                        <a:ext cx="5715000" cy="2400300"/>
                      </a:xfrm>
                      <a:prstGeom prst="rect">
                        <a:avLst/>
                      </a:prstGeom>
                    </p:spPr>
                  </p:pic>
                </p:oleObj>
              </mc:Fallback>
            </mc:AlternateContent>
          </a:graphicData>
        </a:graphic>
      </p:graphicFrame>
    </p:spTree>
    <p:extLst>
      <p:ext uri="{BB962C8B-B14F-4D97-AF65-F5344CB8AC3E}">
        <p14:creationId xmlns:p14="http://schemas.microsoft.com/office/powerpoint/2010/main" val="91434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590800" y="0"/>
            <a:ext cx="39624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0535166"/>
              </p:ext>
            </p:extLst>
          </p:nvPr>
        </p:nvGraphicFramePr>
        <p:xfrm>
          <a:off x="2308225" y="838200"/>
          <a:ext cx="4527550" cy="1493837"/>
        </p:xfrm>
        <a:graphic>
          <a:graphicData uri="http://schemas.openxmlformats.org/presentationml/2006/ole">
            <mc:AlternateContent xmlns:mc="http://schemas.openxmlformats.org/markup-compatibility/2006">
              <mc:Choice xmlns:v="urn:schemas-microsoft-com:vml" Requires="v">
                <p:oleObj spid="_x0000_s40007" name="Equation" r:id="rId4" imgW="3809880" imgH="1257120" progId="Equation.DSMT4">
                  <p:embed/>
                </p:oleObj>
              </mc:Choice>
              <mc:Fallback>
                <p:oleObj name="Equation" r:id="rId4" imgW="3809880" imgH="1257120" progId="Equation.DSMT4">
                  <p:embed/>
                  <p:pic>
                    <p:nvPicPr>
                      <p:cNvPr id="0" name=""/>
                      <p:cNvPicPr/>
                      <p:nvPr/>
                    </p:nvPicPr>
                    <p:blipFill>
                      <a:blip r:embed="rId5"/>
                      <a:stretch>
                        <a:fillRect/>
                      </a:stretch>
                    </p:blipFill>
                    <p:spPr>
                      <a:xfrm>
                        <a:off x="2308225" y="838200"/>
                        <a:ext cx="4527550" cy="1493837"/>
                      </a:xfrm>
                      <a:prstGeom prst="rect">
                        <a:avLst/>
                      </a:prstGeom>
                    </p:spPr>
                  </p:pic>
                </p:oleObj>
              </mc:Fallback>
            </mc:AlternateContent>
          </a:graphicData>
        </a:graphic>
      </p:graphicFrame>
      <p:pic>
        <p:nvPicPr>
          <p:cNvPr id="7" name="Picture 6"/>
          <p:cNvPicPr>
            <a:picLocks noChangeAspect="1"/>
          </p:cNvPicPr>
          <p:nvPr/>
        </p:nvPicPr>
        <p:blipFill>
          <a:blip r:embed="rId6"/>
          <a:stretch>
            <a:fillRect/>
          </a:stretch>
        </p:blipFill>
        <p:spPr>
          <a:xfrm>
            <a:off x="2590800" y="2438400"/>
            <a:ext cx="3810000" cy="3810000"/>
          </a:xfrm>
          <a:prstGeom prst="rect">
            <a:avLst/>
          </a:prstGeom>
        </p:spPr>
      </p:pic>
    </p:spTree>
    <p:extLst>
      <p:ext uri="{BB962C8B-B14F-4D97-AF65-F5344CB8AC3E}">
        <p14:creationId xmlns:p14="http://schemas.microsoft.com/office/powerpoint/2010/main" val="59137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09600" y="152400"/>
            <a:ext cx="8077200" cy="461665"/>
          </a:xfrm>
          <a:prstGeom prst="rect">
            <a:avLst/>
          </a:prstGeom>
          <a:noFill/>
        </p:spPr>
        <p:txBody>
          <a:bodyPr wrap="square" rtlCol="0">
            <a:spAutoFit/>
          </a:bodyPr>
          <a:lstStyle/>
          <a:p>
            <a:r>
              <a:rPr lang="en-US" sz="2400" dirty="0">
                <a:latin typeface="+mj-lt"/>
              </a:rPr>
              <a:t>Orthogonal function expansions 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972626134"/>
              </p:ext>
            </p:extLst>
          </p:nvPr>
        </p:nvGraphicFramePr>
        <p:xfrm>
          <a:off x="1142999" y="838200"/>
          <a:ext cx="5933141" cy="838200"/>
        </p:xfrm>
        <a:graphic>
          <a:graphicData uri="http://schemas.openxmlformats.org/presentationml/2006/ole">
            <mc:AlternateContent xmlns:mc="http://schemas.openxmlformats.org/markup-compatibility/2006">
              <mc:Choice xmlns:v="urn:schemas-microsoft-com:vml" Requires="v">
                <p:oleObj spid="_x0000_s41099" name="Equation" r:id="rId4" imgW="4584600" imgH="647640" progId="Equation.DSMT4">
                  <p:embed/>
                </p:oleObj>
              </mc:Choice>
              <mc:Fallback>
                <p:oleObj name="Equation" r:id="rId4" imgW="4584600" imgH="647640" progId="Equation.DSMT4">
                  <p:embed/>
                  <p:pic>
                    <p:nvPicPr>
                      <p:cNvPr id="0" name=""/>
                      <p:cNvPicPr/>
                      <p:nvPr/>
                    </p:nvPicPr>
                    <p:blipFill>
                      <a:blip r:embed="rId5"/>
                      <a:stretch>
                        <a:fillRect/>
                      </a:stretch>
                    </p:blipFill>
                    <p:spPr>
                      <a:xfrm>
                        <a:off x="1142999" y="838200"/>
                        <a:ext cx="5933141"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269801"/>
              </p:ext>
            </p:extLst>
          </p:nvPr>
        </p:nvGraphicFramePr>
        <p:xfrm>
          <a:off x="396875" y="2203450"/>
          <a:ext cx="8370888" cy="3435350"/>
        </p:xfrm>
        <a:graphic>
          <a:graphicData uri="http://schemas.openxmlformats.org/presentationml/2006/ole">
            <mc:AlternateContent xmlns:mc="http://schemas.openxmlformats.org/markup-compatibility/2006">
              <mc:Choice xmlns:v="urn:schemas-microsoft-com:vml" Requires="v">
                <p:oleObj spid="_x0000_s41100" name="Equation" r:id="rId6" imgW="6654600" imgH="2730240" progId="Equation.DSMT4">
                  <p:embed/>
                </p:oleObj>
              </mc:Choice>
              <mc:Fallback>
                <p:oleObj name="Equation" r:id="rId6" imgW="6654600" imgH="2730240" progId="Equation.DSMT4">
                  <p:embed/>
                  <p:pic>
                    <p:nvPicPr>
                      <p:cNvPr id="0" name=""/>
                      <p:cNvPicPr/>
                      <p:nvPr/>
                    </p:nvPicPr>
                    <p:blipFill>
                      <a:blip r:embed="rId7"/>
                      <a:stretch>
                        <a:fillRect/>
                      </a:stretch>
                    </p:blipFill>
                    <p:spPr>
                      <a:xfrm>
                        <a:off x="396875" y="2203450"/>
                        <a:ext cx="8370888" cy="3435350"/>
                      </a:xfrm>
                      <a:prstGeom prst="rect">
                        <a:avLst/>
                      </a:prstGeom>
                    </p:spPr>
                  </p:pic>
                </p:oleObj>
              </mc:Fallback>
            </mc:AlternateContent>
          </a:graphicData>
        </a:graphic>
      </p:graphicFrame>
      <p:sp>
        <p:nvSpPr>
          <p:cNvPr id="8" name="TextBox 7"/>
          <p:cNvSpPr txBox="1"/>
          <p:nvPr/>
        </p:nvSpPr>
        <p:spPr>
          <a:xfrm>
            <a:off x="457200" y="5867400"/>
            <a:ext cx="8001000" cy="461665"/>
          </a:xfrm>
          <a:prstGeom prst="rect">
            <a:avLst/>
          </a:prstGeom>
          <a:noFill/>
        </p:spPr>
        <p:txBody>
          <a:bodyPr wrap="square" rtlCol="0">
            <a:spAutoFit/>
          </a:bodyPr>
          <a:lstStyle/>
          <a:p>
            <a:r>
              <a:rPr lang="en-US" sz="2400" dirty="0">
                <a:latin typeface="+mj-lt"/>
              </a:rPr>
              <a:t>(See Eq. 3.167 in Jackson for example.)</a:t>
            </a:r>
          </a:p>
        </p:txBody>
      </p:sp>
    </p:spTree>
    <p:extLst>
      <p:ext uri="{BB962C8B-B14F-4D97-AF65-F5344CB8AC3E}">
        <p14:creationId xmlns:p14="http://schemas.microsoft.com/office/powerpoint/2010/main" val="94423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701675"/>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5334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5850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13112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3115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602210"/>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622214" y="291726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19" name="TextBox 18">
            <a:extLst>
              <a:ext uri="{FF2B5EF4-FFF2-40B4-BE49-F238E27FC236}">
                <a16:creationId xmlns:a16="http://schemas.microsoft.com/office/drawing/2014/main" id="{EE734BA1-5FD1-4BB4-8C25-F41DAAE24F4D}"/>
              </a:ext>
            </a:extLst>
          </p:cNvPr>
          <p:cNvSpPr txBox="1"/>
          <p:nvPr/>
        </p:nvSpPr>
        <p:spPr>
          <a:xfrm>
            <a:off x="304800" y="30337"/>
            <a:ext cx="8229600" cy="461665"/>
          </a:xfrm>
          <a:prstGeom prst="rect">
            <a:avLst/>
          </a:prstGeom>
          <a:noFill/>
        </p:spPr>
        <p:txBody>
          <a:bodyPr wrap="square" rtlCol="0">
            <a:spAutoFit/>
          </a:bodyPr>
          <a:lstStyle/>
          <a:p>
            <a:r>
              <a:rPr lang="en-US" sz="2400" dirty="0">
                <a:latin typeface="+mj-lt"/>
              </a:rPr>
              <a:t>Details of a two-dimensional example --</a:t>
            </a:r>
          </a:p>
        </p:txBody>
      </p:sp>
      <p:graphicFrame>
        <p:nvGraphicFramePr>
          <p:cNvPr id="20" name="Object 19">
            <a:extLst>
              <a:ext uri="{FF2B5EF4-FFF2-40B4-BE49-F238E27FC236}">
                <a16:creationId xmlns:a16="http://schemas.microsoft.com/office/drawing/2014/main" id="{15978A13-070E-4E9C-833D-D25F252778FA}"/>
              </a:ext>
            </a:extLst>
          </p:cNvPr>
          <p:cNvGraphicFramePr>
            <a:graphicFrameLocks noChangeAspect="1"/>
          </p:cNvGraphicFramePr>
          <p:nvPr>
            <p:extLst>
              <p:ext uri="{D42A27DB-BD31-4B8C-83A1-F6EECF244321}">
                <p14:modId xmlns:p14="http://schemas.microsoft.com/office/powerpoint/2010/main" val="1633338931"/>
              </p:ext>
            </p:extLst>
          </p:nvPr>
        </p:nvGraphicFramePr>
        <p:xfrm>
          <a:off x="765968" y="3883719"/>
          <a:ext cx="4716463" cy="822325"/>
        </p:xfrm>
        <a:graphic>
          <a:graphicData uri="http://schemas.openxmlformats.org/presentationml/2006/ole">
            <mc:AlternateContent xmlns:mc="http://schemas.openxmlformats.org/markup-compatibility/2006">
              <mc:Choice xmlns:v="urn:schemas-microsoft-com:vml" Requires="v">
                <p:oleObj spid="_x0000_s53288" name="Equation" r:id="rId4" imgW="3644640" imgH="634680" progId="Equation.DSMT4">
                  <p:embed/>
                </p:oleObj>
              </mc:Choice>
              <mc:Fallback>
                <p:oleObj name="Equation" r:id="rId4" imgW="3644640" imgH="634680" progId="Equation.DSMT4">
                  <p:embed/>
                  <p:pic>
                    <p:nvPicPr>
                      <p:cNvPr id="6" name="Object 5"/>
                      <p:cNvPicPr/>
                      <p:nvPr/>
                    </p:nvPicPr>
                    <p:blipFill>
                      <a:blip r:embed="rId5"/>
                      <a:stretch>
                        <a:fillRect/>
                      </a:stretch>
                    </p:blipFill>
                    <p:spPr>
                      <a:xfrm>
                        <a:off x="765968" y="3883719"/>
                        <a:ext cx="4716463" cy="8223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E7512B1-6262-4B23-8E7C-CE7D806F0D78}"/>
              </a:ext>
            </a:extLst>
          </p:cNvPr>
          <p:cNvGraphicFramePr>
            <a:graphicFrameLocks noChangeAspect="1"/>
          </p:cNvGraphicFramePr>
          <p:nvPr>
            <p:extLst>
              <p:ext uri="{D42A27DB-BD31-4B8C-83A1-F6EECF244321}">
                <p14:modId xmlns:p14="http://schemas.microsoft.com/office/powerpoint/2010/main" val="2167372910"/>
              </p:ext>
            </p:extLst>
          </p:nvPr>
        </p:nvGraphicFramePr>
        <p:xfrm>
          <a:off x="914400" y="4723606"/>
          <a:ext cx="5975350" cy="1646237"/>
        </p:xfrm>
        <a:graphic>
          <a:graphicData uri="http://schemas.openxmlformats.org/presentationml/2006/ole">
            <mc:AlternateContent xmlns:mc="http://schemas.openxmlformats.org/markup-compatibility/2006">
              <mc:Choice xmlns:v="urn:schemas-microsoft-com:vml" Requires="v">
                <p:oleObj spid="_x0000_s53289" name="Equation" r:id="rId6" imgW="4749480" imgH="1307880" progId="Equation.DSMT4">
                  <p:embed/>
                </p:oleObj>
              </mc:Choice>
              <mc:Fallback>
                <p:oleObj name="Equation" r:id="rId6" imgW="4749480" imgH="1307880" progId="Equation.DSMT4">
                  <p:embed/>
                  <p:pic>
                    <p:nvPicPr>
                      <p:cNvPr id="7" name="Object 6"/>
                      <p:cNvPicPr/>
                      <p:nvPr/>
                    </p:nvPicPr>
                    <p:blipFill>
                      <a:blip r:embed="rId7"/>
                      <a:stretch>
                        <a:fillRect/>
                      </a:stretch>
                    </p:blipFill>
                    <p:spPr>
                      <a:xfrm>
                        <a:off x="914400" y="4723606"/>
                        <a:ext cx="5975350" cy="1646237"/>
                      </a:xfrm>
                      <a:prstGeom prst="rect">
                        <a:avLst/>
                      </a:prstGeom>
                    </p:spPr>
                  </p:pic>
                </p:oleObj>
              </mc:Fallback>
            </mc:AlternateContent>
          </a:graphicData>
        </a:graphic>
      </p:graphicFrame>
    </p:spTree>
    <p:extLst>
      <p:ext uri="{BB962C8B-B14F-4D97-AF65-F5344CB8AC3E}">
        <p14:creationId xmlns:p14="http://schemas.microsoft.com/office/powerpoint/2010/main" val="241733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1C630-50EB-4B2E-8E3B-84383123B1CC}"/>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96BCF1EA-A953-4E1E-B8DE-AA601FDEE359}"/>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3FD9D0B5-B593-4A7E-976B-42807C8D836F}"/>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Rectangle 4">
            <a:extLst>
              <a:ext uri="{FF2B5EF4-FFF2-40B4-BE49-F238E27FC236}">
                <a16:creationId xmlns:a16="http://schemas.microsoft.com/office/drawing/2014/main" id="{3F8927CA-9A8E-48AD-929E-8504E10E2EAA}"/>
              </a:ext>
            </a:extLst>
          </p:cNvPr>
          <p:cNvSpPr/>
          <p:nvPr/>
        </p:nvSpPr>
        <p:spPr>
          <a:xfrm>
            <a:off x="762000" y="8382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0B9D15-1E8B-4F17-8DC4-6F37D230A76F}"/>
              </a:ext>
            </a:extLst>
          </p:cNvPr>
          <p:cNvSpPr txBox="1"/>
          <p:nvPr/>
        </p:nvSpPr>
        <p:spPr>
          <a:xfrm>
            <a:off x="228600" y="136525"/>
            <a:ext cx="8610600" cy="461665"/>
          </a:xfrm>
          <a:prstGeom prst="rect">
            <a:avLst/>
          </a:prstGeom>
          <a:noFill/>
        </p:spPr>
        <p:txBody>
          <a:bodyPr wrap="square" rtlCol="0">
            <a:spAutoFit/>
          </a:bodyPr>
          <a:lstStyle/>
          <a:p>
            <a:r>
              <a:rPr lang="en-US" sz="2400" dirty="0">
                <a:latin typeface="+mj-lt"/>
              </a:rPr>
              <a:t>Two dimensional example continued --</a:t>
            </a:r>
          </a:p>
        </p:txBody>
      </p:sp>
      <p:sp>
        <p:nvSpPr>
          <p:cNvPr id="7" name="TextBox 6">
            <a:extLst>
              <a:ext uri="{FF2B5EF4-FFF2-40B4-BE49-F238E27FC236}">
                <a16:creationId xmlns:a16="http://schemas.microsoft.com/office/drawing/2014/main" id="{289C07B3-F8D8-49D5-9295-2233EE3C0D02}"/>
              </a:ext>
            </a:extLst>
          </p:cNvPr>
          <p:cNvSpPr txBox="1"/>
          <p:nvPr/>
        </p:nvSpPr>
        <p:spPr>
          <a:xfrm>
            <a:off x="228600" y="1311275"/>
            <a:ext cx="609600" cy="461665"/>
          </a:xfrm>
          <a:prstGeom prst="rect">
            <a:avLst/>
          </a:prstGeom>
          <a:noFill/>
        </p:spPr>
        <p:txBody>
          <a:bodyPr wrap="square" rtlCol="0">
            <a:spAutoFit/>
          </a:bodyPr>
          <a:lstStyle/>
          <a:p>
            <a:r>
              <a:rPr lang="en-US" sz="2400" i="1" dirty="0">
                <a:latin typeface="+mj-lt"/>
              </a:rPr>
              <a:t>b</a:t>
            </a:r>
          </a:p>
        </p:txBody>
      </p:sp>
      <p:sp>
        <p:nvSpPr>
          <p:cNvPr id="8" name="TextBox 7">
            <a:extLst>
              <a:ext uri="{FF2B5EF4-FFF2-40B4-BE49-F238E27FC236}">
                <a16:creationId xmlns:a16="http://schemas.microsoft.com/office/drawing/2014/main" id="{2C2BB94A-EAD6-456A-8959-34CD5F9361EA}"/>
              </a:ext>
            </a:extLst>
          </p:cNvPr>
          <p:cNvSpPr txBox="1"/>
          <p:nvPr/>
        </p:nvSpPr>
        <p:spPr>
          <a:xfrm>
            <a:off x="2971800" y="2510135"/>
            <a:ext cx="609600" cy="461665"/>
          </a:xfrm>
          <a:prstGeom prst="rect">
            <a:avLst/>
          </a:prstGeom>
          <a:noFill/>
        </p:spPr>
        <p:txBody>
          <a:bodyPr wrap="square" rtlCol="0">
            <a:spAutoFit/>
          </a:bodyPr>
          <a:lstStyle/>
          <a:p>
            <a:r>
              <a:rPr lang="en-US" sz="2400" i="1" dirty="0">
                <a:latin typeface="+mj-lt"/>
              </a:rPr>
              <a:t>a</a:t>
            </a:r>
          </a:p>
        </p:txBody>
      </p:sp>
      <p:graphicFrame>
        <p:nvGraphicFramePr>
          <p:cNvPr id="9" name="Object 8">
            <a:extLst>
              <a:ext uri="{FF2B5EF4-FFF2-40B4-BE49-F238E27FC236}">
                <a16:creationId xmlns:a16="http://schemas.microsoft.com/office/drawing/2014/main" id="{E3797574-1256-415F-8DD9-3E12A039E0C3}"/>
              </a:ext>
            </a:extLst>
          </p:cNvPr>
          <p:cNvGraphicFramePr>
            <a:graphicFrameLocks noChangeAspect="1"/>
          </p:cNvGraphicFramePr>
          <p:nvPr>
            <p:extLst>
              <p:ext uri="{D42A27DB-BD31-4B8C-83A1-F6EECF244321}">
                <p14:modId xmlns:p14="http://schemas.microsoft.com/office/powerpoint/2010/main" val="1874589350"/>
              </p:ext>
            </p:extLst>
          </p:nvPr>
        </p:nvGraphicFramePr>
        <p:xfrm>
          <a:off x="588962" y="3044580"/>
          <a:ext cx="8097838" cy="747712"/>
        </p:xfrm>
        <a:graphic>
          <a:graphicData uri="http://schemas.openxmlformats.org/presentationml/2006/ole">
            <mc:AlternateContent xmlns:mc="http://schemas.openxmlformats.org/markup-compatibility/2006">
              <mc:Choice xmlns:v="urn:schemas-microsoft-com:vml" Requires="v">
                <p:oleObj spid="_x0000_s54307" name="Equation" r:id="rId4" imgW="5092560" imgH="469800" progId="Equation.DSMT4">
                  <p:embed/>
                </p:oleObj>
              </mc:Choice>
              <mc:Fallback>
                <p:oleObj name="Equation" r:id="rId4" imgW="5092560" imgH="469800" progId="Equation.DSMT4">
                  <p:embed/>
                  <p:pic>
                    <p:nvPicPr>
                      <p:cNvPr id="0" name=""/>
                      <p:cNvPicPr/>
                      <p:nvPr/>
                    </p:nvPicPr>
                    <p:blipFill>
                      <a:blip r:embed="rId5"/>
                      <a:stretch>
                        <a:fillRect/>
                      </a:stretch>
                    </p:blipFill>
                    <p:spPr>
                      <a:xfrm>
                        <a:off x="588962" y="3044580"/>
                        <a:ext cx="8097838" cy="7477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D6AAA5-6CCD-48D5-B107-C9E095C50434}"/>
              </a:ext>
            </a:extLst>
          </p:cNvPr>
          <p:cNvGraphicFramePr>
            <a:graphicFrameLocks noChangeAspect="1"/>
          </p:cNvGraphicFramePr>
          <p:nvPr>
            <p:extLst>
              <p:ext uri="{D42A27DB-BD31-4B8C-83A1-F6EECF244321}">
                <p14:modId xmlns:p14="http://schemas.microsoft.com/office/powerpoint/2010/main" val="3162435154"/>
              </p:ext>
            </p:extLst>
          </p:nvPr>
        </p:nvGraphicFramePr>
        <p:xfrm>
          <a:off x="574431" y="3958431"/>
          <a:ext cx="7748587" cy="2446338"/>
        </p:xfrm>
        <a:graphic>
          <a:graphicData uri="http://schemas.openxmlformats.org/presentationml/2006/ole">
            <mc:AlternateContent xmlns:mc="http://schemas.openxmlformats.org/markup-compatibility/2006">
              <mc:Choice xmlns:v="urn:schemas-microsoft-com:vml" Requires="v">
                <p:oleObj spid="_x0000_s54308" name="Equation" r:id="rId6" imgW="6159240" imgH="1942920" progId="Equation.DSMT4">
                  <p:embed/>
                </p:oleObj>
              </mc:Choice>
              <mc:Fallback>
                <p:oleObj name="Equation" r:id="rId6" imgW="6159240" imgH="1942920" progId="Equation.DSMT4">
                  <p:embed/>
                  <p:pic>
                    <p:nvPicPr>
                      <p:cNvPr id="21" name="Object 20">
                        <a:extLst>
                          <a:ext uri="{FF2B5EF4-FFF2-40B4-BE49-F238E27FC236}">
                            <a16:creationId xmlns:a16="http://schemas.microsoft.com/office/drawing/2014/main" id="{1E7512B1-6262-4B23-8E7C-CE7D806F0D78}"/>
                          </a:ext>
                        </a:extLst>
                      </p:cNvPr>
                      <p:cNvPicPr/>
                      <p:nvPr/>
                    </p:nvPicPr>
                    <p:blipFill>
                      <a:blip r:embed="rId7"/>
                      <a:stretch>
                        <a:fillRect/>
                      </a:stretch>
                    </p:blipFill>
                    <p:spPr>
                      <a:xfrm>
                        <a:off x="574431" y="3958431"/>
                        <a:ext cx="7748587" cy="2446338"/>
                      </a:xfrm>
                      <a:prstGeom prst="rect">
                        <a:avLst/>
                      </a:prstGeom>
                    </p:spPr>
                  </p:pic>
                </p:oleObj>
              </mc:Fallback>
            </mc:AlternateContent>
          </a:graphicData>
        </a:graphic>
      </p:graphicFrame>
    </p:spTree>
    <p:extLst>
      <p:ext uri="{BB962C8B-B14F-4D97-AF65-F5344CB8AC3E}">
        <p14:creationId xmlns:p14="http://schemas.microsoft.com/office/powerpoint/2010/main" val="256574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6" name="Rectangle 5"/>
          <p:cNvSpPr/>
          <p:nvPr/>
        </p:nvSpPr>
        <p:spPr>
          <a:xfrm>
            <a:off x="1143000" y="6858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457200" y="7374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14636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03952" y="4639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11062" y="2808418"/>
            <a:ext cx="609600" cy="461665"/>
          </a:xfrm>
          <a:prstGeom prst="rect">
            <a:avLst/>
          </a:prstGeom>
          <a:noFill/>
        </p:spPr>
        <p:txBody>
          <a:bodyPr wrap="square" rtlCol="0">
            <a:spAutoFit/>
          </a:bodyPr>
          <a:lstStyle/>
          <a:p>
            <a:r>
              <a:rPr lang="en-US" sz="2400" i="1" dirty="0">
                <a:latin typeface="+mj-lt"/>
              </a:rPr>
              <a:t>a</a:t>
            </a:r>
          </a:p>
        </p:txBody>
      </p:sp>
      <p:graphicFrame>
        <p:nvGraphicFramePr>
          <p:cNvPr id="13" name="Object 12"/>
          <p:cNvGraphicFramePr>
            <a:graphicFrameLocks noChangeAspect="1"/>
          </p:cNvGraphicFramePr>
          <p:nvPr>
            <p:extLst>
              <p:ext uri="{D42A27DB-BD31-4B8C-83A1-F6EECF244321}">
                <p14:modId xmlns:p14="http://schemas.microsoft.com/office/powerpoint/2010/main" val="3372951580"/>
              </p:ext>
            </p:extLst>
          </p:nvPr>
        </p:nvGraphicFramePr>
        <p:xfrm>
          <a:off x="1045384" y="3300005"/>
          <a:ext cx="7178675" cy="1835150"/>
        </p:xfrm>
        <a:graphic>
          <a:graphicData uri="http://schemas.openxmlformats.org/presentationml/2006/ole">
            <mc:AlternateContent xmlns:mc="http://schemas.openxmlformats.org/markup-compatibility/2006">
              <mc:Choice xmlns:v="urn:schemas-microsoft-com:vml" Requires="v">
                <p:oleObj spid="_x0000_s55318" name="Equation" r:id="rId4" imgW="4914720" imgH="1257120" progId="Equation.DSMT4">
                  <p:embed/>
                </p:oleObj>
              </mc:Choice>
              <mc:Fallback>
                <p:oleObj name="Equation" r:id="rId4" imgW="4914720" imgH="1257120" progId="Equation.DSMT4">
                  <p:embed/>
                  <p:pic>
                    <p:nvPicPr>
                      <p:cNvPr id="13" name="Object 12"/>
                      <p:cNvPicPr/>
                      <p:nvPr/>
                    </p:nvPicPr>
                    <p:blipFill>
                      <a:blip r:embed="rId5"/>
                      <a:stretch>
                        <a:fillRect/>
                      </a:stretch>
                    </p:blipFill>
                    <p:spPr>
                      <a:xfrm>
                        <a:off x="1045384" y="3300005"/>
                        <a:ext cx="7178675" cy="1835150"/>
                      </a:xfrm>
                      <a:prstGeom prst="rect">
                        <a:avLst/>
                      </a:prstGeom>
                    </p:spPr>
                  </p:pic>
                </p:oleObj>
              </mc:Fallback>
            </mc:AlternateContent>
          </a:graphicData>
        </a:graphic>
      </p:graphicFrame>
      <p:grpSp>
        <p:nvGrpSpPr>
          <p:cNvPr id="18" name="Group 17"/>
          <p:cNvGrpSpPr/>
          <p:nvPr/>
        </p:nvGrpSpPr>
        <p:grpSpPr>
          <a:xfrm>
            <a:off x="1281922" y="3922234"/>
            <a:ext cx="7709677" cy="693893"/>
            <a:chOff x="1281922" y="3922234"/>
            <a:chExt cx="7709677"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2" y="3922234"/>
              <a:ext cx="2800547" cy="461665"/>
            </a:xfrm>
            <a:prstGeom prst="rect">
              <a:avLst/>
            </a:prstGeom>
            <a:noFill/>
          </p:spPr>
          <p:txBody>
            <a:bodyPr wrap="square" rtlCol="0">
              <a:spAutoFit/>
            </a:bodyPr>
            <a:lstStyle/>
            <a:p>
              <a:r>
                <a:rPr lang="en-US" sz="2400" dirty="0">
                  <a:solidFill>
                    <a:srgbClr val="FF0000"/>
                  </a:solidFill>
                  <a:latin typeface="+mj-lt"/>
                </a:rPr>
                <a:t>Know this term=0</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
        <p:nvSpPr>
          <p:cNvPr id="19" name="TextBox 18">
            <a:extLst>
              <a:ext uri="{FF2B5EF4-FFF2-40B4-BE49-F238E27FC236}">
                <a16:creationId xmlns:a16="http://schemas.microsoft.com/office/drawing/2014/main" id="{90B71176-2843-40AB-BCFF-A8E606B2CEDB}"/>
              </a:ext>
            </a:extLst>
          </p:cNvPr>
          <p:cNvSpPr txBox="1"/>
          <p:nvPr/>
        </p:nvSpPr>
        <p:spPr>
          <a:xfrm>
            <a:off x="152400" y="228600"/>
            <a:ext cx="8229600" cy="461665"/>
          </a:xfrm>
          <a:prstGeom prst="rect">
            <a:avLst/>
          </a:prstGeom>
          <a:noFill/>
        </p:spPr>
        <p:txBody>
          <a:bodyPr wrap="square" rtlCol="0">
            <a:spAutoFit/>
          </a:bodyPr>
          <a:lstStyle/>
          <a:p>
            <a:r>
              <a:rPr lang="en-US" sz="2400" dirty="0">
                <a:latin typeface="+mj-lt"/>
              </a:rPr>
              <a:t>Example two-dimensional system continued --</a:t>
            </a:r>
          </a:p>
        </p:txBody>
      </p:sp>
      <p:sp>
        <p:nvSpPr>
          <p:cNvPr id="20" name="TextBox 19">
            <a:extLst>
              <a:ext uri="{FF2B5EF4-FFF2-40B4-BE49-F238E27FC236}">
                <a16:creationId xmlns:a16="http://schemas.microsoft.com/office/drawing/2014/main" id="{F2D5F429-8AE6-49CE-BE3D-2F7A71788A3C}"/>
              </a:ext>
            </a:extLst>
          </p:cNvPr>
          <p:cNvSpPr txBox="1"/>
          <p:nvPr/>
        </p:nvSpPr>
        <p:spPr>
          <a:xfrm>
            <a:off x="6479444" y="304800"/>
            <a:ext cx="2435956" cy="2677656"/>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22" name="TextBox 21">
            <a:extLst>
              <a:ext uri="{FF2B5EF4-FFF2-40B4-BE49-F238E27FC236}">
                <a16:creationId xmlns:a16="http://schemas.microsoft.com/office/drawing/2014/main" id="{D60E1A2D-5776-4F9F-8407-9BD8D01477C7}"/>
              </a:ext>
            </a:extLst>
          </p:cNvPr>
          <p:cNvSpPr txBox="1"/>
          <p:nvPr/>
        </p:nvSpPr>
        <p:spPr>
          <a:xfrm>
            <a:off x="1281922" y="5410200"/>
            <a:ext cx="7100078" cy="461665"/>
          </a:xfrm>
          <a:prstGeom prst="rect">
            <a:avLst/>
          </a:prstGeom>
          <a:noFill/>
        </p:spPr>
        <p:txBody>
          <a:bodyPr wrap="square" rtlCol="0">
            <a:spAutoFit/>
          </a:bodyPr>
          <a:lstStyle/>
          <a:p>
            <a:r>
              <a:rPr lang="en-US" sz="2400" dirty="0">
                <a:latin typeface="+mj-lt"/>
                <a:sym typeface="Wingdings" panose="05000000000000000000" pitchFamily="2" charset="2"/>
              </a:rPr>
              <a:t>By design </a:t>
            </a:r>
            <a:r>
              <a:rPr lang="en-US" sz="2400" i="1" dirty="0">
                <a:latin typeface="+mj-lt"/>
                <a:sym typeface="Wingdings" panose="05000000000000000000" pitchFamily="2" charset="2"/>
              </a:rPr>
              <a:t>G</a:t>
            </a:r>
            <a:r>
              <a:rPr lang="en-US" sz="2400" dirty="0">
                <a:latin typeface="+mj-lt"/>
                <a:sym typeface="Wingdings" panose="05000000000000000000" pitchFamily="2" charset="2"/>
              </a:rPr>
              <a:t>(</a:t>
            </a:r>
            <a:r>
              <a:rPr lang="en-US" sz="2400" b="1" dirty="0" err="1">
                <a:latin typeface="+mj-lt"/>
                <a:sym typeface="Wingdings" panose="05000000000000000000" pitchFamily="2" charset="2"/>
              </a:rPr>
              <a:t>r</a:t>
            </a:r>
            <a:r>
              <a:rPr lang="en-US" sz="2400" dirty="0" err="1">
                <a:latin typeface="+mj-lt"/>
                <a:sym typeface="Wingdings" panose="05000000000000000000" pitchFamily="2" charset="2"/>
              </a:rPr>
              <a:t>,</a:t>
            </a:r>
            <a:r>
              <a:rPr lang="en-US" sz="2400" b="1" dirty="0" err="1">
                <a:latin typeface="+mj-lt"/>
                <a:sym typeface="Wingdings" panose="05000000000000000000" pitchFamily="2" charset="2"/>
              </a:rPr>
              <a:t>r</a:t>
            </a:r>
            <a:r>
              <a:rPr lang="en-US" sz="2400" b="1" dirty="0">
                <a:latin typeface="+mj-lt"/>
                <a:sym typeface="Wingdings" panose="05000000000000000000" pitchFamily="2" charset="2"/>
              </a:rPr>
              <a:t>’</a:t>
            </a:r>
            <a:r>
              <a:rPr lang="en-US" sz="2400" dirty="0">
                <a:latin typeface="+mj-lt"/>
                <a:sym typeface="Wingdings" panose="05000000000000000000" pitchFamily="2" charset="2"/>
              </a:rPr>
              <a:t>) vanishes on boundary.</a:t>
            </a:r>
            <a:endParaRPr lang="en-US" sz="2400" dirty="0">
              <a:latin typeface="+mj-lt"/>
            </a:endParaRPr>
          </a:p>
        </p:txBody>
      </p:sp>
    </p:spTree>
    <p:extLst>
      <p:ext uri="{BB962C8B-B14F-4D97-AF65-F5344CB8AC3E}">
        <p14:creationId xmlns:p14="http://schemas.microsoft.com/office/powerpoint/2010/main" val="1005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9A5D6-9473-4120-8D52-EF0ECABF595A}"/>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2A30FB13-89E8-4043-9CB2-D442324A7E84}"/>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3A4E287B-0A0D-4898-97B8-8670D0210F4C}"/>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2E3DF302-2B46-4B1C-A8C2-6DBAE3F31E03}"/>
              </a:ext>
            </a:extLst>
          </p:cNvPr>
          <p:cNvGraphicFramePr>
            <a:graphicFrameLocks noChangeAspect="1"/>
          </p:cNvGraphicFramePr>
          <p:nvPr>
            <p:extLst>
              <p:ext uri="{D42A27DB-BD31-4B8C-83A1-F6EECF244321}">
                <p14:modId xmlns:p14="http://schemas.microsoft.com/office/powerpoint/2010/main" val="1053125964"/>
              </p:ext>
            </p:extLst>
          </p:nvPr>
        </p:nvGraphicFramePr>
        <p:xfrm>
          <a:off x="588963" y="404813"/>
          <a:ext cx="5349875" cy="2030412"/>
        </p:xfrm>
        <a:graphic>
          <a:graphicData uri="http://schemas.openxmlformats.org/presentationml/2006/ole">
            <mc:AlternateContent xmlns:mc="http://schemas.openxmlformats.org/markup-compatibility/2006">
              <mc:Choice xmlns:v="urn:schemas-microsoft-com:vml" Requires="v">
                <p:oleObj spid="_x0000_s56352" name="Equation" r:id="rId4" imgW="4317840" imgH="1638000" progId="Equation.DSMT4">
                  <p:embed/>
                </p:oleObj>
              </mc:Choice>
              <mc:Fallback>
                <p:oleObj name="Equation" r:id="rId4" imgW="4317840" imgH="1638000" progId="Equation.DSMT4">
                  <p:embed/>
                  <p:pic>
                    <p:nvPicPr>
                      <p:cNvPr id="21" name="Object 20">
                        <a:extLst>
                          <a:ext uri="{FF2B5EF4-FFF2-40B4-BE49-F238E27FC236}">
                            <a16:creationId xmlns:a16="http://schemas.microsoft.com/office/drawing/2014/main" id="{2A72B814-5895-46D9-B24B-841FEF044BAF}"/>
                          </a:ext>
                        </a:extLst>
                      </p:cNvPr>
                      <p:cNvPicPr/>
                      <p:nvPr/>
                    </p:nvPicPr>
                    <p:blipFill>
                      <a:blip r:embed="rId5"/>
                      <a:stretch>
                        <a:fillRect/>
                      </a:stretch>
                    </p:blipFill>
                    <p:spPr>
                      <a:xfrm>
                        <a:off x="588963" y="404813"/>
                        <a:ext cx="5349875" cy="203041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39BC78E-E53D-468C-BDB7-4AF4FAF516EC}"/>
              </a:ext>
            </a:extLst>
          </p:cNvPr>
          <p:cNvGraphicFramePr>
            <a:graphicFrameLocks noChangeAspect="1"/>
          </p:cNvGraphicFramePr>
          <p:nvPr>
            <p:extLst>
              <p:ext uri="{D42A27DB-BD31-4B8C-83A1-F6EECF244321}">
                <p14:modId xmlns:p14="http://schemas.microsoft.com/office/powerpoint/2010/main" val="2234414692"/>
              </p:ext>
            </p:extLst>
          </p:nvPr>
        </p:nvGraphicFramePr>
        <p:xfrm>
          <a:off x="728663" y="2755900"/>
          <a:ext cx="7685087" cy="2878138"/>
        </p:xfrm>
        <a:graphic>
          <a:graphicData uri="http://schemas.openxmlformats.org/presentationml/2006/ole">
            <mc:AlternateContent xmlns:mc="http://schemas.openxmlformats.org/markup-compatibility/2006">
              <mc:Choice xmlns:v="urn:schemas-microsoft-com:vml" Requires="v">
                <p:oleObj spid="_x0000_s56353" name="Equation" r:id="rId6" imgW="6108480" imgH="2286000" progId="Equation.DSMT4">
                  <p:embed/>
                </p:oleObj>
              </mc:Choice>
              <mc:Fallback>
                <p:oleObj name="Equation" r:id="rId6" imgW="6108480" imgH="2286000" progId="Equation.DSMT4">
                  <p:embed/>
                  <p:pic>
                    <p:nvPicPr>
                      <p:cNvPr id="10" name="Object 9">
                        <a:extLst>
                          <a:ext uri="{FF2B5EF4-FFF2-40B4-BE49-F238E27FC236}">
                            <a16:creationId xmlns:a16="http://schemas.microsoft.com/office/drawing/2014/main" id="{37D6AAA5-6CCD-48D5-B107-C9E095C50434}"/>
                          </a:ext>
                        </a:extLst>
                      </p:cNvPr>
                      <p:cNvPicPr/>
                      <p:nvPr/>
                    </p:nvPicPr>
                    <p:blipFill>
                      <a:blip r:embed="rId7"/>
                      <a:stretch>
                        <a:fillRect/>
                      </a:stretch>
                    </p:blipFill>
                    <p:spPr>
                      <a:xfrm>
                        <a:off x="728663" y="2755900"/>
                        <a:ext cx="7685087" cy="2878138"/>
                      </a:xfrm>
                      <a:prstGeom prst="rect">
                        <a:avLst/>
                      </a:prstGeom>
                    </p:spPr>
                  </p:pic>
                </p:oleObj>
              </mc:Fallback>
            </mc:AlternateContent>
          </a:graphicData>
        </a:graphic>
      </p:graphicFrame>
    </p:spTree>
    <p:extLst>
      <p:ext uri="{BB962C8B-B14F-4D97-AF65-F5344CB8AC3E}">
        <p14:creationId xmlns:p14="http://schemas.microsoft.com/office/powerpoint/2010/main" val="2824446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190500" y="152400"/>
            <a:ext cx="8953500" cy="1200329"/>
          </a:xfrm>
          <a:prstGeom prst="rect">
            <a:avLst/>
          </a:prstGeom>
          <a:noFill/>
        </p:spPr>
        <p:txBody>
          <a:bodyPr wrap="square" rtlCol="0">
            <a:spAutoFit/>
          </a:bodyPr>
          <a:lstStyle/>
          <a:p>
            <a:pPr algn="ctr"/>
            <a:r>
              <a:rPr lang="en-US" sz="2400" b="1" dirty="0">
                <a:latin typeface="+mj-lt"/>
              </a:rPr>
              <a:t>Combined orthogonal function expansion and homogeneous solution construction of Green’s function</a:t>
            </a:r>
          </a:p>
          <a:p>
            <a:pPr algn="ctr"/>
            <a:r>
              <a:rPr lang="en-US" sz="2400" b="1" dirty="0">
                <a:latin typeface="+mj-lt"/>
              </a:rPr>
              <a:t>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460988851"/>
              </p:ext>
            </p:extLst>
          </p:nvPr>
        </p:nvGraphicFramePr>
        <p:xfrm>
          <a:off x="238919" y="1505000"/>
          <a:ext cx="8856662" cy="2887662"/>
        </p:xfrm>
        <a:graphic>
          <a:graphicData uri="http://schemas.openxmlformats.org/presentationml/2006/ole">
            <mc:AlternateContent xmlns:mc="http://schemas.openxmlformats.org/markup-compatibility/2006">
              <mc:Choice xmlns:v="urn:schemas-microsoft-com:vml" Requires="v">
                <p:oleObj spid="_x0000_s42049" name="Equation" r:id="rId4" imgW="6781680" imgH="2209680" progId="Equation.DSMT4">
                  <p:embed/>
                </p:oleObj>
              </mc:Choice>
              <mc:Fallback>
                <p:oleObj name="Equation" r:id="rId4" imgW="6781680" imgH="2209680" progId="Equation.DSMT4">
                  <p:embed/>
                  <p:pic>
                    <p:nvPicPr>
                      <p:cNvPr id="0" name=""/>
                      <p:cNvPicPr/>
                      <p:nvPr/>
                    </p:nvPicPr>
                    <p:blipFill>
                      <a:blip r:embed="rId5"/>
                      <a:stretch>
                        <a:fillRect/>
                      </a:stretch>
                    </p:blipFill>
                    <p:spPr>
                      <a:xfrm>
                        <a:off x="238919" y="1505000"/>
                        <a:ext cx="8856662" cy="2887662"/>
                      </a:xfrm>
                      <a:prstGeom prst="rect">
                        <a:avLst/>
                      </a:prstGeom>
                    </p:spPr>
                  </p:pic>
                </p:oleObj>
              </mc:Fallback>
            </mc:AlternateContent>
          </a:graphicData>
        </a:graphic>
      </p:graphicFrame>
      <p:sp>
        <p:nvSpPr>
          <p:cNvPr id="7" name="TextBox 6"/>
          <p:cNvSpPr txBox="1"/>
          <p:nvPr/>
        </p:nvSpPr>
        <p:spPr>
          <a:xfrm>
            <a:off x="238919" y="4608069"/>
            <a:ext cx="8229600" cy="1569660"/>
          </a:xfrm>
          <a:prstGeom prst="rect">
            <a:avLst/>
          </a:prstGeom>
          <a:noFill/>
        </p:spPr>
        <p:txBody>
          <a:bodyPr wrap="square" rtlCol="0">
            <a:spAutoFit/>
          </a:bodyPr>
          <a:lstStyle/>
          <a:p>
            <a:r>
              <a:rPr lang="en-US" sz="2400" dirty="0"/>
              <a:t>For the two and three dimensional cases, we can use this technique in one of the dimensions in order to reduce the number of summation terms.  These ideas are discussed in Section 3.11 of Jackson.</a:t>
            </a:r>
          </a:p>
        </p:txBody>
      </p:sp>
    </p:spTree>
    <p:extLst>
      <p:ext uri="{BB962C8B-B14F-4D97-AF65-F5344CB8AC3E}">
        <p14:creationId xmlns:p14="http://schemas.microsoft.com/office/powerpoint/2010/main" val="2103501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925964"/>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spid="_x0000_s43144" name="Equation" r:id="rId4" imgW="6260760" imgH="1295280" progId="Equation.DSMT4">
                  <p:embed/>
                </p:oleObj>
              </mc:Choice>
              <mc:Fallback>
                <p:oleObj name="Equation" r:id="rId4" imgW="6260760" imgH="1295280" progId="Equation.DSMT4">
                  <p:embed/>
                  <p:pic>
                    <p:nvPicPr>
                      <p:cNvPr id="0" name=""/>
                      <p:cNvPicPr/>
                      <p:nvPr/>
                    </p:nvPicPr>
                    <p:blipFill>
                      <a:blip r:embed="rId5"/>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78604693"/>
              </p:ext>
            </p:extLst>
          </p:nvPr>
        </p:nvGraphicFramePr>
        <p:xfrm>
          <a:off x="325438" y="2030413"/>
          <a:ext cx="7475537" cy="4095750"/>
        </p:xfrm>
        <a:graphic>
          <a:graphicData uri="http://schemas.openxmlformats.org/presentationml/2006/ole">
            <mc:AlternateContent xmlns:mc="http://schemas.openxmlformats.org/markup-compatibility/2006">
              <mc:Choice xmlns:v="urn:schemas-microsoft-com:vml" Requires="v">
                <p:oleObj spid="_x0000_s43145" name="Equation" r:id="rId6" imgW="5816520" imgH="3187440" progId="Equation.DSMT4">
                  <p:embed/>
                </p:oleObj>
              </mc:Choice>
              <mc:Fallback>
                <p:oleObj name="Equation" r:id="rId6" imgW="5816520" imgH="3187440" progId="Equation.DSMT4">
                  <p:embed/>
                  <p:pic>
                    <p:nvPicPr>
                      <p:cNvPr id="0" name=""/>
                      <p:cNvPicPr/>
                      <p:nvPr/>
                    </p:nvPicPr>
                    <p:blipFill>
                      <a:blip r:embed="rId7"/>
                      <a:stretch>
                        <a:fillRect/>
                      </a:stretch>
                    </p:blipFill>
                    <p:spPr>
                      <a:xfrm>
                        <a:off x="325438" y="2030413"/>
                        <a:ext cx="7475537" cy="4095750"/>
                      </a:xfrm>
                      <a:prstGeom prst="rect">
                        <a:avLst/>
                      </a:prstGeom>
                    </p:spPr>
                  </p:pic>
                </p:oleObj>
              </mc:Fallback>
            </mc:AlternateContent>
          </a:graphicData>
        </a:graphic>
      </p:graphicFrame>
    </p:spTree>
    <p:extLst>
      <p:ext uri="{BB962C8B-B14F-4D97-AF65-F5344CB8AC3E}">
        <p14:creationId xmlns:p14="http://schemas.microsoft.com/office/powerpoint/2010/main" val="1911911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32818"/>
              </p:ext>
            </p:extLst>
          </p:nvPr>
        </p:nvGraphicFramePr>
        <p:xfrm>
          <a:off x="228600" y="514350"/>
          <a:ext cx="8843963" cy="5124450"/>
        </p:xfrm>
        <a:graphic>
          <a:graphicData uri="http://schemas.openxmlformats.org/presentationml/2006/ole">
            <mc:AlternateContent xmlns:mc="http://schemas.openxmlformats.org/markup-compatibility/2006">
              <mc:Choice xmlns:v="urn:schemas-microsoft-com:vml" Requires="v">
                <p:oleObj spid="_x0000_s46139" name="Equation" r:id="rId4" imgW="6883200" imgH="3987720" progId="Equation.DSMT4">
                  <p:embed/>
                </p:oleObj>
              </mc:Choice>
              <mc:Fallback>
                <p:oleObj name="Equation" r:id="rId4" imgW="6883200" imgH="3987720" progId="Equation.DSMT4">
                  <p:embed/>
                  <p:pic>
                    <p:nvPicPr>
                      <p:cNvPr id="0" name=""/>
                      <p:cNvPicPr/>
                      <p:nvPr/>
                    </p:nvPicPr>
                    <p:blipFill>
                      <a:blip r:embed="rId5"/>
                      <a:stretch>
                        <a:fillRect/>
                      </a:stretch>
                    </p:blipFill>
                    <p:spPr>
                      <a:xfrm>
                        <a:off x="228600" y="514350"/>
                        <a:ext cx="8843963" cy="5124450"/>
                      </a:xfrm>
                      <a:prstGeom prst="rect">
                        <a:avLst/>
                      </a:prstGeom>
                    </p:spPr>
                  </p:pic>
                </p:oleObj>
              </mc:Fallback>
            </mc:AlternateContent>
          </a:graphicData>
        </a:graphic>
      </p:graphicFrame>
    </p:spTree>
    <p:extLst>
      <p:ext uri="{BB962C8B-B14F-4D97-AF65-F5344CB8AC3E}">
        <p14:creationId xmlns:p14="http://schemas.microsoft.com/office/powerpoint/2010/main" val="101145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586F0C3B-D10C-4D21-B31E-DFBD866B94D0}"/>
              </a:ext>
            </a:extLst>
          </p:cNvPr>
          <p:cNvPicPr>
            <a:picLocks noChangeAspect="1"/>
          </p:cNvPicPr>
          <p:nvPr/>
        </p:nvPicPr>
        <p:blipFill>
          <a:blip r:embed="rId3"/>
          <a:stretch>
            <a:fillRect/>
          </a:stretch>
        </p:blipFill>
        <p:spPr>
          <a:xfrm>
            <a:off x="176212" y="609600"/>
            <a:ext cx="8510588" cy="5308702"/>
          </a:xfrm>
          <a:prstGeom prst="rect">
            <a:avLst/>
          </a:prstGeom>
        </p:spPr>
      </p:pic>
    </p:spTree>
    <p:extLst>
      <p:ext uri="{BB962C8B-B14F-4D97-AF65-F5344CB8AC3E}">
        <p14:creationId xmlns:p14="http://schemas.microsoft.com/office/powerpoint/2010/main" val="168030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136525"/>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188149"/>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2" name="Object 11"/>
          <p:cNvGraphicFramePr>
            <a:graphicFrameLocks noChangeAspect="1"/>
          </p:cNvGraphicFramePr>
          <p:nvPr>
            <p:extLst>
              <p:ext uri="{D42A27DB-BD31-4B8C-83A1-F6EECF244321}">
                <p14:modId xmlns:p14="http://schemas.microsoft.com/office/powerpoint/2010/main" val="2198492364"/>
              </p:ext>
            </p:extLst>
          </p:nvPr>
        </p:nvGraphicFramePr>
        <p:xfrm>
          <a:off x="1066800" y="5312462"/>
          <a:ext cx="7739062" cy="1122363"/>
        </p:xfrm>
        <a:graphic>
          <a:graphicData uri="http://schemas.openxmlformats.org/presentationml/2006/ole">
            <mc:AlternateContent xmlns:mc="http://schemas.openxmlformats.org/markup-compatibility/2006">
              <mc:Choice xmlns:v="urn:schemas-microsoft-com:vml" Requires="v">
                <p:oleObj spid="_x0000_s47211" name="Equation" r:id="rId4" imgW="4381200" imgH="634680" progId="Equation.DSMT4">
                  <p:embed/>
                </p:oleObj>
              </mc:Choice>
              <mc:Fallback>
                <p:oleObj name="Equation" r:id="rId4" imgW="4381200" imgH="634680" progId="Equation.DSMT4">
                  <p:embed/>
                  <p:pic>
                    <p:nvPicPr>
                      <p:cNvPr id="0" name=""/>
                      <p:cNvPicPr/>
                      <p:nvPr/>
                    </p:nvPicPr>
                    <p:blipFill>
                      <a:blip r:embed="rId5"/>
                      <a:stretch>
                        <a:fillRect/>
                      </a:stretch>
                    </p:blipFill>
                    <p:spPr>
                      <a:xfrm>
                        <a:off x="1066800" y="5312462"/>
                        <a:ext cx="7739062" cy="11223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46502386"/>
              </p:ext>
            </p:extLst>
          </p:nvPr>
        </p:nvGraphicFramePr>
        <p:xfrm>
          <a:off x="982662" y="3352747"/>
          <a:ext cx="7178675" cy="1835150"/>
        </p:xfrm>
        <a:graphic>
          <a:graphicData uri="http://schemas.openxmlformats.org/presentationml/2006/ole">
            <mc:AlternateContent xmlns:mc="http://schemas.openxmlformats.org/markup-compatibility/2006">
              <mc:Choice xmlns:v="urn:schemas-microsoft-com:vml" Requires="v">
                <p:oleObj spid="_x0000_s47212" name="Equation" r:id="rId6" imgW="4914720" imgH="1257120" progId="Equation.DSMT4">
                  <p:embed/>
                </p:oleObj>
              </mc:Choice>
              <mc:Fallback>
                <p:oleObj name="Equation" r:id="rId6" imgW="4914720" imgH="1257120" progId="Equation.DSMT4">
                  <p:embed/>
                  <p:pic>
                    <p:nvPicPr>
                      <p:cNvPr id="0" name=""/>
                      <p:cNvPicPr/>
                      <p:nvPr/>
                    </p:nvPicPr>
                    <p:blipFill>
                      <a:blip r:embed="rId7"/>
                      <a:stretch>
                        <a:fillRect/>
                      </a:stretch>
                    </p:blipFill>
                    <p:spPr>
                      <a:xfrm>
                        <a:off x="982662" y="3352747"/>
                        <a:ext cx="7178675" cy="1835150"/>
                      </a:xfrm>
                      <a:prstGeom prst="rect">
                        <a:avLst/>
                      </a:prstGeom>
                    </p:spPr>
                  </p:pic>
                </p:oleObj>
              </mc:Fallback>
            </mc:AlternateContent>
          </a:graphicData>
        </a:graphic>
      </p:graphicFrame>
      <p:grpSp>
        <p:nvGrpSpPr>
          <p:cNvPr id="18" name="Group 17"/>
          <p:cNvGrpSpPr/>
          <p:nvPr/>
        </p:nvGrpSpPr>
        <p:grpSpPr>
          <a:xfrm>
            <a:off x="1281922" y="3922234"/>
            <a:ext cx="7423731" cy="693893"/>
            <a:chOff x="1281922" y="3922234"/>
            <a:chExt cx="7423731"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3" y="3922234"/>
              <a:ext cx="2514600" cy="461665"/>
            </a:xfrm>
            <a:prstGeom prst="rect">
              <a:avLst/>
            </a:prstGeom>
            <a:noFill/>
          </p:spPr>
          <p:txBody>
            <a:bodyPr wrap="square" rtlCol="0">
              <a:spAutoFit/>
            </a:bodyPr>
            <a:lstStyle/>
            <a:p>
              <a:r>
                <a:rPr lang="en-US" sz="2400" dirty="0">
                  <a:solidFill>
                    <a:srgbClr val="FF0000"/>
                  </a:solidFill>
                  <a:latin typeface="+mj-lt"/>
                </a:rPr>
                <a:t>Know this term</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Tree>
    <p:extLst>
      <p:ext uri="{BB962C8B-B14F-4D97-AF65-F5344CB8AC3E}">
        <p14:creationId xmlns:p14="http://schemas.microsoft.com/office/powerpoint/2010/main" val="1030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895600" y="214778"/>
            <a:ext cx="4724400" cy="1752600"/>
          </a:xfrm>
          <a:prstGeom prst="rect">
            <a:avLst/>
          </a:prstGeom>
          <a:pattFill prst="pct2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94021" y="3048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9" name="Object 18"/>
          <p:cNvGraphicFramePr>
            <a:graphicFrameLocks noChangeAspect="1"/>
          </p:cNvGraphicFramePr>
          <p:nvPr>
            <p:extLst>
              <p:ext uri="{D42A27DB-BD31-4B8C-83A1-F6EECF244321}">
                <p14:modId xmlns:p14="http://schemas.microsoft.com/office/powerpoint/2010/main" val="3445104850"/>
              </p:ext>
            </p:extLst>
          </p:nvPr>
        </p:nvGraphicFramePr>
        <p:xfrm>
          <a:off x="174625" y="4041775"/>
          <a:ext cx="8794750" cy="1398588"/>
        </p:xfrm>
        <a:graphic>
          <a:graphicData uri="http://schemas.openxmlformats.org/presentationml/2006/ole">
            <mc:AlternateContent xmlns:mc="http://schemas.openxmlformats.org/markup-compatibility/2006">
              <mc:Choice xmlns:v="urn:schemas-microsoft-com:vml" Requires="v">
                <p:oleObj spid="_x0000_s48184" name="Equation" r:id="rId4" imgW="5994360" imgH="952200" progId="Equation.DSMT4">
                  <p:embed/>
                </p:oleObj>
              </mc:Choice>
              <mc:Fallback>
                <p:oleObj name="Equation" r:id="rId4" imgW="5994360" imgH="952200" progId="Equation.DSMT4">
                  <p:embed/>
                  <p:pic>
                    <p:nvPicPr>
                      <p:cNvPr id="0" name=""/>
                      <p:cNvPicPr/>
                      <p:nvPr/>
                    </p:nvPicPr>
                    <p:blipFill>
                      <a:blip r:embed="rId5"/>
                      <a:stretch>
                        <a:fillRect/>
                      </a:stretch>
                    </p:blipFill>
                    <p:spPr>
                      <a:xfrm>
                        <a:off x="174625" y="4041775"/>
                        <a:ext cx="8794750" cy="1398588"/>
                      </a:xfrm>
                      <a:prstGeom prst="rect">
                        <a:avLst/>
                      </a:prstGeom>
                    </p:spPr>
                  </p:pic>
                </p:oleObj>
              </mc:Fallback>
            </mc:AlternateContent>
          </a:graphicData>
        </a:graphic>
      </p:graphicFrame>
    </p:spTree>
    <p:extLst>
      <p:ext uri="{BB962C8B-B14F-4D97-AF65-F5344CB8AC3E}">
        <p14:creationId xmlns:p14="http://schemas.microsoft.com/office/powerpoint/2010/main" val="3275485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869180"/>
              </p:ext>
            </p:extLst>
          </p:nvPr>
        </p:nvGraphicFramePr>
        <p:xfrm>
          <a:off x="1143000" y="1524000"/>
          <a:ext cx="5622925" cy="1677987"/>
        </p:xfrm>
        <a:graphic>
          <a:graphicData uri="http://schemas.openxmlformats.org/presentationml/2006/ole">
            <mc:AlternateContent xmlns:mc="http://schemas.openxmlformats.org/markup-compatibility/2006">
              <mc:Choice xmlns:v="urn:schemas-microsoft-com:vml" Requires="v">
                <p:oleObj spid="_x0000_s50335" name="Equation" r:id="rId4" imgW="4470120" imgH="1333440" progId="Equation.DSMT4">
                  <p:embed/>
                </p:oleObj>
              </mc:Choice>
              <mc:Fallback>
                <p:oleObj name="Equation" r:id="rId4" imgW="4470120" imgH="1333440" progId="Equation.DSMT4">
                  <p:embed/>
                  <p:pic>
                    <p:nvPicPr>
                      <p:cNvPr id="0" name=""/>
                      <p:cNvPicPr/>
                      <p:nvPr/>
                    </p:nvPicPr>
                    <p:blipFill>
                      <a:blip r:embed="rId5"/>
                      <a:stretch>
                        <a:fillRect/>
                      </a:stretch>
                    </p:blipFill>
                    <p:spPr>
                      <a:xfrm>
                        <a:off x="1143000" y="1524000"/>
                        <a:ext cx="5622925" cy="1677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78749566"/>
              </p:ext>
            </p:extLst>
          </p:nvPr>
        </p:nvGraphicFramePr>
        <p:xfrm>
          <a:off x="609600" y="304800"/>
          <a:ext cx="7739062" cy="1122363"/>
        </p:xfrm>
        <a:graphic>
          <a:graphicData uri="http://schemas.openxmlformats.org/presentationml/2006/ole">
            <mc:AlternateContent xmlns:mc="http://schemas.openxmlformats.org/markup-compatibility/2006">
              <mc:Choice xmlns:v="urn:schemas-microsoft-com:vml" Requires="v">
                <p:oleObj spid="_x0000_s50336" name="Equation" r:id="rId6" imgW="4381200" imgH="634680" progId="Equation.DSMT4">
                  <p:embed/>
                </p:oleObj>
              </mc:Choice>
              <mc:Fallback>
                <p:oleObj name="Equation" r:id="rId6" imgW="4381200" imgH="634680" progId="Equation.DSMT4">
                  <p:embed/>
                  <p:pic>
                    <p:nvPicPr>
                      <p:cNvPr id="0" name=""/>
                      <p:cNvPicPr/>
                      <p:nvPr/>
                    </p:nvPicPr>
                    <p:blipFill>
                      <a:blip r:embed="rId7"/>
                      <a:stretch>
                        <a:fillRect/>
                      </a:stretch>
                    </p:blipFill>
                    <p:spPr>
                      <a:xfrm>
                        <a:off x="609600" y="304800"/>
                        <a:ext cx="7739062" cy="11223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9513056"/>
              </p:ext>
            </p:extLst>
          </p:nvPr>
        </p:nvGraphicFramePr>
        <p:xfrm>
          <a:off x="1219200" y="3500309"/>
          <a:ext cx="6324600" cy="2680731"/>
        </p:xfrm>
        <a:graphic>
          <a:graphicData uri="http://schemas.openxmlformats.org/presentationml/2006/ole">
            <mc:AlternateContent xmlns:mc="http://schemas.openxmlformats.org/markup-compatibility/2006">
              <mc:Choice xmlns:v="urn:schemas-microsoft-com:vml" Requires="v">
                <p:oleObj spid="_x0000_s50337" name="Equation" r:id="rId8" imgW="5003640" imgH="2120760" progId="Equation.DSMT4">
                  <p:embed/>
                </p:oleObj>
              </mc:Choice>
              <mc:Fallback>
                <p:oleObj name="Equation" r:id="rId8" imgW="5003640" imgH="2120760" progId="Equation.DSMT4">
                  <p:embed/>
                  <p:pic>
                    <p:nvPicPr>
                      <p:cNvPr id="0" name=""/>
                      <p:cNvPicPr/>
                      <p:nvPr/>
                    </p:nvPicPr>
                    <p:blipFill>
                      <a:blip r:embed="rId9"/>
                      <a:stretch>
                        <a:fillRect/>
                      </a:stretch>
                    </p:blipFill>
                    <p:spPr>
                      <a:xfrm>
                        <a:off x="1219200" y="3500309"/>
                        <a:ext cx="6324600" cy="268073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Rectangle 7"/>
              <p:cNvSpPr/>
              <p:nvPr/>
            </p:nvSpPr>
            <p:spPr>
              <a:xfrm>
                <a:off x="4423562" y="3244334"/>
                <a:ext cx="2968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4423562" y="3244334"/>
                <a:ext cx="296876" cy="369332"/>
              </a:xfrm>
              <a:prstGeom prst="rect">
                <a:avLst/>
              </a:prstGeom>
              <a:blipFill rotWithShape="0">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47852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6" name="TextBox 5"/>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1299288073"/>
              </p:ext>
            </p:extLst>
          </p:nvPr>
        </p:nvGraphicFramePr>
        <p:xfrm>
          <a:off x="381000" y="685800"/>
          <a:ext cx="7582648" cy="852487"/>
        </p:xfrm>
        <a:graphic>
          <a:graphicData uri="http://schemas.openxmlformats.org/presentationml/2006/ole">
            <mc:AlternateContent xmlns:mc="http://schemas.openxmlformats.org/markup-compatibility/2006">
              <mc:Choice xmlns:v="urn:schemas-microsoft-com:vml" Requires="v">
                <p:oleObj spid="_x0000_s44162" name="Equation" r:id="rId4" imgW="4292280" imgH="482400" progId="Equation.DSMT4">
                  <p:embed/>
                </p:oleObj>
              </mc:Choice>
              <mc:Fallback>
                <p:oleObj name="Equation" r:id="rId4" imgW="4292280" imgH="482400" progId="Equation.DSMT4">
                  <p:embed/>
                  <p:pic>
                    <p:nvPicPr>
                      <p:cNvPr id="0" name=""/>
                      <p:cNvPicPr/>
                      <p:nvPr/>
                    </p:nvPicPr>
                    <p:blipFill>
                      <a:blip r:embed="rId5"/>
                      <a:stretch>
                        <a:fillRect/>
                      </a:stretch>
                    </p:blipFill>
                    <p:spPr>
                      <a:xfrm>
                        <a:off x="381000" y="685800"/>
                        <a:ext cx="7582648" cy="852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1892196"/>
              </p:ext>
            </p:extLst>
          </p:nvPr>
        </p:nvGraphicFramePr>
        <p:xfrm>
          <a:off x="109999" y="1598176"/>
          <a:ext cx="8924001" cy="2460662"/>
        </p:xfrm>
        <a:graphic>
          <a:graphicData uri="http://schemas.openxmlformats.org/presentationml/2006/ole">
            <mc:AlternateContent xmlns:mc="http://schemas.openxmlformats.org/markup-compatibility/2006">
              <mc:Choice xmlns:v="urn:schemas-microsoft-com:vml" Requires="v">
                <p:oleObj spid="_x0000_s44163" name="Equation" r:id="rId6" imgW="6908760" imgH="1904760" progId="Equation.DSMT4">
                  <p:embed/>
                </p:oleObj>
              </mc:Choice>
              <mc:Fallback>
                <p:oleObj name="Equation" r:id="rId6" imgW="6908760" imgH="1904760" progId="Equation.DSMT4">
                  <p:embed/>
                  <p:pic>
                    <p:nvPicPr>
                      <p:cNvPr id="0" name=""/>
                      <p:cNvPicPr/>
                      <p:nvPr/>
                    </p:nvPicPr>
                    <p:blipFill>
                      <a:blip r:embed="rId7"/>
                      <a:stretch>
                        <a:fillRect/>
                      </a:stretch>
                    </p:blipFill>
                    <p:spPr>
                      <a:xfrm>
                        <a:off x="109999" y="1598176"/>
                        <a:ext cx="8924001" cy="2460662"/>
                      </a:xfrm>
                      <a:prstGeom prst="rect">
                        <a:avLst/>
                      </a:prstGeom>
                    </p:spPr>
                  </p:pic>
                </p:oleObj>
              </mc:Fallback>
            </mc:AlternateContent>
          </a:graphicData>
        </a:graphic>
      </p:graphicFrame>
      <p:sp>
        <p:nvSpPr>
          <p:cNvPr id="10" name="Rectangle 9"/>
          <p:cNvSpPr/>
          <p:nvPr/>
        </p:nvSpPr>
        <p:spPr>
          <a:xfrm>
            <a:off x="1973179" y="4100978"/>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1371600" y="41910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14400" y="4800600"/>
            <a:ext cx="609600" cy="461665"/>
          </a:xfrm>
          <a:prstGeom prst="rect">
            <a:avLst/>
          </a:prstGeom>
          <a:noFill/>
        </p:spPr>
        <p:txBody>
          <a:bodyPr wrap="square" rtlCol="0">
            <a:spAutoFit/>
          </a:bodyPr>
          <a:lstStyle/>
          <a:p>
            <a:r>
              <a:rPr lang="en-US" sz="2400" i="1" dirty="0">
                <a:latin typeface="+mj-lt"/>
              </a:rPr>
              <a:t>b</a:t>
            </a:r>
          </a:p>
        </p:txBody>
      </p:sp>
      <p:sp>
        <p:nvSpPr>
          <p:cNvPr id="13" name="Left Brace 12"/>
          <p:cNvSpPr/>
          <p:nvPr/>
        </p:nvSpPr>
        <p:spPr>
          <a:xfrm rot="-5400000">
            <a:off x="4142152" y="3800923"/>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4343400" y="6091535"/>
            <a:ext cx="609600" cy="461665"/>
          </a:xfrm>
          <a:prstGeom prst="rect">
            <a:avLst/>
          </a:prstGeom>
          <a:noFill/>
        </p:spPr>
        <p:txBody>
          <a:bodyPr wrap="square" rtlCol="0">
            <a:spAutoFit/>
          </a:bodyPr>
          <a:lstStyle/>
          <a:p>
            <a:r>
              <a:rPr lang="en-US" sz="2400" i="1" dirty="0">
                <a:latin typeface="+mj-lt"/>
              </a:rPr>
              <a:t>a</a:t>
            </a:r>
          </a:p>
        </p:txBody>
      </p:sp>
    </p:spTree>
    <p:extLst>
      <p:ext uri="{BB962C8B-B14F-4D97-AF65-F5344CB8AC3E}">
        <p14:creationId xmlns:p14="http://schemas.microsoft.com/office/powerpoint/2010/main" val="1350975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382925"/>
              </p:ext>
            </p:extLst>
          </p:nvPr>
        </p:nvGraphicFramePr>
        <p:xfrm>
          <a:off x="457200" y="2622253"/>
          <a:ext cx="7178675" cy="1835150"/>
        </p:xfrm>
        <a:graphic>
          <a:graphicData uri="http://schemas.openxmlformats.org/presentationml/2006/ole">
            <mc:AlternateContent xmlns:mc="http://schemas.openxmlformats.org/markup-compatibility/2006">
              <mc:Choice xmlns:v="urn:schemas-microsoft-com:vml" Requires="v">
                <p:oleObj spid="_x0000_s45229" name="Equation" r:id="rId4" imgW="4914720" imgH="1257120" progId="Equation.DSMT4">
                  <p:embed/>
                </p:oleObj>
              </mc:Choice>
              <mc:Fallback>
                <p:oleObj name="Equation" r:id="rId4" imgW="4914720" imgH="1257120" progId="Equation.DSMT4">
                  <p:embed/>
                  <p:pic>
                    <p:nvPicPr>
                      <p:cNvPr id="0" name=""/>
                      <p:cNvPicPr/>
                      <p:nvPr/>
                    </p:nvPicPr>
                    <p:blipFill>
                      <a:blip r:embed="rId5"/>
                      <a:stretch>
                        <a:fillRect/>
                      </a:stretch>
                    </p:blipFill>
                    <p:spPr>
                      <a:xfrm>
                        <a:off x="457200" y="2622253"/>
                        <a:ext cx="7178675" cy="1835150"/>
                      </a:xfrm>
                      <a:prstGeom prst="rect">
                        <a:avLst/>
                      </a:prstGeom>
                    </p:spPr>
                  </p:pic>
                </p:oleObj>
              </mc:Fallback>
            </mc:AlternateContent>
          </a:graphicData>
        </a:graphic>
      </p:graphicFrame>
      <p:sp>
        <p:nvSpPr>
          <p:cNvPr id="6" name="Rectangle 5"/>
          <p:cNvSpPr/>
          <p:nvPr/>
        </p:nvSpPr>
        <p:spPr>
          <a:xfrm>
            <a:off x="1211179" y="228600"/>
            <a:ext cx="4724400" cy="1752600"/>
          </a:xfrm>
          <a:prstGeom prst="rect">
            <a:avLst/>
          </a:prstGeom>
          <a:pattFill prst="pct3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609600" y="318622"/>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52400" y="928222"/>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80152" y="-71455"/>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81400" y="2219157"/>
            <a:ext cx="609600" cy="461665"/>
          </a:xfrm>
          <a:prstGeom prst="rect">
            <a:avLst/>
          </a:prstGeom>
          <a:noFill/>
        </p:spPr>
        <p:txBody>
          <a:bodyPr wrap="square" rtlCol="0">
            <a:spAutoFit/>
          </a:bodyPr>
          <a:lstStyle/>
          <a:p>
            <a:r>
              <a:rPr lang="en-US" sz="2400" i="1" dirty="0">
                <a:latin typeface="+mj-lt"/>
              </a:rPr>
              <a:t>a</a:t>
            </a:r>
          </a:p>
        </p:txBody>
      </p:sp>
      <p:graphicFrame>
        <p:nvGraphicFramePr>
          <p:cNvPr id="11" name="Object 10"/>
          <p:cNvGraphicFramePr>
            <a:graphicFrameLocks noChangeAspect="1"/>
          </p:cNvGraphicFramePr>
          <p:nvPr>
            <p:extLst>
              <p:ext uri="{D42A27DB-BD31-4B8C-83A1-F6EECF244321}">
                <p14:modId xmlns:p14="http://schemas.microsoft.com/office/powerpoint/2010/main" val="54088182"/>
              </p:ext>
            </p:extLst>
          </p:nvPr>
        </p:nvGraphicFramePr>
        <p:xfrm>
          <a:off x="2971800" y="609600"/>
          <a:ext cx="1223844" cy="713909"/>
        </p:xfrm>
        <a:graphic>
          <a:graphicData uri="http://schemas.openxmlformats.org/presentationml/2006/ole">
            <mc:AlternateContent xmlns:mc="http://schemas.openxmlformats.org/markup-compatibility/2006">
              <mc:Choice xmlns:v="urn:schemas-microsoft-com:vml" Requires="v">
                <p:oleObj spid="_x0000_s45230" name="Equation" r:id="rId6" imgW="457200" imgH="266400" progId="Equation.DSMT4">
                  <p:embed/>
                </p:oleObj>
              </mc:Choice>
              <mc:Fallback>
                <p:oleObj name="Equation" r:id="rId6" imgW="457200" imgH="266400" progId="Equation.DSMT4">
                  <p:embed/>
                  <p:pic>
                    <p:nvPicPr>
                      <p:cNvPr id="0" name=""/>
                      <p:cNvPicPr/>
                      <p:nvPr/>
                    </p:nvPicPr>
                    <p:blipFill>
                      <a:blip r:embed="rId7"/>
                      <a:stretch>
                        <a:fillRect/>
                      </a:stretch>
                    </p:blipFill>
                    <p:spPr>
                      <a:xfrm>
                        <a:off x="2971800" y="609600"/>
                        <a:ext cx="1223844" cy="71390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87102841"/>
              </p:ext>
            </p:extLst>
          </p:nvPr>
        </p:nvGraphicFramePr>
        <p:xfrm>
          <a:off x="257175" y="4610745"/>
          <a:ext cx="8629650" cy="1592262"/>
        </p:xfrm>
        <a:graphic>
          <a:graphicData uri="http://schemas.openxmlformats.org/presentationml/2006/ole">
            <mc:AlternateContent xmlns:mc="http://schemas.openxmlformats.org/markup-compatibility/2006">
              <mc:Choice xmlns:v="urn:schemas-microsoft-com:vml" Requires="v">
                <p:oleObj spid="_x0000_s45231" name="Equation" r:id="rId8" imgW="6680160" imgH="1231560" progId="Equation.DSMT4">
                  <p:embed/>
                </p:oleObj>
              </mc:Choice>
              <mc:Fallback>
                <p:oleObj name="Equation" r:id="rId8" imgW="6680160" imgH="1231560" progId="Equation.DSMT4">
                  <p:embed/>
                  <p:pic>
                    <p:nvPicPr>
                      <p:cNvPr id="0" name=""/>
                      <p:cNvPicPr/>
                      <p:nvPr/>
                    </p:nvPicPr>
                    <p:blipFill>
                      <a:blip r:embed="rId9"/>
                      <a:stretch>
                        <a:fillRect/>
                      </a:stretch>
                    </p:blipFill>
                    <p:spPr>
                      <a:xfrm>
                        <a:off x="257175" y="4610745"/>
                        <a:ext cx="8629650" cy="1592262"/>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2E9B579D-312D-4E8B-89AD-9C49B859861C}"/>
              </a:ext>
            </a:extLst>
          </p:cNvPr>
          <p:cNvCxnSpPr>
            <a:cxnSpLocks/>
          </p:cNvCxnSpPr>
          <p:nvPr/>
        </p:nvCxnSpPr>
        <p:spPr>
          <a:xfrm flipV="1">
            <a:off x="1981200" y="3429000"/>
            <a:ext cx="4419600" cy="10284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8209A7-CD01-4DE3-9908-DA5FB7B98AC9}"/>
              </a:ext>
            </a:extLst>
          </p:cNvPr>
          <p:cNvSpPr txBox="1"/>
          <p:nvPr/>
        </p:nvSpPr>
        <p:spPr>
          <a:xfrm>
            <a:off x="6553200" y="2895600"/>
            <a:ext cx="1447800" cy="461665"/>
          </a:xfrm>
          <a:prstGeom prst="rect">
            <a:avLst/>
          </a:prstGeom>
          <a:noFill/>
        </p:spPr>
        <p:txBody>
          <a:bodyPr wrap="square" rtlCol="0">
            <a:spAutoFit/>
          </a:bodyPr>
          <a:lstStyle/>
          <a:p>
            <a:r>
              <a:rPr lang="en-US" sz="2400" b="1" dirty="0">
                <a:solidFill>
                  <a:srgbClr val="FF0000"/>
                </a:solidFill>
                <a:latin typeface="+mj-lt"/>
              </a:rPr>
              <a:t>=0</a:t>
            </a:r>
          </a:p>
        </p:txBody>
      </p:sp>
    </p:spTree>
    <p:extLst>
      <p:ext uri="{BB962C8B-B14F-4D97-AF65-F5344CB8AC3E}">
        <p14:creationId xmlns:p14="http://schemas.microsoft.com/office/powerpoint/2010/main" val="249162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868867"/>
              </p:ext>
            </p:extLst>
          </p:nvPr>
        </p:nvGraphicFramePr>
        <p:xfrm>
          <a:off x="257175" y="1371600"/>
          <a:ext cx="5004138" cy="1620837"/>
        </p:xfrm>
        <a:graphic>
          <a:graphicData uri="http://schemas.openxmlformats.org/presentationml/2006/ole">
            <mc:AlternateContent xmlns:mc="http://schemas.openxmlformats.org/markup-compatibility/2006">
              <mc:Choice xmlns:v="urn:schemas-microsoft-com:vml" Requires="v">
                <p:oleObj spid="_x0000_s51404" name="Equation" r:id="rId4" imgW="4038480" imgH="1307880" progId="Equation.DSMT4">
                  <p:embed/>
                </p:oleObj>
              </mc:Choice>
              <mc:Fallback>
                <p:oleObj name="Equation" r:id="rId4" imgW="4038480" imgH="1307880" progId="Equation.DSMT4">
                  <p:embed/>
                  <p:pic>
                    <p:nvPicPr>
                      <p:cNvPr id="0" name=""/>
                      <p:cNvPicPr/>
                      <p:nvPr/>
                    </p:nvPicPr>
                    <p:blipFill>
                      <a:blip r:embed="rId5"/>
                      <a:stretch>
                        <a:fillRect/>
                      </a:stretch>
                    </p:blipFill>
                    <p:spPr>
                      <a:xfrm>
                        <a:off x="257175" y="1371600"/>
                        <a:ext cx="5004138" cy="16208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2698918"/>
              </p:ext>
            </p:extLst>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51405" name="Equation" r:id="rId6" imgW="6680160" imgH="1231560" progId="Equation.DSMT4">
                  <p:embed/>
                </p:oleObj>
              </mc:Choice>
              <mc:Fallback>
                <p:oleObj name="Equation" r:id="rId6" imgW="6680160" imgH="1231560" progId="Equation.DSMT4">
                  <p:embed/>
                  <p:pic>
                    <p:nvPicPr>
                      <p:cNvPr id="0" name=""/>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63491938"/>
              </p:ext>
            </p:extLst>
          </p:nvPr>
        </p:nvGraphicFramePr>
        <p:xfrm>
          <a:off x="268511" y="2966513"/>
          <a:ext cx="8606978" cy="2535288"/>
        </p:xfrm>
        <a:graphic>
          <a:graphicData uri="http://schemas.openxmlformats.org/presentationml/2006/ole">
            <mc:AlternateContent xmlns:mc="http://schemas.openxmlformats.org/markup-compatibility/2006">
              <mc:Choice xmlns:v="urn:schemas-microsoft-com:vml" Requires="v">
                <p:oleObj spid="_x0000_s51406" name="Equation" r:id="rId8" imgW="8407080" imgH="2476440" progId="Equation.DSMT4">
                  <p:embed/>
                </p:oleObj>
              </mc:Choice>
              <mc:Fallback>
                <p:oleObj name="Equation" r:id="rId8" imgW="8407080" imgH="2476440" progId="Equation.DSMT4">
                  <p:embed/>
                  <p:pic>
                    <p:nvPicPr>
                      <p:cNvPr id="0" name=""/>
                      <p:cNvPicPr/>
                      <p:nvPr/>
                    </p:nvPicPr>
                    <p:blipFill>
                      <a:blip r:embed="rId9"/>
                      <a:stretch>
                        <a:fillRect/>
                      </a:stretch>
                    </p:blipFill>
                    <p:spPr>
                      <a:xfrm>
                        <a:off x="268511" y="2966513"/>
                        <a:ext cx="8606978" cy="253528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26693757"/>
              </p:ext>
            </p:extLst>
          </p:nvPr>
        </p:nvGraphicFramePr>
        <p:xfrm>
          <a:off x="381000" y="5695950"/>
          <a:ext cx="6426200" cy="660400"/>
        </p:xfrm>
        <a:graphic>
          <a:graphicData uri="http://schemas.openxmlformats.org/presentationml/2006/ole">
            <mc:AlternateContent xmlns:mc="http://schemas.openxmlformats.org/markup-compatibility/2006">
              <mc:Choice xmlns:v="urn:schemas-microsoft-com:vml" Requires="v">
                <p:oleObj spid="_x0000_s51407" name="Equation" r:id="rId10" imgW="6426000" imgH="660240" progId="Equation.DSMT4">
                  <p:embed/>
                </p:oleObj>
              </mc:Choice>
              <mc:Fallback>
                <p:oleObj name="Equation" r:id="rId10" imgW="6426000" imgH="660240" progId="Equation.DSMT4">
                  <p:embed/>
                  <p:pic>
                    <p:nvPicPr>
                      <p:cNvPr id="0" name=""/>
                      <p:cNvPicPr/>
                      <p:nvPr/>
                    </p:nvPicPr>
                    <p:blipFill>
                      <a:blip r:embed="rId11"/>
                      <a:stretch>
                        <a:fillRect/>
                      </a:stretch>
                    </p:blipFill>
                    <p:spPr>
                      <a:xfrm>
                        <a:off x="381000" y="5695950"/>
                        <a:ext cx="6426200" cy="660400"/>
                      </a:xfrm>
                      <a:prstGeom prst="rect">
                        <a:avLst/>
                      </a:prstGeom>
                    </p:spPr>
                  </p:pic>
                </p:oleObj>
              </mc:Fallback>
            </mc:AlternateContent>
          </a:graphicData>
        </a:graphic>
      </p:graphicFrame>
    </p:spTree>
    <p:extLst>
      <p:ext uri="{BB962C8B-B14F-4D97-AF65-F5344CB8AC3E}">
        <p14:creationId xmlns:p14="http://schemas.microsoft.com/office/powerpoint/2010/main" val="3082979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pic>
        <p:nvPicPr>
          <p:cNvPr id="5" name="Picture 4"/>
          <p:cNvPicPr>
            <a:picLocks noChangeAspect="1"/>
          </p:cNvPicPr>
          <p:nvPr/>
        </p:nvPicPr>
        <p:blipFill>
          <a:blip r:embed="rId3"/>
          <a:stretch>
            <a:fillRect/>
          </a:stretch>
        </p:blipFill>
        <p:spPr>
          <a:xfrm>
            <a:off x="77365" y="228600"/>
            <a:ext cx="9066635" cy="5976937"/>
          </a:xfrm>
          <a:prstGeom prst="rect">
            <a:avLst/>
          </a:prstGeom>
        </p:spPr>
      </p:pic>
    </p:spTree>
    <p:extLst>
      <p:ext uri="{BB962C8B-B14F-4D97-AF65-F5344CB8AC3E}">
        <p14:creationId xmlns:p14="http://schemas.microsoft.com/office/powerpoint/2010/main" val="2333166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pic>
        <p:nvPicPr>
          <p:cNvPr id="5" name="Picture 4"/>
          <p:cNvPicPr>
            <a:picLocks noChangeAspect="1"/>
          </p:cNvPicPr>
          <p:nvPr/>
        </p:nvPicPr>
        <p:blipFill>
          <a:blip r:embed="rId3"/>
          <a:stretch>
            <a:fillRect/>
          </a:stretch>
        </p:blipFill>
        <p:spPr>
          <a:xfrm>
            <a:off x="703871" y="638175"/>
            <a:ext cx="7601929" cy="5762625"/>
          </a:xfrm>
          <a:prstGeom prst="rect">
            <a:avLst/>
          </a:prstGeom>
        </p:spPr>
      </p:pic>
    </p:spTree>
    <p:extLst>
      <p:ext uri="{BB962C8B-B14F-4D97-AF65-F5344CB8AC3E}">
        <p14:creationId xmlns:p14="http://schemas.microsoft.com/office/powerpoint/2010/main" val="4006534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609600" y="381000"/>
            <a:ext cx="7620000" cy="461665"/>
          </a:xfrm>
          <a:prstGeom prst="rect">
            <a:avLst/>
          </a:prstGeom>
          <a:noFill/>
        </p:spPr>
        <p:txBody>
          <a:bodyPr wrap="square" rtlCol="0">
            <a:spAutoFit/>
          </a:bodyPr>
          <a:lstStyle/>
          <a:p>
            <a:r>
              <a:rPr lang="en-US" sz="2400" dirty="0">
                <a:latin typeface="+mj-lt"/>
              </a:rPr>
              <a:t>Summary:   Mean value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902980354"/>
              </p:ext>
            </p:extLst>
          </p:nvPr>
        </p:nvGraphicFramePr>
        <p:xfrm>
          <a:off x="1598613" y="1143000"/>
          <a:ext cx="5276850" cy="1062038"/>
        </p:xfrm>
        <a:graphic>
          <a:graphicData uri="http://schemas.openxmlformats.org/presentationml/2006/ole">
            <mc:AlternateContent xmlns:mc="http://schemas.openxmlformats.org/markup-compatibility/2006">
              <mc:Choice xmlns:v="urn:schemas-microsoft-com:vml" Requires="v">
                <p:oleObj spid="_x0000_s52326" name="Equation" r:id="rId4" imgW="1955520" imgH="393480" progId="Equation.DSMT4">
                  <p:embed/>
                </p:oleObj>
              </mc:Choice>
              <mc:Fallback>
                <p:oleObj name="Equation" r:id="rId4" imgW="1955520" imgH="393480" progId="Equation.DSMT4">
                  <p:embed/>
                  <p:pic>
                    <p:nvPicPr>
                      <p:cNvPr id="0" name=""/>
                      <p:cNvPicPr/>
                      <p:nvPr/>
                    </p:nvPicPr>
                    <p:blipFill>
                      <a:blip r:embed="rId5"/>
                      <a:stretch>
                        <a:fillRect/>
                      </a:stretch>
                    </p:blipFill>
                    <p:spPr>
                      <a:xfrm>
                        <a:off x="1598613" y="1143000"/>
                        <a:ext cx="5276850" cy="1062038"/>
                      </a:xfrm>
                      <a:prstGeom prst="rect">
                        <a:avLst/>
                      </a:prstGeom>
                    </p:spPr>
                  </p:pic>
                </p:oleObj>
              </mc:Fallback>
            </mc:AlternateContent>
          </a:graphicData>
        </a:graphic>
      </p:graphicFrame>
      <p:sp>
        <p:nvSpPr>
          <p:cNvPr id="7" name="Oval 6"/>
          <p:cNvSpPr/>
          <p:nvPr/>
        </p:nvSpPr>
        <p:spPr>
          <a:xfrm>
            <a:off x="2514600" y="3352800"/>
            <a:ext cx="1219200" cy="1219200"/>
          </a:xfrm>
          <a:prstGeom prst="ellipse">
            <a:avLst/>
          </a:prstGeom>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048000" y="38862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flipV="1">
            <a:off x="3059159" y="3523308"/>
            <a:ext cx="369841" cy="42793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885668826"/>
              </p:ext>
            </p:extLst>
          </p:nvPr>
        </p:nvGraphicFramePr>
        <p:xfrm>
          <a:off x="3048000" y="3879553"/>
          <a:ext cx="348882" cy="387647"/>
        </p:xfrm>
        <a:graphic>
          <a:graphicData uri="http://schemas.openxmlformats.org/presentationml/2006/ole">
            <mc:AlternateContent xmlns:mc="http://schemas.openxmlformats.org/markup-compatibility/2006">
              <mc:Choice xmlns:v="urn:schemas-microsoft-com:vml" Requires="v">
                <p:oleObj spid="_x0000_s52327" name="Equation" r:id="rId6" imgW="114120" imgH="126720" progId="Equation.DSMT4">
                  <p:embed/>
                </p:oleObj>
              </mc:Choice>
              <mc:Fallback>
                <p:oleObj name="Equation" r:id="rId6" imgW="114120" imgH="126720" progId="Equation.DSMT4">
                  <p:embed/>
                  <p:pic>
                    <p:nvPicPr>
                      <p:cNvPr id="0" name=""/>
                      <p:cNvPicPr/>
                      <p:nvPr/>
                    </p:nvPicPr>
                    <p:blipFill>
                      <a:blip r:embed="rId7"/>
                      <a:stretch>
                        <a:fillRect/>
                      </a:stretch>
                    </p:blipFill>
                    <p:spPr>
                      <a:xfrm>
                        <a:off x="3048000" y="3879553"/>
                        <a:ext cx="348882" cy="387647"/>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58875213"/>
              </p:ext>
            </p:extLst>
          </p:nvPr>
        </p:nvGraphicFramePr>
        <p:xfrm>
          <a:off x="2952750" y="3327400"/>
          <a:ext cx="387350" cy="425450"/>
        </p:xfrm>
        <a:graphic>
          <a:graphicData uri="http://schemas.openxmlformats.org/presentationml/2006/ole">
            <mc:AlternateContent xmlns:mc="http://schemas.openxmlformats.org/markup-compatibility/2006">
              <mc:Choice xmlns:v="urn:schemas-microsoft-com:vml" Requires="v">
                <p:oleObj spid="_x0000_s52328" name="Equation" r:id="rId8" imgW="126720" imgH="139680" progId="Equation.DSMT4">
                  <p:embed/>
                </p:oleObj>
              </mc:Choice>
              <mc:Fallback>
                <p:oleObj name="Equation" r:id="rId8" imgW="126720" imgH="139680" progId="Equation.DSMT4">
                  <p:embed/>
                  <p:pic>
                    <p:nvPicPr>
                      <p:cNvPr id="12" name="Object 11"/>
                      <p:cNvPicPr/>
                      <p:nvPr/>
                    </p:nvPicPr>
                    <p:blipFill>
                      <a:blip r:embed="rId9"/>
                      <a:stretch>
                        <a:fillRect/>
                      </a:stretch>
                    </p:blipFill>
                    <p:spPr>
                      <a:xfrm>
                        <a:off x="2952750" y="3327400"/>
                        <a:ext cx="387350" cy="425450"/>
                      </a:xfrm>
                      <a:prstGeom prst="rect">
                        <a:avLst/>
                      </a:prstGeom>
                    </p:spPr>
                  </p:pic>
                </p:oleObj>
              </mc:Fallback>
            </mc:AlternateContent>
          </a:graphicData>
        </a:graphic>
      </p:graphicFrame>
    </p:spTree>
    <p:extLst>
      <p:ext uri="{BB962C8B-B14F-4D97-AF65-F5344CB8AC3E}">
        <p14:creationId xmlns:p14="http://schemas.microsoft.com/office/powerpoint/2010/main" val="1008040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F83196F-4B4B-4084-9C55-59CA6E1E131B}"/>
              </a:ext>
            </a:extLst>
          </p:cNvPr>
          <p:cNvPicPr>
            <a:picLocks noChangeAspect="1"/>
          </p:cNvPicPr>
          <p:nvPr/>
        </p:nvPicPr>
        <p:blipFill rotWithShape="1">
          <a:blip r:embed="rId3"/>
          <a:srcRect l="2500" r="3333"/>
          <a:stretch/>
        </p:blipFill>
        <p:spPr>
          <a:xfrm>
            <a:off x="89140" y="973150"/>
            <a:ext cx="8826260" cy="4911700"/>
          </a:xfrm>
          <a:prstGeom prst="rect">
            <a:avLst/>
          </a:prstGeom>
        </p:spPr>
      </p:pic>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7" name="Rectangle 6"/>
          <p:cNvSpPr/>
          <p:nvPr/>
        </p:nvSpPr>
        <p:spPr>
          <a:xfrm>
            <a:off x="89140" y="50292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04800"/>
            <a:ext cx="8534400" cy="1569660"/>
          </a:xfrm>
          <a:prstGeom prst="rect">
            <a:avLst/>
          </a:prstGeom>
          <a:noFill/>
        </p:spPr>
        <p:txBody>
          <a:bodyPr wrap="square" rtlCol="0">
            <a:spAutoFit/>
          </a:bodyPr>
          <a:lstStyle/>
          <a:p>
            <a:pPr algn="ctr"/>
            <a:r>
              <a:rPr lang="en-US" sz="2400" b="1" dirty="0"/>
              <a:t>Poisson Equation</a:t>
            </a:r>
            <a:endParaRPr lang="en-US" sz="2400" dirty="0"/>
          </a:p>
          <a:p>
            <a:endParaRPr lang="en-US" sz="2400" dirty="0"/>
          </a:p>
          <a:p>
            <a:endParaRPr lang="en-US" sz="2400" dirty="0"/>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607021246"/>
              </p:ext>
            </p:extLst>
          </p:nvPr>
        </p:nvGraphicFramePr>
        <p:xfrm>
          <a:off x="3136211" y="1071247"/>
          <a:ext cx="2971800" cy="1117218"/>
        </p:xfrm>
        <a:graphic>
          <a:graphicData uri="http://schemas.openxmlformats.org/presentationml/2006/ole">
            <mc:AlternateContent xmlns:mc="http://schemas.openxmlformats.org/markup-compatibility/2006">
              <mc:Choice xmlns:v="urn:schemas-microsoft-com:vml" Requires="v">
                <p:oleObj spid="_x0000_s25842"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3136211" y="1071247"/>
                        <a:ext cx="2971800" cy="111721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1106280"/>
              </p:ext>
            </p:extLst>
          </p:nvPr>
        </p:nvGraphicFramePr>
        <p:xfrm>
          <a:off x="576262" y="2640907"/>
          <a:ext cx="8143875" cy="2298700"/>
        </p:xfrm>
        <a:graphic>
          <a:graphicData uri="http://schemas.openxmlformats.org/presentationml/2006/ole">
            <mc:AlternateContent xmlns:mc="http://schemas.openxmlformats.org/markup-compatibility/2006">
              <mc:Choice xmlns:v="urn:schemas-microsoft-com:vml" Requires="v">
                <p:oleObj spid="_x0000_s25843" name="Equation" r:id="rId6" imgW="5574960" imgH="1574640" progId="Equation.DSMT4">
                  <p:embed/>
                </p:oleObj>
              </mc:Choice>
              <mc:Fallback>
                <p:oleObj name="Equation" r:id="rId6" imgW="5574960" imgH="1574640" progId="Equation.DSMT4">
                  <p:embed/>
                  <p:pic>
                    <p:nvPicPr>
                      <p:cNvPr id="0" name=""/>
                      <p:cNvPicPr/>
                      <p:nvPr/>
                    </p:nvPicPr>
                    <p:blipFill>
                      <a:blip r:embed="rId7"/>
                      <a:stretch>
                        <a:fillRect/>
                      </a:stretch>
                    </p:blipFill>
                    <p:spPr>
                      <a:xfrm>
                        <a:off x="576262" y="2640907"/>
                        <a:ext cx="8143875" cy="2298700"/>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5943" y="115243"/>
            <a:ext cx="7315200" cy="461665"/>
          </a:xfrm>
          <a:prstGeom prst="rect">
            <a:avLst/>
          </a:prstGeom>
          <a:noFill/>
        </p:spPr>
        <p:txBody>
          <a:bodyPr wrap="square" rtlCol="0">
            <a:spAutoFit/>
          </a:bodyPr>
          <a:lstStyle/>
          <a:p>
            <a:pPr algn="ctr"/>
            <a:r>
              <a:rPr lang="en-US" sz="2400" dirty="0">
                <a:latin typeface="+mj-lt"/>
              </a:rPr>
              <a:t>Poisson equation for one-dimensional system</a:t>
            </a:r>
          </a:p>
        </p:txBody>
      </p:sp>
      <p:graphicFrame>
        <p:nvGraphicFramePr>
          <p:cNvPr id="6" name="Object 5"/>
          <p:cNvGraphicFramePr>
            <a:graphicFrameLocks noChangeAspect="1"/>
          </p:cNvGraphicFramePr>
          <p:nvPr>
            <p:extLst>
              <p:ext uri="{D42A27DB-BD31-4B8C-83A1-F6EECF244321}">
                <p14:modId xmlns:p14="http://schemas.microsoft.com/office/powerpoint/2010/main" val="3732750258"/>
              </p:ext>
            </p:extLst>
          </p:nvPr>
        </p:nvGraphicFramePr>
        <p:xfrm>
          <a:off x="2743201" y="576908"/>
          <a:ext cx="2438400" cy="932554"/>
        </p:xfrm>
        <a:graphic>
          <a:graphicData uri="http://schemas.openxmlformats.org/presentationml/2006/ole">
            <mc:AlternateContent xmlns:mc="http://schemas.openxmlformats.org/markup-compatibility/2006">
              <mc:Choice xmlns:v="urn:schemas-microsoft-com:vml" Requires="v">
                <p:oleObj spid="_x0000_s35066" name="Equation" r:id="rId4" imgW="1726920" imgH="660240" progId="Equation.DSMT4">
                  <p:embed/>
                </p:oleObj>
              </mc:Choice>
              <mc:Fallback>
                <p:oleObj name="Equation" r:id="rId4" imgW="1726920" imgH="660240" progId="Equation.DSMT4">
                  <p:embed/>
                  <p:pic>
                    <p:nvPicPr>
                      <p:cNvPr id="0" name=""/>
                      <p:cNvPicPr/>
                      <p:nvPr/>
                    </p:nvPicPr>
                    <p:blipFill>
                      <a:blip r:embed="rId5"/>
                      <a:stretch>
                        <a:fillRect/>
                      </a:stretch>
                    </p:blipFill>
                    <p:spPr>
                      <a:xfrm>
                        <a:off x="2743201" y="576908"/>
                        <a:ext cx="2438400" cy="932554"/>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1168113"/>
              </p:ext>
            </p:extLst>
          </p:nvPr>
        </p:nvGraphicFramePr>
        <p:xfrm>
          <a:off x="563592" y="1347788"/>
          <a:ext cx="7188200" cy="2214562"/>
        </p:xfrm>
        <a:graphic>
          <a:graphicData uri="http://schemas.openxmlformats.org/presentationml/2006/ole">
            <mc:AlternateContent xmlns:mc="http://schemas.openxmlformats.org/markup-compatibility/2006">
              <mc:Choice xmlns:v="urn:schemas-microsoft-com:vml" Requires="v">
                <p:oleObj spid="_x0000_s35067" name="Equation" r:id="rId6" imgW="5397480" imgH="1663560" progId="Equation.DSMT4">
                  <p:embed/>
                </p:oleObj>
              </mc:Choice>
              <mc:Fallback>
                <p:oleObj name="Equation" r:id="rId6" imgW="5397480" imgH="1663560" progId="Equation.DSMT4">
                  <p:embed/>
                  <p:pic>
                    <p:nvPicPr>
                      <p:cNvPr id="0" name=""/>
                      <p:cNvPicPr/>
                      <p:nvPr/>
                    </p:nvPicPr>
                    <p:blipFill>
                      <a:blip r:embed="rId7"/>
                      <a:stretch>
                        <a:fillRect/>
                      </a:stretch>
                    </p:blipFill>
                    <p:spPr>
                      <a:xfrm>
                        <a:off x="563592" y="1347788"/>
                        <a:ext cx="7188200" cy="22145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30773065"/>
              </p:ext>
            </p:extLst>
          </p:nvPr>
        </p:nvGraphicFramePr>
        <p:xfrm>
          <a:off x="602680" y="3733800"/>
          <a:ext cx="6748463" cy="2214563"/>
        </p:xfrm>
        <a:graphic>
          <a:graphicData uri="http://schemas.openxmlformats.org/presentationml/2006/ole">
            <mc:AlternateContent xmlns:mc="http://schemas.openxmlformats.org/markup-compatibility/2006">
              <mc:Choice xmlns:v="urn:schemas-microsoft-com:vml" Requires="v">
                <p:oleObj spid="_x0000_s35068" name="Equation" r:id="rId8" imgW="5067000" imgH="1663560" progId="Equation.DSMT4">
                  <p:embed/>
                </p:oleObj>
              </mc:Choice>
              <mc:Fallback>
                <p:oleObj name="Equation" r:id="rId8" imgW="5067000" imgH="1663560" progId="Equation.DSMT4">
                  <p:embed/>
                  <p:pic>
                    <p:nvPicPr>
                      <p:cNvPr id="0" name=""/>
                      <p:cNvPicPr/>
                      <p:nvPr/>
                    </p:nvPicPr>
                    <p:blipFill>
                      <a:blip r:embed="rId9"/>
                      <a:stretch>
                        <a:fillRect/>
                      </a:stretch>
                    </p:blipFill>
                    <p:spPr>
                      <a:xfrm>
                        <a:off x="602680" y="3733800"/>
                        <a:ext cx="6748463" cy="2214563"/>
                      </a:xfrm>
                      <a:prstGeom prst="rect">
                        <a:avLst/>
                      </a:prstGeom>
                    </p:spPr>
                  </p:pic>
                </p:oleObj>
              </mc:Fallback>
            </mc:AlternateContent>
          </a:graphicData>
        </a:graphic>
      </p:graphicFrame>
    </p:spTree>
    <p:extLst>
      <p:ext uri="{BB962C8B-B14F-4D97-AF65-F5344CB8AC3E}">
        <p14:creationId xmlns:p14="http://schemas.microsoft.com/office/powerpoint/2010/main" val="105163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257355" y="18691"/>
            <a:ext cx="8382000" cy="1200329"/>
          </a:xfrm>
          <a:prstGeom prst="rect">
            <a:avLst/>
          </a:prstGeom>
          <a:noFill/>
        </p:spPr>
        <p:txBody>
          <a:bodyPr wrap="square" rtlCol="0">
            <a:spAutoFit/>
          </a:bodyPr>
          <a:lstStyle/>
          <a:p>
            <a:r>
              <a:rPr lang="en-US" sz="2400" dirty="0">
                <a:latin typeface="+mj-lt"/>
              </a:rPr>
              <a:t>General procedure for constructing Green’s function for one-dimensional system using 2 independent solutions of the homogeneous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538542563"/>
              </p:ext>
            </p:extLst>
          </p:nvPr>
        </p:nvGraphicFramePr>
        <p:xfrm>
          <a:off x="419280" y="1371600"/>
          <a:ext cx="8220075" cy="4152900"/>
        </p:xfrm>
        <a:graphic>
          <a:graphicData uri="http://schemas.openxmlformats.org/presentationml/2006/ole">
            <mc:AlternateContent xmlns:mc="http://schemas.openxmlformats.org/markup-compatibility/2006">
              <mc:Choice xmlns:v="urn:schemas-microsoft-com:vml" Requires="v">
                <p:oleObj spid="_x0000_s35923" name="Equation" r:id="rId4" imgW="6070320" imgH="2946240" progId="Equation.DSMT4">
                  <p:embed/>
                </p:oleObj>
              </mc:Choice>
              <mc:Fallback>
                <p:oleObj name="Equation" r:id="rId4" imgW="6070320" imgH="2946240" progId="Equation.DSMT4">
                  <p:embed/>
                  <p:pic>
                    <p:nvPicPr>
                      <p:cNvPr id="0" name=""/>
                      <p:cNvPicPr/>
                      <p:nvPr/>
                    </p:nvPicPr>
                    <p:blipFill>
                      <a:blip r:embed="rId5"/>
                      <a:stretch>
                        <a:fillRect/>
                      </a:stretch>
                    </p:blipFill>
                    <p:spPr>
                      <a:xfrm>
                        <a:off x="419280" y="1371600"/>
                        <a:ext cx="8220075" cy="4152900"/>
                      </a:xfrm>
                      <a:prstGeom prst="rect">
                        <a:avLst/>
                      </a:prstGeom>
                    </p:spPr>
                  </p:pic>
                </p:oleObj>
              </mc:Fallback>
            </mc:AlternateContent>
          </a:graphicData>
        </a:graphic>
      </p:graphicFrame>
      <p:sp>
        <p:nvSpPr>
          <p:cNvPr id="8" name="TextBox 7"/>
          <p:cNvSpPr txBox="1"/>
          <p:nvPr/>
        </p:nvSpPr>
        <p:spPr>
          <a:xfrm>
            <a:off x="609600" y="5894685"/>
            <a:ext cx="8229600" cy="461665"/>
          </a:xfrm>
          <a:prstGeom prst="rect">
            <a:avLst/>
          </a:prstGeom>
          <a:solidFill>
            <a:srgbClr val="FFFF00"/>
          </a:solidFill>
        </p:spPr>
        <p:txBody>
          <a:bodyPr wrap="square" rtlCol="0">
            <a:spAutoFit/>
          </a:bodyPr>
          <a:lstStyle/>
          <a:p>
            <a:r>
              <a:rPr lang="en-US" sz="2400" dirty="0">
                <a:latin typeface="+mj-lt"/>
              </a:rPr>
              <a:t>Beautiful method; but only works in one dimension.</a:t>
            </a:r>
          </a:p>
        </p:txBody>
      </p:sp>
    </p:spTree>
    <p:extLst>
      <p:ext uri="{BB962C8B-B14F-4D97-AF65-F5344CB8AC3E}">
        <p14:creationId xmlns:p14="http://schemas.microsoft.com/office/powerpoint/2010/main" val="59615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pic>
        <p:nvPicPr>
          <p:cNvPr id="6" name="Picture 5"/>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3307401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457200"/>
            <a:ext cx="7924800" cy="461665"/>
          </a:xfrm>
          <a:prstGeom prst="rect">
            <a:avLst/>
          </a:prstGeom>
          <a:noFill/>
        </p:spPr>
        <p:txBody>
          <a:bodyPr wrap="square" rtlCol="0">
            <a:spAutoFit/>
          </a:bodyPr>
          <a:lstStyle/>
          <a:p>
            <a:r>
              <a:rPr lang="en-US" sz="2400" b="1" dirty="0">
                <a:latin typeface="+mj-lt"/>
              </a:rPr>
              <a:t>Orthogonal function expansion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36576838"/>
              </p:ext>
            </p:extLst>
          </p:nvPr>
        </p:nvGraphicFramePr>
        <p:xfrm>
          <a:off x="747467" y="1259532"/>
          <a:ext cx="7649066" cy="4756150"/>
        </p:xfrm>
        <a:graphic>
          <a:graphicData uri="http://schemas.openxmlformats.org/presentationml/2006/ole">
            <mc:AlternateContent xmlns:mc="http://schemas.openxmlformats.org/markup-compatibility/2006">
              <mc:Choice xmlns:v="urn:schemas-microsoft-com:vml" Requires="v">
                <p:oleObj spid="_x0000_s36942" name="Equation" r:id="rId4" imgW="5943600" imgH="3695400" progId="Equation.DSMT4">
                  <p:embed/>
                </p:oleObj>
              </mc:Choice>
              <mc:Fallback>
                <p:oleObj name="Equation" r:id="rId4" imgW="5943600" imgH="3695400" progId="Equation.DSMT4">
                  <p:embed/>
                  <p:pic>
                    <p:nvPicPr>
                      <p:cNvPr id="0" name=""/>
                      <p:cNvPicPr/>
                      <p:nvPr/>
                    </p:nvPicPr>
                    <p:blipFill>
                      <a:blip r:embed="rId5"/>
                      <a:stretch>
                        <a:fillRect/>
                      </a:stretch>
                    </p:blipFill>
                    <p:spPr>
                      <a:xfrm>
                        <a:off x="747467" y="1259532"/>
                        <a:ext cx="7649066" cy="4756150"/>
                      </a:xfrm>
                      <a:prstGeom prst="rect">
                        <a:avLst/>
                      </a:prstGeom>
                    </p:spPr>
                  </p:pic>
                </p:oleObj>
              </mc:Fallback>
            </mc:AlternateContent>
          </a:graphicData>
        </a:graphic>
      </p:graphicFrame>
    </p:spTree>
    <p:extLst>
      <p:ext uri="{BB962C8B-B14F-4D97-AF65-F5344CB8AC3E}">
        <p14:creationId xmlns:p14="http://schemas.microsoft.com/office/powerpoint/2010/main" val="301355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2895600" y="152400"/>
            <a:ext cx="2743200" cy="461665"/>
          </a:xfrm>
          <a:prstGeom prst="rect">
            <a:avLst/>
          </a:prstGeom>
          <a:noFill/>
        </p:spPr>
        <p:txBody>
          <a:bodyPr wrap="square" rtlCol="0">
            <a:spAutoFit/>
          </a:bodyPr>
          <a:lstStyle/>
          <a:p>
            <a:pPr algn="ctr"/>
            <a:r>
              <a:rPr lang="en-US" sz="2400" b="1"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1470814435"/>
              </p:ext>
            </p:extLst>
          </p:nvPr>
        </p:nvGraphicFramePr>
        <p:xfrm>
          <a:off x="679450" y="614065"/>
          <a:ext cx="6711950" cy="2532812"/>
        </p:xfrm>
        <a:graphic>
          <a:graphicData uri="http://schemas.openxmlformats.org/presentationml/2006/ole">
            <mc:AlternateContent xmlns:mc="http://schemas.openxmlformats.org/markup-compatibility/2006">
              <mc:Choice xmlns:v="urn:schemas-microsoft-com:vml" Requires="v">
                <p:oleObj spid="_x0000_s38039" name="Equation" r:id="rId4" imgW="5384520" imgH="2031840" progId="Equation.DSMT4">
                  <p:embed/>
                </p:oleObj>
              </mc:Choice>
              <mc:Fallback>
                <p:oleObj name="Equation" r:id="rId4" imgW="5384520" imgH="2031840" progId="Equation.DSMT4">
                  <p:embed/>
                  <p:pic>
                    <p:nvPicPr>
                      <p:cNvPr id="0" name=""/>
                      <p:cNvPicPr/>
                      <p:nvPr/>
                    </p:nvPicPr>
                    <p:blipFill>
                      <a:blip r:embed="rId5"/>
                      <a:stretch>
                        <a:fillRect/>
                      </a:stretch>
                    </p:blipFill>
                    <p:spPr>
                      <a:xfrm>
                        <a:off x="679450" y="614065"/>
                        <a:ext cx="6711950" cy="25328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67164799"/>
              </p:ext>
            </p:extLst>
          </p:nvPr>
        </p:nvGraphicFramePr>
        <p:xfrm>
          <a:off x="695492" y="3276600"/>
          <a:ext cx="7338352" cy="3079750"/>
        </p:xfrm>
        <a:graphic>
          <a:graphicData uri="http://schemas.openxmlformats.org/presentationml/2006/ole">
            <mc:AlternateContent xmlns:mc="http://schemas.openxmlformats.org/markup-compatibility/2006">
              <mc:Choice xmlns:v="urn:schemas-microsoft-com:vml" Requires="v">
                <p:oleObj spid="_x0000_s38040" name="Equation" r:id="rId6" imgW="6324480" imgH="2654280" progId="Equation.DSMT4">
                  <p:embed/>
                </p:oleObj>
              </mc:Choice>
              <mc:Fallback>
                <p:oleObj name="Equation" r:id="rId6" imgW="6324480" imgH="2654280" progId="Equation.DSMT4">
                  <p:embed/>
                  <p:pic>
                    <p:nvPicPr>
                      <p:cNvPr id="0" name=""/>
                      <p:cNvPicPr/>
                      <p:nvPr/>
                    </p:nvPicPr>
                    <p:blipFill>
                      <a:blip r:embed="rId7"/>
                      <a:stretch>
                        <a:fillRect/>
                      </a:stretch>
                    </p:blipFill>
                    <p:spPr>
                      <a:xfrm>
                        <a:off x="695492" y="3276600"/>
                        <a:ext cx="7338352" cy="3079750"/>
                      </a:xfrm>
                      <a:prstGeom prst="rect">
                        <a:avLst/>
                      </a:prstGeom>
                    </p:spPr>
                  </p:pic>
                </p:oleObj>
              </mc:Fallback>
            </mc:AlternateContent>
          </a:graphicData>
        </a:graphic>
      </p:graphicFrame>
    </p:spTree>
    <p:extLst>
      <p:ext uri="{BB962C8B-B14F-4D97-AF65-F5344CB8AC3E}">
        <p14:creationId xmlns:p14="http://schemas.microsoft.com/office/powerpoint/2010/main" val="1172856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13343</TotalTime>
  <Words>859</Words>
  <Application>Microsoft Office PowerPoint</Application>
  <PresentationFormat>On-screen Show (4:3)</PresentationFormat>
  <Paragraphs>196</Paragraphs>
  <Slides>28</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Cambria Math</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768</cp:revision>
  <cp:lastPrinted>2021-02-02T16:15:41Z</cp:lastPrinted>
  <dcterms:created xsi:type="dcterms:W3CDTF">2012-01-10T18:32:24Z</dcterms:created>
  <dcterms:modified xsi:type="dcterms:W3CDTF">2021-02-02T16:16:02Z</dcterms:modified>
</cp:coreProperties>
</file>