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96" r:id="rId2"/>
    <p:sldId id="354" r:id="rId3"/>
    <p:sldId id="385" r:id="rId4"/>
    <p:sldId id="383" r:id="rId5"/>
    <p:sldId id="366" r:id="rId6"/>
    <p:sldId id="367" r:id="rId7"/>
    <p:sldId id="368" r:id="rId8"/>
    <p:sldId id="369" r:id="rId9"/>
    <p:sldId id="370" r:id="rId10"/>
    <p:sldId id="371" r:id="rId11"/>
    <p:sldId id="372" r:id="rId12"/>
    <p:sldId id="375" r:id="rId13"/>
    <p:sldId id="373" r:id="rId14"/>
    <p:sldId id="384" r:id="rId15"/>
    <p:sldId id="374" r:id="rId16"/>
    <p:sldId id="379" r:id="rId17"/>
    <p:sldId id="376" r:id="rId18"/>
    <p:sldId id="377" r:id="rId19"/>
    <p:sldId id="378" r:id="rId20"/>
    <p:sldId id="380" r:id="rId21"/>
    <p:sldId id="381" r:id="rId22"/>
    <p:sldId id="382" r:id="rId2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55" d="100"/>
          <a:sy n="55" d="100"/>
        </p:scale>
        <p:origin x="840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2" d="100"/>
        <a:sy n="152" d="100"/>
      </p:scale>
      <p:origin x="0" y="2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2/8/2021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623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6.png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7.wmf"/><Relationship Id="rId4" Type="http://schemas.openxmlformats.org/officeDocument/2006/relationships/oleObject" Target="../embeddings/oleObject1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1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2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3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4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27.png"/><Relationship Id="rId4" Type="http://schemas.openxmlformats.org/officeDocument/2006/relationships/image" Target="../media/image26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28.png"/><Relationship Id="rId4" Type="http://schemas.openxmlformats.org/officeDocument/2006/relationships/image" Target="../media/image26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10.png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4.gif"/><Relationship Id="rId5" Type="http://schemas.openxmlformats.org/officeDocument/2006/relationships/image" Target="../media/image8.wmf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229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MWF  Online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Plan for Lecture 6: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Continue reading Chapters 2 &amp; 3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Methods of images  -- planes, spheres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3200" b="1" dirty="0">
                <a:solidFill>
                  <a:schemeClr val="folHlink"/>
                </a:solidFill>
              </a:rPr>
              <a:t>Solution of Poisson equation in for other geometries -- cylindrical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sphere of radius </a:t>
            </a:r>
            <a:r>
              <a:rPr lang="en-US" sz="2400" i="1" dirty="0">
                <a:latin typeface="+mj-lt"/>
              </a:rPr>
              <a:t>a</a:t>
            </a:r>
            <a:r>
              <a:rPr lang="en-US" sz="2400" dirty="0">
                <a:latin typeface="+mj-lt"/>
              </a:rPr>
              <a:t>, in the presence of a point charge </a:t>
            </a:r>
            <a:r>
              <a:rPr lang="en-US" sz="2400" b="1" i="1" dirty="0">
                <a:latin typeface="+mj-lt"/>
              </a:rPr>
              <a:t>q </a:t>
            </a:r>
            <a:r>
              <a:rPr lang="en-US" sz="2400" dirty="0">
                <a:latin typeface="+mj-lt"/>
              </a:rPr>
              <a:t>at a distance </a:t>
            </a:r>
            <a:r>
              <a:rPr lang="en-US" sz="2400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its center.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457200" y="1685925"/>
            <a:ext cx="4724400" cy="4029075"/>
            <a:chOff x="457200" y="1685925"/>
            <a:chExt cx="4724400" cy="4029075"/>
          </a:xfrm>
        </p:grpSpPr>
        <p:grpSp>
          <p:nvGrpSpPr>
            <p:cNvPr id="17" name="Group 16"/>
            <p:cNvGrpSpPr/>
            <p:nvPr/>
          </p:nvGrpSpPr>
          <p:grpSpPr>
            <a:xfrm>
              <a:off x="457200" y="1685925"/>
              <a:ext cx="4724400" cy="4029075"/>
              <a:chOff x="2057400" y="1447800"/>
              <a:chExt cx="4724400" cy="4029075"/>
            </a:xfrm>
          </p:grpSpPr>
          <p:pic>
            <p:nvPicPr>
              <p:cNvPr id="7" name="Picture 2" descr="[Schematic Symbol]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4419600"/>
                <a:ext cx="1057275" cy="1057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>
                <a:spLocks noChangeAspect="1"/>
              </p:cNvSpPr>
              <p:nvPr/>
            </p:nvSpPr>
            <p:spPr>
              <a:xfrm>
                <a:off x="2057400" y="2286000"/>
                <a:ext cx="2286000" cy="228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 flipV="1">
                <a:off x="3195637" y="1798320"/>
                <a:ext cx="2671763" cy="1676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5867400" y="14478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r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>
                <a:off x="3195637" y="3474720"/>
                <a:ext cx="2900363" cy="109728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4876800" y="4186535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d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096000" y="43434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q</a:t>
                </a: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943600" y="446532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>
            <a:xfrm flipH="1" flipV="1">
              <a:off x="929640" y="2697480"/>
              <a:ext cx="685800" cy="1000125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295400" y="28149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a</a:t>
              </a:r>
            </a:p>
          </p:txBody>
        </p:sp>
      </p:grp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7940529"/>
              </p:ext>
            </p:extLst>
          </p:nvPr>
        </p:nvGraphicFramePr>
        <p:xfrm>
          <a:off x="3895725" y="2448560"/>
          <a:ext cx="4879975" cy="173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8" name="数式" r:id="rId4" imgW="2286000" imgH="812520" progId="Equation.3">
                  <p:embed/>
                </p:oleObj>
              </mc:Choice>
              <mc:Fallback>
                <p:oleObj name="数式" r:id="rId4" imgW="2286000" imgH="8125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95725" y="2448560"/>
                        <a:ext cx="4879975" cy="173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3734698"/>
              </p:ext>
            </p:extLst>
          </p:nvPr>
        </p:nvGraphicFramePr>
        <p:xfrm>
          <a:off x="5628782" y="4466490"/>
          <a:ext cx="2846086" cy="1758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9" name="Equation" r:id="rId6" imgW="2425680" imgH="1498320" progId="Equation.DSMT4">
                  <p:embed/>
                </p:oleObj>
              </mc:Choice>
              <mc:Fallback>
                <p:oleObj name="Equation" r:id="rId6" imgW="2425680" imgH="1498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628782" y="4466490"/>
                        <a:ext cx="2846086" cy="17583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6963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sphere of radius </a:t>
            </a:r>
            <a:r>
              <a:rPr lang="en-US" sz="2400" i="1" dirty="0">
                <a:latin typeface="+mj-lt"/>
              </a:rPr>
              <a:t>a</a:t>
            </a:r>
            <a:r>
              <a:rPr lang="en-US" sz="2400" dirty="0">
                <a:latin typeface="+mj-lt"/>
              </a:rPr>
              <a:t>, in the presence of a point charge </a:t>
            </a:r>
            <a:r>
              <a:rPr lang="en-US" sz="2400" b="1" i="1" dirty="0">
                <a:latin typeface="+mj-lt"/>
              </a:rPr>
              <a:t>q </a:t>
            </a:r>
            <a:r>
              <a:rPr lang="en-US" sz="2400" dirty="0">
                <a:latin typeface="+mj-lt"/>
              </a:rPr>
              <a:t>at a distance </a:t>
            </a:r>
            <a:r>
              <a:rPr lang="en-US" sz="2400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its center.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28600" y="1685925"/>
            <a:ext cx="4724400" cy="4029075"/>
            <a:chOff x="457200" y="1685925"/>
            <a:chExt cx="4724400" cy="4029075"/>
          </a:xfrm>
        </p:grpSpPr>
        <p:grpSp>
          <p:nvGrpSpPr>
            <p:cNvPr id="17" name="Group 16"/>
            <p:cNvGrpSpPr/>
            <p:nvPr/>
          </p:nvGrpSpPr>
          <p:grpSpPr>
            <a:xfrm>
              <a:off x="457200" y="1685925"/>
              <a:ext cx="4724400" cy="4029075"/>
              <a:chOff x="2057400" y="1447800"/>
              <a:chExt cx="4724400" cy="4029075"/>
            </a:xfrm>
          </p:grpSpPr>
          <p:pic>
            <p:nvPicPr>
              <p:cNvPr id="7" name="Picture 2" descr="[Schematic Symbol]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4419600"/>
                <a:ext cx="1057275" cy="1057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>
                <a:spLocks noChangeAspect="1"/>
              </p:cNvSpPr>
              <p:nvPr/>
            </p:nvSpPr>
            <p:spPr>
              <a:xfrm>
                <a:off x="2057400" y="2286000"/>
                <a:ext cx="2286000" cy="228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 flipV="1">
                <a:off x="3195637" y="1798320"/>
                <a:ext cx="2671763" cy="1676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5867400" y="14478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r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>
                <a:off x="3195637" y="3474720"/>
                <a:ext cx="2900363" cy="109728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4876800" y="4186535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d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096000" y="43434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q</a:t>
                </a: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943600" y="446532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>
            <a:xfrm flipH="1" flipV="1">
              <a:off x="944880" y="2727960"/>
              <a:ext cx="685800" cy="1000125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295400" y="28149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a</a:t>
              </a:r>
            </a:p>
          </p:txBody>
        </p:sp>
      </p:grp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2424562"/>
              </p:ext>
            </p:extLst>
          </p:nvPr>
        </p:nvGraphicFramePr>
        <p:xfrm>
          <a:off x="2461495" y="2250624"/>
          <a:ext cx="6664615" cy="17790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1" name="Equation" r:id="rId4" imgW="4520880" imgH="1206360" progId="Equation.DSMT4">
                  <p:embed/>
                </p:oleObj>
              </mc:Choice>
              <mc:Fallback>
                <p:oleObj name="Equation" r:id="rId4" imgW="4520880" imgH="1206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1495" y="2250624"/>
                        <a:ext cx="6664615" cy="17790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>
            <a:spLocks noChangeAspect="1"/>
          </p:cNvSpPr>
          <p:nvPr/>
        </p:nvSpPr>
        <p:spPr>
          <a:xfrm rot="1440000">
            <a:off x="2115606" y="3604368"/>
            <a:ext cx="304800" cy="90264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927646">
            <a:off x="3983171" y="4635783"/>
            <a:ext cx="2320290" cy="1360170"/>
          </a:xfrm>
          <a:prstGeom prst="rect">
            <a:avLst/>
          </a:prstGeom>
        </p:spPr>
      </p:pic>
      <p:sp>
        <p:nvSpPr>
          <p:cNvPr id="23" name="Oval 22"/>
          <p:cNvSpPr>
            <a:spLocks noChangeAspect="1"/>
          </p:cNvSpPr>
          <p:nvPr/>
        </p:nvSpPr>
        <p:spPr>
          <a:xfrm rot="1440000">
            <a:off x="2168937" y="3748835"/>
            <a:ext cx="199516" cy="59085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824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sphere of radius </a:t>
            </a:r>
            <a:r>
              <a:rPr lang="en-US" sz="2400" i="1" dirty="0">
                <a:latin typeface="+mj-lt"/>
              </a:rPr>
              <a:t>a</a:t>
            </a:r>
            <a:r>
              <a:rPr lang="en-US" sz="2400" dirty="0">
                <a:latin typeface="+mj-lt"/>
              </a:rPr>
              <a:t>, in the presence of a point charge </a:t>
            </a:r>
            <a:r>
              <a:rPr lang="en-US" sz="2400" b="1" i="1" dirty="0">
                <a:latin typeface="+mj-lt"/>
              </a:rPr>
              <a:t>q </a:t>
            </a:r>
            <a:r>
              <a:rPr lang="en-US" sz="2400" dirty="0">
                <a:latin typeface="+mj-lt"/>
              </a:rPr>
              <a:t>at a distance </a:t>
            </a:r>
            <a:r>
              <a:rPr lang="en-US" sz="2400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its center.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28600" y="1685925"/>
            <a:ext cx="4724400" cy="4029075"/>
            <a:chOff x="457200" y="1685925"/>
            <a:chExt cx="4724400" cy="4029075"/>
          </a:xfrm>
        </p:grpSpPr>
        <p:grpSp>
          <p:nvGrpSpPr>
            <p:cNvPr id="17" name="Group 16"/>
            <p:cNvGrpSpPr/>
            <p:nvPr/>
          </p:nvGrpSpPr>
          <p:grpSpPr>
            <a:xfrm>
              <a:off x="457200" y="1685925"/>
              <a:ext cx="4724400" cy="4029075"/>
              <a:chOff x="2057400" y="1447800"/>
              <a:chExt cx="4724400" cy="4029075"/>
            </a:xfrm>
          </p:grpSpPr>
          <p:pic>
            <p:nvPicPr>
              <p:cNvPr id="7" name="Picture 2" descr="[Schematic Symbol]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67000" y="4419600"/>
                <a:ext cx="1057275" cy="105727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6" name="Oval 5"/>
              <p:cNvSpPr>
                <a:spLocks noChangeAspect="1"/>
              </p:cNvSpPr>
              <p:nvPr/>
            </p:nvSpPr>
            <p:spPr>
              <a:xfrm>
                <a:off x="2057400" y="2286000"/>
                <a:ext cx="2286000" cy="2286000"/>
              </a:xfrm>
              <a:prstGeom prst="ellipse">
                <a:avLst/>
              </a:pr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2700000" scaled="1"/>
                <a:tileRect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 flipV="1">
                <a:off x="3195637" y="1798320"/>
                <a:ext cx="2671763" cy="1676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5867400" y="14478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r</a:t>
                </a: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>
                <a:off x="3195637" y="3474720"/>
                <a:ext cx="2900363" cy="109728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4876800" y="4186535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d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096000" y="4343400"/>
                <a:ext cx="6858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+mj-lt"/>
                  </a:rPr>
                  <a:t>q</a:t>
                </a: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5943600" y="4465320"/>
                <a:ext cx="182880" cy="18288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9" name="Straight Arrow Connector 18"/>
            <p:cNvCxnSpPr/>
            <p:nvPr/>
          </p:nvCxnSpPr>
          <p:spPr>
            <a:xfrm flipH="1" flipV="1">
              <a:off x="914400" y="2667000"/>
              <a:ext cx="685800" cy="1000125"/>
            </a:xfrm>
            <a:prstGeom prst="straightConnector1">
              <a:avLst/>
            </a:prstGeom>
            <a:ln w="25400">
              <a:solidFill>
                <a:schemeClr val="accent2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1295400" y="2814935"/>
              <a:ext cx="685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a</a:t>
              </a:r>
            </a:p>
          </p:txBody>
        </p:sp>
      </p:grp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5521254"/>
              </p:ext>
            </p:extLst>
          </p:nvPr>
        </p:nvGraphicFramePr>
        <p:xfrm>
          <a:off x="2567866" y="2324182"/>
          <a:ext cx="6293054" cy="1679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3" name="Equation" r:id="rId4" imgW="4520880" imgH="1206360" progId="Equation.DSMT4">
                  <p:embed/>
                </p:oleObj>
              </mc:Choice>
              <mc:Fallback>
                <p:oleObj name="Equation" r:id="rId4" imgW="4520880" imgH="1206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7866" y="2324182"/>
                        <a:ext cx="6293054" cy="16798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val 7"/>
          <p:cNvSpPr>
            <a:spLocks noChangeAspect="1"/>
          </p:cNvSpPr>
          <p:nvPr/>
        </p:nvSpPr>
        <p:spPr>
          <a:xfrm rot="1440000">
            <a:off x="2115606" y="3604368"/>
            <a:ext cx="304800" cy="90264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8839422"/>
              </p:ext>
            </p:extLst>
          </p:nvPr>
        </p:nvGraphicFramePr>
        <p:xfrm>
          <a:off x="3856859" y="5138804"/>
          <a:ext cx="4446322" cy="1293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4" name="Equation" r:id="rId6" imgW="3797280" imgH="1104840" progId="Equation.DSMT4">
                  <p:embed/>
                </p:oleObj>
              </mc:Choice>
              <mc:Fallback>
                <p:oleObj name="Equation" r:id="rId6" imgW="3797280" imgH="1104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856859" y="5138804"/>
                        <a:ext cx="4446322" cy="12937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Oval 22"/>
          <p:cNvSpPr>
            <a:spLocks noChangeAspect="1"/>
          </p:cNvSpPr>
          <p:nvPr/>
        </p:nvSpPr>
        <p:spPr>
          <a:xfrm rot="1440000">
            <a:off x="2168937" y="3748835"/>
            <a:ext cx="199516" cy="59085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6188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518160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Use of image charge formalism to construct Green’s function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4906820"/>
              </p:ext>
            </p:extLst>
          </p:nvPr>
        </p:nvGraphicFramePr>
        <p:xfrm>
          <a:off x="838200" y="1544638"/>
          <a:ext cx="7021513" cy="3957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6" name="数式" r:id="rId3" imgW="3288960" imgH="1854000" progId="Equation.3">
                  <p:embed/>
                </p:oleObj>
              </mc:Choice>
              <mc:Fallback>
                <p:oleObj name="数式" r:id="rId3" imgW="3288960" imgH="18540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544638"/>
                        <a:ext cx="7021513" cy="3957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29630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7086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Analysis of Poisson/Laplace equation in various regular geometries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Rectangular geometries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Cylindrical geometries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Spherical geometries</a:t>
            </a:r>
          </a:p>
        </p:txBody>
      </p:sp>
    </p:spTree>
    <p:extLst>
      <p:ext uri="{BB962C8B-B14F-4D97-AF65-F5344CB8AC3E}">
        <p14:creationId xmlns:p14="http://schemas.microsoft.com/office/powerpoint/2010/main" val="40062498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the Poisson/Laplace equation in various geometries --  cylindrical geometry with no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 (infinitely long wire, for example):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04800" y="1981200"/>
            <a:ext cx="1676400" cy="4267200"/>
            <a:chOff x="2590800" y="2286000"/>
            <a:chExt cx="1676400" cy="4267200"/>
          </a:xfrm>
        </p:grpSpPr>
        <p:sp>
          <p:nvSpPr>
            <p:cNvPr id="6" name="Can 5"/>
            <p:cNvSpPr/>
            <p:nvPr/>
          </p:nvSpPr>
          <p:spPr>
            <a:xfrm>
              <a:off x="2590800" y="2286000"/>
              <a:ext cx="1181100" cy="4267200"/>
            </a:xfrm>
            <a:prstGeom prst="can">
              <a:avLst>
                <a:gd name="adj" fmla="val 8448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3181350" y="2819400"/>
              <a:ext cx="4000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3181350" y="2438400"/>
              <a:ext cx="40005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200400" y="27387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r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52800" y="237297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7827678"/>
              </p:ext>
            </p:extLst>
          </p:nvPr>
        </p:nvGraphicFramePr>
        <p:xfrm>
          <a:off x="1608138" y="1328738"/>
          <a:ext cx="7672387" cy="439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08" name="数式" r:id="rId3" imgW="3593880" imgH="2057400" progId="Equation.3">
                  <p:embed/>
                </p:oleObj>
              </mc:Choice>
              <mc:Fallback>
                <p:oleObj name="数式" r:id="rId3" imgW="3593880" imgH="2057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8138" y="1328738"/>
                        <a:ext cx="7672387" cy="439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44467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the Poisson/Laplace equation in various geometries --  cylindrical geometry with no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 (infinitely long wire, for example):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04800" y="1981200"/>
            <a:ext cx="1676400" cy="4267200"/>
            <a:chOff x="2590800" y="2286000"/>
            <a:chExt cx="1676400" cy="4267200"/>
          </a:xfrm>
        </p:grpSpPr>
        <p:sp>
          <p:nvSpPr>
            <p:cNvPr id="6" name="Can 5"/>
            <p:cNvSpPr/>
            <p:nvPr/>
          </p:nvSpPr>
          <p:spPr>
            <a:xfrm>
              <a:off x="2590800" y="2286000"/>
              <a:ext cx="1181100" cy="4267200"/>
            </a:xfrm>
            <a:prstGeom prst="can">
              <a:avLst>
                <a:gd name="adj" fmla="val 8448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3181350" y="2819400"/>
              <a:ext cx="4000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flipV="1">
              <a:off x="3181350" y="2438400"/>
              <a:ext cx="40005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200400" y="27387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r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52800" y="237297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7640883"/>
              </p:ext>
            </p:extLst>
          </p:nvPr>
        </p:nvGraphicFramePr>
        <p:xfrm>
          <a:off x="1752600" y="2184400"/>
          <a:ext cx="7237413" cy="444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5" name="数式" r:id="rId3" imgW="3390840" imgH="2082600" progId="Equation.3">
                  <p:embed/>
                </p:oleObj>
              </mc:Choice>
              <mc:Fallback>
                <p:oleObj name="数式" r:id="rId3" imgW="3390840" imgH="2082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184400"/>
                        <a:ext cx="7237413" cy="444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39624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the Poisson/Laplace equation in various geometries --  cylindrical geometry with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</a:t>
            </a:r>
          </a:p>
        </p:txBody>
      </p:sp>
      <p:sp>
        <p:nvSpPr>
          <p:cNvPr id="6" name="Can 5"/>
          <p:cNvSpPr/>
          <p:nvPr/>
        </p:nvSpPr>
        <p:spPr>
          <a:xfrm>
            <a:off x="304800" y="1981200"/>
            <a:ext cx="1181100" cy="3429000"/>
          </a:xfrm>
          <a:prstGeom prst="can">
            <a:avLst>
              <a:gd name="adj" fmla="val 8448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95350" y="2514600"/>
            <a:ext cx="40005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895350" y="2133600"/>
            <a:ext cx="40005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14400" y="2433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6800" y="206817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f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5902922"/>
              </p:ext>
            </p:extLst>
          </p:nvPr>
        </p:nvGraphicFramePr>
        <p:xfrm>
          <a:off x="1931988" y="2046288"/>
          <a:ext cx="7021512" cy="295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0" name="数式" r:id="rId3" imgW="3288960" imgH="1384200" progId="Equation.3">
                  <p:embed/>
                </p:oleObj>
              </mc:Choice>
              <mc:Fallback>
                <p:oleObj name="数式" r:id="rId3" imgW="3288960" imgH="1384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1988" y="2046288"/>
                        <a:ext cx="7021512" cy="2954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152400" y="2529840"/>
            <a:ext cx="0" cy="2499360"/>
          </a:xfrm>
          <a:prstGeom prst="straightConnector1">
            <a:avLst/>
          </a:prstGeom>
          <a:ln w="25400">
            <a:solidFill>
              <a:schemeClr val="tx1"/>
            </a:solidFill>
            <a:headEnd type="arrow"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6200" y="3576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67483612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Cylindrical geometry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94328"/>
              </p:ext>
            </p:extLst>
          </p:nvPr>
        </p:nvGraphicFramePr>
        <p:xfrm>
          <a:off x="493713" y="1565275"/>
          <a:ext cx="7102475" cy="293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4" name="数式" r:id="rId3" imgW="3327120" imgH="1371600" progId="Equation.3">
                  <p:embed/>
                </p:oleObj>
              </mc:Choice>
              <mc:Fallback>
                <p:oleObj name="数式" r:id="rId3" imgW="3327120" imgH="13716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3" y="1565275"/>
                        <a:ext cx="7102475" cy="293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29460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Cylindrical geometry example: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8067222"/>
              </p:ext>
            </p:extLst>
          </p:nvPr>
        </p:nvGraphicFramePr>
        <p:xfrm>
          <a:off x="2133600" y="1654175"/>
          <a:ext cx="6938963" cy="268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76" name="数式" r:id="rId3" imgW="3251160" imgH="1257120" progId="Equation.3">
                  <p:embed/>
                </p:oleObj>
              </mc:Choice>
              <mc:Fallback>
                <p:oleObj name="数式" r:id="rId3" imgW="3251160" imgH="1257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654175"/>
                        <a:ext cx="6938963" cy="268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143000" y="1981200"/>
            <a:ext cx="1295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88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B78517F-4887-4211-A554-677344FA5B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9878" y="181328"/>
            <a:ext cx="9144000" cy="619961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99853" y="4787284"/>
            <a:ext cx="8686800" cy="304800"/>
          </a:xfrm>
          <a:prstGeom prst="rect">
            <a:avLst/>
          </a:prstGeom>
          <a:solidFill>
            <a:srgbClr val="FFCC00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743200" y="3127248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+mj-lt"/>
              </a:rPr>
              <a:t>&amp; 3</a:t>
            </a:r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Cylindrical geometry example: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1780116"/>
              </p:ext>
            </p:extLst>
          </p:nvPr>
        </p:nvGraphicFramePr>
        <p:xfrm>
          <a:off x="2247900" y="1546225"/>
          <a:ext cx="6858000" cy="290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7" name="数式" r:id="rId3" imgW="3213000" imgH="1358640" progId="Equation.3">
                  <p:embed/>
                </p:oleObj>
              </mc:Choice>
              <mc:Fallback>
                <p:oleObj name="数式" r:id="rId3" imgW="3213000" imgH="1358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7900" y="1546225"/>
                        <a:ext cx="6858000" cy="290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371600" y="1981200"/>
            <a:ext cx="1066800" cy="914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1256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8620" y="86975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Comments on cylindrical Bessel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7521414"/>
              </p:ext>
            </p:extLst>
          </p:nvPr>
        </p:nvGraphicFramePr>
        <p:xfrm>
          <a:off x="1074737" y="423957"/>
          <a:ext cx="6545263" cy="225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42" name="Equation" r:id="rId3" imgW="4279680" imgH="1473120" progId="Equation.DSMT4">
                  <p:embed/>
                </p:oleObj>
              </mc:Choice>
              <mc:Fallback>
                <p:oleObj name="Equation" r:id="rId3" imgW="4279680" imgH="14731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7" y="423957"/>
                        <a:ext cx="6545263" cy="225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12660"/>
            <a:ext cx="9144000" cy="34119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77000" y="3124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m=0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29400" y="5100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J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85900" y="358586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K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29500" y="3733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I</a:t>
            </a:r>
            <a:r>
              <a:rPr lang="en-US" sz="2400" i="1" baseline="-25000" dirty="0">
                <a:latin typeface="+mj-lt"/>
              </a:rPr>
              <a:t>0</a:t>
            </a:r>
            <a:r>
              <a:rPr lang="en-US" sz="2400" i="1" dirty="0">
                <a:latin typeface="+mj-lt"/>
              </a:rPr>
              <a:t>/50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0" y="5257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N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913653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5033206"/>
              </p:ext>
            </p:extLst>
          </p:nvPr>
        </p:nvGraphicFramePr>
        <p:xfrm>
          <a:off x="1074737" y="423957"/>
          <a:ext cx="6545263" cy="225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57" name="Equation" r:id="rId3" imgW="4279680" imgH="1473120" progId="Equation.DSMT4">
                  <p:embed/>
                </p:oleObj>
              </mc:Choice>
              <mc:Fallback>
                <p:oleObj name="Equation" r:id="rId3" imgW="4279680" imgH="14731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7" y="423957"/>
                        <a:ext cx="6545263" cy="225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88620" y="86975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Comments on cylindrical Bessel functions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76200" y="2976236"/>
            <a:ext cx="9296400" cy="3405587"/>
            <a:chOff x="76200" y="2976236"/>
            <a:chExt cx="9296400" cy="3405587"/>
          </a:xfrm>
        </p:grpSpPr>
        <p:grpSp>
          <p:nvGrpSpPr>
            <p:cNvPr id="13" name="Group 12"/>
            <p:cNvGrpSpPr/>
            <p:nvPr/>
          </p:nvGrpSpPr>
          <p:grpSpPr>
            <a:xfrm>
              <a:off x="76200" y="2976236"/>
              <a:ext cx="9296400" cy="3405587"/>
              <a:chOff x="0" y="1726206"/>
              <a:chExt cx="9296400" cy="3405587"/>
            </a:xfrm>
          </p:grpSpPr>
          <p:pic>
            <p:nvPicPr>
              <p:cNvPr id="5" name="Picture 4"/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1726206"/>
                <a:ext cx="9144000" cy="3405587"/>
              </a:xfrm>
              <a:prstGeom prst="rect">
                <a:avLst/>
              </a:prstGeom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7620000" y="37293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J</a:t>
                </a:r>
                <a:r>
                  <a:rPr lang="en-US" sz="2400" i="1" baseline="-25000" dirty="0">
                    <a:latin typeface="+mj-lt"/>
                  </a:rPr>
                  <a:t>1</a:t>
                </a:r>
                <a:endParaRPr lang="en-US" sz="2400" i="1" dirty="0">
                  <a:latin typeface="+mj-lt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429000" y="38817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N</a:t>
                </a:r>
                <a:r>
                  <a:rPr lang="en-US" sz="2400" i="1" baseline="-25000" dirty="0">
                    <a:latin typeface="+mj-lt"/>
                  </a:rPr>
                  <a:t>1</a:t>
                </a:r>
                <a:endParaRPr lang="en-US" sz="2400" i="1" dirty="0">
                  <a:latin typeface="+mj-lt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8305800" y="22815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I</a:t>
                </a:r>
                <a:r>
                  <a:rPr lang="en-US" sz="2400" i="1" baseline="-25000" dirty="0">
                    <a:latin typeface="+mj-lt"/>
                  </a:rPr>
                  <a:t>1</a:t>
                </a:r>
                <a:r>
                  <a:rPr lang="en-US" sz="2400" i="1" dirty="0">
                    <a:latin typeface="+mj-lt"/>
                  </a:rPr>
                  <a:t>/50</a:t>
                </a:r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6172200" y="3506092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m=1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275367" y="331766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>
                  <a:latin typeface="+mj-lt"/>
                </a:rPr>
                <a:t>K</a:t>
              </a:r>
              <a:r>
                <a:rPr lang="en-US" sz="2400" i="1" baseline="-25000" dirty="0">
                  <a:latin typeface="+mj-lt"/>
                </a:rPr>
                <a:t>1</a:t>
              </a:r>
              <a:endParaRPr lang="en-US" sz="2400" i="1" dirty="0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66676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861ECD-7824-4B4F-AB7C-D349D5F40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72C515-8745-40B8-97B2-EE84B8C67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646BBC-8F23-4AD9-BE07-4100CDA08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D9F6AB3-5DB8-42C8-9D4C-635F4E2D5F8F}"/>
              </a:ext>
            </a:extLst>
          </p:cNvPr>
          <p:cNvSpPr txBox="1"/>
          <p:nvPr/>
        </p:nvSpPr>
        <p:spPr>
          <a:xfrm>
            <a:off x="304800" y="228600"/>
            <a:ext cx="838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Your questions –</a:t>
            </a:r>
          </a:p>
          <a:p>
            <a:r>
              <a:rPr lang="en-US" sz="2400" dirty="0">
                <a:latin typeface="+mj-lt"/>
              </a:rPr>
              <a:t>From Nick --</a:t>
            </a:r>
            <a:r>
              <a:rPr lang="en-US" dirty="0"/>
              <a:t>What's the significance of the grounding in your examples. Can you review what that means?</a:t>
            </a:r>
          </a:p>
          <a:p>
            <a:r>
              <a:rPr lang="en-US" sz="2400" dirty="0">
                <a:latin typeface="+mj-lt"/>
              </a:rPr>
              <a:t>From Gao --</a:t>
            </a:r>
            <a:r>
              <a:rPr lang="en-US" dirty="0"/>
              <a:t>What is the difference between image potential V and potential and potential Phi? How to get the potential Phi? Direct solution of differential equation? Even this situation seems easy.</a:t>
            </a:r>
          </a:p>
          <a:p>
            <a:endParaRPr lang="en-US" sz="2400" dirty="0">
              <a:latin typeface="+mj-lt"/>
            </a:endParaRPr>
          </a:p>
        </p:txBody>
      </p:sp>
      <p:pic>
        <p:nvPicPr>
          <p:cNvPr id="18436" name="Picture 4" descr="截屏2021-02-08 下午6.04.23.png">
            <a:extLst>
              <a:ext uri="{FF2B5EF4-FFF2-40B4-BE49-F238E27FC236}">
                <a16:creationId xmlns:a16="http://schemas.microsoft.com/office/drawing/2014/main" id="{0EF3B782-4AC4-41DD-A9F9-6BF9B148B1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9364" y="2514600"/>
            <a:ext cx="5181600" cy="3220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1874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Survey of mathematical techniques for analyzing electrostatics – the Poisson equation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304498"/>
              </p:ext>
            </p:extLst>
          </p:nvPr>
        </p:nvGraphicFramePr>
        <p:xfrm>
          <a:off x="1925638" y="1285875"/>
          <a:ext cx="3598862" cy="1457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3" name="数式" r:id="rId3" imgW="1066680" imgH="431640" progId="Equation.3">
                  <p:embed/>
                </p:oleObj>
              </mc:Choice>
              <mc:Fallback>
                <p:oleObj name="数式" r:id="rId3" imgW="1066680" imgH="4316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5638" y="1285875"/>
                        <a:ext cx="3598862" cy="1457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95400" y="3429000"/>
            <a:ext cx="6705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Direct solution of differential equation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Solution by means of an integral equation; Green’s function techniques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Orthogonal function expansions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Numerical methods (finite differences and finite element methods)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Method of images</a:t>
            </a:r>
          </a:p>
        </p:txBody>
      </p:sp>
    </p:spTree>
    <p:extLst>
      <p:ext uri="{BB962C8B-B14F-4D97-AF65-F5344CB8AC3E}">
        <p14:creationId xmlns:p14="http://schemas.microsoft.com/office/powerpoint/2010/main" val="179218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152400"/>
            <a:ext cx="678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Method of images</a:t>
            </a:r>
          </a:p>
          <a:p>
            <a:r>
              <a:rPr lang="en-US" sz="2400" dirty="0">
                <a:latin typeface="+mj-lt"/>
              </a:rPr>
              <a:t>         Clever trick for specialized geometries:</a:t>
            </a:r>
          </a:p>
          <a:p>
            <a:pPr marL="1257300" lvl="2" indent="-342900">
              <a:buFont typeface="Wingdings" pitchFamily="2" charset="2"/>
              <a:buChar char="Ø"/>
            </a:pPr>
            <a:r>
              <a:rPr lang="en-US" sz="2400" dirty="0">
                <a:latin typeface="+mj-lt"/>
              </a:rPr>
              <a:t>       Flat plane (surface)</a:t>
            </a:r>
          </a:p>
          <a:p>
            <a:pPr marL="1257300" lvl="2" indent="-342900">
              <a:buFont typeface="Wingdings" pitchFamily="2" charset="2"/>
              <a:buChar char="Ø"/>
            </a:pPr>
            <a:r>
              <a:rPr lang="en-US" sz="2400" dirty="0">
                <a:latin typeface="+mj-lt"/>
              </a:rPr>
              <a:t>       Sphere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2400" y="1717595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Planar case:</a:t>
            </a:r>
          </a:p>
        </p:txBody>
      </p:sp>
      <p:pic>
        <p:nvPicPr>
          <p:cNvPr id="179202" name="Picture 2" descr="[Schematic Symbol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62" y="5334000"/>
            <a:ext cx="105727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be 7"/>
          <p:cNvSpPr/>
          <p:nvPr/>
        </p:nvSpPr>
        <p:spPr>
          <a:xfrm>
            <a:off x="2438400" y="1752540"/>
            <a:ext cx="1219200" cy="3810060"/>
          </a:xfrm>
          <a:prstGeom prst="cub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953000" y="3642315"/>
            <a:ext cx="304800" cy="3048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876800" y="1948427"/>
            <a:ext cx="373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Consider a grounded metal sheet, a distance </a:t>
            </a:r>
            <a:r>
              <a:rPr lang="en-US" sz="2400" b="1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a point charge </a:t>
            </a:r>
            <a:r>
              <a:rPr lang="en-US" sz="2400" b="1" i="1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.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515677" y="3810000"/>
            <a:ext cx="152876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14800" y="4038600"/>
            <a:ext cx="4191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d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105400" y="38100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379177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pic>
        <p:nvPicPr>
          <p:cNvPr id="179202" name="Picture 2" descr="[Schematic Symbol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9362" y="5334000"/>
            <a:ext cx="1057275" cy="105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ube 7"/>
          <p:cNvSpPr/>
          <p:nvPr/>
        </p:nvSpPr>
        <p:spPr>
          <a:xfrm>
            <a:off x="2438400" y="1752540"/>
            <a:ext cx="1219200" cy="3810060"/>
          </a:xfrm>
          <a:prstGeom prst="cube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953000" y="3642315"/>
            <a:ext cx="304800" cy="30483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8600" y="457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sheet, a distance </a:t>
            </a:r>
            <a:r>
              <a:rPr lang="en-US" sz="2400" b="1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a point charge </a:t>
            </a:r>
            <a:r>
              <a:rPr lang="en-US" sz="2400" b="1" i="1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.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515677" y="3810000"/>
            <a:ext cx="1528763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114800" y="4038600"/>
            <a:ext cx="4191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105400" y="38100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q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352800" y="1752540"/>
            <a:ext cx="5334000" cy="3467160"/>
            <a:chOff x="3352800" y="1752540"/>
            <a:chExt cx="5334000" cy="3467160"/>
          </a:xfrm>
        </p:grpSpPr>
        <p:sp>
          <p:nvSpPr>
            <p:cNvPr id="6" name="TextBox 5"/>
            <p:cNvSpPr txBox="1"/>
            <p:nvPr/>
          </p:nvSpPr>
          <p:spPr>
            <a:xfrm>
              <a:off x="5105400" y="1752540"/>
              <a:ext cx="3581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Mobile charges from the “ground” respond to the force from the charge </a:t>
              </a:r>
              <a:r>
                <a:rPr lang="en-US" sz="2400" b="1" i="1" dirty="0">
                  <a:latin typeface="+mj-lt"/>
                </a:rPr>
                <a:t>q</a:t>
              </a:r>
              <a:r>
                <a:rPr lang="en-US" sz="2400" dirty="0">
                  <a:latin typeface="+mj-lt"/>
                </a:rPr>
                <a:t>.</a:t>
              </a:r>
            </a:p>
          </p:txBody>
        </p:sp>
        <p:sp>
          <p:nvSpPr>
            <p:cNvPr id="5" name="Oval 4"/>
            <p:cNvSpPr>
              <a:spLocks noChangeAspect="1"/>
            </p:cNvSpPr>
            <p:nvPr/>
          </p:nvSpPr>
          <p:spPr>
            <a:xfrm>
              <a:off x="3505200" y="3368040"/>
              <a:ext cx="114300" cy="8763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429000" y="2895600"/>
              <a:ext cx="228600" cy="1752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>
              <a:spLocks noChangeAspect="1"/>
            </p:cNvSpPr>
            <p:nvPr/>
          </p:nvSpPr>
          <p:spPr>
            <a:xfrm>
              <a:off x="3352800" y="2590800"/>
              <a:ext cx="342900" cy="26289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5867646"/>
              </p:ext>
            </p:extLst>
          </p:nvPr>
        </p:nvGraphicFramePr>
        <p:xfrm>
          <a:off x="3519806" y="5181600"/>
          <a:ext cx="3642994" cy="685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" name="数式" r:id="rId4" imgW="1079280" imgH="203040" progId="Equation.3">
                  <p:embed/>
                </p:oleObj>
              </mc:Choice>
              <mc:Fallback>
                <p:oleObj name="数式" r:id="rId4" imgW="10792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519806" y="5181600"/>
                        <a:ext cx="3642994" cy="6857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Straight Arrow Connector 17"/>
          <p:cNvCxnSpPr/>
          <p:nvPr/>
        </p:nvCxnSpPr>
        <p:spPr>
          <a:xfrm>
            <a:off x="6400800" y="4495800"/>
            <a:ext cx="1219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6400800" y="3368040"/>
            <a:ext cx="0" cy="11277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6019800" y="4495800"/>
            <a:ext cx="3810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772400" y="44196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x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400800" y="30480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z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096000" y="4648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4186825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sheet, a distance </a:t>
            </a:r>
            <a:r>
              <a:rPr lang="en-US" sz="2400" b="1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a point charge </a:t>
            </a:r>
            <a:r>
              <a:rPr lang="en-US" sz="2400" b="1" i="1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6822328"/>
              </p:ext>
            </p:extLst>
          </p:nvPr>
        </p:nvGraphicFramePr>
        <p:xfrm>
          <a:off x="1712913" y="952500"/>
          <a:ext cx="4002087" cy="19275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" name="数式" r:id="rId3" imgW="1371600" imgH="660240" progId="Equation.3">
                  <p:embed/>
                </p:oleObj>
              </mc:Choice>
              <mc:Fallback>
                <p:oleObj name="数式" r:id="rId3" imgW="1371600" imgH="6602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2913" y="952500"/>
                        <a:ext cx="4002087" cy="192759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1504620"/>
              </p:ext>
            </p:extLst>
          </p:nvPr>
        </p:nvGraphicFramePr>
        <p:xfrm>
          <a:off x="304800" y="3048000"/>
          <a:ext cx="8242086" cy="32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" name="数式" r:id="rId5" imgW="3860640" imgH="1498320" progId="Equation.3">
                  <p:embed/>
                </p:oleObj>
              </mc:Choice>
              <mc:Fallback>
                <p:oleObj name="数式" r:id="rId5" imgW="3860640" imgH="1498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048000"/>
                        <a:ext cx="8242086" cy="32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6681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0000">
            <a:off x="4419600" y="3514915"/>
            <a:ext cx="2897696" cy="303828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sheet, a distance </a:t>
            </a:r>
            <a:r>
              <a:rPr lang="en-US" sz="2400" b="1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a point charge </a:t>
            </a:r>
            <a:r>
              <a:rPr lang="en-US" sz="2400" b="1" i="1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9646519"/>
              </p:ext>
            </p:extLst>
          </p:nvPr>
        </p:nvGraphicFramePr>
        <p:xfrm>
          <a:off x="609600" y="1295400"/>
          <a:ext cx="7645400" cy="216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59" name="数式" r:id="rId4" imgW="3581280" imgH="1015920" progId="Equation.3">
                  <p:embed/>
                </p:oleObj>
              </mc:Choice>
              <mc:Fallback>
                <p:oleObj name="数式" r:id="rId4" imgW="3581280" imgH="10159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295400"/>
                        <a:ext cx="7645400" cy="216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1447800" y="3581341"/>
            <a:ext cx="1828800" cy="3276659"/>
            <a:chOff x="3460594" y="1752541"/>
            <a:chExt cx="1505959" cy="3276659"/>
          </a:xfrm>
        </p:grpSpPr>
        <p:pic>
          <p:nvPicPr>
            <p:cNvPr id="7" name="Picture 2" descr="[Schematic Symbol]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8691" y="4282374"/>
              <a:ext cx="497504" cy="746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Cube 7"/>
            <p:cNvSpPr/>
            <p:nvPr/>
          </p:nvSpPr>
          <p:spPr>
            <a:xfrm>
              <a:off x="3460594" y="1752541"/>
              <a:ext cx="573699" cy="2691309"/>
            </a:xfrm>
            <a:prstGeom prst="cube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643848" y="3087420"/>
              <a:ext cx="143425" cy="21532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3967510" y="3205867"/>
              <a:ext cx="71936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249430" y="3367343"/>
              <a:ext cx="197209" cy="322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d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715560" y="3205867"/>
              <a:ext cx="250993" cy="322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q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890870" y="2344662"/>
              <a:ext cx="161353" cy="1856974"/>
              <a:chOff x="3352800" y="2590800"/>
              <a:chExt cx="342900" cy="2628900"/>
            </a:xfrm>
          </p:grpSpPr>
          <p:sp>
            <p:nvSpPr>
              <p:cNvPr id="15" name="Oval 14"/>
              <p:cNvSpPr>
                <a:spLocks noChangeAspect="1"/>
              </p:cNvSpPr>
              <p:nvPr/>
            </p:nvSpPr>
            <p:spPr>
              <a:xfrm>
                <a:off x="3505200" y="3368040"/>
                <a:ext cx="114300" cy="8763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3429000" y="2895600"/>
                <a:ext cx="228600" cy="17526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Oval 16"/>
              <p:cNvSpPr>
                <a:spLocks noChangeAspect="1"/>
              </p:cNvSpPr>
              <p:nvPr/>
            </p:nvSpPr>
            <p:spPr>
              <a:xfrm>
                <a:off x="3352800" y="2590800"/>
                <a:ext cx="342900" cy="26289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7330739"/>
              </p:ext>
            </p:extLst>
          </p:nvPr>
        </p:nvGraphicFramePr>
        <p:xfrm>
          <a:off x="7233009" y="4742160"/>
          <a:ext cx="812800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0" name="数式" r:id="rId7" imgW="380880" imgH="203040" progId="Equation.3">
                  <p:embed/>
                </p:oleObj>
              </mc:Choice>
              <mc:Fallback>
                <p:oleObj name="数式" r:id="rId7" imgW="38088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3009" y="4742160"/>
                        <a:ext cx="812800" cy="434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Arrow Connector 20"/>
          <p:cNvCxnSpPr/>
          <p:nvPr/>
        </p:nvCxnSpPr>
        <p:spPr>
          <a:xfrm flipV="1">
            <a:off x="4991100" y="5023881"/>
            <a:ext cx="2171700" cy="5319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4991100" y="4049375"/>
            <a:ext cx="0" cy="11277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4610100" y="5029200"/>
            <a:ext cx="381000" cy="304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029200" y="3805535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z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582316" y="5305077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063386" y="6077247"/>
            <a:ext cx="8620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x=0</a:t>
            </a:r>
          </a:p>
        </p:txBody>
      </p:sp>
    </p:spTree>
    <p:extLst>
      <p:ext uri="{BB962C8B-B14F-4D97-AF65-F5344CB8AC3E}">
        <p14:creationId xmlns:p14="http://schemas.microsoft.com/office/powerpoint/2010/main" val="2685481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2/08/2021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457200"/>
            <a:ext cx="861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grounded metal sheet, a distance </a:t>
            </a:r>
            <a:r>
              <a:rPr lang="en-US" sz="2400" b="1" i="1" dirty="0">
                <a:latin typeface="+mj-lt"/>
              </a:rPr>
              <a:t>d</a:t>
            </a:r>
            <a:r>
              <a:rPr lang="en-US" sz="2400" dirty="0">
                <a:latin typeface="+mj-lt"/>
              </a:rPr>
              <a:t> from a point charge </a:t>
            </a:r>
            <a:r>
              <a:rPr lang="en-US" sz="2400" b="1" i="1" dirty="0">
                <a:latin typeface="+mj-lt"/>
              </a:rPr>
              <a:t>q</a:t>
            </a:r>
            <a:r>
              <a:rPr lang="en-US" sz="2400" dirty="0">
                <a:latin typeface="+mj-lt"/>
              </a:rPr>
              <a:t>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990600" y="1295400"/>
            <a:ext cx="1828800" cy="3276659"/>
            <a:chOff x="3460594" y="1752541"/>
            <a:chExt cx="1505959" cy="3276659"/>
          </a:xfrm>
        </p:grpSpPr>
        <p:pic>
          <p:nvPicPr>
            <p:cNvPr id="7" name="Picture 2" descr="[Schematic Symbol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98691" y="4282374"/>
              <a:ext cx="497504" cy="7468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Cube 7"/>
            <p:cNvSpPr/>
            <p:nvPr/>
          </p:nvSpPr>
          <p:spPr>
            <a:xfrm>
              <a:off x="3460594" y="1752541"/>
              <a:ext cx="573699" cy="2691309"/>
            </a:xfrm>
            <a:prstGeom prst="cube">
              <a:avLst/>
            </a:prstGeom>
            <a:gradFill flip="none" rotWithShape="1">
              <a:gsLst>
                <a:gs pos="0">
                  <a:schemeClr val="bg1">
                    <a:lumMod val="65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4643848" y="3087420"/>
              <a:ext cx="143425" cy="215322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3967510" y="3205867"/>
              <a:ext cx="719365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4249430" y="3367343"/>
              <a:ext cx="197209" cy="322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d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715560" y="3205867"/>
              <a:ext cx="250993" cy="3229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i="1" dirty="0">
                  <a:latin typeface="+mj-lt"/>
                </a:rPr>
                <a:t>q</a:t>
              </a: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890870" y="2344662"/>
              <a:ext cx="161353" cy="1856974"/>
              <a:chOff x="3352800" y="2590800"/>
              <a:chExt cx="342900" cy="2628900"/>
            </a:xfrm>
          </p:grpSpPr>
          <p:sp>
            <p:nvSpPr>
              <p:cNvPr id="14" name="Oval 13"/>
              <p:cNvSpPr>
                <a:spLocks noChangeAspect="1"/>
              </p:cNvSpPr>
              <p:nvPr/>
            </p:nvSpPr>
            <p:spPr>
              <a:xfrm>
                <a:off x="3505200" y="3368040"/>
                <a:ext cx="114300" cy="8763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3429000" y="2895600"/>
                <a:ext cx="228600" cy="17526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Oval 15"/>
              <p:cNvSpPr>
                <a:spLocks noChangeAspect="1"/>
              </p:cNvSpPr>
              <p:nvPr/>
            </p:nvSpPr>
            <p:spPr>
              <a:xfrm>
                <a:off x="3352800" y="2590800"/>
                <a:ext cx="342900" cy="2628900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5146721"/>
              </p:ext>
            </p:extLst>
          </p:nvPr>
        </p:nvGraphicFramePr>
        <p:xfrm>
          <a:off x="3962400" y="1796167"/>
          <a:ext cx="4283075" cy="308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1" name="数式" r:id="rId4" imgW="2006280" imgH="1447560" progId="Equation.3">
                  <p:embed/>
                </p:oleObj>
              </mc:Choice>
              <mc:Fallback>
                <p:oleObj name="数式" r:id="rId4" imgW="2006280" imgH="14475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1796167"/>
                        <a:ext cx="4283075" cy="308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7207233"/>
              </p:ext>
            </p:extLst>
          </p:nvPr>
        </p:nvGraphicFramePr>
        <p:xfrm>
          <a:off x="1543597" y="4991100"/>
          <a:ext cx="7210425" cy="140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62" name="数式" r:id="rId6" imgW="3377880" imgH="660240" progId="Equation.3">
                  <p:embed/>
                </p:oleObj>
              </mc:Choice>
              <mc:Fallback>
                <p:oleObj name="数式" r:id="rId6" imgW="3377880" imgH="6602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3597" y="4991100"/>
                        <a:ext cx="7210425" cy="1409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9260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12748</TotalTime>
  <Words>666</Words>
  <Application>Microsoft Office PowerPoint</Application>
  <PresentationFormat>On-screen Show (4:3)</PresentationFormat>
  <Paragraphs>155</Paragraphs>
  <Slides>22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Symbol</vt:lpstr>
      <vt:lpstr>Wingdings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649</cp:revision>
  <cp:lastPrinted>2019-01-28T02:51:25Z</cp:lastPrinted>
  <dcterms:created xsi:type="dcterms:W3CDTF">2012-01-10T18:32:24Z</dcterms:created>
  <dcterms:modified xsi:type="dcterms:W3CDTF">2021-02-08T15:53:23Z</dcterms:modified>
</cp:coreProperties>
</file>