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354" r:id="rId3"/>
    <p:sldId id="403" r:id="rId4"/>
    <p:sldId id="396" r:id="rId5"/>
    <p:sldId id="399" r:id="rId6"/>
    <p:sldId id="397" r:id="rId7"/>
    <p:sldId id="400" r:id="rId8"/>
    <p:sldId id="401" r:id="rId9"/>
    <p:sldId id="404" r:id="rId10"/>
    <p:sldId id="402" r:id="rId11"/>
    <p:sldId id="405" r:id="rId12"/>
    <p:sldId id="376" r:id="rId13"/>
    <p:sldId id="377" r:id="rId14"/>
    <p:sldId id="393" r:id="rId15"/>
    <p:sldId id="378" r:id="rId16"/>
    <p:sldId id="394" r:id="rId17"/>
    <p:sldId id="380" r:id="rId18"/>
    <p:sldId id="395" r:id="rId19"/>
    <p:sldId id="392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5" d="100"/>
          <a:sy n="55" d="100"/>
        </p:scale>
        <p:origin x="84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2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39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4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0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4.png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png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0.bin"/><Relationship Id="rId4" Type="http://schemas.openxmlformats.org/officeDocument/2006/relationships/hyperlink" Target="http://www.uic.edu/classes/eecs/eecs520/textbook/node32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4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Chapter 3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 of Poisson/Laplace equation for special geometries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Cylindrical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Spherical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 --  </a:t>
            </a:r>
            <a:r>
              <a:rPr lang="en-US" sz="2400" i="1" dirty="0">
                <a:latin typeface="+mj-lt"/>
              </a:rPr>
              <a:t>m=0 </a:t>
            </a:r>
            <a:r>
              <a:rPr lang="en-US" sz="2400" dirty="0">
                <a:latin typeface="+mj-lt"/>
              </a:rPr>
              <a:t>only 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70132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7" name="Donut 6"/>
          <p:cNvSpPr/>
          <p:nvPr/>
        </p:nvSpPr>
        <p:spPr>
          <a:xfrm>
            <a:off x="1485900" y="1143000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71700" y="1447800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171700" y="1828800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19300" y="13671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71700" y="18243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486728"/>
              </p:ext>
            </p:extLst>
          </p:nvPr>
        </p:nvGraphicFramePr>
        <p:xfrm>
          <a:off x="3124200" y="629342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4" name="Equation" r:id="rId3" imgW="1346040" imgH="711000" progId="Equation.DSMT4">
                  <p:embed/>
                </p:oleObj>
              </mc:Choice>
              <mc:Fallback>
                <p:oleObj name="Equation" r:id="rId3" imgW="1346040" imgH="7110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629342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503494"/>
              </p:ext>
            </p:extLst>
          </p:nvPr>
        </p:nvGraphicFramePr>
        <p:xfrm>
          <a:off x="546100" y="3505200"/>
          <a:ext cx="7115175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5" name="Equation" r:id="rId5" imgW="3340080" imgH="1396800" progId="Equation.DSMT4">
                  <p:embed/>
                </p:oleObj>
              </mc:Choice>
              <mc:Fallback>
                <p:oleObj name="Equation" r:id="rId5" imgW="3340080" imgH="1396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6100" y="3505200"/>
                        <a:ext cx="7115175" cy="297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DBE80EE-C2B8-4B12-A4F5-EAE0B2689E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18718"/>
              </p:ext>
            </p:extLst>
          </p:nvPr>
        </p:nvGraphicFramePr>
        <p:xfrm>
          <a:off x="2834054" y="2051939"/>
          <a:ext cx="5621389" cy="1660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6" name="Equation" r:id="rId7" imgW="3352680" imgH="990360" progId="Equation.DSMT4">
                  <p:embed/>
                </p:oleObj>
              </mc:Choice>
              <mc:Fallback>
                <p:oleObj name="Equation" r:id="rId7" imgW="3352680" imgH="990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6C88DC5-7C6A-4FCB-A897-173E4059D6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4054" y="2051939"/>
                        <a:ext cx="5621389" cy="1660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7764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C7913-F1D3-4AA9-B8F2-E1CA737C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FAF59-1F4D-431A-BD40-ED1F3D8E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FB434-AE9C-4408-9D98-A29570A4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F201BD-AFCC-4E17-AA26-088E20F25D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180"/>
          <a:stretch/>
        </p:blipFill>
        <p:spPr>
          <a:xfrm>
            <a:off x="583005" y="990600"/>
            <a:ext cx="7494195" cy="3790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46AC6-CD17-41BC-9BC3-61E92BCF81AF}"/>
              </a:ext>
            </a:extLst>
          </p:cNvPr>
          <p:cNvSpPr txBox="1"/>
          <p:nvPr/>
        </p:nvSpPr>
        <p:spPr>
          <a:xfrm>
            <a:off x="304800" y="228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 --  </a:t>
            </a:r>
            <a:r>
              <a:rPr lang="en-US" sz="2400" i="1" dirty="0">
                <a:latin typeface="+mj-lt"/>
              </a:rPr>
              <a:t>m=0 </a:t>
            </a:r>
            <a:r>
              <a:rPr lang="en-US" sz="2400" dirty="0">
                <a:latin typeface="+mj-lt"/>
              </a:rPr>
              <a:t>only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B04C4E1-E666-45E6-BA1F-580DA966E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042069"/>
              </p:ext>
            </p:extLst>
          </p:nvPr>
        </p:nvGraphicFramePr>
        <p:xfrm>
          <a:off x="-5862" y="2572823"/>
          <a:ext cx="109567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Equation" r:id="rId4" imgW="342720" imgH="203040" progId="Equation.DSMT4">
                  <p:embed/>
                </p:oleObj>
              </mc:Choice>
              <mc:Fallback>
                <p:oleObj name="Equation" r:id="rId4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5862" y="2572823"/>
                        <a:ext cx="109567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BD9BD84-F498-494A-B1F6-43604742B93B}"/>
              </a:ext>
            </a:extLst>
          </p:cNvPr>
          <p:cNvSpPr txBox="1"/>
          <p:nvPr/>
        </p:nvSpPr>
        <p:spPr>
          <a:xfrm>
            <a:off x="6002215" y="75976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4A212C-F09A-412C-8DA1-B28DE8F6A8C2}"/>
              </a:ext>
            </a:extLst>
          </p:cNvPr>
          <p:cNvSpPr/>
          <p:nvPr/>
        </p:nvSpPr>
        <p:spPr>
          <a:xfrm>
            <a:off x="3352800" y="1219200"/>
            <a:ext cx="1981200" cy="3429000"/>
          </a:xfrm>
          <a:prstGeom prst="rect">
            <a:avLst/>
          </a:prstGeom>
          <a:solidFill>
            <a:srgbClr val="FF0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4F3E0A-D7E9-477D-A795-F895AEB0AC0A}"/>
              </a:ext>
            </a:extLst>
          </p:cNvPr>
          <p:cNvSpPr txBox="1"/>
          <p:nvPr/>
        </p:nvSpPr>
        <p:spPr>
          <a:xfrm>
            <a:off x="5181600" y="7232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A6C26-14C0-472F-AC2B-8EBB0398E4D4}"/>
              </a:ext>
            </a:extLst>
          </p:cNvPr>
          <p:cNvSpPr txBox="1"/>
          <p:nvPr/>
        </p:nvSpPr>
        <p:spPr>
          <a:xfrm>
            <a:off x="3276600" y="762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4866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9896"/>
              </p:ext>
            </p:extLst>
          </p:nvPr>
        </p:nvGraphicFramePr>
        <p:xfrm>
          <a:off x="3028950" y="2276475"/>
          <a:ext cx="4826000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4" name="数式" r:id="rId3" imgW="2260440" imgH="1168200" progId="Equation.3">
                  <p:embed/>
                </p:oleObj>
              </mc:Choice>
              <mc:Fallback>
                <p:oleObj name="数式" r:id="rId3" imgW="226044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2276475"/>
                        <a:ext cx="4826000" cy="249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388820"/>
              </p:ext>
            </p:extLst>
          </p:nvPr>
        </p:nvGraphicFramePr>
        <p:xfrm>
          <a:off x="1905000" y="27844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1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7844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74532"/>
              </p:ext>
            </p:extLst>
          </p:nvPr>
        </p:nvGraphicFramePr>
        <p:xfrm>
          <a:off x="2076450" y="1169988"/>
          <a:ext cx="4635500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2" name="数式" r:id="rId5" imgW="2171520" imgH="685800" progId="Equation.3">
                  <p:embed/>
                </p:oleObj>
              </mc:Choice>
              <mc:Fallback>
                <p:oleObj name="数式" r:id="rId5" imgW="2171520" imgH="685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169988"/>
                        <a:ext cx="4635500" cy="146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96567"/>
              </p:ext>
            </p:extLst>
          </p:nvPr>
        </p:nvGraphicFramePr>
        <p:xfrm>
          <a:off x="1865313" y="2784475"/>
          <a:ext cx="7183437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0" name="数式" r:id="rId3" imgW="3365280" imgH="1371600" progId="Equation.3">
                  <p:embed/>
                </p:oleObj>
              </mc:Choice>
              <mc:Fallback>
                <p:oleObj name="数式" r:id="rId3" imgW="33652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784475"/>
                        <a:ext cx="7183437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224433"/>
              </p:ext>
            </p:extLst>
          </p:nvPr>
        </p:nvGraphicFramePr>
        <p:xfrm>
          <a:off x="2076450" y="1045156"/>
          <a:ext cx="5238750" cy="1621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1" name="数式" r:id="rId5" imgW="2171520" imgH="685800" progId="Equation.3">
                  <p:embed/>
                </p:oleObj>
              </mc:Choice>
              <mc:Fallback>
                <p:oleObj name="数式" r:id="rId5" imgW="21715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045156"/>
                        <a:ext cx="5238750" cy="1621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376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354852"/>
              </p:ext>
            </p:extLst>
          </p:nvPr>
        </p:nvGraphicFramePr>
        <p:xfrm>
          <a:off x="2133600" y="1641475"/>
          <a:ext cx="6938963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3" name="数式" r:id="rId3" imgW="3251160" imgH="1269720" progId="Equation.3">
                  <p:embed/>
                </p:oleObj>
              </mc:Choice>
              <mc:Fallback>
                <p:oleObj name="数式" r:id="rId3" imgW="325116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41475"/>
                        <a:ext cx="6938963" cy="271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33" name="Pictur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4267200"/>
            <a:ext cx="62103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95800" y="5867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k</a:t>
            </a:r>
            <a:r>
              <a:rPr lang="en-US" sz="2400" dirty="0" err="1">
                <a:latin typeface="Symbol" pitchFamily="18" charset="2"/>
              </a:rPr>
              <a:t>r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510878"/>
              </p:ext>
            </p:extLst>
          </p:nvPr>
        </p:nvGraphicFramePr>
        <p:xfrm>
          <a:off x="592352" y="4800600"/>
          <a:ext cx="1057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4" name="数式" r:id="rId6" imgW="495000" imgH="228600" progId="Equation.3">
                  <p:embed/>
                </p:oleObj>
              </mc:Choice>
              <mc:Fallback>
                <p:oleObj name="数式" r:id="rId6" imgW="495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52" y="4800600"/>
                        <a:ext cx="10572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7400" y="4343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472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502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1057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555362"/>
              </p:ext>
            </p:extLst>
          </p:nvPr>
        </p:nvGraphicFramePr>
        <p:xfrm>
          <a:off x="1882959" y="1828800"/>
          <a:ext cx="697052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3" name="Equation" r:id="rId3" imgW="5016240" imgH="2920680" progId="Equation.DSMT4">
                  <p:embed/>
                </p:oleObj>
              </mc:Choice>
              <mc:Fallback>
                <p:oleObj name="Equation" r:id="rId3" imgW="5016240" imgH="292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59" y="1828800"/>
                        <a:ext cx="697052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12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91961"/>
              </p:ext>
            </p:extLst>
          </p:nvPr>
        </p:nvGraphicFramePr>
        <p:xfrm>
          <a:off x="2209800" y="1442243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1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2243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Symbol" pitchFamily="18" charset="2"/>
              </a:rPr>
              <a:t>r</a:t>
            </a:r>
            <a:r>
              <a:rPr lang="en-US" sz="2400" i="1" dirty="0">
                <a:latin typeface="+mj-lt"/>
              </a:rPr>
              <a:t>=a</a:t>
            </a:r>
            <a:endParaRPr lang="en-US" sz="2400" dirty="0"/>
          </a:p>
        </p:txBody>
      </p:sp>
      <p:pic>
        <p:nvPicPr>
          <p:cNvPr id="14381" name="Pictur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114800"/>
            <a:ext cx="6515100" cy="211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95837" y="6019800"/>
            <a:ext cx="5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</a:t>
            </a:r>
            <a:r>
              <a:rPr lang="en-US" sz="2400" i="1" dirty="0" err="1">
                <a:latin typeface="Symbol" pitchFamily="18" charset="2"/>
              </a:rPr>
              <a:t>r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11553"/>
              </p:ext>
            </p:extLst>
          </p:nvPr>
        </p:nvGraphicFramePr>
        <p:xfrm>
          <a:off x="749300" y="4800600"/>
          <a:ext cx="10033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2" name="数式" r:id="rId6" imgW="469800" imgH="228600" progId="Equation.3">
                  <p:embed/>
                </p:oleObj>
              </mc:Choice>
              <mc:Fallback>
                <p:oleObj name="数式" r:id="rId6" imgW="469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800600"/>
                        <a:ext cx="10033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57400" y="50408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92445" y="5498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674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76308"/>
              </p:ext>
            </p:extLst>
          </p:nvPr>
        </p:nvGraphicFramePr>
        <p:xfrm>
          <a:off x="1981200" y="1513564"/>
          <a:ext cx="7034033" cy="438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8" name="Equation" r:id="rId3" imgW="4914720" imgH="3060360" progId="Equation.DSMT4">
                  <p:embed/>
                </p:oleObj>
              </mc:Choice>
              <mc:Fallback>
                <p:oleObj name="Equation" r:id="rId3" imgW="4914720" imgH="306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13564"/>
                        <a:ext cx="7034033" cy="4388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Symbol" pitchFamily="18" charset="2"/>
              </a:rPr>
              <a:t>r</a:t>
            </a:r>
            <a:r>
              <a:rPr lang="en-US" sz="2400" i="1" dirty="0">
                <a:latin typeface="+mj-lt"/>
              </a:rPr>
              <a:t>=a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965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for </a:t>
            </a:r>
            <a:r>
              <a:rPr lang="en-US" sz="2400" dirty="0" err="1">
                <a:latin typeface="+mj-lt"/>
              </a:rPr>
              <a:t>Dirchelet</a:t>
            </a:r>
            <a:r>
              <a:rPr lang="en-US" sz="2400" dirty="0">
                <a:latin typeface="+mj-lt"/>
              </a:rPr>
              <a:t> boundary value inside </a:t>
            </a:r>
            <a:r>
              <a:rPr lang="en-US" sz="2400" dirty="0" err="1">
                <a:latin typeface="+mj-lt"/>
              </a:rPr>
              <a:t>cylindar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420059"/>
              </p:ext>
            </p:extLst>
          </p:nvPr>
        </p:nvGraphicFramePr>
        <p:xfrm>
          <a:off x="1295400" y="1676400"/>
          <a:ext cx="7766050" cy="425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3" name="数式" r:id="rId3" imgW="4228920" imgH="2311200" progId="Equation.3">
                  <p:embed/>
                </p:oleObj>
              </mc:Choice>
              <mc:Fallback>
                <p:oleObj name="数式" r:id="rId3" imgW="422892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76400"/>
                        <a:ext cx="7766050" cy="4254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52400" y="1676400"/>
            <a:ext cx="1066800" cy="2438400"/>
            <a:chOff x="609600" y="1676400"/>
            <a:chExt cx="1066800" cy="2438400"/>
          </a:xfrm>
        </p:grpSpPr>
        <p:sp>
          <p:nvSpPr>
            <p:cNvPr id="7" name="Can 6"/>
            <p:cNvSpPr/>
            <p:nvPr/>
          </p:nvSpPr>
          <p:spPr>
            <a:xfrm>
              <a:off x="609600" y="1676400"/>
              <a:ext cx="1066800" cy="2438400"/>
            </a:xfrm>
            <a:prstGeom prst="can">
              <a:avLst>
                <a:gd name="adj" fmla="val 5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09600" y="1676400"/>
              <a:ext cx="1066800" cy="609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7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6A1E484-3C0C-4FAB-BEE2-42DD237CD8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556"/>
          <a:stretch/>
        </p:blipFill>
        <p:spPr>
          <a:xfrm>
            <a:off x="0" y="1093803"/>
            <a:ext cx="9144000" cy="46703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3886200"/>
            <a:ext cx="8839200" cy="228600"/>
          </a:xfrm>
          <a:prstGeom prst="rect">
            <a:avLst/>
          </a:prstGeom>
          <a:solidFill>
            <a:srgbClr val="FFC0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149081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" name="数式" r:id="rId3" imgW="2882880" imgH="1002960" progId="Equation.3">
                  <p:embed/>
                </p:oleObj>
              </mc:Choice>
              <mc:Fallback>
                <p:oleObj name="数式" r:id="rId3" imgW="2882880" imgH="1002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-76200" y="2766613"/>
            <a:ext cx="9296400" cy="3405587"/>
            <a:chOff x="0" y="1726206"/>
            <a:chExt cx="9296400" cy="340558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26206"/>
              <a:ext cx="9144000" cy="3405587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2133600" y="2057400"/>
              <a:ext cx="7162800" cy="2438400"/>
              <a:chOff x="2133600" y="1905000"/>
              <a:chExt cx="7162800" cy="24384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477000" y="19812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m=1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133600" y="19050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K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993574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数式" r:id="rId4" imgW="2882880" imgH="1002960" progId="Equation.3">
                  <p:embed/>
                </p:oleObj>
              </mc:Choice>
              <mc:Fallback>
                <p:oleObj name="数式" r:id="rId4" imgW="288288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useful identities involving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058241"/>
              </p:ext>
            </p:extLst>
          </p:nvPr>
        </p:nvGraphicFramePr>
        <p:xfrm>
          <a:off x="244929" y="1752600"/>
          <a:ext cx="8458200" cy="2852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Equation" r:id="rId3" imgW="6375240" imgH="2145960" progId="Equation.DSMT4">
                  <p:embed/>
                </p:oleObj>
              </mc:Choice>
              <mc:Fallback>
                <p:oleObj name="Equation" r:id="rId3" imgW="637524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29" y="1752600"/>
                        <a:ext cx="8458200" cy="2852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340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9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573234"/>
              </p:ext>
            </p:extLst>
          </p:nvPr>
        </p:nvGraphicFramePr>
        <p:xfrm>
          <a:off x="457200" y="1371600"/>
          <a:ext cx="8024813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3" name="数式" r:id="rId3" imgW="3759120" imgH="1765080" progId="Equation.3">
                  <p:embed/>
                </p:oleObj>
              </mc:Choice>
              <mc:Fallback>
                <p:oleObj name="数式" r:id="rId3" imgW="3759120" imgH="1765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24813" cy="377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33824"/>
              </p:ext>
            </p:extLst>
          </p:nvPr>
        </p:nvGraphicFramePr>
        <p:xfrm>
          <a:off x="98425" y="1600200"/>
          <a:ext cx="8969375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7" name="数式" r:id="rId3" imgW="4381200" imgH="1854000" progId="Equation.3">
                  <p:embed/>
                </p:oleObj>
              </mc:Choice>
              <mc:Fallback>
                <p:oleObj name="数式" r:id="rId3" imgW="438120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" y="1600200"/>
                        <a:ext cx="8969375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3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4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35936"/>
              </p:ext>
            </p:extLst>
          </p:nvPr>
        </p:nvGraphicFramePr>
        <p:xfrm>
          <a:off x="627062" y="1309688"/>
          <a:ext cx="7069138" cy="440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2" name="数式" r:id="rId3" imgW="3454200" imgH="2145960" progId="Equation.3">
                  <p:embed/>
                </p:oleObj>
              </mc:Choice>
              <mc:Fallback>
                <p:oleObj name="数式" r:id="rId3" imgW="3454200" imgH="2145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" y="1309688"/>
                        <a:ext cx="7069138" cy="440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793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3992" y="1723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444972"/>
              </p:ext>
            </p:extLst>
          </p:nvPr>
        </p:nvGraphicFramePr>
        <p:xfrm>
          <a:off x="762000" y="609600"/>
          <a:ext cx="8077200" cy="161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5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8077200" cy="1611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865686"/>
              </p:ext>
            </p:extLst>
          </p:nvPr>
        </p:nvGraphicFramePr>
        <p:xfrm>
          <a:off x="476250" y="2286000"/>
          <a:ext cx="6369050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6" name="数式" r:id="rId5" imgW="3111480" imgH="2158920" progId="Equation.3">
                  <p:embed/>
                </p:oleObj>
              </mc:Choice>
              <mc:Fallback>
                <p:oleObj name="数式" r:id="rId5" imgW="31114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286000"/>
                        <a:ext cx="6369050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872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61903"/>
              </p:ext>
            </p:extLst>
          </p:nvPr>
        </p:nvGraphicFramePr>
        <p:xfrm>
          <a:off x="1066800" y="2451100"/>
          <a:ext cx="44450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0" name="数式" r:id="rId3" imgW="2171520" imgH="1777680" progId="Equation.3">
                  <p:embed/>
                </p:oleObj>
              </mc:Choice>
              <mc:Fallback>
                <p:oleObj name="数式" r:id="rId3" imgW="2171520" imgH="1777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451100"/>
                        <a:ext cx="4445000" cy="364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3992" y="1723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107822"/>
              </p:ext>
            </p:extLst>
          </p:nvPr>
        </p:nvGraphicFramePr>
        <p:xfrm>
          <a:off x="762000" y="609600"/>
          <a:ext cx="8077200" cy="161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1" name="数式" r:id="rId5" imgW="2425680" imgH="482400" progId="Equation.3">
                  <p:embed/>
                </p:oleObj>
              </mc:Choice>
              <mc:Fallback>
                <p:oleObj name="数式" r:id="rId5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8077200" cy="1611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15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748069-66BE-402A-A08D-990DEEB8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167C5-14A3-4ECF-8860-B34C5C11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BF322-D172-4ACB-83A1-4FA93765C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B8985-1166-4550-B9BA-ED37A3B7B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6346"/>
            <a:ext cx="9144000" cy="48253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F6F193-00C4-4D62-892C-BABC50F8848C}"/>
              </a:ext>
            </a:extLst>
          </p:cNvPr>
          <p:cNvSpPr txBox="1"/>
          <p:nvPr/>
        </p:nvSpPr>
        <p:spPr>
          <a:xfrm>
            <a:off x="685800" y="471920"/>
            <a:ext cx="3399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Tomorrow’s colloquium </a:t>
            </a:r>
          </a:p>
        </p:txBody>
      </p:sp>
    </p:spTree>
    <p:extLst>
      <p:ext uri="{BB962C8B-B14F-4D97-AF65-F5344CB8AC3E}">
        <p14:creationId xmlns:p14="http://schemas.microsoft.com/office/powerpoint/2010/main" val="3939028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24877"/>
              </p:ext>
            </p:extLst>
          </p:nvPr>
        </p:nvGraphicFramePr>
        <p:xfrm>
          <a:off x="1312863" y="7620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7620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225942"/>
              </p:ext>
            </p:extLst>
          </p:nvPr>
        </p:nvGraphicFramePr>
        <p:xfrm>
          <a:off x="1447800" y="1625228"/>
          <a:ext cx="7672387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4" name="Equation" r:id="rId3" imgW="3593880" imgH="2057400" progId="Equation.DSMT4">
                  <p:embed/>
                </p:oleObj>
              </mc:Choice>
              <mc:Fallback>
                <p:oleObj name="Equation" r:id="rId3" imgW="359388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25228"/>
                        <a:ext cx="7672387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852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66742"/>
              </p:ext>
            </p:extLst>
          </p:nvPr>
        </p:nvGraphicFramePr>
        <p:xfrm>
          <a:off x="1676400" y="4532940"/>
          <a:ext cx="7543432" cy="1631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4" name="Equation" r:id="rId3" imgW="5537160" imgH="1282680" progId="Equation.DSMT4">
                  <p:embed/>
                </p:oleObj>
              </mc:Choice>
              <mc:Fallback>
                <p:oleObj name="Equation" r:id="rId3" imgW="553716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532940"/>
                        <a:ext cx="7543432" cy="1631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04800" y="152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coordinates with trivial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– </a:t>
            </a:r>
          </a:p>
          <a:p>
            <a:r>
              <a:rPr lang="en-US" sz="2400" dirty="0">
                <a:latin typeface="+mj-lt"/>
              </a:rPr>
              <a:t>            some details: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003730"/>
              </p:ext>
            </p:extLst>
          </p:nvPr>
        </p:nvGraphicFramePr>
        <p:xfrm>
          <a:off x="3413126" y="644878"/>
          <a:ext cx="4206874" cy="373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5" name="Equation" r:id="rId5" imgW="3085920" imgH="2743200" progId="Equation.DSMT4">
                  <p:embed/>
                </p:oleObj>
              </mc:Choice>
              <mc:Fallback>
                <p:oleObj name="Equation" r:id="rId5" imgW="3085920" imgH="274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13126" y="644878"/>
                        <a:ext cx="4206874" cy="373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90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954281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7" name="数式" r:id="rId3" imgW="3390840" imgH="2082600" progId="Equation.3">
                  <p:embed/>
                </p:oleObj>
              </mc:Choice>
              <mc:Fallback>
                <p:oleObj name="数式" r:id="rId3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57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and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953592"/>
              </p:ext>
            </p:extLst>
          </p:nvPr>
        </p:nvGraphicFramePr>
        <p:xfrm>
          <a:off x="4267200" y="601535"/>
          <a:ext cx="1895054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name="Equation" r:id="rId3" imgW="1054080" imgH="431640" progId="Equation.DSMT4">
                  <p:embed/>
                </p:oleObj>
              </mc:Choice>
              <mc:Fallback>
                <p:oleObj name="Equation" r:id="rId3" imgW="105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0" y="601535"/>
                        <a:ext cx="1895054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8" name="Can 7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194465"/>
              </p:ext>
            </p:extLst>
          </p:nvPr>
        </p:nvGraphicFramePr>
        <p:xfrm>
          <a:off x="1811295" y="1612773"/>
          <a:ext cx="7210425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Equation" r:id="rId5" imgW="3377880" imgH="2108160" progId="Equation.DSMT4">
                  <p:embed/>
                </p:oleObj>
              </mc:Choice>
              <mc:Fallback>
                <p:oleObj name="Equation" r:id="rId5" imgW="3377880" imgH="210816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295" y="1612773"/>
                        <a:ext cx="7210425" cy="449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936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1219200" y="1676400"/>
            <a:ext cx="1066800" cy="3841750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Donut 6"/>
          <p:cNvSpPr/>
          <p:nvPr/>
        </p:nvSpPr>
        <p:spPr>
          <a:xfrm>
            <a:off x="1219200" y="1600200"/>
            <a:ext cx="1066800" cy="381000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454282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52600" y="914400"/>
            <a:ext cx="0" cy="27432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752600" y="3657600"/>
            <a:ext cx="2286000" cy="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5800" y="3657600"/>
            <a:ext cx="1066800" cy="6858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4800" y="41148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2400" y="3429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38700" y="70132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22" name="Donut 21"/>
          <p:cNvSpPr/>
          <p:nvPr/>
        </p:nvSpPr>
        <p:spPr>
          <a:xfrm>
            <a:off x="5867400" y="1143000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553200" y="1447800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553200" y="1828800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00800" y="13671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53200" y="18243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628342"/>
              </p:ext>
            </p:extLst>
          </p:nvPr>
        </p:nvGraphicFramePr>
        <p:xfrm>
          <a:off x="2596076" y="1296710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3" name="Equation" r:id="rId3" imgW="1346040" imgH="711000" progId="Equation.DSMT4">
                  <p:embed/>
                </p:oleObj>
              </mc:Choice>
              <mc:Fallback>
                <p:oleObj name="Equation" r:id="rId3" imgW="134604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6076" y="1296710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4278" y="43291"/>
            <a:ext cx="6813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uniform cylindrical shell: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1767058" y="3689263"/>
            <a:ext cx="1128542" cy="425537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19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31030"/>
              </p:ext>
            </p:extLst>
          </p:nvPr>
        </p:nvGraphicFramePr>
        <p:xfrm>
          <a:off x="4748478" y="2743200"/>
          <a:ext cx="4090722" cy="1396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4" name="Equation" r:id="rId5" imgW="2603160" imgH="888840" progId="Equation.DSMT4">
                  <p:embed/>
                </p:oleObj>
              </mc:Choice>
              <mc:Fallback>
                <p:oleObj name="Equation" r:id="rId5" imgW="2603160" imgH="8888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8478" y="2743200"/>
                        <a:ext cx="4090722" cy="1396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6C88DC5-7C6A-4FCB-A897-173E4059D6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008699"/>
              </p:ext>
            </p:extLst>
          </p:nvPr>
        </p:nvGraphicFramePr>
        <p:xfrm>
          <a:off x="3364522" y="4495799"/>
          <a:ext cx="5621389" cy="1660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Equation" r:id="rId7" imgW="3352680" imgH="990360" progId="Equation.DSMT4">
                  <p:embed/>
                </p:oleObj>
              </mc:Choice>
              <mc:Fallback>
                <p:oleObj name="Equation" r:id="rId7" imgW="335268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64522" y="4495799"/>
                        <a:ext cx="5621389" cy="1660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124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6BB8AC-4530-433F-B326-212D35FF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FC2DC-F586-48E2-8A77-3FE89BE9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08DCE-F156-44DD-9FE6-DC8CE006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CDD906-E759-44D6-BAD3-225A59D46697}"/>
              </a:ext>
            </a:extLst>
          </p:cNvPr>
          <p:cNvSpPr txBox="1"/>
          <p:nvPr/>
        </p:nvSpPr>
        <p:spPr>
          <a:xfrm>
            <a:off x="3048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3A743F-3042-45AF-8444-F5ED2DCD61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235747"/>
              </p:ext>
            </p:extLst>
          </p:nvPr>
        </p:nvGraphicFramePr>
        <p:xfrm>
          <a:off x="892175" y="838200"/>
          <a:ext cx="7246680" cy="5321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Equation" r:id="rId3" imgW="4012920" imgH="2946240" progId="Equation.DSMT4">
                  <p:embed/>
                </p:oleObj>
              </mc:Choice>
              <mc:Fallback>
                <p:oleObj name="Equation" r:id="rId3" imgW="4012920" imgH="29462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DBE80EE-C2B8-4B12-A4F5-EAE0B2689E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2175" y="838200"/>
                        <a:ext cx="7246680" cy="5321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716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13262</TotalTime>
  <Words>627</Words>
  <Application>Microsoft Office PowerPoint</Application>
  <PresentationFormat>On-screen Show (4:3)</PresentationFormat>
  <Paragraphs>182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706</cp:revision>
  <cp:lastPrinted>2019-01-30T03:42:27Z</cp:lastPrinted>
  <dcterms:created xsi:type="dcterms:W3CDTF">2012-01-10T18:32:24Z</dcterms:created>
  <dcterms:modified xsi:type="dcterms:W3CDTF">2021-02-10T02:20:05Z</dcterms:modified>
</cp:coreProperties>
</file>