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6" r:id="rId2"/>
    <p:sldId id="354" r:id="rId3"/>
    <p:sldId id="403" r:id="rId4"/>
    <p:sldId id="406" r:id="rId5"/>
    <p:sldId id="396" r:id="rId6"/>
    <p:sldId id="399" r:id="rId7"/>
    <p:sldId id="397" r:id="rId8"/>
    <p:sldId id="409" r:id="rId9"/>
    <p:sldId id="407" r:id="rId10"/>
    <p:sldId id="408" r:id="rId11"/>
    <p:sldId id="410" r:id="rId12"/>
    <p:sldId id="400" r:id="rId13"/>
    <p:sldId id="401" r:id="rId14"/>
    <p:sldId id="411" r:id="rId15"/>
    <p:sldId id="404" r:id="rId16"/>
    <p:sldId id="402" r:id="rId17"/>
    <p:sldId id="405" r:id="rId18"/>
    <p:sldId id="376" r:id="rId19"/>
    <p:sldId id="377" r:id="rId20"/>
    <p:sldId id="393" r:id="rId21"/>
    <p:sldId id="378" r:id="rId22"/>
    <p:sldId id="394" r:id="rId23"/>
    <p:sldId id="380" r:id="rId24"/>
    <p:sldId id="395" r:id="rId25"/>
    <p:sldId id="392" r:id="rId26"/>
    <p:sldId id="381" r:id="rId27"/>
    <p:sldId id="382" r:id="rId28"/>
    <p:sldId id="383" r:id="rId29"/>
    <p:sldId id="384" r:id="rId30"/>
    <p:sldId id="385" r:id="rId31"/>
    <p:sldId id="386" r:id="rId32"/>
    <p:sldId id="387" r:id="rId33"/>
    <p:sldId id="388" r:id="rId34"/>
    <p:sldId id="389" r:id="rId35"/>
    <p:sldId id="390" r:id="rId36"/>
    <p:sldId id="391"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5" d="100"/>
          <a:sy n="55" d="100"/>
        </p:scale>
        <p:origin x="1186" y="43"/>
      </p:cViewPr>
      <p:guideLst>
        <p:guide orient="horz" pos="2160"/>
        <p:guide pos="2880"/>
      </p:guideLst>
    </p:cSldViewPr>
  </p:slideViewPr>
  <p:notesTextViewPr>
    <p:cViewPr>
      <p:scale>
        <a:sx n="1" d="1"/>
        <a:sy n="1" d="1"/>
      </p:scale>
      <p:origin x="0" y="0"/>
    </p:cViewPr>
  </p:notesTextViewPr>
  <p:sorterViewPr>
    <p:cViewPr>
      <p:scale>
        <a:sx n="130" d="100"/>
        <a:sy n="130" d="100"/>
      </p:scale>
      <p:origin x="0" y="25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51.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2/10/2021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2/10/2021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276807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02/10/2021</a:t>
            </a:r>
            <a:endParaRPr lang="en-US" dirty="0"/>
          </a:p>
        </p:txBody>
      </p:sp>
      <p:sp>
        <p:nvSpPr>
          <p:cNvPr id="5" name="Footer Placeholder 4"/>
          <p:cNvSpPr>
            <a:spLocks noGrp="1"/>
          </p:cNvSpPr>
          <p:nvPr>
            <p:ph type="ftr" sz="quarter" idx="11"/>
          </p:nvPr>
        </p:nvSpPr>
        <p:spPr/>
        <p:txBody>
          <a:bodyPr/>
          <a:lstStyle/>
          <a:p>
            <a:r>
              <a:rPr lang="en-US"/>
              <a:t>PHY 712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02/10/2021</a:t>
            </a:r>
            <a:endParaRPr lang="en-US" dirty="0"/>
          </a:p>
        </p:txBody>
      </p:sp>
      <p:sp>
        <p:nvSpPr>
          <p:cNvPr id="5" name="Footer Placeholder 4"/>
          <p:cNvSpPr>
            <a:spLocks noGrp="1"/>
          </p:cNvSpPr>
          <p:nvPr>
            <p:ph type="ftr" sz="quarter" idx="11"/>
          </p:nvPr>
        </p:nvSpPr>
        <p:spPr/>
        <p:txBody>
          <a:bodyPr/>
          <a:lstStyle/>
          <a:p>
            <a:r>
              <a:rPr lang="en-US"/>
              <a:t>PHY 712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02/10/2021</a:t>
            </a:r>
            <a:endParaRPr lang="en-US" dirty="0"/>
          </a:p>
        </p:txBody>
      </p:sp>
      <p:sp>
        <p:nvSpPr>
          <p:cNvPr id="5" name="Footer Placeholder 4"/>
          <p:cNvSpPr>
            <a:spLocks noGrp="1"/>
          </p:cNvSpPr>
          <p:nvPr>
            <p:ph type="ftr" sz="quarter" idx="11"/>
          </p:nvPr>
        </p:nvSpPr>
        <p:spPr/>
        <p:txBody>
          <a:bodyPr/>
          <a:lstStyle/>
          <a:p>
            <a:r>
              <a:rPr lang="en-US"/>
              <a:t>PHY 712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02/10/2021</a:t>
            </a:r>
            <a:endParaRPr lang="en-US" dirty="0"/>
          </a:p>
        </p:txBody>
      </p:sp>
      <p:sp>
        <p:nvSpPr>
          <p:cNvPr id="5" name="Footer Placeholder 4"/>
          <p:cNvSpPr>
            <a:spLocks noGrp="1"/>
          </p:cNvSpPr>
          <p:nvPr>
            <p:ph type="ftr" sz="quarter" idx="11"/>
          </p:nvPr>
        </p:nvSpPr>
        <p:spPr/>
        <p:txBody>
          <a:bodyPr/>
          <a:lstStyle/>
          <a:p>
            <a:r>
              <a:rPr lang="en-US"/>
              <a:t>PHY 712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02/10/2021</a:t>
            </a:r>
            <a:endParaRPr lang="en-US" dirty="0"/>
          </a:p>
        </p:txBody>
      </p:sp>
      <p:sp>
        <p:nvSpPr>
          <p:cNvPr id="5" name="Footer Placeholder 4"/>
          <p:cNvSpPr>
            <a:spLocks noGrp="1"/>
          </p:cNvSpPr>
          <p:nvPr>
            <p:ph type="ftr" sz="quarter" idx="11"/>
          </p:nvPr>
        </p:nvSpPr>
        <p:spPr/>
        <p:txBody>
          <a:bodyPr/>
          <a:lstStyle/>
          <a:p>
            <a:r>
              <a:rPr lang="en-US"/>
              <a:t>PHY 712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02/10/2021</a:t>
            </a:r>
            <a:endParaRPr lang="en-US" dirty="0"/>
          </a:p>
        </p:txBody>
      </p:sp>
      <p:sp>
        <p:nvSpPr>
          <p:cNvPr id="6" name="Footer Placeholder 5"/>
          <p:cNvSpPr>
            <a:spLocks noGrp="1"/>
          </p:cNvSpPr>
          <p:nvPr>
            <p:ph type="ftr" sz="quarter" idx="11"/>
          </p:nvPr>
        </p:nvSpPr>
        <p:spPr/>
        <p:txBody>
          <a:bodyPr/>
          <a:lstStyle/>
          <a:p>
            <a:r>
              <a:rPr lang="en-US"/>
              <a:t>PHY 712  Spring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02/10/2021</a:t>
            </a:r>
            <a:endParaRPr lang="en-US" dirty="0"/>
          </a:p>
        </p:txBody>
      </p:sp>
      <p:sp>
        <p:nvSpPr>
          <p:cNvPr id="8" name="Footer Placeholder 7"/>
          <p:cNvSpPr>
            <a:spLocks noGrp="1"/>
          </p:cNvSpPr>
          <p:nvPr>
            <p:ph type="ftr" sz="quarter" idx="11"/>
          </p:nvPr>
        </p:nvSpPr>
        <p:spPr/>
        <p:txBody>
          <a:bodyPr/>
          <a:lstStyle/>
          <a:p>
            <a:r>
              <a:rPr lang="en-US"/>
              <a:t>PHY 712  Spring 2021 --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02/10/2021</a:t>
            </a:r>
            <a:endParaRPr lang="en-US" dirty="0"/>
          </a:p>
        </p:txBody>
      </p:sp>
      <p:sp>
        <p:nvSpPr>
          <p:cNvPr id="4" name="Footer Placeholder 3"/>
          <p:cNvSpPr>
            <a:spLocks noGrp="1"/>
          </p:cNvSpPr>
          <p:nvPr>
            <p:ph type="ftr" sz="quarter" idx="11"/>
          </p:nvPr>
        </p:nvSpPr>
        <p:spPr/>
        <p:txBody>
          <a:bodyPr/>
          <a:lstStyle/>
          <a:p>
            <a:r>
              <a:rPr lang="en-US"/>
              <a:t>PHY 712  Spring 2021 --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02/10/2021</a:t>
            </a:r>
            <a:endParaRPr lang="en-US" dirty="0"/>
          </a:p>
        </p:txBody>
      </p:sp>
      <p:sp>
        <p:nvSpPr>
          <p:cNvPr id="6" name="Footer Placeholder 5"/>
          <p:cNvSpPr>
            <a:spLocks noGrp="1"/>
          </p:cNvSpPr>
          <p:nvPr>
            <p:ph type="ftr" sz="quarter" idx="11"/>
          </p:nvPr>
        </p:nvSpPr>
        <p:spPr/>
        <p:txBody>
          <a:bodyPr/>
          <a:lstStyle/>
          <a:p>
            <a:r>
              <a:rPr lang="en-US"/>
              <a:t>PHY 712  Spring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02/10/2021</a:t>
            </a:r>
            <a:endParaRPr lang="en-US" dirty="0"/>
          </a:p>
        </p:txBody>
      </p:sp>
      <p:sp>
        <p:nvSpPr>
          <p:cNvPr id="6" name="Footer Placeholder 5"/>
          <p:cNvSpPr>
            <a:spLocks noGrp="1"/>
          </p:cNvSpPr>
          <p:nvPr>
            <p:ph type="ftr" sz="quarter" idx="11"/>
          </p:nvPr>
        </p:nvSpPr>
        <p:spPr/>
        <p:txBody>
          <a:bodyPr/>
          <a:lstStyle/>
          <a:p>
            <a:r>
              <a:rPr lang="en-US"/>
              <a:t>PHY 712  Spring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02/10/2021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8.bin"/><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5.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7.wmf"/><Relationship Id="rId5" Type="http://schemas.openxmlformats.org/officeDocument/2006/relationships/oleObject" Target="../embeddings/oleObject25.bin"/><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9.wmf"/><Relationship Id="rId5" Type="http://schemas.openxmlformats.org/officeDocument/2006/relationships/oleObject" Target="../embeddings/oleObject27.bin"/><Relationship Id="rId4" Type="http://schemas.openxmlformats.org/officeDocument/2006/relationships/image" Target="../media/image28.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image" Target="../media/image32.png"/><Relationship Id="rId4" Type="http://schemas.openxmlformats.org/officeDocument/2006/relationships/image" Target="../media/image3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3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2.bin"/><Relationship Id="rId5" Type="http://schemas.openxmlformats.org/officeDocument/2006/relationships/image" Target="../media/image36.png"/><Relationship Id="rId4" Type="http://schemas.openxmlformats.org/officeDocument/2006/relationships/image" Target="../media/image3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3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38.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40.png"/><Relationship Id="rId4" Type="http://schemas.openxmlformats.org/officeDocument/2006/relationships/image" Target="../media/image39.wmf"/></Relationships>
</file>

<file path=ppt/slides/_rels/slide2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39.wmf"/><Relationship Id="rId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image" Target="../media/image42.wmf"/></Relationships>
</file>

<file path=ppt/slides/_rels/slide29.xml.rels><?xml version="1.0" encoding="UTF-8" standalone="yes"?>
<Relationships xmlns="http://schemas.openxmlformats.org/package/2006/relationships"><Relationship Id="rId3" Type="http://schemas.openxmlformats.org/officeDocument/2006/relationships/image" Target="../media/image44.gi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43.wmf"/><Relationship Id="rId5" Type="http://schemas.openxmlformats.org/officeDocument/2006/relationships/oleObject" Target="../embeddings/oleObject38.bin"/><Relationship Id="rId4" Type="http://schemas.openxmlformats.org/officeDocument/2006/relationships/hyperlink" Target="http://www.uic.edu/classes/eecs/eecs520/textbook/node32.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image" Target="../media/image45.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image" Target="../media/image46.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48.wmf"/><Relationship Id="rId5" Type="http://schemas.openxmlformats.org/officeDocument/2006/relationships/oleObject" Target="../embeddings/oleObject42.bin"/><Relationship Id="rId4" Type="http://schemas.openxmlformats.org/officeDocument/2006/relationships/image" Target="../media/image4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28.vml"/><Relationship Id="rId4" Type="http://schemas.openxmlformats.org/officeDocument/2006/relationships/image" Target="../media/image49.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image" Target="../media/image50.wmf"/><Relationship Id="rId5" Type="http://schemas.openxmlformats.org/officeDocument/2006/relationships/oleObject" Target="../embeddings/oleObject45.bin"/><Relationship Id="rId4" Type="http://schemas.openxmlformats.org/officeDocument/2006/relationships/image" Target="../media/image47.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47.wmf"/><Relationship Id="rId5" Type="http://schemas.openxmlformats.org/officeDocument/2006/relationships/oleObject" Target="../embeddings/oleObject47.bin"/><Relationship Id="rId4" Type="http://schemas.openxmlformats.org/officeDocument/2006/relationships/image" Target="../media/image51.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31.vml"/><Relationship Id="rId4" Type="http://schemas.openxmlformats.org/officeDocument/2006/relationships/image" Target="../media/image5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457200" y="457200"/>
            <a:ext cx="8458200" cy="5509200"/>
          </a:xfrm>
          <a:prstGeom prst="rect">
            <a:avLst/>
          </a:prstGeom>
          <a:noFill/>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Class notes for Lecture 7:</a:t>
            </a:r>
            <a:endParaRPr lang="en-US" sz="3200" b="1" dirty="0">
              <a:solidFill>
                <a:schemeClr val="folHlink"/>
              </a:solidFill>
            </a:endParaRPr>
          </a:p>
          <a:p>
            <a:pPr marL="457200" lvl="2">
              <a:spcBef>
                <a:spcPct val="50000"/>
              </a:spcBef>
            </a:pPr>
            <a:r>
              <a:rPr lang="en-US" sz="3200" b="1" dirty="0">
                <a:solidFill>
                  <a:schemeClr val="folHlink"/>
                </a:solidFill>
              </a:rPr>
              <a:t>Start reading Chapter 3</a:t>
            </a:r>
          </a:p>
          <a:p>
            <a:pPr marL="914400" lvl="3">
              <a:spcBef>
                <a:spcPct val="50000"/>
              </a:spcBef>
            </a:pPr>
            <a:r>
              <a:rPr lang="en-US" sz="3200" b="1" dirty="0">
                <a:solidFill>
                  <a:schemeClr val="folHlink"/>
                </a:solidFill>
              </a:rPr>
              <a:t>Solution of Poisson/Laplace equation for special geometries – </a:t>
            </a:r>
          </a:p>
          <a:p>
            <a:pPr marL="1885950" lvl="4" indent="-514350">
              <a:spcBef>
                <a:spcPct val="50000"/>
              </a:spcBef>
              <a:buFont typeface="+mj-lt"/>
              <a:buAutoNum type="alphaUcPeriod"/>
            </a:pPr>
            <a:r>
              <a:rPr lang="en-US" sz="3200" b="1" dirty="0">
                <a:solidFill>
                  <a:schemeClr val="folHlink"/>
                </a:solidFill>
              </a:rPr>
              <a:t>Cylindrical</a:t>
            </a:r>
          </a:p>
          <a:p>
            <a:pPr marL="1885950" lvl="4" indent="-514350">
              <a:spcBef>
                <a:spcPct val="50000"/>
              </a:spcBef>
              <a:buFont typeface="+mj-lt"/>
              <a:buAutoNum type="alphaUcPeriod"/>
            </a:pPr>
            <a:r>
              <a:rPr lang="en-US" sz="3200" b="1" dirty="0">
                <a:solidFill>
                  <a:schemeClr val="folHlink"/>
                </a:solidFill>
              </a:rPr>
              <a:t>Spherical</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04140-FDE9-436A-8B3C-5E56F0F37743}"/>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C9E26072-C554-4233-B40B-4F63CC43D40D}"/>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3101E78A-FD4D-4ABB-9DDC-0DAC9C744A13}"/>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9DBDDD9B-61B4-4F84-B143-78DC550D56C1}"/>
              </a:ext>
            </a:extLst>
          </p:cNvPr>
          <p:cNvGraphicFramePr>
            <a:graphicFrameLocks noChangeAspect="1"/>
          </p:cNvGraphicFramePr>
          <p:nvPr>
            <p:extLst>
              <p:ext uri="{D42A27DB-BD31-4B8C-83A1-F6EECF244321}">
                <p14:modId xmlns:p14="http://schemas.microsoft.com/office/powerpoint/2010/main" val="1256205323"/>
              </p:ext>
            </p:extLst>
          </p:nvPr>
        </p:nvGraphicFramePr>
        <p:xfrm>
          <a:off x="214745" y="5358535"/>
          <a:ext cx="7734300" cy="1112837"/>
        </p:xfrm>
        <a:graphic>
          <a:graphicData uri="http://schemas.openxmlformats.org/presentationml/2006/ole">
            <mc:AlternateContent xmlns:mc="http://schemas.openxmlformats.org/markup-compatibility/2006">
              <mc:Choice xmlns:v="urn:schemas-microsoft-com:vml" Requires="v">
                <p:oleObj spid="_x0000_s40972" name="Equation" r:id="rId3" imgW="7734207" imgH="1112742" progId="Equation.DSMT4">
                  <p:embed/>
                </p:oleObj>
              </mc:Choice>
              <mc:Fallback>
                <p:oleObj name="Equation" r:id="rId3" imgW="7734207" imgH="1112742" progId="Equation.DSMT4">
                  <p:embed/>
                  <p:pic>
                    <p:nvPicPr>
                      <p:cNvPr id="0" name=""/>
                      <p:cNvPicPr/>
                      <p:nvPr/>
                    </p:nvPicPr>
                    <p:blipFill>
                      <a:blip r:embed="rId4"/>
                      <a:stretch>
                        <a:fillRect/>
                      </a:stretch>
                    </p:blipFill>
                    <p:spPr>
                      <a:xfrm>
                        <a:off x="214745" y="5358535"/>
                        <a:ext cx="7734300" cy="11128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73B0D381-959E-47F5-88A9-51801E6A2A3F}"/>
              </a:ext>
            </a:extLst>
          </p:cNvPr>
          <p:cNvGraphicFramePr>
            <a:graphicFrameLocks noChangeAspect="1"/>
          </p:cNvGraphicFramePr>
          <p:nvPr>
            <p:extLst>
              <p:ext uri="{D42A27DB-BD31-4B8C-83A1-F6EECF244321}">
                <p14:modId xmlns:p14="http://schemas.microsoft.com/office/powerpoint/2010/main" val="3689261196"/>
              </p:ext>
            </p:extLst>
          </p:nvPr>
        </p:nvGraphicFramePr>
        <p:xfrm>
          <a:off x="152400" y="304800"/>
          <a:ext cx="8839200" cy="5113338"/>
        </p:xfrm>
        <a:graphic>
          <a:graphicData uri="http://schemas.openxmlformats.org/presentationml/2006/ole">
            <mc:AlternateContent xmlns:mc="http://schemas.openxmlformats.org/markup-compatibility/2006">
              <mc:Choice xmlns:v="urn:schemas-microsoft-com:vml" Requires="v">
                <p:oleObj spid="_x0000_s40973" name="Equation" r:id="rId5" imgW="8839449" imgH="5112826" progId="Equation.DSMT4">
                  <p:embed/>
                </p:oleObj>
              </mc:Choice>
              <mc:Fallback>
                <p:oleObj name="Equation" r:id="rId5" imgW="8839449" imgH="5112826" progId="Equation.DSMT4">
                  <p:embed/>
                  <p:pic>
                    <p:nvPicPr>
                      <p:cNvPr id="0" name=""/>
                      <p:cNvPicPr/>
                      <p:nvPr/>
                    </p:nvPicPr>
                    <p:blipFill>
                      <a:blip r:embed="rId6"/>
                      <a:stretch>
                        <a:fillRect/>
                      </a:stretch>
                    </p:blipFill>
                    <p:spPr>
                      <a:xfrm>
                        <a:off x="152400" y="304800"/>
                        <a:ext cx="8839200" cy="5113338"/>
                      </a:xfrm>
                      <a:prstGeom prst="rect">
                        <a:avLst/>
                      </a:prstGeom>
                    </p:spPr>
                  </p:pic>
                </p:oleObj>
              </mc:Fallback>
            </mc:AlternateContent>
          </a:graphicData>
        </a:graphic>
      </p:graphicFrame>
    </p:spTree>
    <p:extLst>
      <p:ext uri="{BB962C8B-B14F-4D97-AF65-F5344CB8AC3E}">
        <p14:creationId xmlns:p14="http://schemas.microsoft.com/office/powerpoint/2010/main" val="337061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E028-45E1-4AD9-9DDA-D36994C67AFC}"/>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2F618E3C-B15C-4DCF-9C4F-AF2F83A3CAE1}"/>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6DC4B564-4099-4CC8-9BAD-57D762EC9652}"/>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A905003B-EE07-4BFD-9A01-337EEE3ED0DC}"/>
              </a:ext>
            </a:extLst>
          </p:cNvPr>
          <p:cNvGraphicFramePr>
            <a:graphicFrameLocks noChangeAspect="1"/>
          </p:cNvGraphicFramePr>
          <p:nvPr>
            <p:extLst>
              <p:ext uri="{D42A27DB-BD31-4B8C-83A1-F6EECF244321}">
                <p14:modId xmlns:p14="http://schemas.microsoft.com/office/powerpoint/2010/main" val="2599572567"/>
              </p:ext>
            </p:extLst>
          </p:nvPr>
        </p:nvGraphicFramePr>
        <p:xfrm>
          <a:off x="484909" y="831056"/>
          <a:ext cx="6659402" cy="2528887"/>
        </p:xfrm>
        <a:graphic>
          <a:graphicData uri="http://schemas.openxmlformats.org/presentationml/2006/ole">
            <mc:AlternateContent xmlns:mc="http://schemas.openxmlformats.org/markup-compatibility/2006">
              <mc:Choice xmlns:v="urn:schemas-microsoft-com:vml" Requires="v">
                <p:oleObj spid="_x0000_s42001" name="Equation" r:id="rId3" imgW="2006280" imgH="761760" progId="Equation.DSMT4">
                  <p:embed/>
                </p:oleObj>
              </mc:Choice>
              <mc:Fallback>
                <p:oleObj name="Equation" r:id="rId3" imgW="2006280" imgH="761760" progId="Equation.DSMT4">
                  <p:embed/>
                  <p:pic>
                    <p:nvPicPr>
                      <p:cNvPr id="0" name=""/>
                      <p:cNvPicPr/>
                      <p:nvPr/>
                    </p:nvPicPr>
                    <p:blipFill>
                      <a:blip r:embed="rId4"/>
                      <a:stretch>
                        <a:fillRect/>
                      </a:stretch>
                    </p:blipFill>
                    <p:spPr>
                      <a:xfrm>
                        <a:off x="484909" y="831056"/>
                        <a:ext cx="6659402" cy="252888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6FD5EE5A-925A-47CE-A913-C977757F15B5}"/>
              </a:ext>
            </a:extLst>
          </p:cNvPr>
          <p:cNvGraphicFramePr>
            <a:graphicFrameLocks noChangeAspect="1"/>
          </p:cNvGraphicFramePr>
          <p:nvPr>
            <p:extLst>
              <p:ext uri="{D42A27DB-BD31-4B8C-83A1-F6EECF244321}">
                <p14:modId xmlns:p14="http://schemas.microsoft.com/office/powerpoint/2010/main" val="1092479802"/>
              </p:ext>
            </p:extLst>
          </p:nvPr>
        </p:nvGraphicFramePr>
        <p:xfrm>
          <a:off x="3556000" y="2095500"/>
          <a:ext cx="914400" cy="198438"/>
        </p:xfrm>
        <a:graphic>
          <a:graphicData uri="http://schemas.openxmlformats.org/presentationml/2006/ole">
            <mc:AlternateContent xmlns:mc="http://schemas.openxmlformats.org/markup-compatibility/2006">
              <mc:Choice xmlns:v="urn:schemas-microsoft-com:vml" Requires="v">
                <p:oleObj spid="_x0000_s42002" name="Equation" r:id="rId5" imgW="914400" imgH="198720" progId="Equation.DSMT4">
                  <p:embed/>
                </p:oleObj>
              </mc:Choice>
              <mc:Fallback>
                <p:oleObj name="Equation" r:id="rId5" imgW="914400" imgH="198720" progId="Equation.DSMT4">
                  <p:embed/>
                  <p:pic>
                    <p:nvPicPr>
                      <p:cNvPr id="0" name=""/>
                      <p:cNvPicPr/>
                      <p:nvPr/>
                    </p:nvPicPr>
                    <p:blipFill>
                      <a:blip r:embed="rId6"/>
                      <a:stretch>
                        <a:fillRect/>
                      </a:stretch>
                    </p:blipFill>
                    <p:spPr>
                      <a:xfrm>
                        <a:off x="3556000" y="2095500"/>
                        <a:ext cx="914400" cy="19843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8E2F75AD-A227-426A-BAED-06A2A4FFF7A1}"/>
              </a:ext>
            </a:extLst>
          </p:cNvPr>
          <p:cNvGraphicFramePr>
            <a:graphicFrameLocks noChangeAspect="1"/>
          </p:cNvGraphicFramePr>
          <p:nvPr>
            <p:extLst>
              <p:ext uri="{D42A27DB-BD31-4B8C-83A1-F6EECF244321}">
                <p14:modId xmlns:p14="http://schemas.microsoft.com/office/powerpoint/2010/main" val="736730290"/>
              </p:ext>
            </p:extLst>
          </p:nvPr>
        </p:nvGraphicFramePr>
        <p:xfrm>
          <a:off x="675481" y="3962400"/>
          <a:ext cx="8383753" cy="1676400"/>
        </p:xfrm>
        <a:graphic>
          <a:graphicData uri="http://schemas.openxmlformats.org/presentationml/2006/ole">
            <mc:AlternateContent xmlns:mc="http://schemas.openxmlformats.org/markup-compatibility/2006">
              <mc:Choice xmlns:v="urn:schemas-microsoft-com:vml" Requires="v">
                <p:oleObj spid="_x0000_s42003" name="Equation" r:id="rId7" imgW="3555720" imgH="711000" progId="Equation.DSMT4">
                  <p:embed/>
                </p:oleObj>
              </mc:Choice>
              <mc:Fallback>
                <p:oleObj name="Equation" r:id="rId7" imgW="3555720" imgH="711000" progId="Equation.DSMT4">
                  <p:embed/>
                  <p:pic>
                    <p:nvPicPr>
                      <p:cNvPr id="12" name="Object 11"/>
                      <p:cNvPicPr>
                        <a:picLocks noChangeAspect="1" noChangeArrowheads="1"/>
                      </p:cNvPicPr>
                      <p:nvPr/>
                    </p:nvPicPr>
                    <p:blipFill>
                      <a:blip r:embed="rId8"/>
                      <a:srcRect/>
                      <a:stretch>
                        <a:fillRect/>
                      </a:stretch>
                    </p:blipFill>
                    <p:spPr bwMode="auto">
                      <a:xfrm>
                        <a:off x="675481" y="3962400"/>
                        <a:ext cx="8383753" cy="1676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98033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Comments and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4244953592"/>
              </p:ext>
            </p:extLst>
          </p:nvPr>
        </p:nvGraphicFramePr>
        <p:xfrm>
          <a:off x="4267200" y="601535"/>
          <a:ext cx="1895054" cy="776287"/>
        </p:xfrm>
        <a:graphic>
          <a:graphicData uri="http://schemas.openxmlformats.org/presentationml/2006/ole">
            <mc:AlternateContent xmlns:mc="http://schemas.openxmlformats.org/markup-compatibility/2006">
              <mc:Choice xmlns:v="urn:schemas-microsoft-com:vml" Requires="v">
                <p:oleObj spid="_x0000_s34874" name="Equation" r:id="rId3" imgW="1054080" imgH="431640" progId="Equation.DSMT4">
                  <p:embed/>
                </p:oleObj>
              </mc:Choice>
              <mc:Fallback>
                <p:oleObj name="Equation" r:id="rId3" imgW="1054080" imgH="431640" progId="Equation.DSMT4">
                  <p:embed/>
                  <p:pic>
                    <p:nvPicPr>
                      <p:cNvPr id="0" name=""/>
                      <p:cNvPicPr/>
                      <p:nvPr/>
                    </p:nvPicPr>
                    <p:blipFill>
                      <a:blip r:embed="rId4"/>
                      <a:stretch>
                        <a:fillRect/>
                      </a:stretch>
                    </p:blipFill>
                    <p:spPr>
                      <a:xfrm>
                        <a:off x="4267200" y="601535"/>
                        <a:ext cx="1895054" cy="776287"/>
                      </a:xfrm>
                      <a:prstGeom prst="rect">
                        <a:avLst/>
                      </a:prstGeom>
                    </p:spPr>
                  </p:pic>
                </p:oleObj>
              </mc:Fallback>
            </mc:AlternateContent>
          </a:graphicData>
        </a:graphic>
      </p:graphicFrame>
      <p:grpSp>
        <p:nvGrpSpPr>
          <p:cNvPr id="7" name="Group 6"/>
          <p:cNvGrpSpPr/>
          <p:nvPr/>
        </p:nvGrpSpPr>
        <p:grpSpPr>
          <a:xfrm>
            <a:off x="304800" y="1981200"/>
            <a:ext cx="1676400" cy="4267200"/>
            <a:chOff x="2590800" y="2286000"/>
            <a:chExt cx="1676400" cy="4267200"/>
          </a:xfrm>
        </p:grpSpPr>
        <p:sp>
          <p:nvSpPr>
            <p:cNvPr id="8" name="Can 7"/>
            <p:cNvSpPr/>
            <p:nvPr/>
          </p:nvSpPr>
          <p:spPr>
            <a:xfrm>
              <a:off x="2590800" y="2286000"/>
              <a:ext cx="1181100" cy="42672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3181350" y="28194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181350" y="24384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2738735"/>
              <a:ext cx="914400" cy="461665"/>
            </a:xfrm>
            <a:prstGeom prst="rect">
              <a:avLst/>
            </a:prstGeom>
            <a:noFill/>
          </p:spPr>
          <p:txBody>
            <a:bodyPr wrap="square" rtlCol="0">
              <a:spAutoFit/>
            </a:bodyPr>
            <a:lstStyle/>
            <a:p>
              <a:r>
                <a:rPr lang="en-US" sz="2400" i="1" dirty="0"/>
                <a:t>r</a:t>
              </a:r>
            </a:p>
          </p:txBody>
        </p:sp>
        <p:sp>
          <p:nvSpPr>
            <p:cNvPr id="12" name="TextBox 11"/>
            <p:cNvSpPr txBox="1"/>
            <p:nvPr/>
          </p:nvSpPr>
          <p:spPr>
            <a:xfrm>
              <a:off x="3352800" y="2372975"/>
              <a:ext cx="914400" cy="461665"/>
            </a:xfrm>
            <a:prstGeom prst="rect">
              <a:avLst/>
            </a:prstGeom>
            <a:noFill/>
          </p:spPr>
          <p:txBody>
            <a:bodyPr wrap="square" rtlCol="0">
              <a:spAutoFit/>
            </a:bodyPr>
            <a:lstStyle/>
            <a:p>
              <a:r>
                <a:rPr lang="en-US" sz="2400" b="1" dirty="0">
                  <a:latin typeface="Symbol" pitchFamily="18" charset="2"/>
                </a:rPr>
                <a:t>f</a:t>
              </a:r>
            </a:p>
          </p:txBody>
        </p:sp>
      </p:grpSp>
      <p:graphicFrame>
        <p:nvGraphicFramePr>
          <p:cNvPr id="13" name="Object 12"/>
          <p:cNvGraphicFramePr>
            <a:graphicFrameLocks noChangeAspect="1"/>
          </p:cNvGraphicFramePr>
          <p:nvPr>
            <p:extLst>
              <p:ext uri="{D42A27DB-BD31-4B8C-83A1-F6EECF244321}">
                <p14:modId xmlns:p14="http://schemas.microsoft.com/office/powerpoint/2010/main" val="1760194465"/>
              </p:ext>
            </p:extLst>
          </p:nvPr>
        </p:nvGraphicFramePr>
        <p:xfrm>
          <a:off x="1811295" y="1612773"/>
          <a:ext cx="7210425" cy="4498975"/>
        </p:xfrm>
        <a:graphic>
          <a:graphicData uri="http://schemas.openxmlformats.org/presentationml/2006/ole">
            <mc:AlternateContent xmlns:mc="http://schemas.openxmlformats.org/markup-compatibility/2006">
              <mc:Choice xmlns:v="urn:schemas-microsoft-com:vml" Requires="v">
                <p:oleObj spid="_x0000_s34875" name="Equation" r:id="rId5" imgW="3377880" imgH="2108160" progId="Equation.DSMT4">
                  <p:embed/>
                </p:oleObj>
              </mc:Choice>
              <mc:Fallback>
                <p:oleObj name="Equation" r:id="rId5" imgW="3377880" imgH="2108160" progId="Equation.DSMT4">
                  <p:embed/>
                  <p:pic>
                    <p:nvPicPr>
                      <p:cNvPr id="12" name="Object 11"/>
                      <p:cNvPicPr>
                        <a:picLocks noChangeAspect="1" noChangeArrowheads="1"/>
                      </p:cNvPicPr>
                      <p:nvPr/>
                    </p:nvPicPr>
                    <p:blipFill>
                      <a:blip r:embed="rId6"/>
                      <a:srcRect/>
                      <a:stretch>
                        <a:fillRect/>
                      </a:stretch>
                    </p:blipFill>
                    <p:spPr bwMode="auto">
                      <a:xfrm>
                        <a:off x="1811295" y="1612773"/>
                        <a:ext cx="7210425"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59367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n 7"/>
          <p:cNvSpPr/>
          <p:nvPr/>
        </p:nvSpPr>
        <p:spPr>
          <a:xfrm>
            <a:off x="1219200" y="1676400"/>
            <a:ext cx="1066800" cy="3841750"/>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CE368B07-CEBF-4C80-90AF-53B34FA04CF3}" type="slidenum">
              <a:rPr lang="en-US" smtClean="0"/>
              <a:t>13</a:t>
            </a:fld>
            <a:endParaRPr lang="en-US" dirty="0"/>
          </a:p>
        </p:txBody>
      </p:sp>
      <p:sp>
        <p:nvSpPr>
          <p:cNvPr id="7" name="Donut 6"/>
          <p:cNvSpPr/>
          <p:nvPr/>
        </p:nvSpPr>
        <p:spPr>
          <a:xfrm>
            <a:off x="1219200" y="1600200"/>
            <a:ext cx="106680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600200" y="454282"/>
            <a:ext cx="533400" cy="457200"/>
          </a:xfrm>
          <a:prstGeom prst="rect">
            <a:avLst/>
          </a:prstGeom>
          <a:noFill/>
        </p:spPr>
        <p:txBody>
          <a:bodyPr wrap="square" rtlCol="0">
            <a:spAutoFit/>
          </a:bodyPr>
          <a:lstStyle/>
          <a:p>
            <a:r>
              <a:rPr lang="en-US" sz="2400" b="1" i="1" dirty="0">
                <a:latin typeface="+mj-lt"/>
              </a:rPr>
              <a:t>z</a:t>
            </a:r>
          </a:p>
        </p:txBody>
      </p:sp>
      <p:cxnSp>
        <p:nvCxnSpPr>
          <p:cNvPr id="13" name="Straight Arrow Connector 12"/>
          <p:cNvCxnSpPr/>
          <p:nvPr/>
        </p:nvCxnSpPr>
        <p:spPr>
          <a:xfrm>
            <a:off x="1752600" y="914400"/>
            <a:ext cx="0" cy="274320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752600" y="3657600"/>
            <a:ext cx="2286000" cy="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85800" y="3657600"/>
            <a:ext cx="1066800" cy="68580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4800" y="4114800"/>
            <a:ext cx="533400" cy="457200"/>
          </a:xfrm>
          <a:prstGeom prst="rect">
            <a:avLst/>
          </a:prstGeom>
          <a:noFill/>
        </p:spPr>
        <p:txBody>
          <a:bodyPr wrap="square" rtlCol="0">
            <a:spAutoFit/>
          </a:bodyPr>
          <a:lstStyle/>
          <a:p>
            <a:r>
              <a:rPr lang="en-US" sz="2400" b="1" i="1" dirty="0">
                <a:latin typeface="+mj-lt"/>
              </a:rPr>
              <a:t>x</a:t>
            </a:r>
          </a:p>
        </p:txBody>
      </p:sp>
      <p:sp>
        <p:nvSpPr>
          <p:cNvPr id="20" name="TextBox 19"/>
          <p:cNvSpPr txBox="1"/>
          <p:nvPr/>
        </p:nvSpPr>
        <p:spPr>
          <a:xfrm>
            <a:off x="3962400" y="3429000"/>
            <a:ext cx="533400" cy="457200"/>
          </a:xfrm>
          <a:prstGeom prst="rect">
            <a:avLst/>
          </a:prstGeom>
          <a:noFill/>
        </p:spPr>
        <p:txBody>
          <a:bodyPr wrap="square" rtlCol="0">
            <a:spAutoFit/>
          </a:bodyPr>
          <a:lstStyle/>
          <a:p>
            <a:r>
              <a:rPr lang="en-US" sz="2400" b="1" i="1" dirty="0">
                <a:latin typeface="+mj-lt"/>
              </a:rPr>
              <a:t>y</a:t>
            </a:r>
          </a:p>
        </p:txBody>
      </p:sp>
      <p:sp>
        <p:nvSpPr>
          <p:cNvPr id="21" name="TextBox 20"/>
          <p:cNvSpPr txBox="1"/>
          <p:nvPr/>
        </p:nvSpPr>
        <p:spPr>
          <a:xfrm>
            <a:off x="4838700" y="701328"/>
            <a:ext cx="2362200" cy="461665"/>
          </a:xfrm>
          <a:prstGeom prst="rect">
            <a:avLst/>
          </a:prstGeom>
          <a:noFill/>
        </p:spPr>
        <p:txBody>
          <a:bodyPr wrap="square" rtlCol="0">
            <a:spAutoFit/>
          </a:bodyPr>
          <a:lstStyle/>
          <a:p>
            <a:r>
              <a:rPr lang="en-US" sz="2400" dirty="0">
                <a:latin typeface="+mj-lt"/>
              </a:rPr>
              <a:t>Top view:</a:t>
            </a:r>
          </a:p>
        </p:txBody>
      </p:sp>
      <p:sp>
        <p:nvSpPr>
          <p:cNvPr id="22" name="Donut 21"/>
          <p:cNvSpPr/>
          <p:nvPr/>
        </p:nvSpPr>
        <p:spPr>
          <a:xfrm>
            <a:off x="5867400" y="1143000"/>
            <a:ext cx="1371600" cy="1371600"/>
          </a:xfrm>
          <a:prstGeom prst="donut">
            <a:avLst>
              <a:gd name="adj" fmla="val 171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 name="Straight Arrow Connector 22"/>
          <p:cNvCxnSpPr/>
          <p:nvPr/>
        </p:nvCxnSpPr>
        <p:spPr>
          <a:xfrm flipH="1">
            <a:off x="6553200" y="1447800"/>
            <a:ext cx="304800" cy="38100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6553200" y="1828800"/>
            <a:ext cx="685800" cy="22860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400800" y="1367135"/>
            <a:ext cx="304800" cy="461665"/>
          </a:xfrm>
          <a:prstGeom prst="rect">
            <a:avLst/>
          </a:prstGeom>
          <a:noFill/>
        </p:spPr>
        <p:txBody>
          <a:bodyPr wrap="square" rtlCol="0">
            <a:spAutoFit/>
          </a:bodyPr>
          <a:lstStyle/>
          <a:p>
            <a:r>
              <a:rPr lang="en-US" sz="2400" i="1" dirty="0">
                <a:latin typeface="+mj-lt"/>
              </a:rPr>
              <a:t>a</a:t>
            </a:r>
          </a:p>
        </p:txBody>
      </p:sp>
      <p:sp>
        <p:nvSpPr>
          <p:cNvPr id="29" name="TextBox 28"/>
          <p:cNvSpPr txBox="1"/>
          <p:nvPr/>
        </p:nvSpPr>
        <p:spPr>
          <a:xfrm>
            <a:off x="6553200" y="1824335"/>
            <a:ext cx="304800" cy="461665"/>
          </a:xfrm>
          <a:prstGeom prst="rect">
            <a:avLst/>
          </a:prstGeom>
          <a:noFill/>
        </p:spPr>
        <p:txBody>
          <a:bodyPr wrap="square" rtlCol="0">
            <a:spAutoFit/>
          </a:bodyPr>
          <a:lstStyle/>
          <a:p>
            <a:r>
              <a:rPr lang="en-US" sz="2400" i="1" dirty="0">
                <a:latin typeface="+mj-lt"/>
              </a:rPr>
              <a:t>b</a:t>
            </a:r>
          </a:p>
        </p:txBody>
      </p:sp>
      <p:graphicFrame>
        <p:nvGraphicFramePr>
          <p:cNvPr id="30" name="Object 29"/>
          <p:cNvGraphicFramePr>
            <a:graphicFrameLocks noChangeAspect="1"/>
          </p:cNvGraphicFramePr>
          <p:nvPr>
            <p:extLst>
              <p:ext uri="{D42A27DB-BD31-4B8C-83A1-F6EECF244321}">
                <p14:modId xmlns:p14="http://schemas.microsoft.com/office/powerpoint/2010/main" val="2975628342"/>
              </p:ext>
            </p:extLst>
          </p:nvPr>
        </p:nvGraphicFramePr>
        <p:xfrm>
          <a:off x="2596076" y="1296710"/>
          <a:ext cx="2866683" cy="1514474"/>
        </p:xfrm>
        <a:graphic>
          <a:graphicData uri="http://schemas.openxmlformats.org/presentationml/2006/ole">
            <mc:AlternateContent xmlns:mc="http://schemas.openxmlformats.org/markup-compatibility/2006">
              <mc:Choice xmlns:v="urn:schemas-microsoft-com:vml" Requires="v">
                <p:oleObj spid="_x0000_s35917" name="Equation" r:id="rId3" imgW="1346040" imgH="711000" progId="Equation.DSMT4">
                  <p:embed/>
                </p:oleObj>
              </mc:Choice>
              <mc:Fallback>
                <p:oleObj name="Equation" r:id="rId3" imgW="1346040" imgH="711000" progId="Equation.DSMT4">
                  <p:embed/>
                  <p:pic>
                    <p:nvPicPr>
                      <p:cNvPr id="0" name=""/>
                      <p:cNvPicPr/>
                      <p:nvPr/>
                    </p:nvPicPr>
                    <p:blipFill>
                      <a:blip r:embed="rId4"/>
                      <a:stretch>
                        <a:fillRect/>
                      </a:stretch>
                    </p:blipFill>
                    <p:spPr>
                      <a:xfrm>
                        <a:off x="2596076" y="1296710"/>
                        <a:ext cx="2866683" cy="1514474"/>
                      </a:xfrm>
                      <a:prstGeom prst="rect">
                        <a:avLst/>
                      </a:prstGeom>
                    </p:spPr>
                  </p:pic>
                </p:oleObj>
              </mc:Fallback>
            </mc:AlternateContent>
          </a:graphicData>
        </a:graphic>
      </p:graphicFrame>
      <p:sp>
        <p:nvSpPr>
          <p:cNvPr id="31" name="TextBox 30"/>
          <p:cNvSpPr txBox="1"/>
          <p:nvPr/>
        </p:nvSpPr>
        <p:spPr>
          <a:xfrm>
            <a:off x="44278" y="43291"/>
            <a:ext cx="6813722" cy="461665"/>
          </a:xfrm>
          <a:prstGeom prst="rect">
            <a:avLst/>
          </a:prstGeom>
          <a:noFill/>
        </p:spPr>
        <p:txBody>
          <a:bodyPr wrap="square" rtlCol="0">
            <a:spAutoFit/>
          </a:bodyPr>
          <a:lstStyle/>
          <a:p>
            <a:r>
              <a:rPr lang="en-US" sz="2400" dirty="0">
                <a:latin typeface="+mj-lt"/>
              </a:rPr>
              <a:t>Example – uniform cylindrical shell:</a:t>
            </a:r>
          </a:p>
        </p:txBody>
      </p:sp>
      <p:cxnSp>
        <p:nvCxnSpPr>
          <p:cNvPr id="32" name="Straight Arrow Connector 31"/>
          <p:cNvCxnSpPr/>
          <p:nvPr/>
        </p:nvCxnSpPr>
        <p:spPr>
          <a:xfrm flipH="1" flipV="1">
            <a:off x="1767058" y="3689263"/>
            <a:ext cx="1128542" cy="425537"/>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819400" y="3810000"/>
            <a:ext cx="533400" cy="457200"/>
          </a:xfrm>
          <a:prstGeom prst="rect">
            <a:avLst/>
          </a:prstGeom>
          <a:noFill/>
        </p:spPr>
        <p:txBody>
          <a:bodyPr wrap="square" rtlCol="0">
            <a:spAutoFit/>
          </a:bodyPr>
          <a:lstStyle/>
          <a:p>
            <a:r>
              <a:rPr lang="en-US" sz="2400" b="1" i="1" dirty="0">
                <a:latin typeface="+mj-lt"/>
              </a:rPr>
              <a:t>r</a:t>
            </a:r>
          </a:p>
        </p:txBody>
      </p:sp>
      <p:graphicFrame>
        <p:nvGraphicFramePr>
          <p:cNvPr id="37" name="Object 36"/>
          <p:cNvGraphicFramePr>
            <a:graphicFrameLocks noChangeAspect="1"/>
          </p:cNvGraphicFramePr>
          <p:nvPr>
            <p:extLst>
              <p:ext uri="{D42A27DB-BD31-4B8C-83A1-F6EECF244321}">
                <p14:modId xmlns:p14="http://schemas.microsoft.com/office/powerpoint/2010/main" val="3137031030"/>
              </p:ext>
            </p:extLst>
          </p:nvPr>
        </p:nvGraphicFramePr>
        <p:xfrm>
          <a:off x="4748478" y="2743200"/>
          <a:ext cx="4090722" cy="1396832"/>
        </p:xfrm>
        <a:graphic>
          <a:graphicData uri="http://schemas.openxmlformats.org/presentationml/2006/ole">
            <mc:AlternateContent xmlns:mc="http://schemas.openxmlformats.org/markup-compatibility/2006">
              <mc:Choice xmlns:v="urn:schemas-microsoft-com:vml" Requires="v">
                <p:oleObj spid="_x0000_s35918" name="Equation" r:id="rId5" imgW="2603160" imgH="888840" progId="Equation.DSMT4">
                  <p:embed/>
                </p:oleObj>
              </mc:Choice>
              <mc:Fallback>
                <p:oleObj name="Equation" r:id="rId5" imgW="2603160" imgH="888840" progId="Equation.DSMT4">
                  <p:embed/>
                  <p:pic>
                    <p:nvPicPr>
                      <p:cNvPr id="14" name="Object 13"/>
                      <p:cNvPicPr/>
                      <p:nvPr/>
                    </p:nvPicPr>
                    <p:blipFill>
                      <a:blip r:embed="rId6"/>
                      <a:stretch>
                        <a:fillRect/>
                      </a:stretch>
                    </p:blipFill>
                    <p:spPr>
                      <a:xfrm>
                        <a:off x="4748478" y="2743200"/>
                        <a:ext cx="4090722" cy="139683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76C88DC5-7C6A-4FCB-A897-173E4059D66A}"/>
              </a:ext>
            </a:extLst>
          </p:cNvPr>
          <p:cNvGraphicFramePr>
            <a:graphicFrameLocks noChangeAspect="1"/>
          </p:cNvGraphicFramePr>
          <p:nvPr>
            <p:extLst>
              <p:ext uri="{D42A27DB-BD31-4B8C-83A1-F6EECF244321}">
                <p14:modId xmlns:p14="http://schemas.microsoft.com/office/powerpoint/2010/main" val="1488008699"/>
              </p:ext>
            </p:extLst>
          </p:nvPr>
        </p:nvGraphicFramePr>
        <p:xfrm>
          <a:off x="3364522" y="4495799"/>
          <a:ext cx="5621389" cy="1660865"/>
        </p:xfrm>
        <a:graphic>
          <a:graphicData uri="http://schemas.openxmlformats.org/presentationml/2006/ole">
            <mc:AlternateContent xmlns:mc="http://schemas.openxmlformats.org/markup-compatibility/2006">
              <mc:Choice xmlns:v="urn:schemas-microsoft-com:vml" Requires="v">
                <p:oleObj spid="_x0000_s35919" name="Equation" r:id="rId7" imgW="3352680" imgH="990360" progId="Equation.DSMT4">
                  <p:embed/>
                </p:oleObj>
              </mc:Choice>
              <mc:Fallback>
                <p:oleObj name="Equation" r:id="rId7" imgW="3352680" imgH="990360" progId="Equation.DSMT4">
                  <p:embed/>
                  <p:pic>
                    <p:nvPicPr>
                      <p:cNvPr id="0" name=""/>
                      <p:cNvPicPr/>
                      <p:nvPr/>
                    </p:nvPicPr>
                    <p:blipFill>
                      <a:blip r:embed="rId8"/>
                      <a:stretch>
                        <a:fillRect/>
                      </a:stretch>
                    </p:blipFill>
                    <p:spPr>
                      <a:xfrm>
                        <a:off x="3364522" y="4495799"/>
                        <a:ext cx="5621389" cy="1660865"/>
                      </a:xfrm>
                      <a:prstGeom prst="rect">
                        <a:avLst/>
                      </a:prstGeom>
                    </p:spPr>
                  </p:pic>
                </p:oleObj>
              </mc:Fallback>
            </mc:AlternateContent>
          </a:graphicData>
        </a:graphic>
      </p:graphicFrame>
    </p:spTree>
    <p:extLst>
      <p:ext uri="{BB962C8B-B14F-4D97-AF65-F5344CB8AC3E}">
        <p14:creationId xmlns:p14="http://schemas.microsoft.com/office/powerpoint/2010/main" val="382312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ADBA99-E1A2-4BA5-B57D-ECCC50CA5818}"/>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7148CC47-7052-47D4-A5F2-DEDBEF134CB4}"/>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FE1AE234-F5CE-4634-BF5D-3F25AFD3E193}"/>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77F2EF97-AE30-4247-9AEC-E04BF1BF82D0}"/>
              </a:ext>
            </a:extLst>
          </p:cNvPr>
          <p:cNvSpPr txBox="1"/>
          <p:nvPr/>
        </p:nvSpPr>
        <p:spPr>
          <a:xfrm>
            <a:off x="533400" y="381000"/>
            <a:ext cx="7620000" cy="461665"/>
          </a:xfrm>
          <a:prstGeom prst="rect">
            <a:avLst/>
          </a:prstGeom>
          <a:noFill/>
        </p:spPr>
        <p:txBody>
          <a:bodyPr wrap="square" rtlCol="0">
            <a:spAutoFit/>
          </a:bodyPr>
          <a:lstStyle/>
          <a:p>
            <a:r>
              <a:rPr lang="en-US" sz="2400" dirty="0">
                <a:latin typeface="+mj-lt"/>
              </a:rPr>
              <a:t>Question – Why only m=0 for this case?</a:t>
            </a:r>
          </a:p>
        </p:txBody>
      </p:sp>
      <p:graphicFrame>
        <p:nvGraphicFramePr>
          <p:cNvPr id="6" name="Object 5">
            <a:extLst>
              <a:ext uri="{FF2B5EF4-FFF2-40B4-BE49-F238E27FC236}">
                <a16:creationId xmlns:a16="http://schemas.microsoft.com/office/drawing/2014/main" id="{6F43D2ED-EA98-4D34-B23F-56717B680BE6}"/>
              </a:ext>
            </a:extLst>
          </p:cNvPr>
          <p:cNvGraphicFramePr>
            <a:graphicFrameLocks noChangeAspect="1"/>
          </p:cNvGraphicFramePr>
          <p:nvPr>
            <p:extLst>
              <p:ext uri="{D42A27DB-BD31-4B8C-83A1-F6EECF244321}">
                <p14:modId xmlns:p14="http://schemas.microsoft.com/office/powerpoint/2010/main" val="603449184"/>
              </p:ext>
            </p:extLst>
          </p:nvPr>
        </p:nvGraphicFramePr>
        <p:xfrm>
          <a:off x="838200" y="1752600"/>
          <a:ext cx="6556922" cy="2870200"/>
        </p:xfrm>
        <a:graphic>
          <a:graphicData uri="http://schemas.openxmlformats.org/presentationml/2006/ole">
            <mc:AlternateContent xmlns:mc="http://schemas.openxmlformats.org/markup-compatibility/2006">
              <mc:Choice xmlns:v="urn:schemas-microsoft-com:vml" Requires="v">
                <p:oleObj spid="_x0000_s43013" name="Equation" r:id="rId3" imgW="3365280" imgH="1473120" progId="Equation.DSMT4">
                  <p:embed/>
                </p:oleObj>
              </mc:Choice>
              <mc:Fallback>
                <p:oleObj name="Equation" r:id="rId3" imgW="3365280" imgH="1473120" progId="Equation.DSMT4">
                  <p:embed/>
                  <p:pic>
                    <p:nvPicPr>
                      <p:cNvPr id="0" name=""/>
                      <p:cNvPicPr/>
                      <p:nvPr/>
                    </p:nvPicPr>
                    <p:blipFill>
                      <a:blip r:embed="rId4"/>
                      <a:stretch>
                        <a:fillRect/>
                      </a:stretch>
                    </p:blipFill>
                    <p:spPr>
                      <a:xfrm>
                        <a:off x="838200" y="1752600"/>
                        <a:ext cx="6556922" cy="2870200"/>
                      </a:xfrm>
                      <a:prstGeom prst="rect">
                        <a:avLst/>
                      </a:prstGeom>
                    </p:spPr>
                  </p:pic>
                </p:oleObj>
              </mc:Fallback>
            </mc:AlternateContent>
          </a:graphicData>
        </a:graphic>
      </p:graphicFrame>
    </p:spTree>
    <p:extLst>
      <p:ext uri="{BB962C8B-B14F-4D97-AF65-F5344CB8AC3E}">
        <p14:creationId xmlns:p14="http://schemas.microsoft.com/office/powerpoint/2010/main" val="142760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6BB8AC-4530-433F-B326-212D35FFE0E9}"/>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CCEFC2DC-F586-48E2-8A77-3FE89BE97688}"/>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90608DCE-F156-44DD-9FE6-DC8CE0063D47}"/>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26CDD906-E759-44D6-BAD3-225A59D46697}"/>
              </a:ext>
            </a:extLst>
          </p:cNvPr>
          <p:cNvSpPr txBox="1"/>
          <p:nvPr/>
        </p:nvSpPr>
        <p:spPr>
          <a:xfrm>
            <a:off x="304800" y="304800"/>
            <a:ext cx="5029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BC3A743F-3042-45AF-8444-F5ED2DCD617A}"/>
              </a:ext>
            </a:extLst>
          </p:cNvPr>
          <p:cNvGraphicFramePr>
            <a:graphicFrameLocks noChangeAspect="1"/>
          </p:cNvGraphicFramePr>
          <p:nvPr>
            <p:extLst>
              <p:ext uri="{D42A27DB-BD31-4B8C-83A1-F6EECF244321}">
                <p14:modId xmlns:p14="http://schemas.microsoft.com/office/powerpoint/2010/main" val="906235747"/>
              </p:ext>
            </p:extLst>
          </p:nvPr>
        </p:nvGraphicFramePr>
        <p:xfrm>
          <a:off x="892175" y="838200"/>
          <a:ext cx="7246680" cy="5321301"/>
        </p:xfrm>
        <a:graphic>
          <a:graphicData uri="http://schemas.openxmlformats.org/presentationml/2006/ole">
            <mc:AlternateContent xmlns:mc="http://schemas.openxmlformats.org/markup-compatibility/2006">
              <mc:Choice xmlns:v="urn:schemas-microsoft-com:vml" Requires="v">
                <p:oleObj spid="_x0000_s37908" name="Equation" r:id="rId3" imgW="4012920" imgH="2946240" progId="Equation.DSMT4">
                  <p:embed/>
                </p:oleObj>
              </mc:Choice>
              <mc:Fallback>
                <p:oleObj name="Equation" r:id="rId3" imgW="4012920" imgH="2946240" progId="Equation.DSMT4">
                  <p:embed/>
                  <p:pic>
                    <p:nvPicPr>
                      <p:cNvPr id="15" name="Object 14">
                        <a:extLst>
                          <a:ext uri="{FF2B5EF4-FFF2-40B4-BE49-F238E27FC236}">
                            <a16:creationId xmlns:a16="http://schemas.microsoft.com/office/drawing/2014/main" id="{2DBE80EE-C2B8-4B12-A4F5-EAE0B2689E4B}"/>
                          </a:ext>
                        </a:extLst>
                      </p:cNvPr>
                      <p:cNvPicPr/>
                      <p:nvPr/>
                    </p:nvPicPr>
                    <p:blipFill>
                      <a:blip r:embed="rId4"/>
                      <a:stretch>
                        <a:fillRect/>
                      </a:stretch>
                    </p:blipFill>
                    <p:spPr>
                      <a:xfrm>
                        <a:off x="892175" y="838200"/>
                        <a:ext cx="7246680" cy="5321301"/>
                      </a:xfrm>
                      <a:prstGeom prst="rect">
                        <a:avLst/>
                      </a:prstGeom>
                    </p:spPr>
                  </p:pic>
                </p:oleObj>
              </mc:Fallback>
            </mc:AlternateContent>
          </a:graphicData>
        </a:graphic>
      </p:graphicFrame>
    </p:spTree>
    <p:extLst>
      <p:ext uri="{BB962C8B-B14F-4D97-AF65-F5344CB8AC3E}">
        <p14:creationId xmlns:p14="http://schemas.microsoft.com/office/powerpoint/2010/main" val="424716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04800" y="228600"/>
            <a:ext cx="4800600" cy="461665"/>
          </a:xfrm>
          <a:prstGeom prst="rect">
            <a:avLst/>
          </a:prstGeom>
          <a:noFill/>
        </p:spPr>
        <p:txBody>
          <a:bodyPr wrap="square" rtlCol="0">
            <a:spAutoFit/>
          </a:bodyPr>
          <a:lstStyle/>
          <a:p>
            <a:r>
              <a:rPr lang="en-US" sz="2400" dirty="0">
                <a:latin typeface="+mj-lt"/>
              </a:rPr>
              <a:t>Example continued --  </a:t>
            </a:r>
            <a:r>
              <a:rPr lang="en-US" sz="2400" i="1" dirty="0">
                <a:latin typeface="+mj-lt"/>
              </a:rPr>
              <a:t>m=0 </a:t>
            </a:r>
            <a:r>
              <a:rPr lang="en-US" sz="2400" dirty="0">
                <a:latin typeface="+mj-lt"/>
              </a:rPr>
              <a:t>only --</a:t>
            </a:r>
          </a:p>
        </p:txBody>
      </p:sp>
      <p:sp>
        <p:nvSpPr>
          <p:cNvPr id="6" name="TextBox 5"/>
          <p:cNvSpPr txBox="1"/>
          <p:nvPr/>
        </p:nvSpPr>
        <p:spPr>
          <a:xfrm>
            <a:off x="457200" y="701328"/>
            <a:ext cx="2362200" cy="461665"/>
          </a:xfrm>
          <a:prstGeom prst="rect">
            <a:avLst/>
          </a:prstGeom>
          <a:noFill/>
        </p:spPr>
        <p:txBody>
          <a:bodyPr wrap="square" rtlCol="0">
            <a:spAutoFit/>
          </a:bodyPr>
          <a:lstStyle/>
          <a:p>
            <a:r>
              <a:rPr lang="en-US" sz="2400" dirty="0">
                <a:latin typeface="+mj-lt"/>
              </a:rPr>
              <a:t>Top view:</a:t>
            </a:r>
          </a:p>
        </p:txBody>
      </p:sp>
      <p:sp>
        <p:nvSpPr>
          <p:cNvPr id="7" name="Donut 6"/>
          <p:cNvSpPr/>
          <p:nvPr/>
        </p:nvSpPr>
        <p:spPr>
          <a:xfrm>
            <a:off x="1485900" y="1143000"/>
            <a:ext cx="1371600" cy="1371600"/>
          </a:xfrm>
          <a:prstGeom prst="donut">
            <a:avLst>
              <a:gd name="adj" fmla="val 171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p:nvPr/>
        </p:nvCxnSpPr>
        <p:spPr>
          <a:xfrm flipH="1">
            <a:off x="2171700" y="1447800"/>
            <a:ext cx="304800" cy="38100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171700" y="1828800"/>
            <a:ext cx="685800" cy="228600"/>
          </a:xfrm>
          <a:prstGeom prst="straightConnector1">
            <a:avLst/>
          </a:prstGeom>
          <a:ln w="635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19300" y="1367135"/>
            <a:ext cx="3048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2171700" y="1824335"/>
            <a:ext cx="304800" cy="461665"/>
          </a:xfrm>
          <a:prstGeom prst="rect">
            <a:avLst/>
          </a:prstGeom>
          <a:noFill/>
        </p:spPr>
        <p:txBody>
          <a:bodyPr wrap="square" rtlCol="0">
            <a:spAutoFit/>
          </a:bodyPr>
          <a:lstStyle/>
          <a:p>
            <a:r>
              <a:rPr lang="en-US" sz="2400" i="1" dirty="0">
                <a:latin typeface="+mj-lt"/>
              </a:rPr>
              <a:t>b</a:t>
            </a:r>
          </a:p>
        </p:txBody>
      </p:sp>
      <p:graphicFrame>
        <p:nvGraphicFramePr>
          <p:cNvPr id="12" name="Object 11"/>
          <p:cNvGraphicFramePr>
            <a:graphicFrameLocks noChangeAspect="1"/>
          </p:cNvGraphicFramePr>
          <p:nvPr>
            <p:extLst>
              <p:ext uri="{D42A27DB-BD31-4B8C-83A1-F6EECF244321}">
                <p14:modId xmlns:p14="http://schemas.microsoft.com/office/powerpoint/2010/main" val="742486728"/>
              </p:ext>
            </p:extLst>
          </p:nvPr>
        </p:nvGraphicFramePr>
        <p:xfrm>
          <a:off x="3124200" y="629342"/>
          <a:ext cx="2866683" cy="1514474"/>
        </p:xfrm>
        <a:graphic>
          <a:graphicData uri="http://schemas.openxmlformats.org/presentationml/2006/ole">
            <mc:AlternateContent xmlns:mc="http://schemas.openxmlformats.org/markup-compatibility/2006">
              <mc:Choice xmlns:v="urn:schemas-microsoft-com:vml" Requires="v">
                <p:oleObj spid="_x0000_s36958" name="Equation" r:id="rId3" imgW="1346040" imgH="711000" progId="Equation.DSMT4">
                  <p:embed/>
                </p:oleObj>
              </mc:Choice>
              <mc:Fallback>
                <p:oleObj name="Equation" r:id="rId3" imgW="1346040" imgH="711000" progId="Equation.DSMT4">
                  <p:embed/>
                  <p:pic>
                    <p:nvPicPr>
                      <p:cNvPr id="30" name="Object 29"/>
                      <p:cNvPicPr/>
                      <p:nvPr/>
                    </p:nvPicPr>
                    <p:blipFill>
                      <a:blip r:embed="rId4"/>
                      <a:stretch>
                        <a:fillRect/>
                      </a:stretch>
                    </p:blipFill>
                    <p:spPr>
                      <a:xfrm>
                        <a:off x="3124200" y="629342"/>
                        <a:ext cx="2866683" cy="1514474"/>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869503494"/>
              </p:ext>
            </p:extLst>
          </p:nvPr>
        </p:nvGraphicFramePr>
        <p:xfrm>
          <a:off x="546100" y="3505200"/>
          <a:ext cx="7115175" cy="2974975"/>
        </p:xfrm>
        <a:graphic>
          <a:graphicData uri="http://schemas.openxmlformats.org/presentationml/2006/ole">
            <mc:AlternateContent xmlns:mc="http://schemas.openxmlformats.org/markup-compatibility/2006">
              <mc:Choice xmlns:v="urn:schemas-microsoft-com:vml" Requires="v">
                <p:oleObj spid="_x0000_s36959" name="Equation" r:id="rId5" imgW="3340080" imgH="1396800" progId="Equation.DSMT4">
                  <p:embed/>
                </p:oleObj>
              </mc:Choice>
              <mc:Fallback>
                <p:oleObj name="Equation" r:id="rId5" imgW="3340080" imgH="1396800" progId="Equation.DSMT4">
                  <p:embed/>
                  <p:pic>
                    <p:nvPicPr>
                      <p:cNvPr id="12" name="Object 11"/>
                      <p:cNvPicPr/>
                      <p:nvPr/>
                    </p:nvPicPr>
                    <p:blipFill>
                      <a:blip r:embed="rId6"/>
                      <a:stretch>
                        <a:fillRect/>
                      </a:stretch>
                    </p:blipFill>
                    <p:spPr>
                      <a:xfrm>
                        <a:off x="546100" y="3505200"/>
                        <a:ext cx="7115175" cy="2974975"/>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2DBE80EE-C2B8-4B12-A4F5-EAE0B2689E4B}"/>
              </a:ext>
            </a:extLst>
          </p:cNvPr>
          <p:cNvGraphicFramePr>
            <a:graphicFrameLocks noChangeAspect="1"/>
          </p:cNvGraphicFramePr>
          <p:nvPr>
            <p:extLst>
              <p:ext uri="{D42A27DB-BD31-4B8C-83A1-F6EECF244321}">
                <p14:modId xmlns:p14="http://schemas.microsoft.com/office/powerpoint/2010/main" val="244318718"/>
              </p:ext>
            </p:extLst>
          </p:nvPr>
        </p:nvGraphicFramePr>
        <p:xfrm>
          <a:off x="2834054" y="2051939"/>
          <a:ext cx="5621389" cy="1660865"/>
        </p:xfrm>
        <a:graphic>
          <a:graphicData uri="http://schemas.openxmlformats.org/presentationml/2006/ole">
            <mc:AlternateContent xmlns:mc="http://schemas.openxmlformats.org/markup-compatibility/2006">
              <mc:Choice xmlns:v="urn:schemas-microsoft-com:vml" Requires="v">
                <p:oleObj spid="_x0000_s36960" name="Equation" r:id="rId7" imgW="3352680" imgH="990360" progId="Equation.DSMT4">
                  <p:embed/>
                </p:oleObj>
              </mc:Choice>
              <mc:Fallback>
                <p:oleObj name="Equation" r:id="rId7" imgW="3352680" imgH="990360" progId="Equation.DSMT4">
                  <p:embed/>
                  <p:pic>
                    <p:nvPicPr>
                      <p:cNvPr id="5" name="Object 4">
                        <a:extLst>
                          <a:ext uri="{FF2B5EF4-FFF2-40B4-BE49-F238E27FC236}">
                            <a16:creationId xmlns:a16="http://schemas.microsoft.com/office/drawing/2014/main" id="{76C88DC5-7C6A-4FCB-A897-173E4059D66A}"/>
                          </a:ext>
                        </a:extLst>
                      </p:cNvPr>
                      <p:cNvPicPr/>
                      <p:nvPr/>
                    </p:nvPicPr>
                    <p:blipFill>
                      <a:blip r:embed="rId8"/>
                      <a:stretch>
                        <a:fillRect/>
                      </a:stretch>
                    </p:blipFill>
                    <p:spPr>
                      <a:xfrm>
                        <a:off x="2834054" y="2051939"/>
                        <a:ext cx="5621389" cy="1660865"/>
                      </a:xfrm>
                      <a:prstGeom prst="rect">
                        <a:avLst/>
                      </a:prstGeom>
                    </p:spPr>
                  </p:pic>
                </p:oleObj>
              </mc:Fallback>
            </mc:AlternateContent>
          </a:graphicData>
        </a:graphic>
      </p:graphicFrame>
    </p:spTree>
    <p:extLst>
      <p:ext uri="{BB962C8B-B14F-4D97-AF65-F5344CB8AC3E}">
        <p14:creationId xmlns:p14="http://schemas.microsoft.com/office/powerpoint/2010/main" val="1907764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BC7913-F1D3-4AA9-B8F2-E1CA737C0C97}"/>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49EFAF59-1F4D-431A-BD40-ED1F3D8E51F1}"/>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870FB434-AE9C-4408-9D98-A29570A4A271}"/>
              </a:ext>
            </a:extLst>
          </p:cNvPr>
          <p:cNvSpPr>
            <a:spLocks noGrp="1"/>
          </p:cNvSpPr>
          <p:nvPr>
            <p:ph type="sldNum" sz="quarter" idx="12"/>
          </p:nvPr>
        </p:nvSpPr>
        <p:spPr/>
        <p:txBody>
          <a:bodyPr/>
          <a:lstStyle/>
          <a:p>
            <a:fld id="{CE368B07-CEBF-4C80-90AF-53B34FA04CF3}" type="slidenum">
              <a:rPr lang="en-US" smtClean="0"/>
              <a:t>17</a:t>
            </a:fld>
            <a:endParaRPr lang="en-US" dirty="0"/>
          </a:p>
        </p:txBody>
      </p:sp>
      <p:pic>
        <p:nvPicPr>
          <p:cNvPr id="5" name="Picture 4">
            <a:extLst>
              <a:ext uri="{FF2B5EF4-FFF2-40B4-BE49-F238E27FC236}">
                <a16:creationId xmlns:a16="http://schemas.microsoft.com/office/drawing/2014/main" id="{68F201BD-AFCC-4E17-AA26-088E20F25D72}"/>
              </a:ext>
            </a:extLst>
          </p:cNvPr>
          <p:cNvPicPr>
            <a:picLocks noChangeAspect="1"/>
          </p:cNvPicPr>
          <p:nvPr/>
        </p:nvPicPr>
        <p:blipFill rotWithShape="1">
          <a:blip r:embed="rId3"/>
          <a:srcRect r="17180"/>
          <a:stretch/>
        </p:blipFill>
        <p:spPr>
          <a:xfrm>
            <a:off x="583005" y="990600"/>
            <a:ext cx="7494195" cy="3790950"/>
          </a:xfrm>
          <a:prstGeom prst="rect">
            <a:avLst/>
          </a:prstGeom>
        </p:spPr>
      </p:pic>
      <p:sp>
        <p:nvSpPr>
          <p:cNvPr id="6" name="TextBox 5">
            <a:extLst>
              <a:ext uri="{FF2B5EF4-FFF2-40B4-BE49-F238E27FC236}">
                <a16:creationId xmlns:a16="http://schemas.microsoft.com/office/drawing/2014/main" id="{CF246AC6-CD17-41BC-9BC3-61E92BCF81AF}"/>
              </a:ext>
            </a:extLst>
          </p:cNvPr>
          <p:cNvSpPr txBox="1"/>
          <p:nvPr/>
        </p:nvSpPr>
        <p:spPr>
          <a:xfrm>
            <a:off x="304800" y="228600"/>
            <a:ext cx="4800600" cy="461665"/>
          </a:xfrm>
          <a:prstGeom prst="rect">
            <a:avLst/>
          </a:prstGeom>
          <a:noFill/>
        </p:spPr>
        <p:txBody>
          <a:bodyPr wrap="square" rtlCol="0">
            <a:spAutoFit/>
          </a:bodyPr>
          <a:lstStyle/>
          <a:p>
            <a:r>
              <a:rPr lang="en-US" sz="2400" dirty="0">
                <a:latin typeface="+mj-lt"/>
              </a:rPr>
              <a:t>Example continued --  </a:t>
            </a:r>
            <a:r>
              <a:rPr lang="en-US" sz="2400" i="1" dirty="0">
                <a:latin typeface="+mj-lt"/>
              </a:rPr>
              <a:t>m=0 </a:t>
            </a:r>
            <a:r>
              <a:rPr lang="en-US" sz="2400" dirty="0">
                <a:latin typeface="+mj-lt"/>
              </a:rPr>
              <a:t>only --</a:t>
            </a:r>
          </a:p>
        </p:txBody>
      </p:sp>
      <p:graphicFrame>
        <p:nvGraphicFramePr>
          <p:cNvPr id="7" name="Object 6">
            <a:extLst>
              <a:ext uri="{FF2B5EF4-FFF2-40B4-BE49-F238E27FC236}">
                <a16:creationId xmlns:a16="http://schemas.microsoft.com/office/drawing/2014/main" id="{FB04C4E1-E666-45E6-BA1F-580DA966E85F}"/>
              </a:ext>
            </a:extLst>
          </p:cNvPr>
          <p:cNvGraphicFramePr>
            <a:graphicFrameLocks noChangeAspect="1"/>
          </p:cNvGraphicFramePr>
          <p:nvPr>
            <p:extLst>
              <p:ext uri="{D42A27DB-BD31-4B8C-83A1-F6EECF244321}">
                <p14:modId xmlns:p14="http://schemas.microsoft.com/office/powerpoint/2010/main" val="2723042069"/>
              </p:ext>
            </p:extLst>
          </p:nvPr>
        </p:nvGraphicFramePr>
        <p:xfrm>
          <a:off x="-5862" y="2572823"/>
          <a:ext cx="1095672" cy="649287"/>
        </p:xfrm>
        <a:graphic>
          <a:graphicData uri="http://schemas.openxmlformats.org/presentationml/2006/ole">
            <mc:AlternateContent xmlns:mc="http://schemas.openxmlformats.org/markup-compatibility/2006">
              <mc:Choice xmlns:v="urn:schemas-microsoft-com:vml" Requires="v">
                <p:oleObj spid="_x0000_s38929" name="Equation" r:id="rId4" imgW="342720" imgH="203040" progId="Equation.DSMT4">
                  <p:embed/>
                </p:oleObj>
              </mc:Choice>
              <mc:Fallback>
                <p:oleObj name="Equation" r:id="rId4" imgW="342720" imgH="203040" progId="Equation.DSMT4">
                  <p:embed/>
                  <p:pic>
                    <p:nvPicPr>
                      <p:cNvPr id="0" name=""/>
                      <p:cNvPicPr/>
                      <p:nvPr/>
                    </p:nvPicPr>
                    <p:blipFill>
                      <a:blip r:embed="rId5"/>
                      <a:stretch>
                        <a:fillRect/>
                      </a:stretch>
                    </p:blipFill>
                    <p:spPr>
                      <a:xfrm>
                        <a:off x="-5862" y="2572823"/>
                        <a:ext cx="1095672" cy="64928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6BD9BD84-F498-494A-B1F6-43604742B93B}"/>
              </a:ext>
            </a:extLst>
          </p:cNvPr>
          <p:cNvSpPr txBox="1"/>
          <p:nvPr/>
        </p:nvSpPr>
        <p:spPr>
          <a:xfrm>
            <a:off x="6002215" y="759767"/>
            <a:ext cx="838200" cy="461665"/>
          </a:xfrm>
          <a:prstGeom prst="rect">
            <a:avLst/>
          </a:prstGeom>
          <a:noFill/>
        </p:spPr>
        <p:txBody>
          <a:bodyPr wrap="square" rtlCol="0">
            <a:spAutoFit/>
          </a:bodyPr>
          <a:lstStyle/>
          <a:p>
            <a:r>
              <a:rPr lang="en-US" sz="2400" b="1" i="1" dirty="0">
                <a:latin typeface="+mj-lt"/>
              </a:rPr>
              <a:t>r</a:t>
            </a:r>
          </a:p>
        </p:txBody>
      </p:sp>
      <p:sp>
        <p:nvSpPr>
          <p:cNvPr id="9" name="Rectangle 8">
            <a:extLst>
              <a:ext uri="{FF2B5EF4-FFF2-40B4-BE49-F238E27FC236}">
                <a16:creationId xmlns:a16="http://schemas.microsoft.com/office/drawing/2014/main" id="{394A212C-F09A-412C-8DA1-B28DE8F6A8C2}"/>
              </a:ext>
            </a:extLst>
          </p:cNvPr>
          <p:cNvSpPr/>
          <p:nvPr/>
        </p:nvSpPr>
        <p:spPr>
          <a:xfrm>
            <a:off x="3352800" y="1219200"/>
            <a:ext cx="1981200" cy="3429000"/>
          </a:xfrm>
          <a:prstGeom prst="rect">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F4F3E0A-D7E9-477D-A795-F895AEB0AC0A}"/>
              </a:ext>
            </a:extLst>
          </p:cNvPr>
          <p:cNvSpPr txBox="1"/>
          <p:nvPr/>
        </p:nvSpPr>
        <p:spPr>
          <a:xfrm>
            <a:off x="5181600" y="723201"/>
            <a:ext cx="838200" cy="461665"/>
          </a:xfrm>
          <a:prstGeom prst="rect">
            <a:avLst/>
          </a:prstGeom>
          <a:noFill/>
        </p:spPr>
        <p:txBody>
          <a:bodyPr wrap="square" rtlCol="0">
            <a:spAutoFit/>
          </a:bodyPr>
          <a:lstStyle/>
          <a:p>
            <a:r>
              <a:rPr lang="en-US" sz="2400" b="1" i="1" dirty="0">
                <a:latin typeface="+mj-lt"/>
              </a:rPr>
              <a:t>b</a:t>
            </a:r>
          </a:p>
        </p:txBody>
      </p:sp>
      <p:sp>
        <p:nvSpPr>
          <p:cNvPr id="11" name="TextBox 10">
            <a:extLst>
              <a:ext uri="{FF2B5EF4-FFF2-40B4-BE49-F238E27FC236}">
                <a16:creationId xmlns:a16="http://schemas.microsoft.com/office/drawing/2014/main" id="{10FA6C26-14C0-472F-AC2B-8EBB0398E4D4}"/>
              </a:ext>
            </a:extLst>
          </p:cNvPr>
          <p:cNvSpPr txBox="1"/>
          <p:nvPr/>
        </p:nvSpPr>
        <p:spPr>
          <a:xfrm>
            <a:off x="3276600" y="762000"/>
            <a:ext cx="838200" cy="461665"/>
          </a:xfrm>
          <a:prstGeom prst="rect">
            <a:avLst/>
          </a:prstGeom>
          <a:noFill/>
        </p:spPr>
        <p:txBody>
          <a:bodyPr wrap="square" rtlCol="0">
            <a:spAutoFit/>
          </a:bodyPr>
          <a:lstStyle/>
          <a:p>
            <a:r>
              <a:rPr lang="en-US" sz="2400" b="1" i="1" dirty="0">
                <a:latin typeface="+mj-lt"/>
              </a:rPr>
              <a:t>a</a:t>
            </a:r>
          </a:p>
        </p:txBody>
      </p:sp>
    </p:spTree>
    <p:extLst>
      <p:ext uri="{BB962C8B-B14F-4D97-AF65-F5344CB8AC3E}">
        <p14:creationId xmlns:p14="http://schemas.microsoft.com/office/powerpoint/2010/main" val="304866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81000" y="304800"/>
            <a:ext cx="8382000" cy="830997"/>
          </a:xfrm>
          <a:prstGeom prst="rect">
            <a:avLst/>
          </a:prstGeom>
          <a:noFill/>
        </p:spPr>
        <p:txBody>
          <a:bodyPr wrap="square" rtlCol="0">
            <a:spAutoFit/>
          </a:bodyPr>
          <a:lstStyle/>
          <a:p>
            <a:r>
              <a:rPr lang="en-US" sz="2400" dirty="0">
                <a:latin typeface="+mj-lt"/>
              </a:rPr>
              <a:t>Solution of the Poisson/Laplace equation in various geometries --  cylindrical geometry with </a:t>
            </a:r>
            <a:r>
              <a:rPr lang="en-US" sz="2400" i="1" dirty="0">
                <a:latin typeface="+mj-lt"/>
              </a:rPr>
              <a:t>z</a:t>
            </a:r>
            <a:r>
              <a:rPr lang="en-US" sz="2400" dirty="0">
                <a:latin typeface="+mj-lt"/>
              </a:rPr>
              <a:t>-dependence</a:t>
            </a:r>
          </a:p>
        </p:txBody>
      </p:sp>
      <p:sp>
        <p:nvSpPr>
          <p:cNvPr id="6" name="Can 5"/>
          <p:cNvSpPr/>
          <p:nvPr/>
        </p:nvSpPr>
        <p:spPr>
          <a:xfrm>
            <a:off x="304800" y="1981200"/>
            <a:ext cx="1181100" cy="34290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895350" y="25146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895350" y="21336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14400" y="2433935"/>
            <a:ext cx="914400" cy="461665"/>
          </a:xfrm>
          <a:prstGeom prst="rect">
            <a:avLst/>
          </a:prstGeom>
          <a:noFill/>
        </p:spPr>
        <p:txBody>
          <a:bodyPr wrap="square" rtlCol="0">
            <a:spAutoFit/>
          </a:bodyPr>
          <a:lstStyle/>
          <a:p>
            <a:r>
              <a:rPr lang="en-US" sz="2400" b="1" dirty="0">
                <a:latin typeface="Symbol" pitchFamily="18" charset="2"/>
              </a:rPr>
              <a:t>r</a:t>
            </a:r>
          </a:p>
        </p:txBody>
      </p:sp>
      <p:sp>
        <p:nvSpPr>
          <p:cNvPr id="15" name="TextBox 14"/>
          <p:cNvSpPr txBox="1"/>
          <p:nvPr/>
        </p:nvSpPr>
        <p:spPr>
          <a:xfrm>
            <a:off x="1066800" y="2068175"/>
            <a:ext cx="9144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7" name="Object 16"/>
          <p:cNvGraphicFramePr>
            <a:graphicFrameLocks noChangeAspect="1"/>
          </p:cNvGraphicFramePr>
          <p:nvPr>
            <p:extLst>
              <p:ext uri="{D42A27DB-BD31-4B8C-83A1-F6EECF244321}">
                <p14:modId xmlns:p14="http://schemas.microsoft.com/office/powerpoint/2010/main" val="375159896"/>
              </p:ext>
            </p:extLst>
          </p:nvPr>
        </p:nvGraphicFramePr>
        <p:xfrm>
          <a:off x="3028950" y="2276475"/>
          <a:ext cx="4826000" cy="2493963"/>
        </p:xfrm>
        <a:graphic>
          <a:graphicData uri="http://schemas.openxmlformats.org/presentationml/2006/ole">
            <mc:AlternateContent xmlns:mc="http://schemas.openxmlformats.org/markup-compatibility/2006">
              <mc:Choice xmlns:v="urn:schemas-microsoft-com:vml" Requires="v">
                <p:oleObj spid="_x0000_s10372" name="数式" r:id="rId3" imgW="2260440" imgH="1168200" progId="Equation.3">
                  <p:embed/>
                </p:oleObj>
              </mc:Choice>
              <mc:Fallback>
                <p:oleObj name="数式" r:id="rId3" imgW="2260440" imgH="1168200" progId="Equation.3">
                  <p:embed/>
                  <p:pic>
                    <p:nvPicPr>
                      <p:cNvPr id="0" name=""/>
                      <p:cNvPicPr>
                        <a:picLocks noChangeAspect="1" noChangeArrowheads="1"/>
                      </p:cNvPicPr>
                      <p:nvPr/>
                    </p:nvPicPr>
                    <p:blipFill>
                      <a:blip r:embed="rId4"/>
                      <a:srcRect/>
                      <a:stretch>
                        <a:fillRect/>
                      </a:stretch>
                    </p:blipFill>
                    <p:spPr bwMode="auto">
                      <a:xfrm>
                        <a:off x="3028950" y="2276475"/>
                        <a:ext cx="4826000"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2" name="Straight Arrow Connector 11"/>
          <p:cNvCxnSpPr/>
          <p:nvPr/>
        </p:nvCxnSpPr>
        <p:spPr>
          <a:xfrm>
            <a:off x="152400" y="2529840"/>
            <a:ext cx="0" cy="2499360"/>
          </a:xfrm>
          <a:prstGeom prst="straightConnector1">
            <a:avLst/>
          </a:prstGeom>
          <a:ln w="25400">
            <a:solidFill>
              <a:schemeClr val="tx1"/>
            </a:solidFill>
            <a:headEnd type="arrow" w="lg" len="med"/>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200" y="3576935"/>
            <a:ext cx="914400" cy="461665"/>
          </a:xfrm>
          <a:prstGeom prst="rect">
            <a:avLst/>
          </a:prstGeom>
          <a:noFill/>
        </p:spPr>
        <p:txBody>
          <a:bodyPr wrap="square" rtlCol="0">
            <a:spAutoFit/>
          </a:bodyPr>
          <a:lstStyle/>
          <a:p>
            <a:r>
              <a:rPr lang="en-US" sz="2400" b="1" dirty="0"/>
              <a:t>z</a:t>
            </a:r>
          </a:p>
        </p:txBody>
      </p:sp>
    </p:spTree>
    <p:extLst>
      <p:ext uri="{BB962C8B-B14F-4D97-AF65-F5344CB8AC3E}">
        <p14:creationId xmlns:p14="http://schemas.microsoft.com/office/powerpoint/2010/main" val="267483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85800" y="147935"/>
            <a:ext cx="7162800" cy="461665"/>
          </a:xfrm>
          <a:prstGeom prst="rect">
            <a:avLst/>
          </a:prstGeom>
          <a:noFill/>
        </p:spPr>
        <p:txBody>
          <a:bodyPr wrap="square" rtlCol="0">
            <a:spAutoFit/>
          </a:bodyPr>
          <a:lstStyle/>
          <a:p>
            <a:r>
              <a:rPr lang="en-US" sz="2400" dirty="0">
                <a:latin typeface="+mj-lt"/>
              </a:rPr>
              <a:t>Cylindrical geometry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192388820"/>
              </p:ext>
            </p:extLst>
          </p:nvPr>
        </p:nvGraphicFramePr>
        <p:xfrm>
          <a:off x="1905000" y="2784475"/>
          <a:ext cx="7102475" cy="2930525"/>
        </p:xfrm>
        <a:graphic>
          <a:graphicData uri="http://schemas.openxmlformats.org/presentationml/2006/ole">
            <mc:AlternateContent xmlns:mc="http://schemas.openxmlformats.org/markup-compatibility/2006">
              <mc:Choice xmlns:v="urn:schemas-microsoft-com:vml" Requires="v">
                <p:oleObj spid="_x0000_s11477" name="数式" r:id="rId3" imgW="3327120" imgH="1371600" progId="Equation.3">
                  <p:embed/>
                </p:oleObj>
              </mc:Choice>
              <mc:Fallback>
                <p:oleObj name="数式" r:id="rId3" imgW="3327120" imgH="1371600" progId="Equation.3">
                  <p:embed/>
                  <p:pic>
                    <p:nvPicPr>
                      <p:cNvPr id="0" name="Object 16"/>
                      <p:cNvPicPr>
                        <a:picLocks noChangeAspect="1" noChangeArrowheads="1"/>
                      </p:cNvPicPr>
                      <p:nvPr/>
                    </p:nvPicPr>
                    <p:blipFill>
                      <a:blip r:embed="rId4"/>
                      <a:srcRect/>
                      <a:stretch>
                        <a:fillRect/>
                      </a:stretch>
                    </p:blipFill>
                    <p:spPr bwMode="auto">
                      <a:xfrm>
                        <a:off x="1905000" y="2784475"/>
                        <a:ext cx="7102475" cy="293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an 7"/>
          <p:cNvSpPr/>
          <p:nvPr/>
        </p:nvSpPr>
        <p:spPr>
          <a:xfrm>
            <a:off x="304800" y="1219200"/>
            <a:ext cx="1181100" cy="34290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895350" y="17526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95350" y="13716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671935"/>
            <a:ext cx="914400" cy="461665"/>
          </a:xfrm>
          <a:prstGeom prst="rect">
            <a:avLst/>
          </a:prstGeom>
          <a:noFill/>
        </p:spPr>
        <p:txBody>
          <a:bodyPr wrap="square" rtlCol="0">
            <a:spAutoFit/>
          </a:bodyPr>
          <a:lstStyle/>
          <a:p>
            <a:r>
              <a:rPr lang="en-US" sz="2400" b="1" dirty="0">
                <a:latin typeface="Symbol" pitchFamily="18" charset="2"/>
              </a:rPr>
              <a:t>r</a:t>
            </a:r>
          </a:p>
        </p:txBody>
      </p:sp>
      <p:sp>
        <p:nvSpPr>
          <p:cNvPr id="12" name="TextBox 11"/>
          <p:cNvSpPr txBox="1"/>
          <p:nvPr/>
        </p:nvSpPr>
        <p:spPr>
          <a:xfrm>
            <a:off x="1066800" y="1306175"/>
            <a:ext cx="914400" cy="461665"/>
          </a:xfrm>
          <a:prstGeom prst="rect">
            <a:avLst/>
          </a:prstGeom>
          <a:noFill/>
        </p:spPr>
        <p:txBody>
          <a:bodyPr wrap="square" rtlCol="0">
            <a:spAutoFit/>
          </a:bodyPr>
          <a:lstStyle/>
          <a:p>
            <a:r>
              <a:rPr lang="en-US" sz="2400" b="1" dirty="0">
                <a:latin typeface="Symbol" pitchFamily="18" charset="2"/>
              </a:rPr>
              <a:t>f</a:t>
            </a:r>
          </a:p>
        </p:txBody>
      </p:sp>
      <p:cxnSp>
        <p:nvCxnSpPr>
          <p:cNvPr id="13" name="Straight Arrow Connector 12"/>
          <p:cNvCxnSpPr/>
          <p:nvPr/>
        </p:nvCxnSpPr>
        <p:spPr>
          <a:xfrm>
            <a:off x="152400" y="1767840"/>
            <a:ext cx="0" cy="2499360"/>
          </a:xfrm>
          <a:prstGeom prst="straightConnector1">
            <a:avLst/>
          </a:prstGeom>
          <a:ln w="25400">
            <a:solidFill>
              <a:schemeClr val="tx1"/>
            </a:solidFill>
            <a:headEnd type="arrow" w="lg" len="me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200" y="2814935"/>
            <a:ext cx="914400" cy="461665"/>
          </a:xfrm>
          <a:prstGeom prst="rect">
            <a:avLst/>
          </a:prstGeom>
          <a:noFill/>
        </p:spPr>
        <p:txBody>
          <a:bodyPr wrap="square" rtlCol="0">
            <a:spAutoFit/>
          </a:bodyPr>
          <a:lstStyle/>
          <a:p>
            <a:r>
              <a:rPr lang="en-US" sz="2400" b="1" i="1" dirty="0"/>
              <a:t>z</a:t>
            </a:r>
          </a:p>
        </p:txBody>
      </p:sp>
      <p:graphicFrame>
        <p:nvGraphicFramePr>
          <p:cNvPr id="15" name="Object 14"/>
          <p:cNvGraphicFramePr>
            <a:graphicFrameLocks noChangeAspect="1"/>
          </p:cNvGraphicFramePr>
          <p:nvPr>
            <p:extLst>
              <p:ext uri="{D42A27DB-BD31-4B8C-83A1-F6EECF244321}">
                <p14:modId xmlns:p14="http://schemas.microsoft.com/office/powerpoint/2010/main" val="3364074532"/>
              </p:ext>
            </p:extLst>
          </p:nvPr>
        </p:nvGraphicFramePr>
        <p:xfrm>
          <a:off x="2076450" y="1169988"/>
          <a:ext cx="4635500" cy="1465262"/>
        </p:xfrm>
        <a:graphic>
          <a:graphicData uri="http://schemas.openxmlformats.org/presentationml/2006/ole">
            <mc:AlternateContent xmlns:mc="http://schemas.openxmlformats.org/markup-compatibility/2006">
              <mc:Choice xmlns:v="urn:schemas-microsoft-com:vml" Requires="v">
                <p:oleObj spid="_x0000_s11478" name="数式" r:id="rId5" imgW="2171520" imgH="685800" progId="Equation.3">
                  <p:embed/>
                </p:oleObj>
              </mc:Choice>
              <mc:Fallback>
                <p:oleObj name="数式" r:id="rId5" imgW="2171520" imgH="685800" progId="Equation.3">
                  <p:embed/>
                  <p:pic>
                    <p:nvPicPr>
                      <p:cNvPr id="0" name="Object 16"/>
                      <p:cNvPicPr>
                        <a:picLocks noChangeAspect="1" noChangeArrowheads="1"/>
                      </p:cNvPicPr>
                      <p:nvPr/>
                    </p:nvPicPr>
                    <p:blipFill>
                      <a:blip r:embed="rId6"/>
                      <a:srcRect/>
                      <a:stretch>
                        <a:fillRect/>
                      </a:stretch>
                    </p:blipFill>
                    <p:spPr bwMode="auto">
                      <a:xfrm>
                        <a:off x="2076450" y="1169988"/>
                        <a:ext cx="46355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3294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6A1E484-3C0C-4FAB-BEE2-42DD237CD83F}"/>
              </a:ext>
            </a:extLst>
          </p:cNvPr>
          <p:cNvPicPr>
            <a:picLocks noChangeAspect="1"/>
          </p:cNvPicPr>
          <p:nvPr/>
        </p:nvPicPr>
        <p:blipFill rotWithShape="1">
          <a:blip r:embed="rId3"/>
          <a:srcRect t="15556"/>
          <a:stretch/>
        </p:blipFill>
        <p:spPr>
          <a:xfrm>
            <a:off x="0" y="1093803"/>
            <a:ext cx="9144000" cy="4670394"/>
          </a:xfrm>
          <a:prstGeom prst="rect">
            <a:avLst/>
          </a:prstGeom>
        </p:spPr>
      </p:pic>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52400" y="3886200"/>
            <a:ext cx="8839200" cy="228600"/>
          </a:xfrm>
          <a:prstGeom prst="rect">
            <a:avLst/>
          </a:prstGeom>
          <a:solidFill>
            <a:srgbClr val="FFC0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85800" y="147935"/>
            <a:ext cx="7162800" cy="461665"/>
          </a:xfrm>
          <a:prstGeom prst="rect">
            <a:avLst/>
          </a:prstGeom>
          <a:noFill/>
        </p:spPr>
        <p:txBody>
          <a:bodyPr wrap="square" rtlCol="0">
            <a:spAutoFit/>
          </a:bodyPr>
          <a:lstStyle/>
          <a:p>
            <a:r>
              <a:rPr lang="en-US" sz="2400" dirty="0">
                <a:latin typeface="+mj-lt"/>
              </a:rPr>
              <a:t>Cylindrical geometry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935196567"/>
              </p:ext>
            </p:extLst>
          </p:nvPr>
        </p:nvGraphicFramePr>
        <p:xfrm>
          <a:off x="1865313" y="2784475"/>
          <a:ext cx="7183437" cy="2930525"/>
        </p:xfrm>
        <a:graphic>
          <a:graphicData uri="http://schemas.openxmlformats.org/presentationml/2006/ole">
            <mc:AlternateContent xmlns:mc="http://schemas.openxmlformats.org/markup-compatibility/2006">
              <mc:Choice xmlns:v="urn:schemas-microsoft-com:vml" Requires="v">
                <p:oleObj spid="_x0000_s27816" name="数式" r:id="rId3" imgW="3365280" imgH="1371600" progId="Equation.3">
                  <p:embed/>
                </p:oleObj>
              </mc:Choice>
              <mc:Fallback>
                <p:oleObj name="数式" r:id="rId3" imgW="3365280" imgH="1371600" progId="Equation.3">
                  <p:embed/>
                  <p:pic>
                    <p:nvPicPr>
                      <p:cNvPr id="0" name=""/>
                      <p:cNvPicPr>
                        <a:picLocks noChangeAspect="1" noChangeArrowheads="1"/>
                      </p:cNvPicPr>
                      <p:nvPr/>
                    </p:nvPicPr>
                    <p:blipFill>
                      <a:blip r:embed="rId4"/>
                      <a:srcRect/>
                      <a:stretch>
                        <a:fillRect/>
                      </a:stretch>
                    </p:blipFill>
                    <p:spPr bwMode="auto">
                      <a:xfrm>
                        <a:off x="1865313" y="2784475"/>
                        <a:ext cx="7183437" cy="293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an 7"/>
          <p:cNvSpPr/>
          <p:nvPr/>
        </p:nvSpPr>
        <p:spPr>
          <a:xfrm>
            <a:off x="304800" y="1219200"/>
            <a:ext cx="1181100" cy="34290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895350" y="17526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95350" y="13716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671935"/>
            <a:ext cx="914400" cy="461665"/>
          </a:xfrm>
          <a:prstGeom prst="rect">
            <a:avLst/>
          </a:prstGeom>
          <a:noFill/>
        </p:spPr>
        <p:txBody>
          <a:bodyPr wrap="square" rtlCol="0">
            <a:spAutoFit/>
          </a:bodyPr>
          <a:lstStyle/>
          <a:p>
            <a:r>
              <a:rPr lang="en-US" sz="2400" b="1" dirty="0">
                <a:latin typeface="Symbol" pitchFamily="18" charset="2"/>
              </a:rPr>
              <a:t>r</a:t>
            </a:r>
          </a:p>
        </p:txBody>
      </p:sp>
      <p:sp>
        <p:nvSpPr>
          <p:cNvPr id="12" name="TextBox 11"/>
          <p:cNvSpPr txBox="1"/>
          <p:nvPr/>
        </p:nvSpPr>
        <p:spPr>
          <a:xfrm>
            <a:off x="1066800" y="1306175"/>
            <a:ext cx="914400" cy="461665"/>
          </a:xfrm>
          <a:prstGeom prst="rect">
            <a:avLst/>
          </a:prstGeom>
          <a:noFill/>
        </p:spPr>
        <p:txBody>
          <a:bodyPr wrap="square" rtlCol="0">
            <a:spAutoFit/>
          </a:bodyPr>
          <a:lstStyle/>
          <a:p>
            <a:r>
              <a:rPr lang="en-US" sz="2400" b="1" dirty="0">
                <a:latin typeface="Symbol" pitchFamily="18" charset="2"/>
              </a:rPr>
              <a:t>f</a:t>
            </a:r>
          </a:p>
        </p:txBody>
      </p:sp>
      <p:cxnSp>
        <p:nvCxnSpPr>
          <p:cNvPr id="13" name="Straight Arrow Connector 12"/>
          <p:cNvCxnSpPr/>
          <p:nvPr/>
        </p:nvCxnSpPr>
        <p:spPr>
          <a:xfrm>
            <a:off x="152400" y="1767840"/>
            <a:ext cx="0" cy="2499360"/>
          </a:xfrm>
          <a:prstGeom prst="straightConnector1">
            <a:avLst/>
          </a:prstGeom>
          <a:ln w="25400">
            <a:solidFill>
              <a:schemeClr val="tx1"/>
            </a:solidFill>
            <a:headEnd type="arrow" w="lg" len="me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200" y="2814935"/>
            <a:ext cx="914400" cy="461665"/>
          </a:xfrm>
          <a:prstGeom prst="rect">
            <a:avLst/>
          </a:prstGeom>
          <a:noFill/>
        </p:spPr>
        <p:txBody>
          <a:bodyPr wrap="square" rtlCol="0">
            <a:spAutoFit/>
          </a:bodyPr>
          <a:lstStyle/>
          <a:p>
            <a:r>
              <a:rPr lang="en-US" sz="2400" b="1" i="1" dirty="0"/>
              <a:t>z</a:t>
            </a:r>
          </a:p>
        </p:txBody>
      </p:sp>
      <p:graphicFrame>
        <p:nvGraphicFramePr>
          <p:cNvPr id="15" name="Object 14"/>
          <p:cNvGraphicFramePr>
            <a:graphicFrameLocks noChangeAspect="1"/>
          </p:cNvGraphicFramePr>
          <p:nvPr>
            <p:extLst>
              <p:ext uri="{D42A27DB-BD31-4B8C-83A1-F6EECF244321}">
                <p14:modId xmlns:p14="http://schemas.microsoft.com/office/powerpoint/2010/main" val="1090224433"/>
              </p:ext>
            </p:extLst>
          </p:nvPr>
        </p:nvGraphicFramePr>
        <p:xfrm>
          <a:off x="2076450" y="1045156"/>
          <a:ext cx="5238750" cy="1621844"/>
        </p:xfrm>
        <a:graphic>
          <a:graphicData uri="http://schemas.openxmlformats.org/presentationml/2006/ole">
            <mc:AlternateContent xmlns:mc="http://schemas.openxmlformats.org/markup-compatibility/2006">
              <mc:Choice xmlns:v="urn:schemas-microsoft-com:vml" Requires="v">
                <p:oleObj spid="_x0000_s27817" name="数式" r:id="rId5" imgW="2171520" imgH="685800" progId="Equation.3">
                  <p:embed/>
                </p:oleObj>
              </mc:Choice>
              <mc:Fallback>
                <p:oleObj name="数式" r:id="rId5" imgW="2171520" imgH="685800" progId="Equation.3">
                  <p:embed/>
                  <p:pic>
                    <p:nvPicPr>
                      <p:cNvPr id="0" name=""/>
                      <p:cNvPicPr>
                        <a:picLocks noChangeAspect="1" noChangeArrowheads="1"/>
                      </p:cNvPicPr>
                      <p:nvPr/>
                    </p:nvPicPr>
                    <p:blipFill>
                      <a:blip r:embed="rId6"/>
                      <a:srcRect/>
                      <a:stretch>
                        <a:fillRect/>
                      </a:stretch>
                    </p:blipFill>
                    <p:spPr bwMode="auto">
                      <a:xfrm>
                        <a:off x="2076450" y="1045156"/>
                        <a:ext cx="5238750" cy="162184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20376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762000" y="609600"/>
            <a:ext cx="8077200" cy="830997"/>
          </a:xfrm>
          <a:prstGeom prst="rect">
            <a:avLst/>
          </a:prstGeom>
          <a:noFill/>
        </p:spPr>
        <p:txBody>
          <a:bodyPr wrap="square" rtlCol="0">
            <a:spAutoFit/>
          </a:bodyPr>
          <a:lstStyle/>
          <a:p>
            <a:r>
              <a:rPr lang="en-US" sz="2400" dirty="0">
                <a:latin typeface="+mj-lt"/>
              </a:rPr>
              <a:t>Solutions of Laplace equation inside cylindrical shape</a:t>
            </a:r>
          </a:p>
          <a:p>
            <a:r>
              <a:rPr lang="en-US" sz="2400" dirty="0">
                <a:latin typeface="+mj-lt"/>
              </a:rPr>
              <a:t>Example with non-trivial boundary value at </a:t>
            </a:r>
            <a:r>
              <a:rPr lang="en-US" sz="2400" i="1" dirty="0">
                <a:latin typeface="+mj-lt"/>
              </a:rPr>
              <a:t>z=L</a:t>
            </a: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3762354852"/>
              </p:ext>
            </p:extLst>
          </p:nvPr>
        </p:nvGraphicFramePr>
        <p:xfrm>
          <a:off x="2133600" y="1641475"/>
          <a:ext cx="6938963" cy="2716213"/>
        </p:xfrm>
        <a:graphic>
          <a:graphicData uri="http://schemas.openxmlformats.org/presentationml/2006/ole">
            <mc:AlternateContent xmlns:mc="http://schemas.openxmlformats.org/markup-compatibility/2006">
              <mc:Choice xmlns:v="urn:schemas-microsoft-com:vml" Requires="v">
                <p:oleObj spid="_x0000_s12499" name="数式" r:id="rId3" imgW="3251160" imgH="1269720" progId="Equation.3">
                  <p:embed/>
                </p:oleObj>
              </mc:Choice>
              <mc:Fallback>
                <p:oleObj name="数式" r:id="rId3" imgW="3251160" imgH="1269720" progId="Equation.3">
                  <p:embed/>
                  <p:pic>
                    <p:nvPicPr>
                      <p:cNvPr id="0" name=""/>
                      <p:cNvPicPr>
                        <a:picLocks noChangeAspect="1" noChangeArrowheads="1"/>
                      </p:cNvPicPr>
                      <p:nvPr/>
                    </p:nvPicPr>
                    <p:blipFill>
                      <a:blip r:embed="rId4"/>
                      <a:srcRect/>
                      <a:stretch>
                        <a:fillRect/>
                      </a:stretch>
                    </p:blipFill>
                    <p:spPr bwMode="auto">
                      <a:xfrm>
                        <a:off x="2133600" y="1641475"/>
                        <a:ext cx="6938963" cy="271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an 6"/>
          <p:cNvSpPr/>
          <p:nvPr/>
        </p:nvSpPr>
        <p:spPr>
          <a:xfrm>
            <a:off x="609600" y="1676400"/>
            <a:ext cx="1066800" cy="2438400"/>
          </a:xfrm>
          <a:prstGeom prst="can">
            <a:avLst>
              <a:gd name="adj" fmla="val 5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1676400"/>
            <a:ext cx="1066800" cy="609600"/>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a:off x="1143000" y="1981200"/>
            <a:ext cx="1295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2333"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6850" y="4267200"/>
            <a:ext cx="62103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95800" y="5867400"/>
            <a:ext cx="609600" cy="461665"/>
          </a:xfrm>
          <a:prstGeom prst="rect">
            <a:avLst/>
          </a:prstGeom>
          <a:noFill/>
        </p:spPr>
        <p:txBody>
          <a:bodyPr wrap="square" rtlCol="0">
            <a:spAutoFit/>
          </a:bodyPr>
          <a:lstStyle/>
          <a:p>
            <a:r>
              <a:rPr lang="en-US" sz="2400" i="1" dirty="0" err="1"/>
              <a:t>k</a:t>
            </a:r>
            <a:r>
              <a:rPr lang="en-US" sz="2400" dirty="0" err="1">
                <a:latin typeface="Symbol" pitchFamily="18" charset="2"/>
              </a:rPr>
              <a:t>r</a:t>
            </a:r>
            <a:endParaRPr lang="en-US" sz="2400" dirty="0">
              <a:latin typeface="Symbol" pitchFamily="18" charset="2"/>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688510878"/>
              </p:ext>
            </p:extLst>
          </p:nvPr>
        </p:nvGraphicFramePr>
        <p:xfrm>
          <a:off x="592352" y="4800600"/>
          <a:ext cx="1057275" cy="488950"/>
        </p:xfrm>
        <a:graphic>
          <a:graphicData uri="http://schemas.openxmlformats.org/presentationml/2006/ole">
            <mc:AlternateContent xmlns:mc="http://schemas.openxmlformats.org/markup-compatibility/2006">
              <mc:Choice xmlns:v="urn:schemas-microsoft-com:vml" Requires="v">
                <p:oleObj spid="_x0000_s12500" name="数式" r:id="rId6" imgW="495000" imgH="228600" progId="Equation.3">
                  <p:embed/>
                </p:oleObj>
              </mc:Choice>
              <mc:Fallback>
                <p:oleObj name="数式" r:id="rId6" imgW="495000" imgH="228600" progId="Equation.3">
                  <p:embed/>
                  <p:pic>
                    <p:nvPicPr>
                      <p:cNvPr id="0" name="Object 5"/>
                      <p:cNvPicPr>
                        <a:picLocks noChangeAspect="1" noChangeArrowheads="1"/>
                      </p:cNvPicPr>
                      <p:nvPr/>
                    </p:nvPicPr>
                    <p:blipFill>
                      <a:blip r:embed="rId7"/>
                      <a:srcRect/>
                      <a:stretch>
                        <a:fillRect/>
                      </a:stretch>
                    </p:blipFill>
                    <p:spPr bwMode="auto">
                      <a:xfrm>
                        <a:off x="592352" y="4800600"/>
                        <a:ext cx="10572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2057400" y="4343400"/>
            <a:ext cx="1752600" cy="369332"/>
          </a:xfrm>
          <a:prstGeom prst="rect">
            <a:avLst/>
          </a:prstGeom>
          <a:noFill/>
        </p:spPr>
        <p:txBody>
          <a:bodyPr wrap="square" rtlCol="0">
            <a:spAutoFit/>
          </a:bodyPr>
          <a:lstStyle/>
          <a:p>
            <a:r>
              <a:rPr lang="en-US" i="1" dirty="0">
                <a:latin typeface="+mj-lt"/>
              </a:rPr>
              <a:t>m=0</a:t>
            </a:r>
          </a:p>
        </p:txBody>
      </p:sp>
      <p:sp>
        <p:nvSpPr>
          <p:cNvPr id="14" name="TextBox 13"/>
          <p:cNvSpPr txBox="1"/>
          <p:nvPr/>
        </p:nvSpPr>
        <p:spPr>
          <a:xfrm>
            <a:off x="2133600" y="4724400"/>
            <a:ext cx="1752600" cy="369332"/>
          </a:xfrm>
          <a:prstGeom prst="rect">
            <a:avLst/>
          </a:prstGeom>
          <a:noFill/>
        </p:spPr>
        <p:txBody>
          <a:bodyPr wrap="square" rtlCol="0">
            <a:spAutoFit/>
          </a:bodyPr>
          <a:lstStyle/>
          <a:p>
            <a:r>
              <a:rPr lang="en-US" i="1" dirty="0">
                <a:latin typeface="+mj-lt"/>
              </a:rPr>
              <a:t>m=1</a:t>
            </a:r>
          </a:p>
        </p:txBody>
      </p:sp>
      <p:sp>
        <p:nvSpPr>
          <p:cNvPr id="15" name="TextBox 14"/>
          <p:cNvSpPr txBox="1"/>
          <p:nvPr/>
        </p:nvSpPr>
        <p:spPr>
          <a:xfrm>
            <a:off x="2286000" y="5029200"/>
            <a:ext cx="1752600" cy="369332"/>
          </a:xfrm>
          <a:prstGeom prst="rect">
            <a:avLst/>
          </a:prstGeom>
          <a:noFill/>
        </p:spPr>
        <p:txBody>
          <a:bodyPr wrap="square" rtlCol="0">
            <a:spAutoFit/>
          </a:bodyPr>
          <a:lstStyle/>
          <a:p>
            <a:r>
              <a:rPr lang="en-US" i="1" dirty="0">
                <a:latin typeface="+mj-lt"/>
              </a:rPr>
              <a:t>m=2</a:t>
            </a:r>
          </a:p>
        </p:txBody>
      </p:sp>
    </p:spTree>
    <p:extLst>
      <p:ext uri="{BB962C8B-B14F-4D97-AF65-F5344CB8AC3E}">
        <p14:creationId xmlns:p14="http://schemas.microsoft.com/office/powerpoint/2010/main" val="144788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762000" y="210577"/>
            <a:ext cx="8077200" cy="830997"/>
          </a:xfrm>
          <a:prstGeom prst="rect">
            <a:avLst/>
          </a:prstGeom>
          <a:noFill/>
        </p:spPr>
        <p:txBody>
          <a:bodyPr wrap="square" rtlCol="0">
            <a:spAutoFit/>
          </a:bodyPr>
          <a:lstStyle/>
          <a:p>
            <a:r>
              <a:rPr lang="en-US" sz="2400" dirty="0">
                <a:latin typeface="+mj-lt"/>
              </a:rPr>
              <a:t>Solutions of Laplace equation inside cylindrical shape</a:t>
            </a:r>
          </a:p>
          <a:p>
            <a:r>
              <a:rPr lang="en-US" sz="2400" dirty="0">
                <a:latin typeface="+mj-lt"/>
              </a:rPr>
              <a:t>Example with non-trivial boundary value at </a:t>
            </a:r>
            <a:r>
              <a:rPr lang="en-US" sz="2400" i="1" dirty="0">
                <a:latin typeface="+mj-lt"/>
              </a:rPr>
              <a:t>z=L</a:t>
            </a: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1766555362"/>
              </p:ext>
            </p:extLst>
          </p:nvPr>
        </p:nvGraphicFramePr>
        <p:xfrm>
          <a:off x="1882959" y="1828800"/>
          <a:ext cx="6970528" cy="4067175"/>
        </p:xfrm>
        <a:graphic>
          <a:graphicData uri="http://schemas.openxmlformats.org/presentationml/2006/ole">
            <mc:AlternateContent xmlns:mc="http://schemas.openxmlformats.org/markup-compatibility/2006">
              <mc:Choice xmlns:v="urn:schemas-microsoft-com:vml" Requires="v">
                <p:oleObj spid="_x0000_s28751" name="Equation" r:id="rId3" imgW="5016240" imgH="2920680" progId="Equation.DSMT4">
                  <p:embed/>
                </p:oleObj>
              </mc:Choice>
              <mc:Fallback>
                <p:oleObj name="Equation" r:id="rId3" imgW="5016240" imgH="2920680" progId="Equation.DSMT4">
                  <p:embed/>
                  <p:pic>
                    <p:nvPicPr>
                      <p:cNvPr id="0" name=""/>
                      <p:cNvPicPr>
                        <a:picLocks noChangeAspect="1" noChangeArrowheads="1"/>
                      </p:cNvPicPr>
                      <p:nvPr/>
                    </p:nvPicPr>
                    <p:blipFill>
                      <a:blip r:embed="rId4"/>
                      <a:srcRect/>
                      <a:stretch>
                        <a:fillRect/>
                      </a:stretch>
                    </p:blipFill>
                    <p:spPr bwMode="auto">
                      <a:xfrm>
                        <a:off x="1882959" y="1828800"/>
                        <a:ext cx="6970528" cy="4067175"/>
                      </a:xfrm>
                      <a:prstGeom prst="rect">
                        <a:avLst/>
                      </a:prstGeom>
                      <a:noFill/>
                      <a:ln>
                        <a:noFill/>
                      </a:ln>
                    </p:spPr>
                  </p:pic>
                </p:oleObj>
              </mc:Fallback>
            </mc:AlternateContent>
          </a:graphicData>
        </a:graphic>
      </p:graphicFrame>
      <p:sp>
        <p:nvSpPr>
          <p:cNvPr id="7" name="Can 6"/>
          <p:cNvSpPr/>
          <p:nvPr/>
        </p:nvSpPr>
        <p:spPr>
          <a:xfrm>
            <a:off x="609600" y="1676400"/>
            <a:ext cx="1066800" cy="2438400"/>
          </a:xfrm>
          <a:prstGeom prst="can">
            <a:avLst>
              <a:gd name="adj" fmla="val 5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1676400"/>
            <a:ext cx="1066800" cy="609600"/>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a:off x="1143000" y="1981200"/>
            <a:ext cx="1295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71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118091961"/>
              </p:ext>
            </p:extLst>
          </p:nvPr>
        </p:nvGraphicFramePr>
        <p:xfrm>
          <a:off x="2209800" y="1442243"/>
          <a:ext cx="6858000" cy="2906713"/>
        </p:xfrm>
        <a:graphic>
          <a:graphicData uri="http://schemas.openxmlformats.org/presentationml/2006/ole">
            <mc:AlternateContent xmlns:mc="http://schemas.openxmlformats.org/markup-compatibility/2006">
              <mc:Choice xmlns:v="urn:schemas-microsoft-com:vml" Requires="v">
                <p:oleObj spid="_x0000_s14527" name="数式" r:id="rId3" imgW="3213000" imgH="1358640" progId="Equation.3">
                  <p:embed/>
                </p:oleObj>
              </mc:Choice>
              <mc:Fallback>
                <p:oleObj name="数式" r:id="rId3" imgW="3213000" imgH="1358640" progId="Equation.3">
                  <p:embed/>
                  <p:pic>
                    <p:nvPicPr>
                      <p:cNvPr id="0" name=""/>
                      <p:cNvPicPr>
                        <a:picLocks noChangeAspect="1" noChangeArrowheads="1"/>
                      </p:cNvPicPr>
                      <p:nvPr/>
                    </p:nvPicPr>
                    <p:blipFill>
                      <a:blip r:embed="rId4"/>
                      <a:srcRect/>
                      <a:stretch>
                        <a:fillRect/>
                      </a:stretch>
                    </p:blipFill>
                    <p:spPr bwMode="auto">
                      <a:xfrm>
                        <a:off x="2209800" y="1442243"/>
                        <a:ext cx="6858000"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an 6"/>
          <p:cNvSpPr/>
          <p:nvPr/>
        </p:nvSpPr>
        <p:spPr>
          <a:xfrm>
            <a:off x="609600" y="1676400"/>
            <a:ext cx="1066800" cy="2438400"/>
          </a:xfrm>
          <a:prstGeom prst="can">
            <a:avLst>
              <a:gd name="adj" fmla="val 55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1676400"/>
            <a:ext cx="1066800" cy="6096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a:off x="1371600" y="1676400"/>
            <a:ext cx="9144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72298" y="228600"/>
            <a:ext cx="8077200" cy="830997"/>
          </a:xfrm>
          <a:prstGeom prst="rect">
            <a:avLst/>
          </a:prstGeom>
          <a:noFill/>
        </p:spPr>
        <p:txBody>
          <a:bodyPr wrap="square" rtlCol="0">
            <a:spAutoFit/>
          </a:bodyPr>
          <a:lstStyle/>
          <a:p>
            <a:r>
              <a:rPr lang="en-US" sz="2400" dirty="0">
                <a:latin typeface="+mj-lt"/>
              </a:rPr>
              <a:t>Solutions of Laplace equation inside cylindrical shape</a:t>
            </a:r>
          </a:p>
          <a:p>
            <a:r>
              <a:rPr lang="en-US" sz="2400" dirty="0">
                <a:latin typeface="+mj-lt"/>
              </a:rPr>
              <a:t>Example with non-trivial boundary value at </a:t>
            </a:r>
            <a:r>
              <a:rPr lang="en-US" sz="2400" i="1" dirty="0">
                <a:latin typeface="Symbol" pitchFamily="18" charset="2"/>
              </a:rPr>
              <a:t>r</a:t>
            </a:r>
            <a:r>
              <a:rPr lang="en-US" sz="2400" i="1" dirty="0">
                <a:latin typeface="+mj-lt"/>
              </a:rPr>
              <a:t>=a</a:t>
            </a:r>
            <a:endParaRPr lang="en-US" sz="2400" dirty="0"/>
          </a:p>
        </p:txBody>
      </p:sp>
      <p:pic>
        <p:nvPicPr>
          <p:cNvPr id="14381"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00" y="4114800"/>
            <a:ext cx="6515100" cy="2118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795837" y="6019800"/>
            <a:ext cx="538163" cy="461665"/>
          </a:xfrm>
          <a:prstGeom prst="rect">
            <a:avLst/>
          </a:prstGeom>
          <a:noFill/>
        </p:spPr>
        <p:txBody>
          <a:bodyPr wrap="square" rtlCol="0">
            <a:spAutoFit/>
          </a:bodyPr>
          <a:lstStyle/>
          <a:p>
            <a:r>
              <a:rPr lang="en-US" sz="2400" i="1" dirty="0" err="1">
                <a:latin typeface="+mj-lt"/>
              </a:rPr>
              <a:t>k</a:t>
            </a:r>
            <a:r>
              <a:rPr lang="en-US" sz="2400" i="1" dirty="0" err="1">
                <a:latin typeface="Symbol" pitchFamily="18" charset="2"/>
              </a:rPr>
              <a:t>r</a:t>
            </a:r>
            <a:endParaRPr lang="en-US" sz="2400" i="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4104511553"/>
              </p:ext>
            </p:extLst>
          </p:nvPr>
        </p:nvGraphicFramePr>
        <p:xfrm>
          <a:off x="749300" y="4800600"/>
          <a:ext cx="1003300" cy="488950"/>
        </p:xfrm>
        <a:graphic>
          <a:graphicData uri="http://schemas.openxmlformats.org/presentationml/2006/ole">
            <mc:AlternateContent xmlns:mc="http://schemas.openxmlformats.org/markup-compatibility/2006">
              <mc:Choice xmlns:v="urn:schemas-microsoft-com:vml" Requires="v">
                <p:oleObj spid="_x0000_s14528" name="数式" r:id="rId6" imgW="469800" imgH="228600" progId="Equation.3">
                  <p:embed/>
                </p:oleObj>
              </mc:Choice>
              <mc:Fallback>
                <p:oleObj name="数式" r:id="rId6" imgW="469800" imgH="228600" progId="Equation.3">
                  <p:embed/>
                  <p:pic>
                    <p:nvPicPr>
                      <p:cNvPr id="0" name="Object 10"/>
                      <p:cNvPicPr>
                        <a:picLocks noChangeAspect="1" noChangeArrowheads="1"/>
                      </p:cNvPicPr>
                      <p:nvPr/>
                    </p:nvPicPr>
                    <p:blipFill>
                      <a:blip r:embed="rId7"/>
                      <a:srcRect/>
                      <a:stretch>
                        <a:fillRect/>
                      </a:stretch>
                    </p:blipFill>
                    <p:spPr bwMode="auto">
                      <a:xfrm>
                        <a:off x="749300" y="4800600"/>
                        <a:ext cx="10033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Box 15"/>
          <p:cNvSpPr txBox="1"/>
          <p:nvPr/>
        </p:nvSpPr>
        <p:spPr>
          <a:xfrm>
            <a:off x="2057400" y="5040868"/>
            <a:ext cx="1752600" cy="369332"/>
          </a:xfrm>
          <a:prstGeom prst="rect">
            <a:avLst/>
          </a:prstGeom>
          <a:noFill/>
        </p:spPr>
        <p:txBody>
          <a:bodyPr wrap="square" rtlCol="0">
            <a:spAutoFit/>
          </a:bodyPr>
          <a:lstStyle/>
          <a:p>
            <a:r>
              <a:rPr lang="en-US" i="1" dirty="0">
                <a:latin typeface="+mj-lt"/>
              </a:rPr>
              <a:t>m=0</a:t>
            </a:r>
          </a:p>
        </p:txBody>
      </p:sp>
      <p:sp>
        <p:nvSpPr>
          <p:cNvPr id="17" name="TextBox 16"/>
          <p:cNvSpPr txBox="1"/>
          <p:nvPr/>
        </p:nvSpPr>
        <p:spPr>
          <a:xfrm>
            <a:off x="3392445" y="5498068"/>
            <a:ext cx="1752600" cy="369332"/>
          </a:xfrm>
          <a:prstGeom prst="rect">
            <a:avLst/>
          </a:prstGeom>
          <a:noFill/>
        </p:spPr>
        <p:txBody>
          <a:bodyPr wrap="square" rtlCol="0">
            <a:spAutoFit/>
          </a:bodyPr>
          <a:lstStyle/>
          <a:p>
            <a:r>
              <a:rPr lang="en-US" i="1" dirty="0">
                <a:latin typeface="+mj-lt"/>
              </a:rPr>
              <a:t>m=1</a:t>
            </a:r>
          </a:p>
        </p:txBody>
      </p:sp>
      <p:sp>
        <p:nvSpPr>
          <p:cNvPr id="18" name="TextBox 17"/>
          <p:cNvSpPr txBox="1"/>
          <p:nvPr/>
        </p:nvSpPr>
        <p:spPr>
          <a:xfrm>
            <a:off x="5867400" y="5410200"/>
            <a:ext cx="1752600" cy="369332"/>
          </a:xfrm>
          <a:prstGeom prst="rect">
            <a:avLst/>
          </a:prstGeom>
          <a:noFill/>
        </p:spPr>
        <p:txBody>
          <a:bodyPr wrap="square" rtlCol="0">
            <a:spAutoFit/>
          </a:bodyPr>
          <a:lstStyle/>
          <a:p>
            <a:r>
              <a:rPr lang="en-US" i="1" dirty="0">
                <a:latin typeface="+mj-lt"/>
              </a:rPr>
              <a:t>m=2</a:t>
            </a:r>
          </a:p>
        </p:txBody>
      </p:sp>
    </p:spTree>
    <p:extLst>
      <p:ext uri="{BB962C8B-B14F-4D97-AF65-F5344CB8AC3E}">
        <p14:creationId xmlns:p14="http://schemas.microsoft.com/office/powerpoint/2010/main" val="1788125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447276308"/>
              </p:ext>
            </p:extLst>
          </p:nvPr>
        </p:nvGraphicFramePr>
        <p:xfrm>
          <a:off x="1981200" y="1513564"/>
          <a:ext cx="7034033" cy="4388819"/>
        </p:xfrm>
        <a:graphic>
          <a:graphicData uri="http://schemas.openxmlformats.org/presentationml/2006/ole">
            <mc:AlternateContent xmlns:mc="http://schemas.openxmlformats.org/markup-compatibility/2006">
              <mc:Choice xmlns:v="urn:schemas-microsoft-com:vml" Requires="v">
                <p:oleObj spid="_x0000_s29766" name="Equation" r:id="rId3" imgW="4914720" imgH="3060360" progId="Equation.DSMT4">
                  <p:embed/>
                </p:oleObj>
              </mc:Choice>
              <mc:Fallback>
                <p:oleObj name="Equation" r:id="rId3" imgW="4914720" imgH="3060360" progId="Equation.DSMT4">
                  <p:embed/>
                  <p:pic>
                    <p:nvPicPr>
                      <p:cNvPr id="0" name=""/>
                      <p:cNvPicPr>
                        <a:picLocks noChangeAspect="1" noChangeArrowheads="1"/>
                      </p:cNvPicPr>
                      <p:nvPr/>
                    </p:nvPicPr>
                    <p:blipFill>
                      <a:blip r:embed="rId4"/>
                      <a:srcRect/>
                      <a:stretch>
                        <a:fillRect/>
                      </a:stretch>
                    </p:blipFill>
                    <p:spPr bwMode="auto">
                      <a:xfrm>
                        <a:off x="1981200" y="1513564"/>
                        <a:ext cx="7034033" cy="4388819"/>
                      </a:xfrm>
                      <a:prstGeom prst="rect">
                        <a:avLst/>
                      </a:prstGeom>
                      <a:noFill/>
                      <a:ln>
                        <a:noFill/>
                      </a:ln>
                    </p:spPr>
                  </p:pic>
                </p:oleObj>
              </mc:Fallback>
            </mc:AlternateContent>
          </a:graphicData>
        </a:graphic>
      </p:graphicFrame>
      <p:sp>
        <p:nvSpPr>
          <p:cNvPr id="7" name="Can 6"/>
          <p:cNvSpPr/>
          <p:nvPr/>
        </p:nvSpPr>
        <p:spPr>
          <a:xfrm>
            <a:off x="609600" y="1676400"/>
            <a:ext cx="1066800" cy="2438400"/>
          </a:xfrm>
          <a:prstGeom prst="can">
            <a:avLst>
              <a:gd name="adj" fmla="val 55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1676400"/>
            <a:ext cx="1066800" cy="6096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a:off x="1371600" y="1676400"/>
            <a:ext cx="9144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72298" y="228600"/>
            <a:ext cx="8077200" cy="830997"/>
          </a:xfrm>
          <a:prstGeom prst="rect">
            <a:avLst/>
          </a:prstGeom>
          <a:noFill/>
        </p:spPr>
        <p:txBody>
          <a:bodyPr wrap="square" rtlCol="0">
            <a:spAutoFit/>
          </a:bodyPr>
          <a:lstStyle/>
          <a:p>
            <a:r>
              <a:rPr lang="en-US" sz="2400" dirty="0">
                <a:latin typeface="+mj-lt"/>
              </a:rPr>
              <a:t>Solutions of Laplace equation inside cylindrical shape</a:t>
            </a:r>
          </a:p>
          <a:p>
            <a:r>
              <a:rPr lang="en-US" sz="2400" dirty="0">
                <a:latin typeface="+mj-lt"/>
              </a:rPr>
              <a:t>Example with non-trivial boundary value at </a:t>
            </a:r>
            <a:r>
              <a:rPr lang="en-US" sz="2400" i="1" dirty="0">
                <a:latin typeface="Symbol" pitchFamily="18" charset="2"/>
              </a:rPr>
              <a:t>r</a:t>
            </a:r>
            <a:r>
              <a:rPr lang="en-US" sz="2400" i="1" dirty="0">
                <a:latin typeface="+mj-lt"/>
              </a:rPr>
              <a:t>=a</a:t>
            </a:r>
            <a:endParaRPr lang="en-US" sz="2400" dirty="0"/>
          </a:p>
        </p:txBody>
      </p:sp>
    </p:spTree>
    <p:extLst>
      <p:ext uri="{BB962C8B-B14F-4D97-AF65-F5344CB8AC3E}">
        <p14:creationId xmlns:p14="http://schemas.microsoft.com/office/powerpoint/2010/main" val="240965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762000" y="609600"/>
            <a:ext cx="7162800" cy="830997"/>
          </a:xfrm>
          <a:prstGeom prst="rect">
            <a:avLst/>
          </a:prstGeom>
          <a:noFill/>
        </p:spPr>
        <p:txBody>
          <a:bodyPr wrap="square" rtlCol="0">
            <a:spAutoFit/>
          </a:bodyPr>
          <a:lstStyle/>
          <a:p>
            <a:r>
              <a:rPr lang="en-US" sz="2400" dirty="0">
                <a:latin typeface="+mj-lt"/>
              </a:rPr>
              <a:t>Green’s function for </a:t>
            </a:r>
            <a:r>
              <a:rPr lang="en-US" sz="2400" dirty="0" err="1">
                <a:latin typeface="+mj-lt"/>
              </a:rPr>
              <a:t>Dirchelet</a:t>
            </a:r>
            <a:r>
              <a:rPr lang="en-US" sz="2400" dirty="0">
                <a:latin typeface="+mj-lt"/>
              </a:rPr>
              <a:t> boundary value inside </a:t>
            </a:r>
            <a:r>
              <a:rPr lang="en-US" sz="2400" dirty="0" err="1">
                <a:latin typeface="+mj-lt"/>
              </a:rPr>
              <a:t>cylindar</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1765420059"/>
              </p:ext>
            </p:extLst>
          </p:nvPr>
        </p:nvGraphicFramePr>
        <p:xfrm>
          <a:off x="1295400" y="1676400"/>
          <a:ext cx="7766050" cy="4254991"/>
        </p:xfrm>
        <a:graphic>
          <a:graphicData uri="http://schemas.openxmlformats.org/presentationml/2006/ole">
            <mc:AlternateContent xmlns:mc="http://schemas.openxmlformats.org/markup-compatibility/2006">
              <mc:Choice xmlns:v="urn:schemas-microsoft-com:vml" Requires="v">
                <p:oleObj spid="_x0000_s26721" name="数式" r:id="rId3" imgW="4228920" imgH="2311200" progId="Equation.3">
                  <p:embed/>
                </p:oleObj>
              </mc:Choice>
              <mc:Fallback>
                <p:oleObj name="数式" r:id="rId3" imgW="4228920" imgH="2311200" progId="Equation.3">
                  <p:embed/>
                  <p:pic>
                    <p:nvPicPr>
                      <p:cNvPr id="0" name=""/>
                      <p:cNvPicPr>
                        <a:picLocks noChangeAspect="1" noChangeArrowheads="1"/>
                      </p:cNvPicPr>
                      <p:nvPr/>
                    </p:nvPicPr>
                    <p:blipFill>
                      <a:blip r:embed="rId4"/>
                      <a:srcRect/>
                      <a:stretch>
                        <a:fillRect/>
                      </a:stretch>
                    </p:blipFill>
                    <p:spPr bwMode="auto">
                      <a:xfrm>
                        <a:off x="1295400" y="1676400"/>
                        <a:ext cx="7766050" cy="4254991"/>
                      </a:xfrm>
                      <a:prstGeom prst="rect">
                        <a:avLst/>
                      </a:prstGeom>
                      <a:noFill/>
                      <a:ln>
                        <a:noFill/>
                      </a:ln>
                    </p:spPr>
                  </p:pic>
                </p:oleObj>
              </mc:Fallback>
            </mc:AlternateContent>
          </a:graphicData>
        </a:graphic>
      </p:graphicFrame>
      <p:grpSp>
        <p:nvGrpSpPr>
          <p:cNvPr id="9" name="Group 8"/>
          <p:cNvGrpSpPr/>
          <p:nvPr/>
        </p:nvGrpSpPr>
        <p:grpSpPr>
          <a:xfrm>
            <a:off x="152400" y="1676400"/>
            <a:ext cx="1066800" cy="2438400"/>
            <a:chOff x="609600" y="1676400"/>
            <a:chExt cx="1066800" cy="2438400"/>
          </a:xfrm>
        </p:grpSpPr>
        <p:sp>
          <p:nvSpPr>
            <p:cNvPr id="7" name="Can 6"/>
            <p:cNvSpPr/>
            <p:nvPr/>
          </p:nvSpPr>
          <p:spPr>
            <a:xfrm>
              <a:off x="609600" y="1676400"/>
              <a:ext cx="1066800" cy="2438400"/>
            </a:xfrm>
            <a:prstGeom prst="can">
              <a:avLst>
                <a:gd name="adj" fmla="val 5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1676400"/>
              <a:ext cx="1066800" cy="609600"/>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Arrow Connector 9"/>
          <p:cNvCxnSpPr/>
          <p:nvPr/>
        </p:nvCxnSpPr>
        <p:spPr>
          <a:xfrm flipH="1">
            <a:off x="1143000" y="1981200"/>
            <a:ext cx="1295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878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88620" y="86975"/>
            <a:ext cx="7239000" cy="461665"/>
          </a:xfrm>
          <a:prstGeom prst="rect">
            <a:avLst/>
          </a:prstGeom>
          <a:noFill/>
        </p:spPr>
        <p:txBody>
          <a:bodyPr wrap="square" rtlCol="0">
            <a:spAutoFit/>
          </a:bodyPr>
          <a:lstStyle/>
          <a:p>
            <a:r>
              <a:rPr lang="en-US" sz="2400" dirty="0">
                <a:latin typeface="+mj-lt"/>
              </a:rPr>
              <a:t>Comments on cylindrical Bessel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1177149081"/>
              </p:ext>
            </p:extLst>
          </p:nvPr>
        </p:nvGraphicFramePr>
        <p:xfrm>
          <a:off x="968375" y="563563"/>
          <a:ext cx="6153150" cy="2144712"/>
        </p:xfrm>
        <a:graphic>
          <a:graphicData uri="http://schemas.openxmlformats.org/presentationml/2006/ole">
            <mc:AlternateContent xmlns:mc="http://schemas.openxmlformats.org/markup-compatibility/2006">
              <mc:Choice xmlns:v="urn:schemas-microsoft-com:vml" Requires="v">
                <p:oleObj spid="_x0000_s15480" name="数式" r:id="rId3" imgW="2882880" imgH="1002960" progId="Equation.3">
                  <p:embed/>
                </p:oleObj>
              </mc:Choice>
              <mc:Fallback>
                <p:oleObj name="数式" r:id="rId3" imgW="2882880" imgH="1002960" progId="Equation.3">
                  <p:embed/>
                  <p:pic>
                    <p:nvPicPr>
                      <p:cNvPr id="0" name="Object 5"/>
                      <p:cNvPicPr>
                        <a:picLocks noChangeAspect="1" noChangeArrowheads="1"/>
                      </p:cNvPicPr>
                      <p:nvPr/>
                    </p:nvPicPr>
                    <p:blipFill>
                      <a:blip r:embed="rId4"/>
                      <a:srcRect/>
                      <a:stretch>
                        <a:fillRect/>
                      </a:stretch>
                    </p:blipFill>
                    <p:spPr bwMode="auto">
                      <a:xfrm>
                        <a:off x="968375" y="563563"/>
                        <a:ext cx="615315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12660"/>
            <a:ext cx="9144000" cy="3411940"/>
          </a:xfrm>
          <a:prstGeom prst="rect">
            <a:avLst/>
          </a:prstGeom>
        </p:spPr>
      </p:pic>
      <p:sp>
        <p:nvSpPr>
          <p:cNvPr id="8" name="TextBox 7"/>
          <p:cNvSpPr txBox="1"/>
          <p:nvPr/>
        </p:nvSpPr>
        <p:spPr>
          <a:xfrm>
            <a:off x="6477000" y="3124200"/>
            <a:ext cx="990600" cy="461665"/>
          </a:xfrm>
          <a:prstGeom prst="rect">
            <a:avLst/>
          </a:prstGeom>
          <a:noFill/>
        </p:spPr>
        <p:txBody>
          <a:bodyPr wrap="square" rtlCol="0">
            <a:spAutoFit/>
          </a:bodyPr>
          <a:lstStyle/>
          <a:p>
            <a:r>
              <a:rPr lang="en-US" sz="2400" i="1" dirty="0">
                <a:latin typeface="+mj-lt"/>
              </a:rPr>
              <a:t>m=0</a:t>
            </a:r>
          </a:p>
        </p:txBody>
      </p:sp>
      <p:sp>
        <p:nvSpPr>
          <p:cNvPr id="9" name="TextBox 8"/>
          <p:cNvSpPr txBox="1"/>
          <p:nvPr/>
        </p:nvSpPr>
        <p:spPr>
          <a:xfrm>
            <a:off x="6629400" y="5100935"/>
            <a:ext cx="990600" cy="461665"/>
          </a:xfrm>
          <a:prstGeom prst="rect">
            <a:avLst/>
          </a:prstGeom>
          <a:noFill/>
        </p:spPr>
        <p:txBody>
          <a:bodyPr wrap="square" rtlCol="0">
            <a:spAutoFit/>
          </a:bodyPr>
          <a:lstStyle/>
          <a:p>
            <a:r>
              <a:rPr lang="en-US" sz="2400" i="1" dirty="0">
                <a:latin typeface="+mj-lt"/>
              </a:rPr>
              <a:t>J</a:t>
            </a:r>
            <a:r>
              <a:rPr lang="en-US" sz="2400" i="1" baseline="-25000" dirty="0">
                <a:latin typeface="+mj-lt"/>
              </a:rPr>
              <a:t>0</a:t>
            </a:r>
            <a:endParaRPr lang="en-US" sz="2400" i="1" dirty="0">
              <a:latin typeface="+mj-lt"/>
            </a:endParaRPr>
          </a:p>
        </p:txBody>
      </p:sp>
      <p:sp>
        <p:nvSpPr>
          <p:cNvPr id="10" name="TextBox 9"/>
          <p:cNvSpPr txBox="1"/>
          <p:nvPr/>
        </p:nvSpPr>
        <p:spPr>
          <a:xfrm>
            <a:off x="1485900" y="3585865"/>
            <a:ext cx="990600" cy="461665"/>
          </a:xfrm>
          <a:prstGeom prst="rect">
            <a:avLst/>
          </a:prstGeom>
          <a:noFill/>
        </p:spPr>
        <p:txBody>
          <a:bodyPr wrap="square" rtlCol="0">
            <a:spAutoFit/>
          </a:bodyPr>
          <a:lstStyle/>
          <a:p>
            <a:r>
              <a:rPr lang="en-US" sz="2400" i="1" dirty="0">
                <a:latin typeface="+mj-lt"/>
              </a:rPr>
              <a:t>K</a:t>
            </a:r>
            <a:r>
              <a:rPr lang="en-US" sz="2400" i="1" baseline="-25000" dirty="0">
                <a:latin typeface="+mj-lt"/>
              </a:rPr>
              <a:t>0</a:t>
            </a:r>
            <a:endParaRPr lang="en-US" sz="2400" i="1" dirty="0">
              <a:latin typeface="+mj-lt"/>
            </a:endParaRPr>
          </a:p>
        </p:txBody>
      </p:sp>
      <p:sp>
        <p:nvSpPr>
          <p:cNvPr id="11" name="TextBox 10"/>
          <p:cNvSpPr txBox="1"/>
          <p:nvPr/>
        </p:nvSpPr>
        <p:spPr>
          <a:xfrm>
            <a:off x="7429500" y="3733800"/>
            <a:ext cx="990600" cy="461665"/>
          </a:xfrm>
          <a:prstGeom prst="rect">
            <a:avLst/>
          </a:prstGeom>
          <a:noFill/>
        </p:spPr>
        <p:txBody>
          <a:bodyPr wrap="square" rtlCol="0">
            <a:spAutoFit/>
          </a:bodyPr>
          <a:lstStyle/>
          <a:p>
            <a:r>
              <a:rPr lang="en-US" sz="2400" i="1" dirty="0">
                <a:latin typeface="+mj-lt"/>
              </a:rPr>
              <a:t>I</a:t>
            </a:r>
            <a:r>
              <a:rPr lang="en-US" sz="2400" i="1" baseline="-25000" dirty="0">
                <a:latin typeface="+mj-lt"/>
              </a:rPr>
              <a:t>0</a:t>
            </a:r>
            <a:r>
              <a:rPr lang="en-US" sz="2400" i="1" dirty="0">
                <a:latin typeface="+mj-lt"/>
              </a:rPr>
              <a:t>/50</a:t>
            </a:r>
          </a:p>
        </p:txBody>
      </p:sp>
      <p:sp>
        <p:nvSpPr>
          <p:cNvPr id="12" name="TextBox 11"/>
          <p:cNvSpPr txBox="1"/>
          <p:nvPr/>
        </p:nvSpPr>
        <p:spPr>
          <a:xfrm>
            <a:off x="1524000" y="5257800"/>
            <a:ext cx="990600" cy="461665"/>
          </a:xfrm>
          <a:prstGeom prst="rect">
            <a:avLst/>
          </a:prstGeom>
          <a:noFill/>
        </p:spPr>
        <p:txBody>
          <a:bodyPr wrap="square" rtlCol="0">
            <a:spAutoFit/>
          </a:bodyPr>
          <a:lstStyle/>
          <a:p>
            <a:r>
              <a:rPr lang="en-US" sz="2400" i="1" dirty="0">
                <a:latin typeface="+mj-lt"/>
              </a:rPr>
              <a:t>N</a:t>
            </a:r>
            <a:r>
              <a:rPr lang="en-US" sz="2400" i="1" baseline="-25000" dirty="0">
                <a:latin typeface="+mj-lt"/>
              </a:rPr>
              <a:t>0</a:t>
            </a:r>
            <a:endParaRPr lang="en-US" sz="2400" i="1" dirty="0">
              <a:latin typeface="+mj-lt"/>
            </a:endParaRPr>
          </a:p>
        </p:txBody>
      </p:sp>
    </p:spTree>
    <p:extLst>
      <p:ext uri="{BB962C8B-B14F-4D97-AF65-F5344CB8AC3E}">
        <p14:creationId xmlns:p14="http://schemas.microsoft.com/office/powerpoint/2010/main" val="3091365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pSp>
        <p:nvGrpSpPr>
          <p:cNvPr id="14" name="Group 13"/>
          <p:cNvGrpSpPr/>
          <p:nvPr/>
        </p:nvGrpSpPr>
        <p:grpSpPr>
          <a:xfrm>
            <a:off x="-76200" y="2766613"/>
            <a:ext cx="9296400" cy="3405587"/>
            <a:chOff x="0" y="1726206"/>
            <a:chExt cx="9296400" cy="3405587"/>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26206"/>
              <a:ext cx="9144000" cy="3405587"/>
            </a:xfrm>
            <a:prstGeom prst="rect">
              <a:avLst/>
            </a:prstGeom>
          </p:spPr>
        </p:pic>
        <p:grpSp>
          <p:nvGrpSpPr>
            <p:cNvPr id="13" name="Group 12"/>
            <p:cNvGrpSpPr/>
            <p:nvPr/>
          </p:nvGrpSpPr>
          <p:grpSpPr>
            <a:xfrm>
              <a:off x="2133600" y="2057400"/>
              <a:ext cx="7162800" cy="2438400"/>
              <a:chOff x="2133600" y="1905000"/>
              <a:chExt cx="7162800" cy="2438400"/>
            </a:xfrm>
          </p:grpSpPr>
          <p:sp>
            <p:nvSpPr>
              <p:cNvPr id="6" name="TextBox 5"/>
              <p:cNvSpPr txBox="1"/>
              <p:nvPr/>
            </p:nvSpPr>
            <p:spPr>
              <a:xfrm>
                <a:off x="6477000" y="1981200"/>
                <a:ext cx="990600" cy="461665"/>
              </a:xfrm>
              <a:prstGeom prst="rect">
                <a:avLst/>
              </a:prstGeom>
              <a:noFill/>
            </p:spPr>
            <p:txBody>
              <a:bodyPr wrap="square" rtlCol="0">
                <a:spAutoFit/>
              </a:bodyPr>
              <a:lstStyle/>
              <a:p>
                <a:r>
                  <a:rPr lang="en-US" sz="2400" i="1" dirty="0">
                    <a:latin typeface="+mj-lt"/>
                  </a:rPr>
                  <a:t>m=1</a:t>
                </a:r>
              </a:p>
            </p:txBody>
          </p:sp>
          <p:sp>
            <p:nvSpPr>
              <p:cNvPr id="7" name="TextBox 6"/>
              <p:cNvSpPr txBox="1"/>
              <p:nvPr/>
            </p:nvSpPr>
            <p:spPr>
              <a:xfrm>
                <a:off x="7620000" y="3729335"/>
                <a:ext cx="990600" cy="461665"/>
              </a:xfrm>
              <a:prstGeom prst="rect">
                <a:avLst/>
              </a:prstGeom>
              <a:noFill/>
            </p:spPr>
            <p:txBody>
              <a:bodyPr wrap="square" rtlCol="0">
                <a:spAutoFit/>
              </a:bodyPr>
              <a:lstStyle/>
              <a:p>
                <a:r>
                  <a:rPr lang="en-US" sz="2400" i="1" dirty="0">
                    <a:latin typeface="+mj-lt"/>
                  </a:rPr>
                  <a:t>J</a:t>
                </a:r>
                <a:r>
                  <a:rPr lang="en-US" sz="2400" i="1" baseline="-25000" dirty="0">
                    <a:latin typeface="+mj-lt"/>
                  </a:rPr>
                  <a:t>1</a:t>
                </a:r>
                <a:endParaRPr lang="en-US" sz="2400" i="1" dirty="0">
                  <a:latin typeface="+mj-lt"/>
                </a:endParaRPr>
              </a:p>
            </p:txBody>
          </p:sp>
          <p:sp>
            <p:nvSpPr>
              <p:cNvPr id="8" name="TextBox 7"/>
              <p:cNvSpPr txBox="1"/>
              <p:nvPr/>
            </p:nvSpPr>
            <p:spPr>
              <a:xfrm>
                <a:off x="3429000" y="3881735"/>
                <a:ext cx="990600" cy="461665"/>
              </a:xfrm>
              <a:prstGeom prst="rect">
                <a:avLst/>
              </a:prstGeom>
              <a:noFill/>
            </p:spPr>
            <p:txBody>
              <a:bodyPr wrap="square" rtlCol="0">
                <a:spAutoFit/>
              </a:bodyPr>
              <a:lstStyle/>
              <a:p>
                <a:r>
                  <a:rPr lang="en-US" sz="2400" i="1" dirty="0">
                    <a:latin typeface="+mj-lt"/>
                  </a:rPr>
                  <a:t>N</a:t>
                </a:r>
                <a:r>
                  <a:rPr lang="en-US" sz="2400" i="1" baseline="-25000" dirty="0">
                    <a:latin typeface="+mj-lt"/>
                  </a:rPr>
                  <a:t>1</a:t>
                </a:r>
                <a:endParaRPr lang="en-US" sz="2400" i="1" dirty="0">
                  <a:latin typeface="+mj-lt"/>
                </a:endParaRPr>
              </a:p>
            </p:txBody>
          </p:sp>
          <p:sp>
            <p:nvSpPr>
              <p:cNvPr id="9" name="TextBox 8"/>
              <p:cNvSpPr txBox="1"/>
              <p:nvPr/>
            </p:nvSpPr>
            <p:spPr>
              <a:xfrm>
                <a:off x="2133600" y="1905000"/>
                <a:ext cx="990600" cy="461665"/>
              </a:xfrm>
              <a:prstGeom prst="rect">
                <a:avLst/>
              </a:prstGeom>
              <a:noFill/>
            </p:spPr>
            <p:txBody>
              <a:bodyPr wrap="square" rtlCol="0">
                <a:spAutoFit/>
              </a:bodyPr>
              <a:lstStyle/>
              <a:p>
                <a:r>
                  <a:rPr lang="en-US" sz="2400" i="1" dirty="0">
                    <a:latin typeface="+mj-lt"/>
                  </a:rPr>
                  <a:t>K</a:t>
                </a:r>
                <a:r>
                  <a:rPr lang="en-US" sz="2400" i="1" baseline="-25000" dirty="0">
                    <a:latin typeface="+mj-lt"/>
                  </a:rPr>
                  <a:t>1</a:t>
                </a:r>
                <a:endParaRPr lang="en-US" sz="2400" i="1" dirty="0">
                  <a:latin typeface="+mj-lt"/>
                </a:endParaRPr>
              </a:p>
            </p:txBody>
          </p:sp>
          <p:sp>
            <p:nvSpPr>
              <p:cNvPr id="10" name="TextBox 9"/>
              <p:cNvSpPr txBox="1"/>
              <p:nvPr/>
            </p:nvSpPr>
            <p:spPr>
              <a:xfrm>
                <a:off x="8305800" y="2281535"/>
                <a:ext cx="990600" cy="461665"/>
              </a:xfrm>
              <a:prstGeom prst="rect">
                <a:avLst/>
              </a:prstGeom>
              <a:noFill/>
            </p:spPr>
            <p:txBody>
              <a:bodyPr wrap="square" rtlCol="0">
                <a:spAutoFit/>
              </a:bodyPr>
              <a:lstStyle/>
              <a:p>
                <a:r>
                  <a:rPr lang="en-US" sz="2400" i="1" dirty="0">
                    <a:latin typeface="+mj-lt"/>
                  </a:rPr>
                  <a:t>I</a:t>
                </a:r>
                <a:r>
                  <a:rPr lang="en-US" sz="2400" i="1" baseline="-25000" dirty="0">
                    <a:latin typeface="+mj-lt"/>
                  </a:rPr>
                  <a:t>1</a:t>
                </a:r>
                <a:r>
                  <a:rPr lang="en-US" sz="2400" i="1" dirty="0">
                    <a:latin typeface="+mj-lt"/>
                  </a:rPr>
                  <a:t>/50</a:t>
                </a:r>
              </a:p>
            </p:txBody>
          </p:sp>
        </p:grpSp>
      </p:grpSp>
      <p:sp>
        <p:nvSpPr>
          <p:cNvPr id="11" name="TextBox 10"/>
          <p:cNvSpPr txBox="1"/>
          <p:nvPr/>
        </p:nvSpPr>
        <p:spPr>
          <a:xfrm>
            <a:off x="388620" y="86975"/>
            <a:ext cx="7239000" cy="461665"/>
          </a:xfrm>
          <a:prstGeom prst="rect">
            <a:avLst/>
          </a:prstGeom>
          <a:noFill/>
        </p:spPr>
        <p:txBody>
          <a:bodyPr wrap="square" rtlCol="0">
            <a:spAutoFit/>
          </a:bodyPr>
          <a:lstStyle/>
          <a:p>
            <a:r>
              <a:rPr lang="en-US" sz="2400" dirty="0">
                <a:latin typeface="+mj-lt"/>
              </a:rPr>
              <a:t>Comments on cylindrical Bessel functions</a:t>
            </a:r>
          </a:p>
        </p:txBody>
      </p:sp>
      <p:graphicFrame>
        <p:nvGraphicFramePr>
          <p:cNvPr id="12" name="Object 11"/>
          <p:cNvGraphicFramePr>
            <a:graphicFrameLocks noChangeAspect="1"/>
          </p:cNvGraphicFramePr>
          <p:nvPr>
            <p:extLst>
              <p:ext uri="{D42A27DB-BD31-4B8C-83A1-F6EECF244321}">
                <p14:modId xmlns:p14="http://schemas.microsoft.com/office/powerpoint/2010/main" val="3878993574"/>
              </p:ext>
            </p:extLst>
          </p:nvPr>
        </p:nvGraphicFramePr>
        <p:xfrm>
          <a:off x="968375" y="563563"/>
          <a:ext cx="6153150" cy="2144712"/>
        </p:xfrm>
        <a:graphic>
          <a:graphicData uri="http://schemas.openxmlformats.org/presentationml/2006/ole">
            <mc:AlternateContent xmlns:mc="http://schemas.openxmlformats.org/markup-compatibility/2006">
              <mc:Choice xmlns:v="urn:schemas-microsoft-com:vml" Requires="v">
                <p:oleObj spid="_x0000_s30779" name="数式" r:id="rId4" imgW="2882880" imgH="1002960" progId="Equation.3">
                  <p:embed/>
                </p:oleObj>
              </mc:Choice>
              <mc:Fallback>
                <p:oleObj name="数式" r:id="rId4" imgW="2882880" imgH="1002960" progId="Equation.3">
                  <p:embed/>
                  <p:pic>
                    <p:nvPicPr>
                      <p:cNvPr id="0" name=""/>
                      <p:cNvPicPr>
                        <a:picLocks noChangeAspect="1" noChangeArrowheads="1"/>
                      </p:cNvPicPr>
                      <p:nvPr/>
                    </p:nvPicPr>
                    <p:blipFill>
                      <a:blip r:embed="rId5"/>
                      <a:srcRect/>
                      <a:stretch>
                        <a:fillRect/>
                      </a:stretch>
                    </p:blipFill>
                    <p:spPr bwMode="auto">
                      <a:xfrm>
                        <a:off x="968375" y="563563"/>
                        <a:ext cx="615315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6667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533400" y="381000"/>
            <a:ext cx="7467600" cy="830997"/>
          </a:xfrm>
          <a:prstGeom prst="rect">
            <a:avLst/>
          </a:prstGeom>
          <a:noFill/>
        </p:spPr>
        <p:txBody>
          <a:bodyPr wrap="square" rtlCol="0">
            <a:spAutoFit/>
          </a:bodyPr>
          <a:lstStyle/>
          <a:p>
            <a:r>
              <a:rPr lang="en-US" sz="2400" dirty="0">
                <a:latin typeface="+mj-lt"/>
              </a:rPr>
              <a:t>Some useful identities involving cylindrical Bessel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999058241"/>
              </p:ext>
            </p:extLst>
          </p:nvPr>
        </p:nvGraphicFramePr>
        <p:xfrm>
          <a:off x="244929" y="1752600"/>
          <a:ext cx="8458200" cy="2852953"/>
        </p:xfrm>
        <a:graphic>
          <a:graphicData uri="http://schemas.openxmlformats.org/presentationml/2006/ole">
            <mc:AlternateContent xmlns:mc="http://schemas.openxmlformats.org/markup-compatibility/2006">
              <mc:Choice xmlns:v="urn:schemas-microsoft-com:vml" Requires="v">
                <p:oleObj spid="_x0000_s17515" name="Equation" r:id="rId3" imgW="6375240" imgH="2145960" progId="Equation.DSMT4">
                  <p:embed/>
                </p:oleObj>
              </mc:Choice>
              <mc:Fallback>
                <p:oleObj name="Equation" r:id="rId3" imgW="6375240" imgH="2145960" progId="Equation.DSMT4">
                  <p:embed/>
                  <p:pic>
                    <p:nvPicPr>
                      <p:cNvPr id="0" name="Object 5"/>
                      <p:cNvPicPr>
                        <a:picLocks noChangeAspect="1" noChangeArrowheads="1"/>
                      </p:cNvPicPr>
                      <p:nvPr/>
                    </p:nvPicPr>
                    <p:blipFill>
                      <a:blip r:embed="rId4"/>
                      <a:srcRect/>
                      <a:stretch>
                        <a:fillRect/>
                      </a:stretch>
                    </p:blipFill>
                    <p:spPr bwMode="auto">
                      <a:xfrm>
                        <a:off x="244929" y="1752600"/>
                        <a:ext cx="8458200" cy="285295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66340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432122" y="228600"/>
            <a:ext cx="8077200" cy="830997"/>
          </a:xfrm>
          <a:prstGeom prst="rect">
            <a:avLst/>
          </a:prstGeom>
          <a:noFill/>
        </p:spPr>
        <p:txBody>
          <a:bodyPr wrap="square" rtlCol="0">
            <a:spAutoFit/>
          </a:bodyPr>
          <a:lstStyle/>
          <a:p>
            <a:r>
              <a:rPr lang="en-US" sz="2400" dirty="0">
                <a:latin typeface="+mj-lt"/>
              </a:rPr>
              <a:t>Poisson and Laplace equation in spherical polar coordinates</a:t>
            </a:r>
          </a:p>
        </p:txBody>
      </p:sp>
      <p:pic>
        <p:nvPicPr>
          <p:cNvPr id="18434" name="Picture 2" descr="\begin{figure}&#10;\begin{center}&#10;\mbox{}&#10;\centerline{\psfig{figure=appendix/spherical_polar_coordinates.eps,height=6cm}}&#10;\end{center}\end{fig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1038999"/>
            <a:ext cx="5543550" cy="50673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2000" y="6092795"/>
            <a:ext cx="5029200" cy="276999"/>
          </a:xfrm>
          <a:prstGeom prst="rect">
            <a:avLst/>
          </a:prstGeom>
          <a:noFill/>
        </p:spPr>
        <p:txBody>
          <a:bodyPr wrap="square" rtlCol="0">
            <a:spAutoFit/>
          </a:bodyPr>
          <a:lstStyle/>
          <a:p>
            <a:r>
              <a:rPr lang="en-US" sz="1200" dirty="0">
                <a:latin typeface="+mj-lt"/>
                <a:hlinkClick r:id="rId4"/>
              </a:rPr>
              <a:t>http://www.uic.edu/classes/eecs/eecs520/textbook/node32.html</a:t>
            </a:r>
            <a:endParaRPr lang="en-US" sz="12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91912589"/>
              </p:ext>
            </p:extLst>
          </p:nvPr>
        </p:nvGraphicFramePr>
        <p:xfrm>
          <a:off x="5029200" y="2215337"/>
          <a:ext cx="2114550" cy="1357312"/>
        </p:xfrm>
        <a:graphic>
          <a:graphicData uri="http://schemas.openxmlformats.org/presentationml/2006/ole">
            <mc:AlternateContent xmlns:mc="http://schemas.openxmlformats.org/markup-compatibility/2006">
              <mc:Choice xmlns:v="urn:schemas-microsoft-com:vml" Requires="v">
                <p:oleObj spid="_x0000_s18537" name="数式" r:id="rId5" imgW="990360" imgH="634680" progId="Equation.3">
                  <p:embed/>
                </p:oleObj>
              </mc:Choice>
              <mc:Fallback>
                <p:oleObj name="数式" r:id="rId5" imgW="990360" imgH="634680" progId="Equation.3">
                  <p:embed/>
                  <p:pic>
                    <p:nvPicPr>
                      <p:cNvPr id="0" name="Object 5"/>
                      <p:cNvPicPr>
                        <a:picLocks noChangeAspect="1" noChangeArrowheads="1"/>
                      </p:cNvPicPr>
                      <p:nvPr/>
                    </p:nvPicPr>
                    <p:blipFill>
                      <a:blip r:embed="rId6"/>
                      <a:srcRect/>
                      <a:stretch>
                        <a:fillRect/>
                      </a:stretch>
                    </p:blipFill>
                    <p:spPr bwMode="auto">
                      <a:xfrm>
                        <a:off x="5029200" y="2215337"/>
                        <a:ext cx="2114550" cy="135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393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748069-66BE-402A-A08D-990DEEB8ACBC}"/>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795167C5-14A3-4ECF-8860-B34C5C11061C}"/>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334BF322-D172-4ACB-83A1-4FA93765CA51}"/>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8" name="Picture 7">
            <a:extLst>
              <a:ext uri="{FF2B5EF4-FFF2-40B4-BE49-F238E27FC236}">
                <a16:creationId xmlns:a16="http://schemas.microsoft.com/office/drawing/2014/main" id="{663B8985-1166-4550-B9BA-ED37A3B7B733}"/>
              </a:ext>
            </a:extLst>
          </p:cNvPr>
          <p:cNvPicPr>
            <a:picLocks noChangeAspect="1"/>
          </p:cNvPicPr>
          <p:nvPr/>
        </p:nvPicPr>
        <p:blipFill>
          <a:blip r:embed="rId2"/>
          <a:stretch>
            <a:fillRect/>
          </a:stretch>
        </p:blipFill>
        <p:spPr>
          <a:xfrm>
            <a:off x="0" y="1016346"/>
            <a:ext cx="9144000" cy="4825308"/>
          </a:xfrm>
          <a:prstGeom prst="rect">
            <a:avLst/>
          </a:prstGeom>
        </p:spPr>
      </p:pic>
      <p:sp>
        <p:nvSpPr>
          <p:cNvPr id="9" name="TextBox 8">
            <a:extLst>
              <a:ext uri="{FF2B5EF4-FFF2-40B4-BE49-F238E27FC236}">
                <a16:creationId xmlns:a16="http://schemas.microsoft.com/office/drawing/2014/main" id="{ADF6F193-00C4-4D62-892C-BABC50F8848C}"/>
              </a:ext>
            </a:extLst>
          </p:cNvPr>
          <p:cNvSpPr txBox="1"/>
          <p:nvPr/>
        </p:nvSpPr>
        <p:spPr>
          <a:xfrm>
            <a:off x="685800" y="471920"/>
            <a:ext cx="3399072" cy="461665"/>
          </a:xfrm>
          <a:prstGeom prst="rect">
            <a:avLst/>
          </a:prstGeom>
          <a:noFill/>
        </p:spPr>
        <p:txBody>
          <a:bodyPr wrap="none" rtlCol="0">
            <a:spAutoFit/>
          </a:bodyPr>
          <a:lstStyle/>
          <a:p>
            <a:r>
              <a:rPr lang="en-US" sz="2400" dirty="0">
                <a:latin typeface="+mj-lt"/>
              </a:rPr>
              <a:t>Tomorrow’s colloquium </a:t>
            </a:r>
          </a:p>
        </p:txBody>
      </p:sp>
    </p:spTree>
    <p:extLst>
      <p:ext uri="{BB962C8B-B14F-4D97-AF65-F5344CB8AC3E}">
        <p14:creationId xmlns:p14="http://schemas.microsoft.com/office/powerpoint/2010/main" val="3939028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77667189"/>
              </p:ext>
            </p:extLst>
          </p:nvPr>
        </p:nvGraphicFramePr>
        <p:xfrm>
          <a:off x="268288" y="1344613"/>
          <a:ext cx="8404225" cy="3827462"/>
        </p:xfrm>
        <a:graphic>
          <a:graphicData uri="http://schemas.openxmlformats.org/presentationml/2006/ole">
            <mc:AlternateContent xmlns:mc="http://schemas.openxmlformats.org/markup-compatibility/2006">
              <mc:Choice xmlns:v="urn:schemas-microsoft-com:vml" Requires="v">
                <p:oleObj spid="_x0000_s19561" name="Equation" r:id="rId3" imgW="3936960" imgH="1790640" progId="Equation.DSMT4">
                  <p:embed/>
                </p:oleObj>
              </mc:Choice>
              <mc:Fallback>
                <p:oleObj name="Equation" r:id="rId3" imgW="3936960" imgH="1790640" progId="Equation.DSMT4">
                  <p:embed/>
                  <p:pic>
                    <p:nvPicPr>
                      <p:cNvPr id="0" name="Object 6"/>
                      <p:cNvPicPr>
                        <a:picLocks noChangeAspect="1" noChangeArrowheads="1"/>
                      </p:cNvPicPr>
                      <p:nvPr/>
                    </p:nvPicPr>
                    <p:blipFill>
                      <a:blip r:embed="rId4"/>
                      <a:srcRect/>
                      <a:stretch>
                        <a:fillRect/>
                      </a:stretch>
                    </p:blipFill>
                    <p:spPr bwMode="auto">
                      <a:xfrm>
                        <a:off x="268288" y="1344613"/>
                        <a:ext cx="8404225" cy="382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32122" y="228600"/>
            <a:ext cx="8077200" cy="830997"/>
          </a:xfrm>
          <a:prstGeom prst="rect">
            <a:avLst/>
          </a:prstGeom>
          <a:noFill/>
        </p:spPr>
        <p:txBody>
          <a:bodyPr wrap="square" rtlCol="0">
            <a:spAutoFit/>
          </a:bodyPr>
          <a:lstStyle/>
          <a:p>
            <a:r>
              <a:rPr lang="en-US" sz="2400" dirty="0">
                <a:latin typeface="+mj-lt"/>
              </a:rPr>
              <a:t>Poisson and Laplace equation in spherical polar coordinates -- continued</a:t>
            </a:r>
          </a:p>
        </p:txBody>
      </p:sp>
    </p:spTree>
    <p:extLst>
      <p:ext uri="{BB962C8B-B14F-4D97-AF65-F5344CB8AC3E}">
        <p14:creationId xmlns:p14="http://schemas.microsoft.com/office/powerpoint/2010/main" val="2413995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533400" y="228600"/>
            <a:ext cx="7010400" cy="461665"/>
          </a:xfrm>
          <a:prstGeom prst="rect">
            <a:avLst/>
          </a:prstGeom>
          <a:noFill/>
        </p:spPr>
        <p:txBody>
          <a:bodyPr wrap="square" rtlCol="0">
            <a:spAutoFit/>
          </a:bodyPr>
          <a:lstStyle/>
          <a:p>
            <a:r>
              <a:rPr lang="en-US" sz="2400" dirty="0">
                <a:latin typeface="+mj-lt"/>
              </a:rPr>
              <a:t>Properties of spherical harmonic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270033824"/>
              </p:ext>
            </p:extLst>
          </p:nvPr>
        </p:nvGraphicFramePr>
        <p:xfrm>
          <a:off x="98425" y="1600200"/>
          <a:ext cx="8969375" cy="3803650"/>
        </p:xfrm>
        <a:graphic>
          <a:graphicData uri="http://schemas.openxmlformats.org/presentationml/2006/ole">
            <mc:AlternateContent xmlns:mc="http://schemas.openxmlformats.org/markup-compatibility/2006">
              <mc:Choice xmlns:v="urn:schemas-microsoft-com:vml" Requires="v">
                <p:oleObj spid="_x0000_s20585" name="数式" r:id="rId3" imgW="4381200" imgH="1854000" progId="Equation.3">
                  <p:embed/>
                </p:oleObj>
              </mc:Choice>
              <mc:Fallback>
                <p:oleObj name="数式" r:id="rId3" imgW="4381200" imgH="1854000" progId="Equation.3">
                  <p:embed/>
                  <p:pic>
                    <p:nvPicPr>
                      <p:cNvPr id="0" name="Object 4"/>
                      <p:cNvPicPr>
                        <a:picLocks noChangeAspect="1" noChangeArrowheads="1"/>
                      </p:cNvPicPr>
                      <p:nvPr/>
                    </p:nvPicPr>
                    <p:blipFill>
                      <a:blip r:embed="rId4"/>
                      <a:srcRect/>
                      <a:stretch>
                        <a:fillRect/>
                      </a:stretch>
                    </p:blipFill>
                    <p:spPr bwMode="auto">
                      <a:xfrm>
                        <a:off x="98425" y="1600200"/>
                        <a:ext cx="8969375" cy="3803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79998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381000" y="381000"/>
            <a:ext cx="8001000" cy="461665"/>
          </a:xfrm>
          <a:prstGeom prst="rect">
            <a:avLst/>
          </a:prstGeom>
          <a:noFill/>
        </p:spPr>
        <p:txBody>
          <a:bodyPr wrap="square" rtlCol="0">
            <a:spAutoFit/>
          </a:bodyPr>
          <a:lstStyle/>
          <a:p>
            <a:r>
              <a:rPr lang="en-US" sz="2400" dirty="0">
                <a:latin typeface="+mj-lt"/>
              </a:rPr>
              <a:t>Useful identity:</a:t>
            </a:r>
          </a:p>
        </p:txBody>
      </p:sp>
      <p:graphicFrame>
        <p:nvGraphicFramePr>
          <p:cNvPr id="6" name="Object 5"/>
          <p:cNvGraphicFramePr>
            <a:graphicFrameLocks noChangeAspect="1"/>
          </p:cNvGraphicFramePr>
          <p:nvPr>
            <p:extLst>
              <p:ext uri="{D42A27DB-BD31-4B8C-83A1-F6EECF244321}">
                <p14:modId xmlns:p14="http://schemas.microsoft.com/office/powerpoint/2010/main" val="2866831250"/>
              </p:ext>
            </p:extLst>
          </p:nvPr>
        </p:nvGraphicFramePr>
        <p:xfrm>
          <a:off x="152400" y="1295400"/>
          <a:ext cx="8785469" cy="1752600"/>
        </p:xfrm>
        <a:graphic>
          <a:graphicData uri="http://schemas.openxmlformats.org/presentationml/2006/ole">
            <mc:AlternateContent xmlns:mc="http://schemas.openxmlformats.org/markup-compatibility/2006">
              <mc:Choice xmlns:v="urn:schemas-microsoft-com:vml" Requires="v">
                <p:oleObj spid="_x0000_s21709" name="数式" r:id="rId3" imgW="2425680" imgH="482400" progId="Equation.3">
                  <p:embed/>
                </p:oleObj>
              </mc:Choice>
              <mc:Fallback>
                <p:oleObj name="数式" r:id="rId3" imgW="2425680" imgH="482400" progId="Equation.3">
                  <p:embed/>
                  <p:pic>
                    <p:nvPicPr>
                      <p:cNvPr id="0" name="Object 5"/>
                      <p:cNvPicPr>
                        <a:picLocks noChangeAspect="1" noChangeArrowheads="1"/>
                      </p:cNvPicPr>
                      <p:nvPr/>
                    </p:nvPicPr>
                    <p:blipFill>
                      <a:blip r:embed="rId4"/>
                      <a:srcRect/>
                      <a:stretch>
                        <a:fillRect/>
                      </a:stretch>
                    </p:blipFill>
                    <p:spPr bwMode="auto">
                      <a:xfrm>
                        <a:off x="152400" y="1295400"/>
                        <a:ext cx="8785469" cy="1752600"/>
                      </a:xfrm>
                      <a:prstGeom prst="rect">
                        <a:avLst/>
                      </a:prstGeom>
                      <a:solidFill>
                        <a:srgbClr val="FFFF00"/>
                      </a:solid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4349333"/>
              </p:ext>
            </p:extLst>
          </p:nvPr>
        </p:nvGraphicFramePr>
        <p:xfrm>
          <a:off x="139700" y="3090863"/>
          <a:ext cx="7043738" cy="2916237"/>
        </p:xfrm>
        <a:graphic>
          <a:graphicData uri="http://schemas.openxmlformats.org/presentationml/2006/ole">
            <mc:AlternateContent xmlns:mc="http://schemas.openxmlformats.org/markup-compatibility/2006">
              <mc:Choice xmlns:v="urn:schemas-microsoft-com:vml" Requires="v">
                <p:oleObj spid="_x0000_s21710" name="数式" r:id="rId5" imgW="3441600" imgH="1422360" progId="Equation.3">
                  <p:embed/>
                </p:oleObj>
              </mc:Choice>
              <mc:Fallback>
                <p:oleObj name="数式" r:id="rId5" imgW="3441600" imgH="1422360" progId="Equation.3">
                  <p:embed/>
                  <p:pic>
                    <p:nvPicPr>
                      <p:cNvPr id="0" name="Object 5"/>
                      <p:cNvPicPr>
                        <a:picLocks noChangeAspect="1" noChangeArrowheads="1"/>
                      </p:cNvPicPr>
                      <p:nvPr/>
                    </p:nvPicPr>
                    <p:blipFill>
                      <a:blip r:embed="rId6"/>
                      <a:srcRect/>
                      <a:stretch>
                        <a:fillRect/>
                      </a:stretch>
                    </p:blipFill>
                    <p:spPr bwMode="auto">
                      <a:xfrm>
                        <a:off x="139700" y="3090863"/>
                        <a:ext cx="7043738" cy="291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01295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457200" y="228600"/>
            <a:ext cx="6705600" cy="461665"/>
          </a:xfrm>
          <a:prstGeom prst="rect">
            <a:avLst/>
          </a:prstGeom>
          <a:noFill/>
        </p:spPr>
        <p:txBody>
          <a:bodyPr wrap="square" rtlCol="0">
            <a:spAutoFit/>
          </a:bodyPr>
          <a:lstStyle/>
          <a:p>
            <a:r>
              <a:rPr lang="en-US" sz="2400"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13835936"/>
              </p:ext>
            </p:extLst>
          </p:nvPr>
        </p:nvGraphicFramePr>
        <p:xfrm>
          <a:off x="627062" y="1309688"/>
          <a:ext cx="7069138" cy="4405312"/>
        </p:xfrm>
        <a:graphic>
          <a:graphicData uri="http://schemas.openxmlformats.org/presentationml/2006/ole">
            <mc:AlternateContent xmlns:mc="http://schemas.openxmlformats.org/markup-compatibility/2006">
              <mc:Choice xmlns:v="urn:schemas-microsoft-com:vml" Requires="v">
                <p:oleObj spid="_x0000_s22630" name="数式" r:id="rId3" imgW="3454200" imgH="2145960" progId="Equation.3">
                  <p:embed/>
                </p:oleObj>
              </mc:Choice>
              <mc:Fallback>
                <p:oleObj name="数式" r:id="rId3" imgW="3454200" imgH="2145960" progId="Equation.3">
                  <p:embed/>
                  <p:pic>
                    <p:nvPicPr>
                      <p:cNvPr id="0" name="Object 6"/>
                      <p:cNvPicPr>
                        <a:picLocks noChangeAspect="1" noChangeArrowheads="1"/>
                      </p:cNvPicPr>
                      <p:nvPr/>
                    </p:nvPicPr>
                    <p:blipFill>
                      <a:blip r:embed="rId4"/>
                      <a:srcRect/>
                      <a:stretch>
                        <a:fillRect/>
                      </a:stretch>
                    </p:blipFill>
                    <p:spPr bwMode="auto">
                      <a:xfrm>
                        <a:off x="627062" y="1309688"/>
                        <a:ext cx="7069138" cy="440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7793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353992" y="172352"/>
            <a:ext cx="8001000" cy="461665"/>
          </a:xfrm>
          <a:prstGeom prst="rect">
            <a:avLst/>
          </a:prstGeom>
          <a:noFill/>
        </p:spPr>
        <p:txBody>
          <a:bodyPr wrap="square" rtlCol="0">
            <a:spAutoFit/>
          </a:bodyPr>
          <a:lstStyle/>
          <a:p>
            <a:r>
              <a:rPr lang="en-US" sz="2400" dirty="0">
                <a:latin typeface="+mj-lt"/>
              </a:rPr>
              <a:t>Useful identity:</a:t>
            </a:r>
          </a:p>
        </p:txBody>
      </p:sp>
      <p:graphicFrame>
        <p:nvGraphicFramePr>
          <p:cNvPr id="6" name="Object 5"/>
          <p:cNvGraphicFramePr>
            <a:graphicFrameLocks noChangeAspect="1"/>
          </p:cNvGraphicFramePr>
          <p:nvPr>
            <p:extLst>
              <p:ext uri="{D42A27DB-BD31-4B8C-83A1-F6EECF244321}">
                <p14:modId xmlns:p14="http://schemas.microsoft.com/office/powerpoint/2010/main" val="3699444972"/>
              </p:ext>
            </p:extLst>
          </p:nvPr>
        </p:nvGraphicFramePr>
        <p:xfrm>
          <a:off x="762000" y="609600"/>
          <a:ext cx="8077200" cy="1611308"/>
        </p:xfrm>
        <a:graphic>
          <a:graphicData uri="http://schemas.openxmlformats.org/presentationml/2006/ole">
            <mc:AlternateContent xmlns:mc="http://schemas.openxmlformats.org/markup-compatibility/2006">
              <mc:Choice xmlns:v="urn:schemas-microsoft-com:vml" Requires="v">
                <p:oleObj spid="_x0000_s23751" name="数式" r:id="rId3" imgW="2425680" imgH="482400" progId="Equation.3">
                  <p:embed/>
                </p:oleObj>
              </mc:Choice>
              <mc:Fallback>
                <p:oleObj name="数式" r:id="rId3" imgW="2425680" imgH="482400" progId="Equation.3">
                  <p:embed/>
                  <p:pic>
                    <p:nvPicPr>
                      <p:cNvPr id="0" name=""/>
                      <p:cNvPicPr>
                        <a:picLocks noChangeAspect="1" noChangeArrowheads="1"/>
                      </p:cNvPicPr>
                      <p:nvPr/>
                    </p:nvPicPr>
                    <p:blipFill>
                      <a:blip r:embed="rId4"/>
                      <a:srcRect/>
                      <a:stretch>
                        <a:fillRect/>
                      </a:stretch>
                    </p:blipFill>
                    <p:spPr bwMode="auto">
                      <a:xfrm>
                        <a:off x="762000" y="609600"/>
                        <a:ext cx="8077200" cy="1611308"/>
                      </a:xfrm>
                      <a:prstGeom prst="rect">
                        <a:avLst/>
                      </a:prstGeom>
                      <a:solidFill>
                        <a:srgbClr val="FFFF00"/>
                      </a:solid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28865686"/>
              </p:ext>
            </p:extLst>
          </p:nvPr>
        </p:nvGraphicFramePr>
        <p:xfrm>
          <a:off x="476250" y="2286000"/>
          <a:ext cx="6369050" cy="4425950"/>
        </p:xfrm>
        <a:graphic>
          <a:graphicData uri="http://schemas.openxmlformats.org/presentationml/2006/ole">
            <mc:AlternateContent xmlns:mc="http://schemas.openxmlformats.org/markup-compatibility/2006">
              <mc:Choice xmlns:v="urn:schemas-microsoft-com:vml" Requires="v">
                <p:oleObj spid="_x0000_s23752" name="数式" r:id="rId5" imgW="3111480" imgH="2158920" progId="Equation.3">
                  <p:embed/>
                </p:oleObj>
              </mc:Choice>
              <mc:Fallback>
                <p:oleObj name="数式" r:id="rId5" imgW="3111480" imgH="2158920" progId="Equation.3">
                  <p:embed/>
                  <p:pic>
                    <p:nvPicPr>
                      <p:cNvPr id="0" name=""/>
                      <p:cNvPicPr>
                        <a:picLocks noChangeAspect="1" noChangeArrowheads="1"/>
                      </p:cNvPicPr>
                      <p:nvPr/>
                    </p:nvPicPr>
                    <p:blipFill>
                      <a:blip r:embed="rId6"/>
                      <a:srcRect/>
                      <a:stretch>
                        <a:fillRect/>
                      </a:stretch>
                    </p:blipFill>
                    <p:spPr bwMode="auto">
                      <a:xfrm>
                        <a:off x="476250" y="2286000"/>
                        <a:ext cx="636905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9872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77661903"/>
              </p:ext>
            </p:extLst>
          </p:nvPr>
        </p:nvGraphicFramePr>
        <p:xfrm>
          <a:off x="1066800" y="2451100"/>
          <a:ext cx="4445000" cy="3644900"/>
        </p:xfrm>
        <a:graphic>
          <a:graphicData uri="http://schemas.openxmlformats.org/presentationml/2006/ole">
            <mc:AlternateContent xmlns:mc="http://schemas.openxmlformats.org/markup-compatibility/2006">
              <mc:Choice xmlns:v="urn:schemas-microsoft-com:vml" Requires="v">
                <p:oleObj spid="_x0000_s24776" name="数式" r:id="rId3" imgW="2171520" imgH="1777680" progId="Equation.3">
                  <p:embed/>
                </p:oleObj>
              </mc:Choice>
              <mc:Fallback>
                <p:oleObj name="数式" r:id="rId3" imgW="2171520" imgH="1777680" progId="Equation.3">
                  <p:embed/>
                  <p:pic>
                    <p:nvPicPr>
                      <p:cNvPr id="0" name="Object 6"/>
                      <p:cNvPicPr>
                        <a:picLocks noChangeAspect="1" noChangeArrowheads="1"/>
                      </p:cNvPicPr>
                      <p:nvPr/>
                    </p:nvPicPr>
                    <p:blipFill>
                      <a:blip r:embed="rId4"/>
                      <a:srcRect/>
                      <a:stretch>
                        <a:fillRect/>
                      </a:stretch>
                    </p:blipFill>
                    <p:spPr bwMode="auto">
                      <a:xfrm>
                        <a:off x="1066800" y="2451100"/>
                        <a:ext cx="4445000"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3992" y="172352"/>
            <a:ext cx="8001000" cy="461665"/>
          </a:xfrm>
          <a:prstGeom prst="rect">
            <a:avLst/>
          </a:prstGeom>
          <a:noFill/>
        </p:spPr>
        <p:txBody>
          <a:bodyPr wrap="square" rtlCol="0">
            <a:spAutoFit/>
          </a:bodyPr>
          <a:lstStyle/>
          <a:p>
            <a:r>
              <a:rPr lang="en-US" sz="2400" dirty="0">
                <a:latin typeface="+mj-lt"/>
              </a:rPr>
              <a:t>Useful identity:</a:t>
            </a:r>
          </a:p>
        </p:txBody>
      </p:sp>
      <p:graphicFrame>
        <p:nvGraphicFramePr>
          <p:cNvPr id="7" name="Object 6"/>
          <p:cNvGraphicFramePr>
            <a:graphicFrameLocks noChangeAspect="1"/>
          </p:cNvGraphicFramePr>
          <p:nvPr>
            <p:extLst>
              <p:ext uri="{D42A27DB-BD31-4B8C-83A1-F6EECF244321}">
                <p14:modId xmlns:p14="http://schemas.microsoft.com/office/powerpoint/2010/main" val="2349107822"/>
              </p:ext>
            </p:extLst>
          </p:nvPr>
        </p:nvGraphicFramePr>
        <p:xfrm>
          <a:off x="762000" y="609600"/>
          <a:ext cx="8077200" cy="1611308"/>
        </p:xfrm>
        <a:graphic>
          <a:graphicData uri="http://schemas.openxmlformats.org/presentationml/2006/ole">
            <mc:AlternateContent xmlns:mc="http://schemas.openxmlformats.org/markup-compatibility/2006">
              <mc:Choice xmlns:v="urn:schemas-microsoft-com:vml" Requires="v">
                <p:oleObj spid="_x0000_s24777" name="数式" r:id="rId5" imgW="2425680" imgH="482400" progId="Equation.3">
                  <p:embed/>
                </p:oleObj>
              </mc:Choice>
              <mc:Fallback>
                <p:oleObj name="数式" r:id="rId5" imgW="2425680" imgH="482400" progId="Equation.3">
                  <p:embed/>
                  <p:pic>
                    <p:nvPicPr>
                      <p:cNvPr id="0" name=""/>
                      <p:cNvPicPr>
                        <a:picLocks noChangeAspect="1" noChangeArrowheads="1"/>
                      </p:cNvPicPr>
                      <p:nvPr/>
                    </p:nvPicPr>
                    <p:blipFill>
                      <a:blip r:embed="rId6"/>
                      <a:srcRect/>
                      <a:stretch>
                        <a:fillRect/>
                      </a:stretch>
                    </p:blipFill>
                    <p:spPr bwMode="auto">
                      <a:xfrm>
                        <a:off x="762000" y="609600"/>
                        <a:ext cx="8077200" cy="161130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049156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228600" y="304800"/>
            <a:ext cx="7467600" cy="461665"/>
          </a:xfrm>
          <a:prstGeom prst="rect">
            <a:avLst/>
          </a:prstGeom>
          <a:noFill/>
        </p:spPr>
        <p:txBody>
          <a:bodyPr wrap="square" rtlCol="0">
            <a:spAutoFit/>
          </a:bodyPr>
          <a:lstStyle/>
          <a:p>
            <a:r>
              <a:rPr lang="en-US" sz="2400" dirty="0">
                <a:latin typeface="+mj-lt"/>
              </a:rPr>
              <a:t>Some spherical harmonic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963624877"/>
              </p:ext>
            </p:extLst>
          </p:nvPr>
        </p:nvGraphicFramePr>
        <p:xfrm>
          <a:off x="1312863" y="762000"/>
          <a:ext cx="3951287" cy="5570538"/>
        </p:xfrm>
        <a:graphic>
          <a:graphicData uri="http://schemas.openxmlformats.org/presentationml/2006/ole">
            <mc:AlternateContent xmlns:mc="http://schemas.openxmlformats.org/markup-compatibility/2006">
              <mc:Choice xmlns:v="urn:schemas-microsoft-com:vml" Requires="v">
                <p:oleObj spid="_x0000_s25699" name="数式" r:id="rId3" imgW="1930320" imgH="2717640" progId="Equation.3">
                  <p:embed/>
                </p:oleObj>
              </mc:Choice>
              <mc:Fallback>
                <p:oleObj name="数式" r:id="rId3" imgW="1930320" imgH="2717640" progId="Equation.3">
                  <p:embed/>
                  <p:pic>
                    <p:nvPicPr>
                      <p:cNvPr id="0" name="Object 4"/>
                      <p:cNvPicPr>
                        <a:picLocks noChangeAspect="1" noChangeArrowheads="1"/>
                      </p:cNvPicPr>
                      <p:nvPr/>
                    </p:nvPicPr>
                    <p:blipFill>
                      <a:blip r:embed="rId4"/>
                      <a:srcRect/>
                      <a:stretch>
                        <a:fillRect/>
                      </a:stretch>
                    </p:blipFill>
                    <p:spPr bwMode="auto">
                      <a:xfrm>
                        <a:off x="1312863" y="762000"/>
                        <a:ext cx="3951287"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7063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F9BDEA-E6DC-4B05-90EF-6B948C03604F}"/>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9909D980-6438-4552-993A-2D3A84151D9B}"/>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57BDE0C4-3C0D-493F-9017-4D88E14AEAFB}"/>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BEEC09B0-DCF9-486C-BDDA-05E7A2C8A239}"/>
              </a:ext>
            </a:extLst>
          </p:cNvPr>
          <p:cNvSpPr txBox="1"/>
          <p:nvPr/>
        </p:nvSpPr>
        <p:spPr>
          <a:xfrm>
            <a:off x="304800" y="381000"/>
            <a:ext cx="8382000" cy="3970318"/>
          </a:xfrm>
          <a:prstGeom prst="rect">
            <a:avLst/>
          </a:prstGeom>
          <a:noFill/>
        </p:spPr>
        <p:txBody>
          <a:bodyPr wrap="square" rtlCol="0">
            <a:spAutoFit/>
          </a:bodyPr>
          <a:lstStyle/>
          <a:p>
            <a:r>
              <a:rPr lang="en-US" sz="2400" dirty="0">
                <a:latin typeface="+mj-lt"/>
              </a:rPr>
              <a:t>Your questions –</a:t>
            </a:r>
          </a:p>
          <a:p>
            <a:r>
              <a:rPr lang="en-US" sz="2400" dirty="0">
                <a:latin typeface="+mj-lt"/>
              </a:rPr>
              <a:t>From Tim -- </a:t>
            </a:r>
            <a:r>
              <a:rPr lang="en-US" dirty="0"/>
              <a:t>Could you go over how we came to the equation G(</a:t>
            </a:r>
            <a:r>
              <a:rPr lang="en-US" dirty="0" err="1"/>
              <a:t>p,p',phi</a:t>
            </a:r>
            <a:r>
              <a:rPr lang="en-US" dirty="0"/>
              <a:t>, phi') on slide 6?</a:t>
            </a:r>
            <a:endParaRPr lang="en-US" sz="2400" dirty="0">
              <a:latin typeface="+mj-lt"/>
            </a:endParaRPr>
          </a:p>
          <a:p>
            <a:r>
              <a:rPr lang="en-US" sz="2400" dirty="0">
                <a:latin typeface="+mj-lt"/>
              </a:rPr>
              <a:t>From Gao – </a:t>
            </a:r>
            <a:r>
              <a:rPr lang="en-US" dirty="0"/>
              <a:t>After solving Laplace equations in various geometries and with different boundary conditions, how can we get related Green functions? You have written them out, but according to what you did it?  In page 10, 11, Why does only m=0 exist or you just wrote the expression for m=0?  In some symmetric systems, or only in spherical symmetry systems, if rho vanishes for r is infinite, then the green function can be chosen as 1/(r-r')?</a:t>
            </a:r>
          </a:p>
          <a:p>
            <a:br>
              <a:rPr lang="en-US" sz="2400" dirty="0"/>
            </a:b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97442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152400" y="84802"/>
            <a:ext cx="8382000" cy="1200329"/>
          </a:xfrm>
          <a:prstGeom prst="rect">
            <a:avLst/>
          </a:prstGeom>
          <a:noFill/>
        </p:spPr>
        <p:txBody>
          <a:bodyPr wrap="square" rtlCol="0">
            <a:spAutoFit/>
          </a:bodyPr>
          <a:lstStyle/>
          <a:p>
            <a:r>
              <a:rPr lang="en-US" sz="2400" dirty="0">
                <a:latin typeface="+mj-lt"/>
              </a:rPr>
              <a:t>Solution of the Poisson/Laplace equation in various geometries --  cylindrical geometry with no </a:t>
            </a:r>
            <a:r>
              <a:rPr lang="en-US" sz="2400" i="1" dirty="0">
                <a:latin typeface="+mj-lt"/>
              </a:rPr>
              <a:t>z</a:t>
            </a:r>
            <a:r>
              <a:rPr lang="en-US" sz="2400" dirty="0">
                <a:latin typeface="+mj-lt"/>
              </a:rPr>
              <a:t>-dependence (infinitely long wire, for example):</a:t>
            </a:r>
          </a:p>
        </p:txBody>
      </p:sp>
      <p:grpSp>
        <p:nvGrpSpPr>
          <p:cNvPr id="6" name="Group 5"/>
          <p:cNvGrpSpPr/>
          <p:nvPr/>
        </p:nvGrpSpPr>
        <p:grpSpPr>
          <a:xfrm>
            <a:off x="304800" y="1981200"/>
            <a:ext cx="1676400" cy="4267200"/>
            <a:chOff x="2590800" y="2286000"/>
            <a:chExt cx="1676400" cy="4267200"/>
          </a:xfrm>
        </p:grpSpPr>
        <p:sp>
          <p:nvSpPr>
            <p:cNvPr id="7" name="Can 6"/>
            <p:cNvSpPr/>
            <p:nvPr/>
          </p:nvSpPr>
          <p:spPr>
            <a:xfrm>
              <a:off x="2590800" y="2286000"/>
              <a:ext cx="1181100" cy="42672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3181350" y="28194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181350" y="24384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00400" y="2738735"/>
              <a:ext cx="914400" cy="461665"/>
            </a:xfrm>
            <a:prstGeom prst="rect">
              <a:avLst/>
            </a:prstGeom>
            <a:noFill/>
          </p:spPr>
          <p:txBody>
            <a:bodyPr wrap="square" rtlCol="0">
              <a:spAutoFit/>
            </a:bodyPr>
            <a:lstStyle/>
            <a:p>
              <a:r>
                <a:rPr lang="en-US" sz="2400" b="1" dirty="0">
                  <a:latin typeface="Symbol" pitchFamily="18" charset="2"/>
                </a:rPr>
                <a:t>r</a:t>
              </a:r>
            </a:p>
          </p:txBody>
        </p:sp>
        <p:sp>
          <p:nvSpPr>
            <p:cNvPr id="11" name="TextBox 10"/>
            <p:cNvSpPr txBox="1"/>
            <p:nvPr/>
          </p:nvSpPr>
          <p:spPr>
            <a:xfrm>
              <a:off x="3352800" y="2372975"/>
              <a:ext cx="914400" cy="461665"/>
            </a:xfrm>
            <a:prstGeom prst="rect">
              <a:avLst/>
            </a:prstGeom>
            <a:noFill/>
          </p:spPr>
          <p:txBody>
            <a:bodyPr wrap="square" rtlCol="0">
              <a:spAutoFit/>
            </a:bodyPr>
            <a:lstStyle/>
            <a:p>
              <a:r>
                <a:rPr lang="en-US" sz="2400" b="1" dirty="0">
                  <a:latin typeface="Symbol" pitchFamily="18" charset="2"/>
                </a:rPr>
                <a:t>f</a:t>
              </a:r>
            </a:p>
          </p:txBody>
        </p:sp>
      </p:grpSp>
      <p:graphicFrame>
        <p:nvGraphicFramePr>
          <p:cNvPr id="12" name="Object 11"/>
          <p:cNvGraphicFramePr>
            <a:graphicFrameLocks noChangeAspect="1"/>
          </p:cNvGraphicFramePr>
          <p:nvPr>
            <p:extLst>
              <p:ext uri="{D42A27DB-BD31-4B8C-83A1-F6EECF244321}">
                <p14:modId xmlns:p14="http://schemas.microsoft.com/office/powerpoint/2010/main" val="789225942"/>
              </p:ext>
            </p:extLst>
          </p:nvPr>
        </p:nvGraphicFramePr>
        <p:xfrm>
          <a:off x="1447800" y="1625228"/>
          <a:ext cx="7672387" cy="4391025"/>
        </p:xfrm>
        <a:graphic>
          <a:graphicData uri="http://schemas.openxmlformats.org/presentationml/2006/ole">
            <mc:AlternateContent xmlns:mc="http://schemas.openxmlformats.org/markup-compatibility/2006">
              <mc:Choice xmlns:v="urn:schemas-microsoft-com:vml" Requires="v">
                <p:oleObj spid="_x0000_s31792" name="Equation" r:id="rId3" imgW="3593880" imgH="2057400" progId="Equation.DSMT4">
                  <p:embed/>
                </p:oleObj>
              </mc:Choice>
              <mc:Fallback>
                <p:oleObj name="Equation" r:id="rId3" imgW="3593880" imgH="2057400" progId="Equation.DSMT4">
                  <p:embed/>
                  <p:pic>
                    <p:nvPicPr>
                      <p:cNvPr id="0" name=""/>
                      <p:cNvPicPr>
                        <a:picLocks noChangeAspect="1" noChangeArrowheads="1"/>
                      </p:cNvPicPr>
                      <p:nvPr/>
                    </p:nvPicPr>
                    <p:blipFill>
                      <a:blip r:embed="rId4"/>
                      <a:srcRect/>
                      <a:stretch>
                        <a:fillRect/>
                      </a:stretch>
                    </p:blipFill>
                    <p:spPr bwMode="auto">
                      <a:xfrm>
                        <a:off x="1447800" y="1625228"/>
                        <a:ext cx="7672387"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3852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p:cNvGraphicFramePr>
            <a:graphicFrameLocks noChangeAspect="1"/>
          </p:cNvGraphicFramePr>
          <p:nvPr>
            <p:extLst>
              <p:ext uri="{D42A27DB-BD31-4B8C-83A1-F6EECF244321}">
                <p14:modId xmlns:p14="http://schemas.microsoft.com/office/powerpoint/2010/main" val="1740066742"/>
              </p:ext>
            </p:extLst>
          </p:nvPr>
        </p:nvGraphicFramePr>
        <p:xfrm>
          <a:off x="1676400" y="4532940"/>
          <a:ext cx="7543432" cy="1631965"/>
        </p:xfrm>
        <a:graphic>
          <a:graphicData uri="http://schemas.openxmlformats.org/presentationml/2006/ole">
            <mc:AlternateContent xmlns:mc="http://schemas.openxmlformats.org/markup-compatibility/2006">
              <mc:Choice xmlns:v="urn:schemas-microsoft-com:vml" Requires="v">
                <p:oleObj spid="_x0000_s33880" name="Equation" r:id="rId3" imgW="5537160" imgH="1282680" progId="Equation.DSMT4">
                  <p:embed/>
                </p:oleObj>
              </mc:Choice>
              <mc:Fallback>
                <p:oleObj name="Equation" r:id="rId3" imgW="5537160" imgH="1282680" progId="Equation.DSMT4">
                  <p:embed/>
                  <p:pic>
                    <p:nvPicPr>
                      <p:cNvPr id="0" name=""/>
                      <p:cNvPicPr>
                        <a:picLocks noChangeAspect="1" noChangeArrowheads="1"/>
                      </p:cNvPicPr>
                      <p:nvPr/>
                    </p:nvPicPr>
                    <p:blipFill>
                      <a:blip r:embed="rId4"/>
                      <a:srcRect/>
                      <a:stretch>
                        <a:fillRect/>
                      </a:stretch>
                    </p:blipFill>
                    <p:spPr bwMode="auto">
                      <a:xfrm>
                        <a:off x="1676400" y="4532940"/>
                        <a:ext cx="7543432" cy="1631965"/>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5" name="Group 4"/>
          <p:cNvGrpSpPr/>
          <p:nvPr/>
        </p:nvGrpSpPr>
        <p:grpSpPr>
          <a:xfrm>
            <a:off x="304800" y="1981200"/>
            <a:ext cx="1676400" cy="4267200"/>
            <a:chOff x="2590800" y="2286000"/>
            <a:chExt cx="1676400" cy="4267200"/>
          </a:xfrm>
        </p:grpSpPr>
        <p:sp>
          <p:nvSpPr>
            <p:cNvPr id="6" name="Can 5"/>
            <p:cNvSpPr/>
            <p:nvPr/>
          </p:nvSpPr>
          <p:spPr>
            <a:xfrm>
              <a:off x="2590800" y="2286000"/>
              <a:ext cx="1181100" cy="42672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3181350" y="28194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181350" y="24384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0400" y="2738735"/>
              <a:ext cx="914400" cy="461665"/>
            </a:xfrm>
            <a:prstGeom prst="rect">
              <a:avLst/>
            </a:prstGeom>
            <a:noFill/>
          </p:spPr>
          <p:txBody>
            <a:bodyPr wrap="square" rtlCol="0">
              <a:spAutoFit/>
            </a:bodyPr>
            <a:lstStyle/>
            <a:p>
              <a:r>
                <a:rPr lang="en-US" sz="2400" b="1" dirty="0">
                  <a:latin typeface="Symbol" pitchFamily="18" charset="2"/>
                </a:rPr>
                <a:t>r</a:t>
              </a:r>
            </a:p>
          </p:txBody>
        </p:sp>
        <p:sp>
          <p:nvSpPr>
            <p:cNvPr id="10" name="TextBox 9"/>
            <p:cNvSpPr txBox="1"/>
            <p:nvPr/>
          </p:nvSpPr>
          <p:spPr>
            <a:xfrm>
              <a:off x="3352800" y="2372975"/>
              <a:ext cx="914400" cy="461665"/>
            </a:xfrm>
            <a:prstGeom prst="rect">
              <a:avLst/>
            </a:prstGeom>
            <a:noFill/>
          </p:spPr>
          <p:txBody>
            <a:bodyPr wrap="square" rtlCol="0">
              <a:spAutoFit/>
            </a:bodyPr>
            <a:lstStyle/>
            <a:p>
              <a:r>
                <a:rPr lang="en-US" sz="2400" b="1" dirty="0">
                  <a:latin typeface="Symbol" pitchFamily="18" charset="2"/>
                </a:rPr>
                <a:t>f</a:t>
              </a:r>
            </a:p>
          </p:txBody>
        </p:sp>
      </p:grpSp>
      <p:sp>
        <p:nvSpPr>
          <p:cNvPr id="12" name="TextBox 11"/>
          <p:cNvSpPr txBox="1"/>
          <p:nvPr/>
        </p:nvSpPr>
        <p:spPr>
          <a:xfrm>
            <a:off x="304800" y="152400"/>
            <a:ext cx="8610600" cy="830997"/>
          </a:xfrm>
          <a:prstGeom prst="rect">
            <a:avLst/>
          </a:prstGeom>
          <a:noFill/>
        </p:spPr>
        <p:txBody>
          <a:bodyPr wrap="square" rtlCol="0">
            <a:spAutoFit/>
          </a:bodyPr>
          <a:lstStyle/>
          <a:p>
            <a:r>
              <a:rPr lang="en-US" sz="2400" dirty="0">
                <a:latin typeface="+mj-lt"/>
              </a:rPr>
              <a:t>Cylindrical coordinates with trivial </a:t>
            </a:r>
            <a:r>
              <a:rPr lang="en-US" sz="2400" i="1" dirty="0">
                <a:latin typeface="+mj-lt"/>
              </a:rPr>
              <a:t>z</a:t>
            </a:r>
            <a:r>
              <a:rPr lang="en-US" sz="2400" dirty="0">
                <a:latin typeface="+mj-lt"/>
              </a:rPr>
              <a:t>-dependence – </a:t>
            </a:r>
          </a:p>
          <a:p>
            <a:r>
              <a:rPr lang="en-US" sz="2400" dirty="0">
                <a:latin typeface="+mj-lt"/>
              </a:rPr>
              <a:t>            some details:</a:t>
            </a:r>
          </a:p>
        </p:txBody>
      </p:sp>
      <p:graphicFrame>
        <p:nvGraphicFramePr>
          <p:cNvPr id="13" name="Object 12"/>
          <p:cNvGraphicFramePr>
            <a:graphicFrameLocks noChangeAspect="1"/>
          </p:cNvGraphicFramePr>
          <p:nvPr>
            <p:extLst>
              <p:ext uri="{D42A27DB-BD31-4B8C-83A1-F6EECF244321}">
                <p14:modId xmlns:p14="http://schemas.microsoft.com/office/powerpoint/2010/main" val="3551003730"/>
              </p:ext>
            </p:extLst>
          </p:nvPr>
        </p:nvGraphicFramePr>
        <p:xfrm>
          <a:off x="3413126" y="644878"/>
          <a:ext cx="4206874" cy="3739444"/>
        </p:xfrm>
        <a:graphic>
          <a:graphicData uri="http://schemas.openxmlformats.org/presentationml/2006/ole">
            <mc:AlternateContent xmlns:mc="http://schemas.openxmlformats.org/markup-compatibility/2006">
              <mc:Choice xmlns:v="urn:schemas-microsoft-com:vml" Requires="v">
                <p:oleObj spid="_x0000_s33881" name="Equation" r:id="rId5" imgW="3085920" imgH="2743200" progId="Equation.DSMT4">
                  <p:embed/>
                </p:oleObj>
              </mc:Choice>
              <mc:Fallback>
                <p:oleObj name="Equation" r:id="rId5" imgW="3085920" imgH="2743200" progId="Equation.DSMT4">
                  <p:embed/>
                  <p:pic>
                    <p:nvPicPr>
                      <p:cNvPr id="0" name=""/>
                      <p:cNvPicPr/>
                      <p:nvPr/>
                    </p:nvPicPr>
                    <p:blipFill>
                      <a:blip r:embed="rId6"/>
                      <a:stretch>
                        <a:fillRect/>
                      </a:stretch>
                    </p:blipFill>
                    <p:spPr>
                      <a:xfrm>
                        <a:off x="3413126" y="644878"/>
                        <a:ext cx="4206874" cy="3739444"/>
                      </a:xfrm>
                      <a:prstGeom prst="rect">
                        <a:avLst/>
                      </a:prstGeom>
                    </p:spPr>
                  </p:pic>
                </p:oleObj>
              </mc:Fallback>
            </mc:AlternateContent>
          </a:graphicData>
        </a:graphic>
      </p:graphicFrame>
    </p:spTree>
    <p:extLst>
      <p:ext uri="{BB962C8B-B14F-4D97-AF65-F5344CB8AC3E}">
        <p14:creationId xmlns:p14="http://schemas.microsoft.com/office/powerpoint/2010/main" val="218190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02/10/2021</a:t>
            </a:r>
            <a:endParaRPr lang="en-US" dirty="0"/>
          </a:p>
        </p:txBody>
      </p:sp>
      <p:sp>
        <p:nvSpPr>
          <p:cNvPr id="3" name="Footer Placeholder 2"/>
          <p:cNvSpPr>
            <a:spLocks noGrp="1"/>
          </p:cNvSpPr>
          <p:nvPr>
            <p:ph type="ftr" sz="quarter" idx="11"/>
          </p:nvPr>
        </p:nvSpPr>
        <p:spPr/>
        <p:txBody>
          <a:bodyPr/>
          <a:lstStyle/>
          <a:p>
            <a:r>
              <a:rPr lang="en-US"/>
              <a:t>PHY 712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81000" y="304800"/>
            <a:ext cx="8382000" cy="1200329"/>
          </a:xfrm>
          <a:prstGeom prst="rect">
            <a:avLst/>
          </a:prstGeom>
          <a:noFill/>
        </p:spPr>
        <p:txBody>
          <a:bodyPr wrap="square" rtlCol="0">
            <a:spAutoFit/>
          </a:bodyPr>
          <a:lstStyle/>
          <a:p>
            <a:r>
              <a:rPr lang="en-US" sz="2400" dirty="0">
                <a:latin typeface="+mj-lt"/>
              </a:rPr>
              <a:t>Solution of the Poisson/Laplace equation in various geometries --  cylindrical geometry with no </a:t>
            </a:r>
            <a:r>
              <a:rPr lang="en-US" sz="2400" i="1" dirty="0">
                <a:latin typeface="+mj-lt"/>
              </a:rPr>
              <a:t>z</a:t>
            </a:r>
            <a:r>
              <a:rPr lang="en-US" sz="2400" dirty="0">
                <a:latin typeface="+mj-lt"/>
              </a:rPr>
              <a:t>-dependence (infinitely long wire, for example):</a:t>
            </a:r>
          </a:p>
        </p:txBody>
      </p:sp>
      <p:grpSp>
        <p:nvGrpSpPr>
          <p:cNvPr id="6" name="Group 5"/>
          <p:cNvGrpSpPr/>
          <p:nvPr/>
        </p:nvGrpSpPr>
        <p:grpSpPr>
          <a:xfrm>
            <a:off x="304800" y="1981200"/>
            <a:ext cx="1676400" cy="4267200"/>
            <a:chOff x="2590800" y="2286000"/>
            <a:chExt cx="1676400" cy="4267200"/>
          </a:xfrm>
        </p:grpSpPr>
        <p:sp>
          <p:nvSpPr>
            <p:cNvPr id="7" name="Can 6"/>
            <p:cNvSpPr/>
            <p:nvPr/>
          </p:nvSpPr>
          <p:spPr>
            <a:xfrm>
              <a:off x="2590800" y="2286000"/>
              <a:ext cx="1181100" cy="4267200"/>
            </a:xfrm>
            <a:prstGeom prst="can">
              <a:avLst>
                <a:gd name="adj" fmla="val 84480"/>
              </a:avLst>
            </a:prstGeom>
            <a:gradFill>
              <a:gsLst>
                <a:gs pos="0">
                  <a:schemeClr val="bg1">
                    <a:lumMod val="50000"/>
                  </a:schemeClr>
                </a:gs>
                <a:gs pos="50000">
                  <a:schemeClr val="accent1">
                    <a:tint val="44500"/>
                    <a:satMod val="160000"/>
                  </a:schemeClr>
                </a:gs>
                <a:gs pos="100000">
                  <a:schemeClr val="accent1">
                    <a:tint val="23500"/>
                    <a:satMod val="160000"/>
                  </a:schemeClr>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3181350" y="2819400"/>
              <a:ext cx="4000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181350" y="2438400"/>
              <a:ext cx="40005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00400" y="2738735"/>
              <a:ext cx="914400" cy="461665"/>
            </a:xfrm>
            <a:prstGeom prst="rect">
              <a:avLst/>
            </a:prstGeom>
            <a:noFill/>
          </p:spPr>
          <p:txBody>
            <a:bodyPr wrap="square" rtlCol="0">
              <a:spAutoFit/>
            </a:bodyPr>
            <a:lstStyle/>
            <a:p>
              <a:r>
                <a:rPr lang="en-US" sz="2400" b="1" dirty="0">
                  <a:latin typeface="Symbol" pitchFamily="18" charset="2"/>
                </a:rPr>
                <a:t>r</a:t>
              </a:r>
            </a:p>
          </p:txBody>
        </p:sp>
        <p:sp>
          <p:nvSpPr>
            <p:cNvPr id="11" name="TextBox 10"/>
            <p:cNvSpPr txBox="1"/>
            <p:nvPr/>
          </p:nvSpPr>
          <p:spPr>
            <a:xfrm>
              <a:off x="3352800" y="2372975"/>
              <a:ext cx="914400" cy="461665"/>
            </a:xfrm>
            <a:prstGeom prst="rect">
              <a:avLst/>
            </a:prstGeom>
            <a:noFill/>
          </p:spPr>
          <p:txBody>
            <a:bodyPr wrap="square" rtlCol="0">
              <a:spAutoFit/>
            </a:bodyPr>
            <a:lstStyle/>
            <a:p>
              <a:r>
                <a:rPr lang="en-US" sz="2400" b="1" dirty="0">
                  <a:latin typeface="Symbol" pitchFamily="18" charset="2"/>
                </a:rPr>
                <a:t>f</a:t>
              </a:r>
            </a:p>
          </p:txBody>
        </p:sp>
      </p:grpSp>
      <p:graphicFrame>
        <p:nvGraphicFramePr>
          <p:cNvPr id="12" name="Object 11"/>
          <p:cNvGraphicFramePr>
            <a:graphicFrameLocks noChangeAspect="1"/>
          </p:cNvGraphicFramePr>
          <p:nvPr>
            <p:extLst>
              <p:ext uri="{D42A27DB-BD31-4B8C-83A1-F6EECF244321}">
                <p14:modId xmlns:p14="http://schemas.microsoft.com/office/powerpoint/2010/main" val="3205954281"/>
              </p:ext>
            </p:extLst>
          </p:nvPr>
        </p:nvGraphicFramePr>
        <p:xfrm>
          <a:off x="1752600" y="2184400"/>
          <a:ext cx="7237413" cy="4445000"/>
        </p:xfrm>
        <a:graphic>
          <a:graphicData uri="http://schemas.openxmlformats.org/presentationml/2006/ole">
            <mc:AlternateContent xmlns:mc="http://schemas.openxmlformats.org/markup-compatibility/2006">
              <mc:Choice xmlns:v="urn:schemas-microsoft-com:vml" Requires="v">
                <p:oleObj spid="_x0000_s32816" name="数式" r:id="rId3" imgW="3390840" imgH="2082600" progId="Equation.3">
                  <p:embed/>
                </p:oleObj>
              </mc:Choice>
              <mc:Fallback>
                <p:oleObj name="数式" r:id="rId3" imgW="3390840" imgH="2082600" progId="Equation.3">
                  <p:embed/>
                  <p:pic>
                    <p:nvPicPr>
                      <p:cNvPr id="0" name=""/>
                      <p:cNvPicPr>
                        <a:picLocks noChangeAspect="1" noChangeArrowheads="1"/>
                      </p:cNvPicPr>
                      <p:nvPr/>
                    </p:nvPicPr>
                    <p:blipFill>
                      <a:blip r:embed="rId4"/>
                      <a:srcRect/>
                      <a:stretch>
                        <a:fillRect/>
                      </a:stretch>
                    </p:blipFill>
                    <p:spPr bwMode="auto">
                      <a:xfrm>
                        <a:off x="1752600" y="2184400"/>
                        <a:ext cx="7237413"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7575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B3D361-7761-476F-B99F-2562F671B6C7}"/>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8D232AE7-A8D7-4C5D-86F2-180008744330}"/>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3DF5E59D-A8BF-4C50-823A-50A70D91B734}"/>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7B648403-7666-4724-9D68-B059DBE9DAF6}"/>
              </a:ext>
            </a:extLst>
          </p:cNvPr>
          <p:cNvSpPr txBox="1"/>
          <p:nvPr/>
        </p:nvSpPr>
        <p:spPr>
          <a:xfrm>
            <a:off x="457200" y="457200"/>
            <a:ext cx="7391400" cy="1938992"/>
          </a:xfrm>
          <a:prstGeom prst="rect">
            <a:avLst/>
          </a:prstGeom>
          <a:noFill/>
        </p:spPr>
        <p:txBody>
          <a:bodyPr wrap="square" rtlCol="0">
            <a:spAutoFit/>
          </a:bodyPr>
          <a:lstStyle/>
          <a:p>
            <a:r>
              <a:rPr lang="en-US" sz="2400" dirty="0">
                <a:latin typeface="+mj-lt"/>
              </a:rPr>
              <a:t>Questions:  How did we get this Green’s function</a:t>
            </a:r>
          </a:p>
          <a:p>
            <a:endParaRPr lang="en-US" sz="2400" dirty="0">
              <a:latin typeface="+mj-lt"/>
            </a:endParaRPr>
          </a:p>
          <a:p>
            <a:r>
              <a:rPr lang="en-US" sz="2400" dirty="0">
                <a:latin typeface="+mj-lt"/>
              </a:rPr>
              <a:t>Comment:  Jackson very cleverly used the ideas we discussed for the two dimensional Cartesian case --</a:t>
            </a:r>
          </a:p>
          <a:p>
            <a:endParaRPr lang="en-US" sz="2400" dirty="0">
              <a:latin typeface="+mj-lt"/>
            </a:endParaRPr>
          </a:p>
        </p:txBody>
      </p:sp>
    </p:spTree>
    <p:extLst>
      <p:ext uri="{BB962C8B-B14F-4D97-AF65-F5344CB8AC3E}">
        <p14:creationId xmlns:p14="http://schemas.microsoft.com/office/powerpoint/2010/main" val="300450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0140B9-189C-445D-9D83-E9D7F3C3C1DD}"/>
              </a:ext>
            </a:extLst>
          </p:cNvPr>
          <p:cNvSpPr>
            <a:spLocks noGrp="1"/>
          </p:cNvSpPr>
          <p:nvPr>
            <p:ph type="dt" sz="half" idx="10"/>
          </p:nvPr>
        </p:nvSpPr>
        <p:spPr/>
        <p:txBody>
          <a:bodyPr/>
          <a:lstStyle/>
          <a:p>
            <a:r>
              <a:rPr lang="en-US"/>
              <a:t>02/10/2021</a:t>
            </a:r>
            <a:endParaRPr lang="en-US" dirty="0"/>
          </a:p>
        </p:txBody>
      </p:sp>
      <p:sp>
        <p:nvSpPr>
          <p:cNvPr id="3" name="Footer Placeholder 2">
            <a:extLst>
              <a:ext uri="{FF2B5EF4-FFF2-40B4-BE49-F238E27FC236}">
                <a16:creationId xmlns:a16="http://schemas.microsoft.com/office/drawing/2014/main" id="{D221C37B-FF89-48CA-9D92-68437333399A}"/>
              </a:ext>
            </a:extLst>
          </p:cNvPr>
          <p:cNvSpPr>
            <a:spLocks noGrp="1"/>
          </p:cNvSpPr>
          <p:nvPr>
            <p:ph type="ftr" sz="quarter" idx="11"/>
          </p:nvPr>
        </p:nvSpPr>
        <p:spPr/>
        <p:txBody>
          <a:bodyPr/>
          <a:lstStyle/>
          <a:p>
            <a:r>
              <a:rPr lang="en-US"/>
              <a:t>PHY 712  Spring 2021 -- Lecture 7</a:t>
            </a:r>
            <a:endParaRPr lang="en-US" dirty="0"/>
          </a:p>
        </p:txBody>
      </p:sp>
      <p:sp>
        <p:nvSpPr>
          <p:cNvPr id="4" name="Slide Number Placeholder 3">
            <a:extLst>
              <a:ext uri="{FF2B5EF4-FFF2-40B4-BE49-F238E27FC236}">
                <a16:creationId xmlns:a16="http://schemas.microsoft.com/office/drawing/2014/main" id="{1ECBF18D-77C0-4FFF-B139-C728C3A5029B}"/>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4D6D0058-4A99-45D6-9CC5-4A41A09C25C1}"/>
              </a:ext>
            </a:extLst>
          </p:cNvPr>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a:extLst>
              <a:ext uri="{FF2B5EF4-FFF2-40B4-BE49-F238E27FC236}">
                <a16:creationId xmlns:a16="http://schemas.microsoft.com/office/drawing/2014/main" id="{9DD4957A-F301-4AE4-A8A9-000023BBCD4E}"/>
              </a:ext>
            </a:extLst>
          </p:cNvPr>
          <p:cNvGraphicFramePr>
            <a:graphicFrameLocks noChangeAspect="1"/>
          </p:cNvGraphicFramePr>
          <p:nvPr>
            <p:extLst>
              <p:ext uri="{D42A27DB-BD31-4B8C-83A1-F6EECF244321}">
                <p14:modId xmlns:p14="http://schemas.microsoft.com/office/powerpoint/2010/main" val="2319557941"/>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spid="_x0000_s39948" name="Equation" r:id="rId3" imgW="6260760" imgH="1295280" progId="Equation.DSMT4">
                  <p:embed/>
                </p:oleObj>
              </mc:Choice>
              <mc:Fallback>
                <p:oleObj name="Equation" r:id="rId3" imgW="6260760" imgH="1295280" progId="Equation.DSMT4">
                  <p:embed/>
                  <p:pic>
                    <p:nvPicPr>
                      <p:cNvPr id="6" name="Object 5"/>
                      <p:cNvPicPr/>
                      <p:nvPr/>
                    </p:nvPicPr>
                    <p:blipFill>
                      <a:blip r:embed="rId4"/>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ABF0849-85EF-4AAE-B02F-B4C2EA464830}"/>
              </a:ext>
            </a:extLst>
          </p:cNvPr>
          <p:cNvGraphicFramePr>
            <a:graphicFrameLocks noChangeAspect="1"/>
          </p:cNvGraphicFramePr>
          <p:nvPr>
            <p:extLst>
              <p:ext uri="{D42A27DB-BD31-4B8C-83A1-F6EECF244321}">
                <p14:modId xmlns:p14="http://schemas.microsoft.com/office/powerpoint/2010/main" val="3727427551"/>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spid="_x0000_s39949" name="Equation" r:id="rId5" imgW="5816520" imgH="3187440" progId="Equation.DSMT4">
                  <p:embed/>
                </p:oleObj>
              </mc:Choice>
              <mc:Fallback>
                <p:oleObj name="Equation" r:id="rId5" imgW="5816520" imgH="3187440" progId="Equation.DSMT4">
                  <p:embed/>
                  <p:pic>
                    <p:nvPicPr>
                      <p:cNvPr id="7" name="Object 6"/>
                      <p:cNvPicPr/>
                      <p:nvPr/>
                    </p:nvPicPr>
                    <p:blipFill>
                      <a:blip r:embed="rId6"/>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333713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13373</TotalTime>
  <Words>768</Words>
  <Application>Microsoft Office PowerPoint</Application>
  <PresentationFormat>On-screen Show (4:3)</PresentationFormat>
  <Paragraphs>209</Paragraphs>
  <Slides>36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36</vt:i4>
      </vt:variant>
    </vt:vector>
  </HeadingPairs>
  <TitlesOfParts>
    <vt:vector size="43"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713</cp:revision>
  <cp:lastPrinted>2019-01-30T03:42:27Z</cp:lastPrinted>
  <dcterms:created xsi:type="dcterms:W3CDTF">2012-01-10T18:32:24Z</dcterms:created>
  <dcterms:modified xsi:type="dcterms:W3CDTF">2021-02-10T15:55:15Z</dcterms:modified>
</cp:coreProperties>
</file>