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96" r:id="rId2"/>
    <p:sldId id="354" r:id="rId3"/>
    <p:sldId id="403" r:id="rId4"/>
    <p:sldId id="406" r:id="rId5"/>
    <p:sldId id="396" r:id="rId6"/>
    <p:sldId id="399" r:id="rId7"/>
    <p:sldId id="397" r:id="rId8"/>
    <p:sldId id="409" r:id="rId9"/>
    <p:sldId id="407" r:id="rId10"/>
    <p:sldId id="408" r:id="rId11"/>
    <p:sldId id="410" r:id="rId12"/>
    <p:sldId id="400" r:id="rId13"/>
    <p:sldId id="401" r:id="rId14"/>
    <p:sldId id="411" r:id="rId15"/>
    <p:sldId id="404" r:id="rId16"/>
    <p:sldId id="402" r:id="rId17"/>
    <p:sldId id="405" r:id="rId18"/>
    <p:sldId id="376" r:id="rId19"/>
    <p:sldId id="377" r:id="rId20"/>
    <p:sldId id="393" r:id="rId21"/>
    <p:sldId id="378" r:id="rId22"/>
    <p:sldId id="394" r:id="rId23"/>
    <p:sldId id="380" r:id="rId24"/>
    <p:sldId id="395" r:id="rId25"/>
    <p:sldId id="392" r:id="rId26"/>
    <p:sldId id="381" r:id="rId27"/>
    <p:sldId id="382" r:id="rId28"/>
    <p:sldId id="383" r:id="rId29"/>
    <p:sldId id="384" r:id="rId30"/>
    <p:sldId id="385" r:id="rId31"/>
    <p:sldId id="386" r:id="rId32"/>
    <p:sldId id="387" r:id="rId33"/>
    <p:sldId id="388" r:id="rId34"/>
    <p:sldId id="389" r:id="rId35"/>
    <p:sldId id="390" r:id="rId36"/>
    <p:sldId id="391" r:id="rId3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55" d="100"/>
          <a:sy n="55" d="100"/>
        </p:scale>
        <p:origin x="1186" y="43"/>
      </p:cViewPr>
      <p:guideLst>
        <p:guide orient="horz" pos="2160"/>
        <p:guide pos="2880"/>
      </p:guideLst>
    </p:cSldViewPr>
  </p:slideViewPr>
  <p:notesTextViewPr>
    <p:cViewPr>
      <p:scale>
        <a:sx n="1" d="1"/>
        <a:sy n="1" d="1"/>
      </p:scale>
      <p:origin x="0" y="0"/>
    </p:cViewPr>
  </p:notesTextViewPr>
  <p:sorterViewPr>
    <p:cViewPr>
      <p:scale>
        <a:sx n="130" d="100"/>
        <a:sy n="130" d="100"/>
      </p:scale>
      <p:origin x="0" y="256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22.wmf"/><Relationship Id="rId1" Type="http://schemas.openxmlformats.org/officeDocument/2006/relationships/image" Target="../media/image21.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0.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51.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52.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170238" cy="479425"/>
          </a:xfrm>
          <a:prstGeom prst="rect">
            <a:avLst/>
          </a:prstGeom>
        </p:spPr>
        <p:txBody>
          <a:bodyPr vert="horz" lIns="91415" tIns="45708" rIns="91415" bIns="45708" rtlCol="0"/>
          <a:lstStyle>
            <a:lvl1pPr algn="l">
              <a:defRPr sz="1200"/>
            </a:lvl1pPr>
          </a:lstStyle>
          <a:p>
            <a:endParaRPr lang="en-US"/>
          </a:p>
        </p:txBody>
      </p:sp>
      <p:sp>
        <p:nvSpPr>
          <p:cNvPr id="3" name="Date Placeholder 2"/>
          <p:cNvSpPr>
            <a:spLocks noGrp="1"/>
          </p:cNvSpPr>
          <p:nvPr>
            <p:ph type="dt" sz="quarter" idx="1"/>
          </p:nvPr>
        </p:nvSpPr>
        <p:spPr>
          <a:xfrm>
            <a:off x="4143376" y="2"/>
            <a:ext cx="3170238" cy="479425"/>
          </a:xfrm>
          <a:prstGeom prst="rect">
            <a:avLst/>
          </a:prstGeom>
        </p:spPr>
        <p:txBody>
          <a:bodyPr vert="horz" lIns="91415" tIns="45708" rIns="91415" bIns="45708" rtlCol="0"/>
          <a:lstStyle>
            <a:lvl1pPr algn="r">
              <a:defRPr sz="1200"/>
            </a:lvl1pPr>
          </a:lstStyle>
          <a:p>
            <a:fld id="{8194727C-8B30-4386-9703-61EF7B04C9A7}" type="datetimeFigureOut">
              <a:rPr lang="en-US" smtClean="0"/>
              <a:t>2/10/2021</a:t>
            </a:fld>
            <a:endParaRPr lang="en-US"/>
          </a:p>
        </p:txBody>
      </p:sp>
      <p:sp>
        <p:nvSpPr>
          <p:cNvPr id="4" name="Footer Placeholder 3"/>
          <p:cNvSpPr>
            <a:spLocks noGrp="1"/>
          </p:cNvSpPr>
          <p:nvPr>
            <p:ph type="ftr" sz="quarter" idx="2"/>
          </p:nvPr>
        </p:nvSpPr>
        <p:spPr>
          <a:xfrm>
            <a:off x="2" y="9120190"/>
            <a:ext cx="3170238" cy="479425"/>
          </a:xfrm>
          <a:prstGeom prst="rect">
            <a:avLst/>
          </a:prstGeom>
        </p:spPr>
        <p:txBody>
          <a:bodyPr vert="horz" lIns="91415" tIns="45708" rIns="91415" bIns="45708" rtlCol="0" anchor="b"/>
          <a:lstStyle>
            <a:lvl1pPr algn="l">
              <a:defRPr sz="1200"/>
            </a:lvl1pPr>
          </a:lstStyle>
          <a:p>
            <a:endParaRPr lang="en-US"/>
          </a:p>
        </p:txBody>
      </p:sp>
      <p:sp>
        <p:nvSpPr>
          <p:cNvPr id="5" name="Slide Number Placeholder 4"/>
          <p:cNvSpPr>
            <a:spLocks noGrp="1"/>
          </p:cNvSpPr>
          <p:nvPr>
            <p:ph type="sldNum" sz="quarter" idx="3"/>
          </p:nvPr>
        </p:nvSpPr>
        <p:spPr>
          <a:xfrm>
            <a:off x="4143376" y="9120190"/>
            <a:ext cx="3170238" cy="479425"/>
          </a:xfrm>
          <a:prstGeom prst="rect">
            <a:avLst/>
          </a:prstGeom>
        </p:spPr>
        <p:txBody>
          <a:bodyPr vert="horz" lIns="91415" tIns="45708" rIns="91415" bIns="45708"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34" tIns="48317" rIns="96634" bIns="48317" rtlCol="0"/>
          <a:lstStyle>
            <a:lvl1pPr algn="l">
              <a:defRPr sz="1300"/>
            </a:lvl1pPr>
          </a:lstStyle>
          <a:p>
            <a:endParaRPr lang="en-US" dirty="0"/>
          </a:p>
        </p:txBody>
      </p:sp>
      <p:sp>
        <p:nvSpPr>
          <p:cNvPr id="3" name="Date Placeholder 2"/>
          <p:cNvSpPr>
            <a:spLocks noGrp="1"/>
          </p:cNvSpPr>
          <p:nvPr>
            <p:ph type="dt" idx="1"/>
          </p:nvPr>
        </p:nvSpPr>
        <p:spPr>
          <a:xfrm>
            <a:off x="4143587" y="1"/>
            <a:ext cx="3169920" cy="480060"/>
          </a:xfrm>
          <a:prstGeom prst="rect">
            <a:avLst/>
          </a:prstGeom>
        </p:spPr>
        <p:txBody>
          <a:bodyPr vert="horz" lIns="96634" tIns="48317" rIns="96634" bIns="48317" rtlCol="0"/>
          <a:lstStyle>
            <a:lvl1pPr algn="r">
              <a:defRPr sz="1300"/>
            </a:lvl1pPr>
          </a:lstStyle>
          <a:p>
            <a:fld id="{AC5D2E9F-93AF-4192-9362-BE5EFDABCE46}" type="datetimeFigureOut">
              <a:rPr lang="en-US" smtClean="0"/>
              <a:t>2/10/2021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34" tIns="48317" rIns="96634" bIns="48317"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34" tIns="48317" rIns="96634" bIns="483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34" tIns="48317" rIns="96634" bIns="48317"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34" tIns="48317" rIns="96634" bIns="48317"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3276807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02/10/2021</a:t>
            </a:r>
            <a:endParaRPr lang="en-US" dirty="0"/>
          </a:p>
        </p:txBody>
      </p:sp>
      <p:sp>
        <p:nvSpPr>
          <p:cNvPr id="5" name="Footer Placeholder 4"/>
          <p:cNvSpPr>
            <a:spLocks noGrp="1"/>
          </p:cNvSpPr>
          <p:nvPr>
            <p:ph type="ftr" sz="quarter" idx="11"/>
          </p:nvPr>
        </p:nvSpPr>
        <p:spPr/>
        <p:txBody>
          <a:bodyPr/>
          <a:lstStyle/>
          <a:p>
            <a:r>
              <a:rPr lang="en-US"/>
              <a:t>PHY 712  Spring 2021 --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02/10/2021</a:t>
            </a:r>
            <a:endParaRPr lang="en-US" dirty="0"/>
          </a:p>
        </p:txBody>
      </p:sp>
      <p:sp>
        <p:nvSpPr>
          <p:cNvPr id="5" name="Footer Placeholder 4"/>
          <p:cNvSpPr>
            <a:spLocks noGrp="1"/>
          </p:cNvSpPr>
          <p:nvPr>
            <p:ph type="ftr" sz="quarter" idx="11"/>
          </p:nvPr>
        </p:nvSpPr>
        <p:spPr/>
        <p:txBody>
          <a:bodyPr/>
          <a:lstStyle/>
          <a:p>
            <a:r>
              <a:rPr lang="en-US"/>
              <a:t>PHY 712  Spring 2021 --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02/10/2021</a:t>
            </a:r>
            <a:endParaRPr lang="en-US" dirty="0"/>
          </a:p>
        </p:txBody>
      </p:sp>
      <p:sp>
        <p:nvSpPr>
          <p:cNvPr id="5" name="Footer Placeholder 4"/>
          <p:cNvSpPr>
            <a:spLocks noGrp="1"/>
          </p:cNvSpPr>
          <p:nvPr>
            <p:ph type="ftr" sz="quarter" idx="11"/>
          </p:nvPr>
        </p:nvSpPr>
        <p:spPr/>
        <p:txBody>
          <a:bodyPr/>
          <a:lstStyle/>
          <a:p>
            <a:r>
              <a:rPr lang="en-US"/>
              <a:t>PHY 712  Spring 2021 --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02/10/2021</a:t>
            </a:r>
            <a:endParaRPr lang="en-US" dirty="0"/>
          </a:p>
        </p:txBody>
      </p:sp>
      <p:sp>
        <p:nvSpPr>
          <p:cNvPr id="5" name="Footer Placeholder 4"/>
          <p:cNvSpPr>
            <a:spLocks noGrp="1"/>
          </p:cNvSpPr>
          <p:nvPr>
            <p:ph type="ftr" sz="quarter" idx="11"/>
          </p:nvPr>
        </p:nvSpPr>
        <p:spPr/>
        <p:txBody>
          <a:bodyPr/>
          <a:lstStyle/>
          <a:p>
            <a:r>
              <a:rPr lang="en-US"/>
              <a:t>PHY 712  Spring 2021 --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02/10/2021</a:t>
            </a:r>
            <a:endParaRPr lang="en-US" dirty="0"/>
          </a:p>
        </p:txBody>
      </p:sp>
      <p:sp>
        <p:nvSpPr>
          <p:cNvPr id="5" name="Footer Placeholder 4"/>
          <p:cNvSpPr>
            <a:spLocks noGrp="1"/>
          </p:cNvSpPr>
          <p:nvPr>
            <p:ph type="ftr" sz="quarter" idx="11"/>
          </p:nvPr>
        </p:nvSpPr>
        <p:spPr/>
        <p:txBody>
          <a:bodyPr/>
          <a:lstStyle/>
          <a:p>
            <a:r>
              <a:rPr lang="en-US"/>
              <a:t>PHY 712  Spring 2021 --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02/10/2021</a:t>
            </a:r>
            <a:endParaRPr lang="en-US" dirty="0"/>
          </a:p>
        </p:txBody>
      </p:sp>
      <p:sp>
        <p:nvSpPr>
          <p:cNvPr id="6" name="Footer Placeholder 5"/>
          <p:cNvSpPr>
            <a:spLocks noGrp="1"/>
          </p:cNvSpPr>
          <p:nvPr>
            <p:ph type="ftr" sz="quarter" idx="11"/>
          </p:nvPr>
        </p:nvSpPr>
        <p:spPr/>
        <p:txBody>
          <a:bodyPr/>
          <a:lstStyle/>
          <a:p>
            <a:r>
              <a:rPr lang="en-US"/>
              <a:t>PHY 712  Spring 2021 -- Lecture 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02/10/2021</a:t>
            </a:r>
            <a:endParaRPr lang="en-US" dirty="0"/>
          </a:p>
        </p:txBody>
      </p:sp>
      <p:sp>
        <p:nvSpPr>
          <p:cNvPr id="8" name="Footer Placeholder 7"/>
          <p:cNvSpPr>
            <a:spLocks noGrp="1"/>
          </p:cNvSpPr>
          <p:nvPr>
            <p:ph type="ftr" sz="quarter" idx="11"/>
          </p:nvPr>
        </p:nvSpPr>
        <p:spPr/>
        <p:txBody>
          <a:bodyPr/>
          <a:lstStyle/>
          <a:p>
            <a:r>
              <a:rPr lang="en-US"/>
              <a:t>PHY 712  Spring 2021 -- Lecture 7</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02/10/2021</a:t>
            </a:r>
            <a:endParaRPr lang="en-US" dirty="0"/>
          </a:p>
        </p:txBody>
      </p:sp>
      <p:sp>
        <p:nvSpPr>
          <p:cNvPr id="4" name="Footer Placeholder 3"/>
          <p:cNvSpPr>
            <a:spLocks noGrp="1"/>
          </p:cNvSpPr>
          <p:nvPr>
            <p:ph type="ftr" sz="quarter" idx="11"/>
          </p:nvPr>
        </p:nvSpPr>
        <p:spPr/>
        <p:txBody>
          <a:bodyPr/>
          <a:lstStyle/>
          <a:p>
            <a:r>
              <a:rPr lang="en-US"/>
              <a:t>PHY 712  Spring 2021 -- Lecture 7</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02/10/2021</a:t>
            </a:r>
            <a:endParaRPr lang="en-US" dirty="0"/>
          </a:p>
        </p:txBody>
      </p:sp>
      <p:sp>
        <p:nvSpPr>
          <p:cNvPr id="6" name="Footer Placeholder 5"/>
          <p:cNvSpPr>
            <a:spLocks noGrp="1"/>
          </p:cNvSpPr>
          <p:nvPr>
            <p:ph type="ftr" sz="quarter" idx="11"/>
          </p:nvPr>
        </p:nvSpPr>
        <p:spPr/>
        <p:txBody>
          <a:bodyPr/>
          <a:lstStyle/>
          <a:p>
            <a:r>
              <a:rPr lang="en-US"/>
              <a:t>PHY 712  Spring 2021 -- Lecture 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02/10/2021</a:t>
            </a:r>
            <a:endParaRPr lang="en-US" dirty="0"/>
          </a:p>
        </p:txBody>
      </p:sp>
      <p:sp>
        <p:nvSpPr>
          <p:cNvPr id="6" name="Footer Placeholder 5"/>
          <p:cNvSpPr>
            <a:spLocks noGrp="1"/>
          </p:cNvSpPr>
          <p:nvPr>
            <p:ph type="ftr" sz="quarter" idx="11"/>
          </p:nvPr>
        </p:nvSpPr>
        <p:spPr/>
        <p:txBody>
          <a:bodyPr/>
          <a:lstStyle/>
          <a:p>
            <a:r>
              <a:rPr lang="en-US"/>
              <a:t>PHY 712  Spring 2021 -- Lecture 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02/10/2021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2021 -- Lecture 7</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0.emf"/><Relationship Id="rId5" Type="http://schemas.openxmlformats.org/officeDocument/2006/relationships/oleObject" Target="../embeddings/oleObject8.bin"/><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2.wmf"/><Relationship Id="rId5" Type="http://schemas.openxmlformats.org/officeDocument/2006/relationships/oleObject" Target="../embeddings/oleObject10.bin"/><Relationship Id="rId4" Type="http://schemas.openxmlformats.org/officeDocument/2006/relationships/image" Target="../media/image11.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5.wmf"/><Relationship Id="rId5" Type="http://schemas.openxmlformats.org/officeDocument/2006/relationships/oleObject" Target="../embeddings/oleObject13.bin"/><Relationship Id="rId4" Type="http://schemas.openxmlformats.org/officeDocument/2006/relationships/image" Target="../media/image14.wmf"/></Relationships>
</file>

<file path=ppt/slides/_rels/slide13.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17.wmf"/><Relationship Id="rId5" Type="http://schemas.openxmlformats.org/officeDocument/2006/relationships/oleObject" Target="../embeddings/oleObject15.bin"/><Relationship Id="rId4" Type="http://schemas.openxmlformats.org/officeDocument/2006/relationships/image" Target="../media/image16.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19.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20.wmf"/></Relationships>
</file>

<file path=ppt/slides/_rels/slide16.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22.wmf"/><Relationship Id="rId5" Type="http://schemas.openxmlformats.org/officeDocument/2006/relationships/oleObject" Target="../embeddings/oleObject20.bin"/><Relationship Id="rId4" Type="http://schemas.openxmlformats.org/officeDocument/2006/relationships/image" Target="../media/image21.wmf"/></Relationships>
</file>

<file path=ppt/slides/_rels/slide1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23.wmf"/><Relationship Id="rId4" Type="http://schemas.openxmlformats.org/officeDocument/2006/relationships/oleObject" Target="../embeddings/oleObject22.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13.vml"/><Relationship Id="rId4" Type="http://schemas.openxmlformats.org/officeDocument/2006/relationships/image" Target="../media/image25.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27.wmf"/><Relationship Id="rId5" Type="http://schemas.openxmlformats.org/officeDocument/2006/relationships/oleObject" Target="../embeddings/oleObject25.bin"/><Relationship Id="rId4" Type="http://schemas.openxmlformats.org/officeDocument/2006/relationships/image" Target="../media/image26.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29.wmf"/><Relationship Id="rId5" Type="http://schemas.openxmlformats.org/officeDocument/2006/relationships/oleObject" Target="../embeddings/oleObject27.bin"/><Relationship Id="rId4" Type="http://schemas.openxmlformats.org/officeDocument/2006/relationships/image" Target="../media/image28.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8.bin"/><Relationship Id="rId7" Type="http://schemas.openxmlformats.org/officeDocument/2006/relationships/image" Target="../media/image31.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29.bin"/><Relationship Id="rId5" Type="http://schemas.openxmlformats.org/officeDocument/2006/relationships/image" Target="../media/image32.png"/><Relationship Id="rId4" Type="http://schemas.openxmlformats.org/officeDocument/2006/relationships/image" Target="../media/image30.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17.vml"/><Relationship Id="rId4" Type="http://schemas.openxmlformats.org/officeDocument/2006/relationships/image" Target="../media/image33.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1.bin"/><Relationship Id="rId7" Type="http://schemas.openxmlformats.org/officeDocument/2006/relationships/image" Target="../media/image35.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32.bin"/><Relationship Id="rId5" Type="http://schemas.openxmlformats.org/officeDocument/2006/relationships/image" Target="../media/image36.png"/><Relationship Id="rId4" Type="http://schemas.openxmlformats.org/officeDocument/2006/relationships/image" Target="../media/image34.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7.xml"/><Relationship Id="rId1" Type="http://schemas.openxmlformats.org/officeDocument/2006/relationships/vmlDrawing" Target="../drawings/vmlDrawing19.vml"/><Relationship Id="rId4" Type="http://schemas.openxmlformats.org/officeDocument/2006/relationships/image" Target="../media/image37.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7.xml"/><Relationship Id="rId1" Type="http://schemas.openxmlformats.org/officeDocument/2006/relationships/vmlDrawing" Target="../drawings/vmlDrawing20.vml"/><Relationship Id="rId4" Type="http://schemas.openxmlformats.org/officeDocument/2006/relationships/image" Target="../media/image38.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7.xml"/><Relationship Id="rId1" Type="http://schemas.openxmlformats.org/officeDocument/2006/relationships/vmlDrawing" Target="../drawings/vmlDrawing21.vml"/><Relationship Id="rId5" Type="http://schemas.openxmlformats.org/officeDocument/2006/relationships/image" Target="../media/image40.png"/><Relationship Id="rId4" Type="http://schemas.openxmlformats.org/officeDocument/2006/relationships/image" Target="../media/image39.wmf"/></Relationships>
</file>

<file path=ppt/slides/_rels/slide27.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slideLayout" Target="../slideLayouts/slideLayout7.xml"/><Relationship Id="rId1" Type="http://schemas.openxmlformats.org/officeDocument/2006/relationships/vmlDrawing" Target="../drawings/vmlDrawing22.vml"/><Relationship Id="rId5" Type="http://schemas.openxmlformats.org/officeDocument/2006/relationships/image" Target="../media/image39.wmf"/><Relationship Id="rId4" Type="http://schemas.openxmlformats.org/officeDocument/2006/relationships/oleObject" Target="../embeddings/oleObject36.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7.xml"/><Relationship Id="rId1" Type="http://schemas.openxmlformats.org/officeDocument/2006/relationships/vmlDrawing" Target="../drawings/vmlDrawing23.vml"/><Relationship Id="rId4" Type="http://schemas.openxmlformats.org/officeDocument/2006/relationships/image" Target="../media/image42.wmf"/></Relationships>
</file>

<file path=ppt/slides/_rels/slide29.xml.rels><?xml version="1.0" encoding="UTF-8" standalone="yes"?>
<Relationships xmlns="http://schemas.openxmlformats.org/package/2006/relationships"><Relationship Id="rId3" Type="http://schemas.openxmlformats.org/officeDocument/2006/relationships/image" Target="../media/image44.gif"/><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image" Target="../media/image43.wmf"/><Relationship Id="rId5" Type="http://schemas.openxmlformats.org/officeDocument/2006/relationships/oleObject" Target="../embeddings/oleObject38.bin"/><Relationship Id="rId4" Type="http://schemas.openxmlformats.org/officeDocument/2006/relationships/hyperlink" Target="http://www.uic.edu/classes/eecs/eecs520/textbook/node32.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7.xml"/><Relationship Id="rId1" Type="http://schemas.openxmlformats.org/officeDocument/2006/relationships/vmlDrawing" Target="../drawings/vmlDrawing25.vml"/><Relationship Id="rId4" Type="http://schemas.openxmlformats.org/officeDocument/2006/relationships/image" Target="../media/image45.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7.xml"/><Relationship Id="rId1" Type="http://schemas.openxmlformats.org/officeDocument/2006/relationships/vmlDrawing" Target="../drawings/vmlDrawing26.vml"/><Relationship Id="rId4" Type="http://schemas.openxmlformats.org/officeDocument/2006/relationships/image" Target="../media/image46.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7.xml"/><Relationship Id="rId1" Type="http://schemas.openxmlformats.org/officeDocument/2006/relationships/vmlDrawing" Target="../drawings/vmlDrawing27.vml"/><Relationship Id="rId6" Type="http://schemas.openxmlformats.org/officeDocument/2006/relationships/image" Target="../media/image48.wmf"/><Relationship Id="rId5" Type="http://schemas.openxmlformats.org/officeDocument/2006/relationships/oleObject" Target="../embeddings/oleObject42.bin"/><Relationship Id="rId4" Type="http://schemas.openxmlformats.org/officeDocument/2006/relationships/image" Target="../media/image47.w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7.xml"/><Relationship Id="rId1" Type="http://schemas.openxmlformats.org/officeDocument/2006/relationships/vmlDrawing" Target="../drawings/vmlDrawing28.vml"/><Relationship Id="rId4" Type="http://schemas.openxmlformats.org/officeDocument/2006/relationships/image" Target="../media/image49.w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7.xml"/><Relationship Id="rId1" Type="http://schemas.openxmlformats.org/officeDocument/2006/relationships/vmlDrawing" Target="../drawings/vmlDrawing29.vml"/><Relationship Id="rId6" Type="http://schemas.openxmlformats.org/officeDocument/2006/relationships/image" Target="../media/image50.wmf"/><Relationship Id="rId5" Type="http://schemas.openxmlformats.org/officeDocument/2006/relationships/oleObject" Target="../embeddings/oleObject45.bin"/><Relationship Id="rId4" Type="http://schemas.openxmlformats.org/officeDocument/2006/relationships/image" Target="../media/image47.w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7.xml"/><Relationship Id="rId1" Type="http://schemas.openxmlformats.org/officeDocument/2006/relationships/vmlDrawing" Target="../drawings/vmlDrawing30.vml"/><Relationship Id="rId6" Type="http://schemas.openxmlformats.org/officeDocument/2006/relationships/image" Target="../media/image47.wmf"/><Relationship Id="rId5" Type="http://schemas.openxmlformats.org/officeDocument/2006/relationships/oleObject" Target="../embeddings/oleObject47.bin"/><Relationship Id="rId4" Type="http://schemas.openxmlformats.org/officeDocument/2006/relationships/image" Target="../media/image51.w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7.xml"/><Relationship Id="rId1" Type="http://schemas.openxmlformats.org/officeDocument/2006/relationships/vmlDrawing" Target="../drawings/vmlDrawing31.vml"/><Relationship Id="rId4" Type="http://schemas.openxmlformats.org/officeDocument/2006/relationships/image" Target="../media/image52.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3.bin"/><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8.wmf"/><Relationship Id="rId5" Type="http://schemas.openxmlformats.org/officeDocument/2006/relationships/oleObject" Target="../embeddings/oleObject6.bin"/><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457200" y="457200"/>
            <a:ext cx="8458200" cy="5509200"/>
          </a:xfrm>
          <a:prstGeom prst="rect">
            <a:avLst/>
          </a:prstGeom>
          <a:noFill/>
        </p:spPr>
        <p:txBody>
          <a:bodyPr wrap="square" rtlCol="0">
            <a:spAutoFit/>
          </a:bodyPr>
          <a:lstStyle/>
          <a:p>
            <a:pPr algn="ctr"/>
            <a:r>
              <a:rPr lang="en-US" sz="3200" b="1" dirty="0"/>
              <a:t>PHY 712 Electrodynamics</a:t>
            </a:r>
          </a:p>
          <a:p>
            <a:pPr algn="ctr"/>
            <a:r>
              <a:rPr lang="en-US" sz="3200" b="1" dirty="0"/>
              <a:t>10-10:50 AM  MWF  Online</a:t>
            </a:r>
          </a:p>
          <a:p>
            <a:pPr algn="ctr"/>
            <a:endParaRPr lang="en-US" sz="3200" b="1" dirty="0"/>
          </a:p>
          <a:p>
            <a:pPr algn="ctr"/>
            <a:r>
              <a:rPr lang="en-US" sz="3200" b="1" dirty="0"/>
              <a:t>Class notes for Lecture 7:</a:t>
            </a:r>
            <a:endParaRPr lang="en-US" sz="3200" b="1" dirty="0">
              <a:solidFill>
                <a:schemeClr val="folHlink"/>
              </a:solidFill>
            </a:endParaRPr>
          </a:p>
          <a:p>
            <a:pPr marL="457200" lvl="2">
              <a:spcBef>
                <a:spcPct val="50000"/>
              </a:spcBef>
            </a:pPr>
            <a:r>
              <a:rPr lang="en-US" sz="3200" b="1" dirty="0">
                <a:solidFill>
                  <a:schemeClr val="folHlink"/>
                </a:solidFill>
              </a:rPr>
              <a:t>Start reading Chapter 3</a:t>
            </a:r>
          </a:p>
          <a:p>
            <a:pPr marL="914400" lvl="3">
              <a:spcBef>
                <a:spcPct val="50000"/>
              </a:spcBef>
            </a:pPr>
            <a:r>
              <a:rPr lang="en-US" sz="3200" b="1" dirty="0">
                <a:solidFill>
                  <a:schemeClr val="folHlink"/>
                </a:solidFill>
              </a:rPr>
              <a:t>Solution of Poisson/Laplace equation for special geometries – </a:t>
            </a:r>
          </a:p>
          <a:p>
            <a:pPr marL="1885950" lvl="4" indent="-514350">
              <a:spcBef>
                <a:spcPct val="50000"/>
              </a:spcBef>
              <a:buFont typeface="+mj-lt"/>
              <a:buAutoNum type="alphaUcPeriod"/>
            </a:pPr>
            <a:r>
              <a:rPr lang="en-US" sz="3200" b="1" dirty="0">
                <a:solidFill>
                  <a:schemeClr val="folHlink"/>
                </a:solidFill>
              </a:rPr>
              <a:t>Cylindrical</a:t>
            </a:r>
          </a:p>
          <a:p>
            <a:pPr marL="1885950" lvl="4" indent="-514350">
              <a:spcBef>
                <a:spcPct val="50000"/>
              </a:spcBef>
              <a:buFont typeface="+mj-lt"/>
              <a:buAutoNum type="alphaUcPeriod"/>
            </a:pPr>
            <a:r>
              <a:rPr lang="en-US" sz="3200" b="1" dirty="0">
                <a:solidFill>
                  <a:schemeClr val="folHlink"/>
                </a:solidFill>
              </a:rPr>
              <a:t>Spherical</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404140-FDE9-436A-8B3C-5E56F0F37743}"/>
              </a:ext>
            </a:extLst>
          </p:cNvPr>
          <p:cNvSpPr>
            <a:spLocks noGrp="1"/>
          </p:cNvSpPr>
          <p:nvPr>
            <p:ph type="dt" sz="half" idx="10"/>
          </p:nvPr>
        </p:nvSpPr>
        <p:spPr/>
        <p:txBody>
          <a:bodyPr/>
          <a:lstStyle/>
          <a:p>
            <a:r>
              <a:rPr lang="en-US"/>
              <a:t>02/10/2021</a:t>
            </a:r>
            <a:endParaRPr lang="en-US" dirty="0"/>
          </a:p>
        </p:txBody>
      </p:sp>
      <p:sp>
        <p:nvSpPr>
          <p:cNvPr id="3" name="Footer Placeholder 2">
            <a:extLst>
              <a:ext uri="{FF2B5EF4-FFF2-40B4-BE49-F238E27FC236}">
                <a16:creationId xmlns:a16="http://schemas.microsoft.com/office/drawing/2014/main" id="{C9E26072-C554-4233-B40B-4F63CC43D40D}"/>
              </a:ext>
            </a:extLst>
          </p:cNvPr>
          <p:cNvSpPr>
            <a:spLocks noGrp="1"/>
          </p:cNvSpPr>
          <p:nvPr>
            <p:ph type="ftr" sz="quarter" idx="11"/>
          </p:nvPr>
        </p:nvSpPr>
        <p:spPr/>
        <p:txBody>
          <a:bodyPr/>
          <a:lstStyle/>
          <a:p>
            <a:r>
              <a:rPr lang="en-US"/>
              <a:t>PHY 712  Spring 2021 -- Lecture 7</a:t>
            </a:r>
            <a:endParaRPr lang="en-US" dirty="0"/>
          </a:p>
        </p:txBody>
      </p:sp>
      <p:sp>
        <p:nvSpPr>
          <p:cNvPr id="4" name="Slide Number Placeholder 3">
            <a:extLst>
              <a:ext uri="{FF2B5EF4-FFF2-40B4-BE49-F238E27FC236}">
                <a16:creationId xmlns:a16="http://schemas.microsoft.com/office/drawing/2014/main" id="{3101E78A-FD4D-4ABB-9DDC-0DAC9C744A13}"/>
              </a:ext>
            </a:extLst>
          </p:cNvPr>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5" name="Object 4">
            <a:extLst>
              <a:ext uri="{FF2B5EF4-FFF2-40B4-BE49-F238E27FC236}">
                <a16:creationId xmlns:a16="http://schemas.microsoft.com/office/drawing/2014/main" id="{9DBDDD9B-61B4-4F84-B143-78DC550D56C1}"/>
              </a:ext>
            </a:extLst>
          </p:cNvPr>
          <p:cNvGraphicFramePr>
            <a:graphicFrameLocks noChangeAspect="1"/>
          </p:cNvGraphicFramePr>
          <p:nvPr>
            <p:extLst>
              <p:ext uri="{D42A27DB-BD31-4B8C-83A1-F6EECF244321}">
                <p14:modId xmlns:p14="http://schemas.microsoft.com/office/powerpoint/2010/main" val="1256205323"/>
              </p:ext>
            </p:extLst>
          </p:nvPr>
        </p:nvGraphicFramePr>
        <p:xfrm>
          <a:off x="214745" y="5358535"/>
          <a:ext cx="7734300" cy="1112837"/>
        </p:xfrm>
        <a:graphic>
          <a:graphicData uri="http://schemas.openxmlformats.org/presentationml/2006/ole">
            <mc:AlternateContent xmlns:mc="http://schemas.openxmlformats.org/markup-compatibility/2006">
              <mc:Choice xmlns:v="urn:schemas-microsoft-com:vml" Requires="v">
                <p:oleObj spid="_x0000_s40972" name="Equation" r:id="rId3" imgW="7734207" imgH="1112742" progId="Equation.DSMT4">
                  <p:embed/>
                </p:oleObj>
              </mc:Choice>
              <mc:Fallback>
                <p:oleObj name="Equation" r:id="rId3" imgW="7734207" imgH="1112742" progId="Equation.DSMT4">
                  <p:embed/>
                  <p:pic>
                    <p:nvPicPr>
                      <p:cNvPr id="0" name=""/>
                      <p:cNvPicPr/>
                      <p:nvPr/>
                    </p:nvPicPr>
                    <p:blipFill>
                      <a:blip r:embed="rId4"/>
                      <a:stretch>
                        <a:fillRect/>
                      </a:stretch>
                    </p:blipFill>
                    <p:spPr>
                      <a:xfrm>
                        <a:off x="214745" y="5358535"/>
                        <a:ext cx="7734300" cy="1112837"/>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73B0D381-959E-47F5-88A9-51801E6A2A3F}"/>
              </a:ext>
            </a:extLst>
          </p:cNvPr>
          <p:cNvGraphicFramePr>
            <a:graphicFrameLocks noChangeAspect="1"/>
          </p:cNvGraphicFramePr>
          <p:nvPr>
            <p:extLst>
              <p:ext uri="{D42A27DB-BD31-4B8C-83A1-F6EECF244321}">
                <p14:modId xmlns:p14="http://schemas.microsoft.com/office/powerpoint/2010/main" val="3689261196"/>
              </p:ext>
            </p:extLst>
          </p:nvPr>
        </p:nvGraphicFramePr>
        <p:xfrm>
          <a:off x="152400" y="304800"/>
          <a:ext cx="8839200" cy="5113338"/>
        </p:xfrm>
        <a:graphic>
          <a:graphicData uri="http://schemas.openxmlformats.org/presentationml/2006/ole">
            <mc:AlternateContent xmlns:mc="http://schemas.openxmlformats.org/markup-compatibility/2006">
              <mc:Choice xmlns:v="urn:schemas-microsoft-com:vml" Requires="v">
                <p:oleObj spid="_x0000_s40973" name="Equation" r:id="rId5" imgW="8839449" imgH="5112826" progId="Equation.DSMT4">
                  <p:embed/>
                </p:oleObj>
              </mc:Choice>
              <mc:Fallback>
                <p:oleObj name="Equation" r:id="rId5" imgW="8839449" imgH="5112826" progId="Equation.DSMT4">
                  <p:embed/>
                  <p:pic>
                    <p:nvPicPr>
                      <p:cNvPr id="0" name=""/>
                      <p:cNvPicPr/>
                      <p:nvPr/>
                    </p:nvPicPr>
                    <p:blipFill>
                      <a:blip r:embed="rId6"/>
                      <a:stretch>
                        <a:fillRect/>
                      </a:stretch>
                    </p:blipFill>
                    <p:spPr>
                      <a:xfrm>
                        <a:off x="152400" y="304800"/>
                        <a:ext cx="8839200" cy="5113338"/>
                      </a:xfrm>
                      <a:prstGeom prst="rect">
                        <a:avLst/>
                      </a:prstGeom>
                    </p:spPr>
                  </p:pic>
                </p:oleObj>
              </mc:Fallback>
            </mc:AlternateContent>
          </a:graphicData>
        </a:graphic>
      </p:graphicFrame>
    </p:spTree>
    <p:extLst>
      <p:ext uri="{BB962C8B-B14F-4D97-AF65-F5344CB8AC3E}">
        <p14:creationId xmlns:p14="http://schemas.microsoft.com/office/powerpoint/2010/main" val="3370615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33E028-45E1-4AD9-9DDA-D36994C67AFC}"/>
              </a:ext>
            </a:extLst>
          </p:cNvPr>
          <p:cNvSpPr>
            <a:spLocks noGrp="1"/>
          </p:cNvSpPr>
          <p:nvPr>
            <p:ph type="dt" sz="half" idx="10"/>
          </p:nvPr>
        </p:nvSpPr>
        <p:spPr/>
        <p:txBody>
          <a:bodyPr/>
          <a:lstStyle/>
          <a:p>
            <a:r>
              <a:rPr lang="en-US"/>
              <a:t>02/10/2021</a:t>
            </a:r>
            <a:endParaRPr lang="en-US" dirty="0"/>
          </a:p>
        </p:txBody>
      </p:sp>
      <p:sp>
        <p:nvSpPr>
          <p:cNvPr id="3" name="Footer Placeholder 2">
            <a:extLst>
              <a:ext uri="{FF2B5EF4-FFF2-40B4-BE49-F238E27FC236}">
                <a16:creationId xmlns:a16="http://schemas.microsoft.com/office/drawing/2014/main" id="{2F618E3C-B15C-4DCF-9C4F-AF2F83A3CAE1}"/>
              </a:ext>
            </a:extLst>
          </p:cNvPr>
          <p:cNvSpPr>
            <a:spLocks noGrp="1"/>
          </p:cNvSpPr>
          <p:nvPr>
            <p:ph type="ftr" sz="quarter" idx="11"/>
          </p:nvPr>
        </p:nvSpPr>
        <p:spPr/>
        <p:txBody>
          <a:bodyPr/>
          <a:lstStyle/>
          <a:p>
            <a:r>
              <a:rPr lang="en-US"/>
              <a:t>PHY 712  Spring 2021 -- Lecture 7</a:t>
            </a:r>
            <a:endParaRPr lang="en-US" dirty="0"/>
          </a:p>
        </p:txBody>
      </p:sp>
      <p:sp>
        <p:nvSpPr>
          <p:cNvPr id="4" name="Slide Number Placeholder 3">
            <a:extLst>
              <a:ext uri="{FF2B5EF4-FFF2-40B4-BE49-F238E27FC236}">
                <a16:creationId xmlns:a16="http://schemas.microsoft.com/office/drawing/2014/main" id="{6DC4B564-4099-4CC8-9BAD-57D762EC9652}"/>
              </a:ext>
            </a:extLst>
          </p:cNvPr>
          <p:cNvSpPr>
            <a:spLocks noGrp="1"/>
          </p:cNvSpPr>
          <p:nvPr>
            <p:ph type="sldNum" sz="quarter" idx="12"/>
          </p:nvPr>
        </p:nvSpPr>
        <p:spPr/>
        <p:txBody>
          <a:bodyPr/>
          <a:lstStyle/>
          <a:p>
            <a:fld id="{CE368B07-CEBF-4C80-90AF-53B34FA04CF3}" type="slidenum">
              <a:rPr lang="en-US" smtClean="0"/>
              <a:t>11</a:t>
            </a:fld>
            <a:endParaRPr lang="en-US" dirty="0"/>
          </a:p>
        </p:txBody>
      </p:sp>
      <p:graphicFrame>
        <p:nvGraphicFramePr>
          <p:cNvPr id="5" name="Object 4">
            <a:extLst>
              <a:ext uri="{FF2B5EF4-FFF2-40B4-BE49-F238E27FC236}">
                <a16:creationId xmlns:a16="http://schemas.microsoft.com/office/drawing/2014/main" id="{A905003B-EE07-4BFD-9A01-337EEE3ED0DC}"/>
              </a:ext>
            </a:extLst>
          </p:cNvPr>
          <p:cNvGraphicFramePr>
            <a:graphicFrameLocks noChangeAspect="1"/>
          </p:cNvGraphicFramePr>
          <p:nvPr>
            <p:extLst>
              <p:ext uri="{D42A27DB-BD31-4B8C-83A1-F6EECF244321}">
                <p14:modId xmlns:p14="http://schemas.microsoft.com/office/powerpoint/2010/main" val="2599572567"/>
              </p:ext>
            </p:extLst>
          </p:nvPr>
        </p:nvGraphicFramePr>
        <p:xfrm>
          <a:off x="484909" y="831056"/>
          <a:ext cx="6659402" cy="2528887"/>
        </p:xfrm>
        <a:graphic>
          <a:graphicData uri="http://schemas.openxmlformats.org/presentationml/2006/ole">
            <mc:AlternateContent xmlns:mc="http://schemas.openxmlformats.org/markup-compatibility/2006">
              <mc:Choice xmlns:v="urn:schemas-microsoft-com:vml" Requires="v">
                <p:oleObj spid="_x0000_s42001" name="Equation" r:id="rId3" imgW="2006280" imgH="761760" progId="Equation.DSMT4">
                  <p:embed/>
                </p:oleObj>
              </mc:Choice>
              <mc:Fallback>
                <p:oleObj name="Equation" r:id="rId3" imgW="2006280" imgH="761760" progId="Equation.DSMT4">
                  <p:embed/>
                  <p:pic>
                    <p:nvPicPr>
                      <p:cNvPr id="0" name=""/>
                      <p:cNvPicPr/>
                      <p:nvPr/>
                    </p:nvPicPr>
                    <p:blipFill>
                      <a:blip r:embed="rId4"/>
                      <a:stretch>
                        <a:fillRect/>
                      </a:stretch>
                    </p:blipFill>
                    <p:spPr>
                      <a:xfrm>
                        <a:off x="484909" y="831056"/>
                        <a:ext cx="6659402" cy="2528887"/>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6FD5EE5A-925A-47CE-A913-C977757F15B5}"/>
              </a:ext>
            </a:extLst>
          </p:cNvPr>
          <p:cNvGraphicFramePr>
            <a:graphicFrameLocks noChangeAspect="1"/>
          </p:cNvGraphicFramePr>
          <p:nvPr>
            <p:extLst>
              <p:ext uri="{D42A27DB-BD31-4B8C-83A1-F6EECF244321}">
                <p14:modId xmlns:p14="http://schemas.microsoft.com/office/powerpoint/2010/main" val="1092479802"/>
              </p:ext>
            </p:extLst>
          </p:nvPr>
        </p:nvGraphicFramePr>
        <p:xfrm>
          <a:off x="3556000" y="2095500"/>
          <a:ext cx="914400" cy="198438"/>
        </p:xfrm>
        <a:graphic>
          <a:graphicData uri="http://schemas.openxmlformats.org/presentationml/2006/ole">
            <mc:AlternateContent xmlns:mc="http://schemas.openxmlformats.org/markup-compatibility/2006">
              <mc:Choice xmlns:v="urn:schemas-microsoft-com:vml" Requires="v">
                <p:oleObj spid="_x0000_s42002" name="Equation" r:id="rId5" imgW="914400" imgH="198720" progId="Equation.DSMT4">
                  <p:embed/>
                </p:oleObj>
              </mc:Choice>
              <mc:Fallback>
                <p:oleObj name="Equation" r:id="rId5" imgW="914400" imgH="198720" progId="Equation.DSMT4">
                  <p:embed/>
                  <p:pic>
                    <p:nvPicPr>
                      <p:cNvPr id="0" name=""/>
                      <p:cNvPicPr/>
                      <p:nvPr/>
                    </p:nvPicPr>
                    <p:blipFill>
                      <a:blip r:embed="rId6"/>
                      <a:stretch>
                        <a:fillRect/>
                      </a:stretch>
                    </p:blipFill>
                    <p:spPr>
                      <a:xfrm>
                        <a:off x="3556000" y="2095500"/>
                        <a:ext cx="914400" cy="198438"/>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8E2F75AD-A227-426A-BAED-06A2A4FFF7A1}"/>
              </a:ext>
            </a:extLst>
          </p:cNvPr>
          <p:cNvGraphicFramePr>
            <a:graphicFrameLocks noChangeAspect="1"/>
          </p:cNvGraphicFramePr>
          <p:nvPr>
            <p:extLst>
              <p:ext uri="{D42A27DB-BD31-4B8C-83A1-F6EECF244321}">
                <p14:modId xmlns:p14="http://schemas.microsoft.com/office/powerpoint/2010/main" val="736730290"/>
              </p:ext>
            </p:extLst>
          </p:nvPr>
        </p:nvGraphicFramePr>
        <p:xfrm>
          <a:off x="675481" y="3962400"/>
          <a:ext cx="8383753" cy="1676400"/>
        </p:xfrm>
        <a:graphic>
          <a:graphicData uri="http://schemas.openxmlformats.org/presentationml/2006/ole">
            <mc:AlternateContent xmlns:mc="http://schemas.openxmlformats.org/markup-compatibility/2006">
              <mc:Choice xmlns:v="urn:schemas-microsoft-com:vml" Requires="v">
                <p:oleObj spid="_x0000_s42003" name="Equation" r:id="rId7" imgW="3555720" imgH="711000" progId="Equation.DSMT4">
                  <p:embed/>
                </p:oleObj>
              </mc:Choice>
              <mc:Fallback>
                <p:oleObj name="Equation" r:id="rId7" imgW="3555720" imgH="711000" progId="Equation.DSMT4">
                  <p:embed/>
                  <p:pic>
                    <p:nvPicPr>
                      <p:cNvPr id="12" name="Object 11"/>
                      <p:cNvPicPr>
                        <a:picLocks noChangeAspect="1" noChangeArrowheads="1"/>
                      </p:cNvPicPr>
                      <p:nvPr/>
                    </p:nvPicPr>
                    <p:blipFill>
                      <a:blip r:embed="rId8"/>
                      <a:srcRect/>
                      <a:stretch>
                        <a:fillRect/>
                      </a:stretch>
                    </p:blipFill>
                    <p:spPr bwMode="auto">
                      <a:xfrm>
                        <a:off x="675481" y="3962400"/>
                        <a:ext cx="8383753" cy="16764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798033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381000" y="381000"/>
            <a:ext cx="7086600" cy="461665"/>
          </a:xfrm>
          <a:prstGeom prst="rect">
            <a:avLst/>
          </a:prstGeom>
          <a:noFill/>
        </p:spPr>
        <p:txBody>
          <a:bodyPr wrap="square" rtlCol="0">
            <a:spAutoFit/>
          </a:bodyPr>
          <a:lstStyle/>
          <a:p>
            <a:r>
              <a:rPr lang="en-US" sz="2400" dirty="0">
                <a:latin typeface="+mj-lt"/>
              </a:rPr>
              <a:t>Comments and details</a:t>
            </a:r>
          </a:p>
        </p:txBody>
      </p:sp>
      <p:graphicFrame>
        <p:nvGraphicFramePr>
          <p:cNvPr id="6" name="Object 5"/>
          <p:cNvGraphicFramePr>
            <a:graphicFrameLocks noChangeAspect="1"/>
          </p:cNvGraphicFramePr>
          <p:nvPr>
            <p:extLst>
              <p:ext uri="{D42A27DB-BD31-4B8C-83A1-F6EECF244321}">
                <p14:modId xmlns:p14="http://schemas.microsoft.com/office/powerpoint/2010/main" val="4244953592"/>
              </p:ext>
            </p:extLst>
          </p:nvPr>
        </p:nvGraphicFramePr>
        <p:xfrm>
          <a:off x="4267200" y="601535"/>
          <a:ext cx="1895054" cy="776287"/>
        </p:xfrm>
        <a:graphic>
          <a:graphicData uri="http://schemas.openxmlformats.org/presentationml/2006/ole">
            <mc:AlternateContent xmlns:mc="http://schemas.openxmlformats.org/markup-compatibility/2006">
              <mc:Choice xmlns:v="urn:schemas-microsoft-com:vml" Requires="v">
                <p:oleObj spid="_x0000_s34874" name="Equation" r:id="rId3" imgW="1054080" imgH="431640" progId="Equation.DSMT4">
                  <p:embed/>
                </p:oleObj>
              </mc:Choice>
              <mc:Fallback>
                <p:oleObj name="Equation" r:id="rId3" imgW="1054080" imgH="431640" progId="Equation.DSMT4">
                  <p:embed/>
                  <p:pic>
                    <p:nvPicPr>
                      <p:cNvPr id="0" name=""/>
                      <p:cNvPicPr/>
                      <p:nvPr/>
                    </p:nvPicPr>
                    <p:blipFill>
                      <a:blip r:embed="rId4"/>
                      <a:stretch>
                        <a:fillRect/>
                      </a:stretch>
                    </p:blipFill>
                    <p:spPr>
                      <a:xfrm>
                        <a:off x="4267200" y="601535"/>
                        <a:ext cx="1895054" cy="776287"/>
                      </a:xfrm>
                      <a:prstGeom prst="rect">
                        <a:avLst/>
                      </a:prstGeom>
                    </p:spPr>
                  </p:pic>
                </p:oleObj>
              </mc:Fallback>
            </mc:AlternateContent>
          </a:graphicData>
        </a:graphic>
      </p:graphicFrame>
      <p:grpSp>
        <p:nvGrpSpPr>
          <p:cNvPr id="7" name="Group 6"/>
          <p:cNvGrpSpPr/>
          <p:nvPr/>
        </p:nvGrpSpPr>
        <p:grpSpPr>
          <a:xfrm>
            <a:off x="304800" y="1981200"/>
            <a:ext cx="1676400" cy="4267200"/>
            <a:chOff x="2590800" y="2286000"/>
            <a:chExt cx="1676400" cy="4267200"/>
          </a:xfrm>
        </p:grpSpPr>
        <p:sp>
          <p:nvSpPr>
            <p:cNvPr id="8" name="Can 7"/>
            <p:cNvSpPr/>
            <p:nvPr/>
          </p:nvSpPr>
          <p:spPr>
            <a:xfrm>
              <a:off x="2590800" y="2286000"/>
              <a:ext cx="1181100" cy="4267200"/>
            </a:xfrm>
            <a:prstGeom prst="can">
              <a:avLst>
                <a:gd name="adj" fmla="val 84480"/>
              </a:avLst>
            </a:prstGeom>
            <a:gradFill>
              <a:gsLst>
                <a:gs pos="0">
                  <a:schemeClr val="bg1">
                    <a:lumMod val="50000"/>
                  </a:schemeClr>
                </a:gs>
                <a:gs pos="50000">
                  <a:schemeClr val="accent1">
                    <a:tint val="44500"/>
                    <a:satMod val="160000"/>
                  </a:schemeClr>
                </a:gs>
                <a:gs pos="100000">
                  <a:schemeClr val="accent1">
                    <a:tint val="23500"/>
                    <a:satMod val="160000"/>
                  </a:schemeClr>
                </a:gs>
              </a:gsLst>
              <a:lin ang="108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3181350" y="2819400"/>
              <a:ext cx="40005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3181350" y="2438400"/>
              <a:ext cx="40005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200400" y="2738735"/>
              <a:ext cx="914400" cy="461665"/>
            </a:xfrm>
            <a:prstGeom prst="rect">
              <a:avLst/>
            </a:prstGeom>
            <a:noFill/>
          </p:spPr>
          <p:txBody>
            <a:bodyPr wrap="square" rtlCol="0">
              <a:spAutoFit/>
            </a:bodyPr>
            <a:lstStyle/>
            <a:p>
              <a:r>
                <a:rPr lang="en-US" sz="2400" i="1" dirty="0"/>
                <a:t>r</a:t>
              </a:r>
            </a:p>
          </p:txBody>
        </p:sp>
        <p:sp>
          <p:nvSpPr>
            <p:cNvPr id="12" name="TextBox 11"/>
            <p:cNvSpPr txBox="1"/>
            <p:nvPr/>
          </p:nvSpPr>
          <p:spPr>
            <a:xfrm>
              <a:off x="3352800" y="2372975"/>
              <a:ext cx="914400" cy="461665"/>
            </a:xfrm>
            <a:prstGeom prst="rect">
              <a:avLst/>
            </a:prstGeom>
            <a:noFill/>
          </p:spPr>
          <p:txBody>
            <a:bodyPr wrap="square" rtlCol="0">
              <a:spAutoFit/>
            </a:bodyPr>
            <a:lstStyle/>
            <a:p>
              <a:r>
                <a:rPr lang="en-US" sz="2400" b="1" dirty="0">
                  <a:latin typeface="Symbol" pitchFamily="18" charset="2"/>
                </a:rPr>
                <a:t>f</a:t>
              </a:r>
            </a:p>
          </p:txBody>
        </p:sp>
      </p:grpSp>
      <p:graphicFrame>
        <p:nvGraphicFramePr>
          <p:cNvPr id="13" name="Object 12"/>
          <p:cNvGraphicFramePr>
            <a:graphicFrameLocks noChangeAspect="1"/>
          </p:cNvGraphicFramePr>
          <p:nvPr>
            <p:extLst>
              <p:ext uri="{D42A27DB-BD31-4B8C-83A1-F6EECF244321}">
                <p14:modId xmlns:p14="http://schemas.microsoft.com/office/powerpoint/2010/main" val="1760194465"/>
              </p:ext>
            </p:extLst>
          </p:nvPr>
        </p:nvGraphicFramePr>
        <p:xfrm>
          <a:off x="1811295" y="1612773"/>
          <a:ext cx="7210425" cy="4498975"/>
        </p:xfrm>
        <a:graphic>
          <a:graphicData uri="http://schemas.openxmlformats.org/presentationml/2006/ole">
            <mc:AlternateContent xmlns:mc="http://schemas.openxmlformats.org/markup-compatibility/2006">
              <mc:Choice xmlns:v="urn:schemas-microsoft-com:vml" Requires="v">
                <p:oleObj spid="_x0000_s34875" name="Equation" r:id="rId5" imgW="3377880" imgH="2108160" progId="Equation.DSMT4">
                  <p:embed/>
                </p:oleObj>
              </mc:Choice>
              <mc:Fallback>
                <p:oleObj name="Equation" r:id="rId5" imgW="3377880" imgH="2108160" progId="Equation.DSMT4">
                  <p:embed/>
                  <p:pic>
                    <p:nvPicPr>
                      <p:cNvPr id="12" name="Object 11"/>
                      <p:cNvPicPr>
                        <a:picLocks noChangeAspect="1" noChangeArrowheads="1"/>
                      </p:cNvPicPr>
                      <p:nvPr/>
                    </p:nvPicPr>
                    <p:blipFill>
                      <a:blip r:embed="rId6"/>
                      <a:srcRect/>
                      <a:stretch>
                        <a:fillRect/>
                      </a:stretch>
                    </p:blipFill>
                    <p:spPr bwMode="auto">
                      <a:xfrm>
                        <a:off x="1811295" y="1612773"/>
                        <a:ext cx="7210425" cy="449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559367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n 7"/>
          <p:cNvSpPr/>
          <p:nvPr/>
        </p:nvSpPr>
        <p:spPr>
          <a:xfrm>
            <a:off x="1219200" y="1676400"/>
            <a:ext cx="1066800" cy="3841750"/>
          </a:xfrm>
          <a:prstGeom prst="ca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fld id="{CE368B07-CEBF-4C80-90AF-53B34FA04CF3}" type="slidenum">
              <a:rPr lang="en-US" smtClean="0"/>
              <a:t>13</a:t>
            </a:fld>
            <a:endParaRPr lang="en-US" dirty="0"/>
          </a:p>
        </p:txBody>
      </p:sp>
      <p:sp>
        <p:nvSpPr>
          <p:cNvPr id="7" name="Donut 6"/>
          <p:cNvSpPr/>
          <p:nvPr/>
        </p:nvSpPr>
        <p:spPr>
          <a:xfrm>
            <a:off x="1219200" y="1600200"/>
            <a:ext cx="1066800" cy="381000"/>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1600200" y="454282"/>
            <a:ext cx="533400" cy="457200"/>
          </a:xfrm>
          <a:prstGeom prst="rect">
            <a:avLst/>
          </a:prstGeom>
          <a:noFill/>
        </p:spPr>
        <p:txBody>
          <a:bodyPr wrap="square" rtlCol="0">
            <a:spAutoFit/>
          </a:bodyPr>
          <a:lstStyle/>
          <a:p>
            <a:r>
              <a:rPr lang="en-US" sz="2400" b="1" i="1" dirty="0">
                <a:latin typeface="+mj-lt"/>
              </a:rPr>
              <a:t>z</a:t>
            </a:r>
          </a:p>
        </p:txBody>
      </p:sp>
      <p:cxnSp>
        <p:nvCxnSpPr>
          <p:cNvPr id="13" name="Straight Arrow Connector 12"/>
          <p:cNvCxnSpPr/>
          <p:nvPr/>
        </p:nvCxnSpPr>
        <p:spPr>
          <a:xfrm>
            <a:off x="1752600" y="914400"/>
            <a:ext cx="0" cy="2743200"/>
          </a:xfrm>
          <a:prstGeom prst="straightConnector1">
            <a:avLst/>
          </a:prstGeom>
          <a:ln w="63500">
            <a:solidFill>
              <a:schemeClr val="tx1"/>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1752600" y="3657600"/>
            <a:ext cx="2286000" cy="0"/>
          </a:xfrm>
          <a:prstGeom prst="straightConnector1">
            <a:avLst/>
          </a:prstGeom>
          <a:ln w="63500">
            <a:solidFill>
              <a:schemeClr val="tx1"/>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685800" y="3657600"/>
            <a:ext cx="1066800" cy="685800"/>
          </a:xfrm>
          <a:prstGeom prst="straightConnector1">
            <a:avLst/>
          </a:prstGeom>
          <a:ln w="63500">
            <a:solidFill>
              <a:schemeClr val="tx1"/>
            </a:solidFill>
            <a:headEnd type="stealth"/>
            <a:tailEnd type="non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04800" y="4114800"/>
            <a:ext cx="533400" cy="457200"/>
          </a:xfrm>
          <a:prstGeom prst="rect">
            <a:avLst/>
          </a:prstGeom>
          <a:noFill/>
        </p:spPr>
        <p:txBody>
          <a:bodyPr wrap="square" rtlCol="0">
            <a:spAutoFit/>
          </a:bodyPr>
          <a:lstStyle/>
          <a:p>
            <a:r>
              <a:rPr lang="en-US" sz="2400" b="1" i="1" dirty="0">
                <a:latin typeface="+mj-lt"/>
              </a:rPr>
              <a:t>x</a:t>
            </a:r>
          </a:p>
        </p:txBody>
      </p:sp>
      <p:sp>
        <p:nvSpPr>
          <p:cNvPr id="20" name="TextBox 19"/>
          <p:cNvSpPr txBox="1"/>
          <p:nvPr/>
        </p:nvSpPr>
        <p:spPr>
          <a:xfrm>
            <a:off x="3962400" y="3429000"/>
            <a:ext cx="533400" cy="457200"/>
          </a:xfrm>
          <a:prstGeom prst="rect">
            <a:avLst/>
          </a:prstGeom>
          <a:noFill/>
        </p:spPr>
        <p:txBody>
          <a:bodyPr wrap="square" rtlCol="0">
            <a:spAutoFit/>
          </a:bodyPr>
          <a:lstStyle/>
          <a:p>
            <a:r>
              <a:rPr lang="en-US" sz="2400" b="1" i="1" dirty="0">
                <a:latin typeface="+mj-lt"/>
              </a:rPr>
              <a:t>y</a:t>
            </a:r>
          </a:p>
        </p:txBody>
      </p:sp>
      <p:sp>
        <p:nvSpPr>
          <p:cNvPr id="21" name="TextBox 20"/>
          <p:cNvSpPr txBox="1"/>
          <p:nvPr/>
        </p:nvSpPr>
        <p:spPr>
          <a:xfrm>
            <a:off x="4838700" y="701328"/>
            <a:ext cx="2362200" cy="461665"/>
          </a:xfrm>
          <a:prstGeom prst="rect">
            <a:avLst/>
          </a:prstGeom>
          <a:noFill/>
        </p:spPr>
        <p:txBody>
          <a:bodyPr wrap="square" rtlCol="0">
            <a:spAutoFit/>
          </a:bodyPr>
          <a:lstStyle/>
          <a:p>
            <a:r>
              <a:rPr lang="en-US" sz="2400" dirty="0">
                <a:latin typeface="+mj-lt"/>
              </a:rPr>
              <a:t>Top view:</a:t>
            </a:r>
          </a:p>
        </p:txBody>
      </p:sp>
      <p:sp>
        <p:nvSpPr>
          <p:cNvPr id="22" name="Donut 21"/>
          <p:cNvSpPr/>
          <p:nvPr/>
        </p:nvSpPr>
        <p:spPr>
          <a:xfrm>
            <a:off x="5867400" y="1143000"/>
            <a:ext cx="1371600" cy="1371600"/>
          </a:xfrm>
          <a:prstGeom prst="donut">
            <a:avLst>
              <a:gd name="adj" fmla="val 1718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3" name="Straight Arrow Connector 22"/>
          <p:cNvCxnSpPr/>
          <p:nvPr/>
        </p:nvCxnSpPr>
        <p:spPr>
          <a:xfrm flipH="1">
            <a:off x="6553200" y="1447800"/>
            <a:ext cx="304800" cy="381000"/>
          </a:xfrm>
          <a:prstGeom prst="straightConnector1">
            <a:avLst/>
          </a:prstGeom>
          <a:ln w="63500">
            <a:solidFill>
              <a:schemeClr val="tx1"/>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flipV="1">
            <a:off x="6553200" y="1828800"/>
            <a:ext cx="685800" cy="228600"/>
          </a:xfrm>
          <a:prstGeom prst="straightConnector1">
            <a:avLst/>
          </a:prstGeom>
          <a:ln w="63500">
            <a:solidFill>
              <a:schemeClr val="tx1"/>
            </a:solidFill>
            <a:headEnd type="stealth"/>
            <a:tailEnd type="non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400800" y="1367135"/>
            <a:ext cx="304800" cy="461665"/>
          </a:xfrm>
          <a:prstGeom prst="rect">
            <a:avLst/>
          </a:prstGeom>
          <a:noFill/>
        </p:spPr>
        <p:txBody>
          <a:bodyPr wrap="square" rtlCol="0">
            <a:spAutoFit/>
          </a:bodyPr>
          <a:lstStyle/>
          <a:p>
            <a:r>
              <a:rPr lang="en-US" sz="2400" i="1" dirty="0">
                <a:latin typeface="+mj-lt"/>
              </a:rPr>
              <a:t>a</a:t>
            </a:r>
          </a:p>
        </p:txBody>
      </p:sp>
      <p:sp>
        <p:nvSpPr>
          <p:cNvPr id="29" name="TextBox 28"/>
          <p:cNvSpPr txBox="1"/>
          <p:nvPr/>
        </p:nvSpPr>
        <p:spPr>
          <a:xfrm>
            <a:off x="6553200" y="1824335"/>
            <a:ext cx="304800" cy="461665"/>
          </a:xfrm>
          <a:prstGeom prst="rect">
            <a:avLst/>
          </a:prstGeom>
          <a:noFill/>
        </p:spPr>
        <p:txBody>
          <a:bodyPr wrap="square" rtlCol="0">
            <a:spAutoFit/>
          </a:bodyPr>
          <a:lstStyle/>
          <a:p>
            <a:r>
              <a:rPr lang="en-US" sz="2400" i="1" dirty="0">
                <a:latin typeface="+mj-lt"/>
              </a:rPr>
              <a:t>b</a:t>
            </a:r>
          </a:p>
        </p:txBody>
      </p:sp>
      <p:graphicFrame>
        <p:nvGraphicFramePr>
          <p:cNvPr id="30" name="Object 29"/>
          <p:cNvGraphicFramePr>
            <a:graphicFrameLocks noChangeAspect="1"/>
          </p:cNvGraphicFramePr>
          <p:nvPr>
            <p:extLst>
              <p:ext uri="{D42A27DB-BD31-4B8C-83A1-F6EECF244321}">
                <p14:modId xmlns:p14="http://schemas.microsoft.com/office/powerpoint/2010/main" val="2975628342"/>
              </p:ext>
            </p:extLst>
          </p:nvPr>
        </p:nvGraphicFramePr>
        <p:xfrm>
          <a:off x="2596076" y="1296710"/>
          <a:ext cx="2866683" cy="1514474"/>
        </p:xfrm>
        <a:graphic>
          <a:graphicData uri="http://schemas.openxmlformats.org/presentationml/2006/ole">
            <mc:AlternateContent xmlns:mc="http://schemas.openxmlformats.org/markup-compatibility/2006">
              <mc:Choice xmlns:v="urn:schemas-microsoft-com:vml" Requires="v">
                <p:oleObj spid="_x0000_s35917" name="Equation" r:id="rId3" imgW="1346040" imgH="711000" progId="Equation.DSMT4">
                  <p:embed/>
                </p:oleObj>
              </mc:Choice>
              <mc:Fallback>
                <p:oleObj name="Equation" r:id="rId3" imgW="1346040" imgH="711000" progId="Equation.DSMT4">
                  <p:embed/>
                  <p:pic>
                    <p:nvPicPr>
                      <p:cNvPr id="0" name=""/>
                      <p:cNvPicPr/>
                      <p:nvPr/>
                    </p:nvPicPr>
                    <p:blipFill>
                      <a:blip r:embed="rId4"/>
                      <a:stretch>
                        <a:fillRect/>
                      </a:stretch>
                    </p:blipFill>
                    <p:spPr>
                      <a:xfrm>
                        <a:off x="2596076" y="1296710"/>
                        <a:ext cx="2866683" cy="1514474"/>
                      </a:xfrm>
                      <a:prstGeom prst="rect">
                        <a:avLst/>
                      </a:prstGeom>
                    </p:spPr>
                  </p:pic>
                </p:oleObj>
              </mc:Fallback>
            </mc:AlternateContent>
          </a:graphicData>
        </a:graphic>
      </p:graphicFrame>
      <p:sp>
        <p:nvSpPr>
          <p:cNvPr id="31" name="TextBox 30"/>
          <p:cNvSpPr txBox="1"/>
          <p:nvPr/>
        </p:nvSpPr>
        <p:spPr>
          <a:xfrm>
            <a:off x="44278" y="43291"/>
            <a:ext cx="6813722" cy="461665"/>
          </a:xfrm>
          <a:prstGeom prst="rect">
            <a:avLst/>
          </a:prstGeom>
          <a:noFill/>
        </p:spPr>
        <p:txBody>
          <a:bodyPr wrap="square" rtlCol="0">
            <a:spAutoFit/>
          </a:bodyPr>
          <a:lstStyle/>
          <a:p>
            <a:r>
              <a:rPr lang="en-US" sz="2400" dirty="0">
                <a:latin typeface="+mj-lt"/>
              </a:rPr>
              <a:t>Example – uniform cylindrical shell:</a:t>
            </a:r>
          </a:p>
        </p:txBody>
      </p:sp>
      <p:cxnSp>
        <p:nvCxnSpPr>
          <p:cNvPr id="32" name="Straight Arrow Connector 31"/>
          <p:cNvCxnSpPr/>
          <p:nvPr/>
        </p:nvCxnSpPr>
        <p:spPr>
          <a:xfrm flipH="1" flipV="1">
            <a:off x="1767058" y="3689263"/>
            <a:ext cx="1128542" cy="425537"/>
          </a:xfrm>
          <a:prstGeom prst="straightConnector1">
            <a:avLst/>
          </a:prstGeom>
          <a:ln w="63500">
            <a:solidFill>
              <a:schemeClr val="tx1"/>
            </a:solidFill>
            <a:headEnd type="stealth"/>
            <a:tailEnd type="non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2819400" y="3810000"/>
            <a:ext cx="533400" cy="457200"/>
          </a:xfrm>
          <a:prstGeom prst="rect">
            <a:avLst/>
          </a:prstGeom>
          <a:noFill/>
        </p:spPr>
        <p:txBody>
          <a:bodyPr wrap="square" rtlCol="0">
            <a:spAutoFit/>
          </a:bodyPr>
          <a:lstStyle/>
          <a:p>
            <a:r>
              <a:rPr lang="en-US" sz="2400" b="1" i="1" dirty="0">
                <a:latin typeface="+mj-lt"/>
              </a:rPr>
              <a:t>r</a:t>
            </a:r>
          </a:p>
        </p:txBody>
      </p:sp>
      <p:graphicFrame>
        <p:nvGraphicFramePr>
          <p:cNvPr id="37" name="Object 36"/>
          <p:cNvGraphicFramePr>
            <a:graphicFrameLocks noChangeAspect="1"/>
          </p:cNvGraphicFramePr>
          <p:nvPr>
            <p:extLst>
              <p:ext uri="{D42A27DB-BD31-4B8C-83A1-F6EECF244321}">
                <p14:modId xmlns:p14="http://schemas.microsoft.com/office/powerpoint/2010/main" val="3137031030"/>
              </p:ext>
            </p:extLst>
          </p:nvPr>
        </p:nvGraphicFramePr>
        <p:xfrm>
          <a:off x="4748478" y="2743200"/>
          <a:ext cx="4090722" cy="1396832"/>
        </p:xfrm>
        <a:graphic>
          <a:graphicData uri="http://schemas.openxmlformats.org/presentationml/2006/ole">
            <mc:AlternateContent xmlns:mc="http://schemas.openxmlformats.org/markup-compatibility/2006">
              <mc:Choice xmlns:v="urn:schemas-microsoft-com:vml" Requires="v">
                <p:oleObj spid="_x0000_s35918" name="Equation" r:id="rId5" imgW="2603160" imgH="888840" progId="Equation.DSMT4">
                  <p:embed/>
                </p:oleObj>
              </mc:Choice>
              <mc:Fallback>
                <p:oleObj name="Equation" r:id="rId5" imgW="2603160" imgH="888840" progId="Equation.DSMT4">
                  <p:embed/>
                  <p:pic>
                    <p:nvPicPr>
                      <p:cNvPr id="14" name="Object 13"/>
                      <p:cNvPicPr/>
                      <p:nvPr/>
                    </p:nvPicPr>
                    <p:blipFill>
                      <a:blip r:embed="rId6"/>
                      <a:stretch>
                        <a:fillRect/>
                      </a:stretch>
                    </p:blipFill>
                    <p:spPr>
                      <a:xfrm>
                        <a:off x="4748478" y="2743200"/>
                        <a:ext cx="4090722" cy="1396832"/>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76C88DC5-7C6A-4FCB-A897-173E4059D66A}"/>
              </a:ext>
            </a:extLst>
          </p:cNvPr>
          <p:cNvGraphicFramePr>
            <a:graphicFrameLocks noChangeAspect="1"/>
          </p:cNvGraphicFramePr>
          <p:nvPr>
            <p:extLst>
              <p:ext uri="{D42A27DB-BD31-4B8C-83A1-F6EECF244321}">
                <p14:modId xmlns:p14="http://schemas.microsoft.com/office/powerpoint/2010/main" val="1488008699"/>
              </p:ext>
            </p:extLst>
          </p:nvPr>
        </p:nvGraphicFramePr>
        <p:xfrm>
          <a:off x="3364522" y="4495799"/>
          <a:ext cx="5621389" cy="1660865"/>
        </p:xfrm>
        <a:graphic>
          <a:graphicData uri="http://schemas.openxmlformats.org/presentationml/2006/ole">
            <mc:AlternateContent xmlns:mc="http://schemas.openxmlformats.org/markup-compatibility/2006">
              <mc:Choice xmlns:v="urn:schemas-microsoft-com:vml" Requires="v">
                <p:oleObj spid="_x0000_s35919" name="Equation" r:id="rId7" imgW="3352680" imgH="990360" progId="Equation.DSMT4">
                  <p:embed/>
                </p:oleObj>
              </mc:Choice>
              <mc:Fallback>
                <p:oleObj name="Equation" r:id="rId7" imgW="3352680" imgH="990360" progId="Equation.DSMT4">
                  <p:embed/>
                  <p:pic>
                    <p:nvPicPr>
                      <p:cNvPr id="0" name=""/>
                      <p:cNvPicPr/>
                      <p:nvPr/>
                    </p:nvPicPr>
                    <p:blipFill>
                      <a:blip r:embed="rId8"/>
                      <a:stretch>
                        <a:fillRect/>
                      </a:stretch>
                    </p:blipFill>
                    <p:spPr>
                      <a:xfrm>
                        <a:off x="3364522" y="4495799"/>
                        <a:ext cx="5621389" cy="1660865"/>
                      </a:xfrm>
                      <a:prstGeom prst="rect">
                        <a:avLst/>
                      </a:prstGeom>
                    </p:spPr>
                  </p:pic>
                </p:oleObj>
              </mc:Fallback>
            </mc:AlternateContent>
          </a:graphicData>
        </a:graphic>
      </p:graphicFrame>
    </p:spTree>
    <p:extLst>
      <p:ext uri="{BB962C8B-B14F-4D97-AF65-F5344CB8AC3E}">
        <p14:creationId xmlns:p14="http://schemas.microsoft.com/office/powerpoint/2010/main" val="3823124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ADBA99-E1A2-4BA5-B57D-ECCC50CA5818}"/>
              </a:ext>
            </a:extLst>
          </p:cNvPr>
          <p:cNvSpPr>
            <a:spLocks noGrp="1"/>
          </p:cNvSpPr>
          <p:nvPr>
            <p:ph type="dt" sz="half" idx="10"/>
          </p:nvPr>
        </p:nvSpPr>
        <p:spPr/>
        <p:txBody>
          <a:bodyPr/>
          <a:lstStyle/>
          <a:p>
            <a:r>
              <a:rPr lang="en-US"/>
              <a:t>02/10/2021</a:t>
            </a:r>
            <a:endParaRPr lang="en-US" dirty="0"/>
          </a:p>
        </p:txBody>
      </p:sp>
      <p:sp>
        <p:nvSpPr>
          <p:cNvPr id="3" name="Footer Placeholder 2">
            <a:extLst>
              <a:ext uri="{FF2B5EF4-FFF2-40B4-BE49-F238E27FC236}">
                <a16:creationId xmlns:a16="http://schemas.microsoft.com/office/drawing/2014/main" id="{7148CC47-7052-47D4-A5F2-DEDBEF134CB4}"/>
              </a:ext>
            </a:extLst>
          </p:cNvPr>
          <p:cNvSpPr>
            <a:spLocks noGrp="1"/>
          </p:cNvSpPr>
          <p:nvPr>
            <p:ph type="ftr" sz="quarter" idx="11"/>
          </p:nvPr>
        </p:nvSpPr>
        <p:spPr/>
        <p:txBody>
          <a:bodyPr/>
          <a:lstStyle/>
          <a:p>
            <a:r>
              <a:rPr lang="en-US"/>
              <a:t>PHY 712  Spring 2021 -- Lecture 7</a:t>
            </a:r>
            <a:endParaRPr lang="en-US" dirty="0"/>
          </a:p>
        </p:txBody>
      </p:sp>
      <p:sp>
        <p:nvSpPr>
          <p:cNvPr id="4" name="Slide Number Placeholder 3">
            <a:extLst>
              <a:ext uri="{FF2B5EF4-FFF2-40B4-BE49-F238E27FC236}">
                <a16:creationId xmlns:a16="http://schemas.microsoft.com/office/drawing/2014/main" id="{FE1AE234-F5CE-4634-BF5D-3F25AFD3E193}"/>
              </a:ext>
            </a:extLst>
          </p:cNvPr>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a:extLst>
              <a:ext uri="{FF2B5EF4-FFF2-40B4-BE49-F238E27FC236}">
                <a16:creationId xmlns:a16="http://schemas.microsoft.com/office/drawing/2014/main" id="{77F2EF97-AE30-4247-9AEC-E04BF1BF82D0}"/>
              </a:ext>
            </a:extLst>
          </p:cNvPr>
          <p:cNvSpPr txBox="1"/>
          <p:nvPr/>
        </p:nvSpPr>
        <p:spPr>
          <a:xfrm>
            <a:off x="533400" y="381000"/>
            <a:ext cx="7620000" cy="461665"/>
          </a:xfrm>
          <a:prstGeom prst="rect">
            <a:avLst/>
          </a:prstGeom>
          <a:noFill/>
        </p:spPr>
        <p:txBody>
          <a:bodyPr wrap="square" rtlCol="0">
            <a:spAutoFit/>
          </a:bodyPr>
          <a:lstStyle/>
          <a:p>
            <a:r>
              <a:rPr lang="en-US" sz="2400" dirty="0">
                <a:latin typeface="+mj-lt"/>
              </a:rPr>
              <a:t>Question – Why only m=0 for this case?</a:t>
            </a:r>
          </a:p>
        </p:txBody>
      </p:sp>
      <p:graphicFrame>
        <p:nvGraphicFramePr>
          <p:cNvPr id="6" name="Object 5">
            <a:extLst>
              <a:ext uri="{FF2B5EF4-FFF2-40B4-BE49-F238E27FC236}">
                <a16:creationId xmlns:a16="http://schemas.microsoft.com/office/drawing/2014/main" id="{6F43D2ED-EA98-4D34-B23F-56717B680BE6}"/>
              </a:ext>
            </a:extLst>
          </p:cNvPr>
          <p:cNvGraphicFramePr>
            <a:graphicFrameLocks noChangeAspect="1"/>
          </p:cNvGraphicFramePr>
          <p:nvPr>
            <p:extLst>
              <p:ext uri="{D42A27DB-BD31-4B8C-83A1-F6EECF244321}">
                <p14:modId xmlns:p14="http://schemas.microsoft.com/office/powerpoint/2010/main" val="603449184"/>
              </p:ext>
            </p:extLst>
          </p:nvPr>
        </p:nvGraphicFramePr>
        <p:xfrm>
          <a:off x="838200" y="1752600"/>
          <a:ext cx="6556922" cy="2870200"/>
        </p:xfrm>
        <a:graphic>
          <a:graphicData uri="http://schemas.openxmlformats.org/presentationml/2006/ole">
            <mc:AlternateContent xmlns:mc="http://schemas.openxmlformats.org/markup-compatibility/2006">
              <mc:Choice xmlns:v="urn:schemas-microsoft-com:vml" Requires="v">
                <p:oleObj spid="_x0000_s43013" name="Equation" r:id="rId3" imgW="3365280" imgH="1473120" progId="Equation.DSMT4">
                  <p:embed/>
                </p:oleObj>
              </mc:Choice>
              <mc:Fallback>
                <p:oleObj name="Equation" r:id="rId3" imgW="3365280" imgH="1473120" progId="Equation.DSMT4">
                  <p:embed/>
                  <p:pic>
                    <p:nvPicPr>
                      <p:cNvPr id="0" name=""/>
                      <p:cNvPicPr/>
                      <p:nvPr/>
                    </p:nvPicPr>
                    <p:blipFill>
                      <a:blip r:embed="rId4"/>
                      <a:stretch>
                        <a:fillRect/>
                      </a:stretch>
                    </p:blipFill>
                    <p:spPr>
                      <a:xfrm>
                        <a:off x="838200" y="1752600"/>
                        <a:ext cx="6556922" cy="2870200"/>
                      </a:xfrm>
                      <a:prstGeom prst="rect">
                        <a:avLst/>
                      </a:prstGeom>
                    </p:spPr>
                  </p:pic>
                </p:oleObj>
              </mc:Fallback>
            </mc:AlternateContent>
          </a:graphicData>
        </a:graphic>
      </p:graphicFrame>
    </p:spTree>
    <p:extLst>
      <p:ext uri="{BB962C8B-B14F-4D97-AF65-F5344CB8AC3E}">
        <p14:creationId xmlns:p14="http://schemas.microsoft.com/office/powerpoint/2010/main" val="1427600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6BB8AC-4530-433F-B326-212D35FFE0E9}"/>
              </a:ext>
            </a:extLst>
          </p:cNvPr>
          <p:cNvSpPr>
            <a:spLocks noGrp="1"/>
          </p:cNvSpPr>
          <p:nvPr>
            <p:ph type="dt" sz="half" idx="10"/>
          </p:nvPr>
        </p:nvSpPr>
        <p:spPr/>
        <p:txBody>
          <a:bodyPr/>
          <a:lstStyle/>
          <a:p>
            <a:r>
              <a:rPr lang="en-US"/>
              <a:t>02/10/2021</a:t>
            </a:r>
            <a:endParaRPr lang="en-US" dirty="0"/>
          </a:p>
        </p:txBody>
      </p:sp>
      <p:sp>
        <p:nvSpPr>
          <p:cNvPr id="3" name="Footer Placeholder 2">
            <a:extLst>
              <a:ext uri="{FF2B5EF4-FFF2-40B4-BE49-F238E27FC236}">
                <a16:creationId xmlns:a16="http://schemas.microsoft.com/office/drawing/2014/main" id="{CCEFC2DC-F586-48E2-8A77-3FE89BE97688}"/>
              </a:ext>
            </a:extLst>
          </p:cNvPr>
          <p:cNvSpPr>
            <a:spLocks noGrp="1"/>
          </p:cNvSpPr>
          <p:nvPr>
            <p:ph type="ftr" sz="quarter" idx="11"/>
          </p:nvPr>
        </p:nvSpPr>
        <p:spPr/>
        <p:txBody>
          <a:bodyPr/>
          <a:lstStyle/>
          <a:p>
            <a:r>
              <a:rPr lang="en-US"/>
              <a:t>PHY 712  Spring 2021 -- Lecture 7</a:t>
            </a:r>
            <a:endParaRPr lang="en-US" dirty="0"/>
          </a:p>
        </p:txBody>
      </p:sp>
      <p:sp>
        <p:nvSpPr>
          <p:cNvPr id="4" name="Slide Number Placeholder 3">
            <a:extLst>
              <a:ext uri="{FF2B5EF4-FFF2-40B4-BE49-F238E27FC236}">
                <a16:creationId xmlns:a16="http://schemas.microsoft.com/office/drawing/2014/main" id="{90608DCE-F156-44DD-9FE6-DC8CE0063D47}"/>
              </a:ext>
            </a:extLst>
          </p:cNvPr>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a:extLst>
              <a:ext uri="{FF2B5EF4-FFF2-40B4-BE49-F238E27FC236}">
                <a16:creationId xmlns:a16="http://schemas.microsoft.com/office/drawing/2014/main" id="{26CDD906-E759-44D6-BAD3-225A59D46697}"/>
              </a:ext>
            </a:extLst>
          </p:cNvPr>
          <p:cNvSpPr txBox="1"/>
          <p:nvPr/>
        </p:nvSpPr>
        <p:spPr>
          <a:xfrm>
            <a:off x="304800" y="304800"/>
            <a:ext cx="5029200" cy="461665"/>
          </a:xfrm>
          <a:prstGeom prst="rect">
            <a:avLst/>
          </a:prstGeom>
          <a:noFill/>
        </p:spPr>
        <p:txBody>
          <a:bodyPr wrap="square" rtlCol="0">
            <a:spAutoFit/>
          </a:bodyPr>
          <a:lstStyle/>
          <a:p>
            <a:r>
              <a:rPr lang="en-US" sz="2400" dirty="0">
                <a:latin typeface="+mj-lt"/>
              </a:rPr>
              <a:t>Some details</a:t>
            </a:r>
          </a:p>
        </p:txBody>
      </p:sp>
      <p:graphicFrame>
        <p:nvGraphicFramePr>
          <p:cNvPr id="6" name="Object 5">
            <a:extLst>
              <a:ext uri="{FF2B5EF4-FFF2-40B4-BE49-F238E27FC236}">
                <a16:creationId xmlns:a16="http://schemas.microsoft.com/office/drawing/2014/main" id="{BC3A743F-3042-45AF-8444-F5ED2DCD617A}"/>
              </a:ext>
            </a:extLst>
          </p:cNvPr>
          <p:cNvGraphicFramePr>
            <a:graphicFrameLocks noChangeAspect="1"/>
          </p:cNvGraphicFramePr>
          <p:nvPr>
            <p:extLst>
              <p:ext uri="{D42A27DB-BD31-4B8C-83A1-F6EECF244321}">
                <p14:modId xmlns:p14="http://schemas.microsoft.com/office/powerpoint/2010/main" val="906235747"/>
              </p:ext>
            </p:extLst>
          </p:nvPr>
        </p:nvGraphicFramePr>
        <p:xfrm>
          <a:off x="892175" y="838200"/>
          <a:ext cx="7246680" cy="5321301"/>
        </p:xfrm>
        <a:graphic>
          <a:graphicData uri="http://schemas.openxmlformats.org/presentationml/2006/ole">
            <mc:AlternateContent xmlns:mc="http://schemas.openxmlformats.org/markup-compatibility/2006">
              <mc:Choice xmlns:v="urn:schemas-microsoft-com:vml" Requires="v">
                <p:oleObj spid="_x0000_s37908" name="Equation" r:id="rId3" imgW="4012920" imgH="2946240" progId="Equation.DSMT4">
                  <p:embed/>
                </p:oleObj>
              </mc:Choice>
              <mc:Fallback>
                <p:oleObj name="Equation" r:id="rId3" imgW="4012920" imgH="2946240" progId="Equation.DSMT4">
                  <p:embed/>
                  <p:pic>
                    <p:nvPicPr>
                      <p:cNvPr id="15" name="Object 14">
                        <a:extLst>
                          <a:ext uri="{FF2B5EF4-FFF2-40B4-BE49-F238E27FC236}">
                            <a16:creationId xmlns:a16="http://schemas.microsoft.com/office/drawing/2014/main" id="{2DBE80EE-C2B8-4B12-A4F5-EAE0B2689E4B}"/>
                          </a:ext>
                        </a:extLst>
                      </p:cNvPr>
                      <p:cNvPicPr/>
                      <p:nvPr/>
                    </p:nvPicPr>
                    <p:blipFill>
                      <a:blip r:embed="rId4"/>
                      <a:stretch>
                        <a:fillRect/>
                      </a:stretch>
                    </p:blipFill>
                    <p:spPr>
                      <a:xfrm>
                        <a:off x="892175" y="838200"/>
                        <a:ext cx="7246680" cy="5321301"/>
                      </a:xfrm>
                      <a:prstGeom prst="rect">
                        <a:avLst/>
                      </a:prstGeom>
                    </p:spPr>
                  </p:pic>
                </p:oleObj>
              </mc:Fallback>
            </mc:AlternateContent>
          </a:graphicData>
        </a:graphic>
      </p:graphicFrame>
    </p:spTree>
    <p:extLst>
      <p:ext uri="{BB962C8B-B14F-4D97-AF65-F5344CB8AC3E}">
        <p14:creationId xmlns:p14="http://schemas.microsoft.com/office/powerpoint/2010/main" val="4247161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304800" y="228600"/>
            <a:ext cx="4800600" cy="461665"/>
          </a:xfrm>
          <a:prstGeom prst="rect">
            <a:avLst/>
          </a:prstGeom>
          <a:noFill/>
        </p:spPr>
        <p:txBody>
          <a:bodyPr wrap="square" rtlCol="0">
            <a:spAutoFit/>
          </a:bodyPr>
          <a:lstStyle/>
          <a:p>
            <a:r>
              <a:rPr lang="en-US" sz="2400" dirty="0">
                <a:latin typeface="+mj-lt"/>
              </a:rPr>
              <a:t>Example continued --  </a:t>
            </a:r>
            <a:r>
              <a:rPr lang="en-US" sz="2400" i="1" dirty="0">
                <a:latin typeface="+mj-lt"/>
              </a:rPr>
              <a:t>m=0 </a:t>
            </a:r>
            <a:r>
              <a:rPr lang="en-US" sz="2400" dirty="0">
                <a:latin typeface="+mj-lt"/>
              </a:rPr>
              <a:t>only --</a:t>
            </a:r>
          </a:p>
        </p:txBody>
      </p:sp>
      <p:sp>
        <p:nvSpPr>
          <p:cNvPr id="6" name="TextBox 5"/>
          <p:cNvSpPr txBox="1"/>
          <p:nvPr/>
        </p:nvSpPr>
        <p:spPr>
          <a:xfrm>
            <a:off x="457200" y="701328"/>
            <a:ext cx="2362200" cy="461665"/>
          </a:xfrm>
          <a:prstGeom prst="rect">
            <a:avLst/>
          </a:prstGeom>
          <a:noFill/>
        </p:spPr>
        <p:txBody>
          <a:bodyPr wrap="square" rtlCol="0">
            <a:spAutoFit/>
          </a:bodyPr>
          <a:lstStyle/>
          <a:p>
            <a:r>
              <a:rPr lang="en-US" sz="2400" dirty="0">
                <a:latin typeface="+mj-lt"/>
              </a:rPr>
              <a:t>Top view:</a:t>
            </a:r>
          </a:p>
        </p:txBody>
      </p:sp>
      <p:sp>
        <p:nvSpPr>
          <p:cNvPr id="7" name="Donut 6"/>
          <p:cNvSpPr/>
          <p:nvPr/>
        </p:nvSpPr>
        <p:spPr>
          <a:xfrm>
            <a:off x="1485900" y="1143000"/>
            <a:ext cx="1371600" cy="1371600"/>
          </a:xfrm>
          <a:prstGeom prst="donut">
            <a:avLst>
              <a:gd name="adj" fmla="val 1718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8" name="Straight Arrow Connector 7"/>
          <p:cNvCxnSpPr/>
          <p:nvPr/>
        </p:nvCxnSpPr>
        <p:spPr>
          <a:xfrm flipH="1">
            <a:off x="2171700" y="1447800"/>
            <a:ext cx="304800" cy="381000"/>
          </a:xfrm>
          <a:prstGeom prst="straightConnector1">
            <a:avLst/>
          </a:prstGeom>
          <a:ln w="63500">
            <a:solidFill>
              <a:schemeClr val="tx1"/>
            </a:solidFill>
            <a:headEnd type="stealth"/>
            <a:tailEnd type="non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flipV="1">
            <a:off x="2171700" y="1828800"/>
            <a:ext cx="685800" cy="228600"/>
          </a:xfrm>
          <a:prstGeom prst="straightConnector1">
            <a:avLst/>
          </a:prstGeom>
          <a:ln w="63500">
            <a:solidFill>
              <a:schemeClr val="tx1"/>
            </a:solidFill>
            <a:headEnd type="stealth"/>
            <a:tailEnd type="non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019300" y="1367135"/>
            <a:ext cx="304800" cy="461665"/>
          </a:xfrm>
          <a:prstGeom prst="rect">
            <a:avLst/>
          </a:prstGeom>
          <a:noFill/>
        </p:spPr>
        <p:txBody>
          <a:bodyPr wrap="square" rtlCol="0">
            <a:spAutoFit/>
          </a:bodyPr>
          <a:lstStyle/>
          <a:p>
            <a:r>
              <a:rPr lang="en-US" sz="2400" i="1" dirty="0">
                <a:latin typeface="+mj-lt"/>
              </a:rPr>
              <a:t>a</a:t>
            </a:r>
          </a:p>
        </p:txBody>
      </p:sp>
      <p:sp>
        <p:nvSpPr>
          <p:cNvPr id="11" name="TextBox 10"/>
          <p:cNvSpPr txBox="1"/>
          <p:nvPr/>
        </p:nvSpPr>
        <p:spPr>
          <a:xfrm>
            <a:off x="2171700" y="1824335"/>
            <a:ext cx="304800" cy="461665"/>
          </a:xfrm>
          <a:prstGeom prst="rect">
            <a:avLst/>
          </a:prstGeom>
          <a:noFill/>
        </p:spPr>
        <p:txBody>
          <a:bodyPr wrap="square" rtlCol="0">
            <a:spAutoFit/>
          </a:bodyPr>
          <a:lstStyle/>
          <a:p>
            <a:r>
              <a:rPr lang="en-US" sz="2400" i="1" dirty="0">
                <a:latin typeface="+mj-lt"/>
              </a:rPr>
              <a:t>b</a:t>
            </a:r>
          </a:p>
        </p:txBody>
      </p:sp>
      <p:graphicFrame>
        <p:nvGraphicFramePr>
          <p:cNvPr id="12" name="Object 11"/>
          <p:cNvGraphicFramePr>
            <a:graphicFrameLocks noChangeAspect="1"/>
          </p:cNvGraphicFramePr>
          <p:nvPr>
            <p:extLst>
              <p:ext uri="{D42A27DB-BD31-4B8C-83A1-F6EECF244321}">
                <p14:modId xmlns:p14="http://schemas.microsoft.com/office/powerpoint/2010/main" val="742486728"/>
              </p:ext>
            </p:extLst>
          </p:nvPr>
        </p:nvGraphicFramePr>
        <p:xfrm>
          <a:off x="3124200" y="629342"/>
          <a:ext cx="2866683" cy="1514474"/>
        </p:xfrm>
        <a:graphic>
          <a:graphicData uri="http://schemas.openxmlformats.org/presentationml/2006/ole">
            <mc:AlternateContent xmlns:mc="http://schemas.openxmlformats.org/markup-compatibility/2006">
              <mc:Choice xmlns:v="urn:schemas-microsoft-com:vml" Requires="v">
                <p:oleObj spid="_x0000_s36958" name="Equation" r:id="rId3" imgW="1346040" imgH="711000" progId="Equation.DSMT4">
                  <p:embed/>
                </p:oleObj>
              </mc:Choice>
              <mc:Fallback>
                <p:oleObj name="Equation" r:id="rId3" imgW="1346040" imgH="711000" progId="Equation.DSMT4">
                  <p:embed/>
                  <p:pic>
                    <p:nvPicPr>
                      <p:cNvPr id="30" name="Object 29"/>
                      <p:cNvPicPr/>
                      <p:nvPr/>
                    </p:nvPicPr>
                    <p:blipFill>
                      <a:blip r:embed="rId4"/>
                      <a:stretch>
                        <a:fillRect/>
                      </a:stretch>
                    </p:blipFill>
                    <p:spPr>
                      <a:xfrm>
                        <a:off x="3124200" y="629342"/>
                        <a:ext cx="2866683" cy="1514474"/>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869503494"/>
              </p:ext>
            </p:extLst>
          </p:nvPr>
        </p:nvGraphicFramePr>
        <p:xfrm>
          <a:off x="546100" y="3505200"/>
          <a:ext cx="7115175" cy="2974975"/>
        </p:xfrm>
        <a:graphic>
          <a:graphicData uri="http://schemas.openxmlformats.org/presentationml/2006/ole">
            <mc:AlternateContent xmlns:mc="http://schemas.openxmlformats.org/markup-compatibility/2006">
              <mc:Choice xmlns:v="urn:schemas-microsoft-com:vml" Requires="v">
                <p:oleObj spid="_x0000_s36959" name="Equation" r:id="rId5" imgW="3340080" imgH="1396800" progId="Equation.DSMT4">
                  <p:embed/>
                </p:oleObj>
              </mc:Choice>
              <mc:Fallback>
                <p:oleObj name="Equation" r:id="rId5" imgW="3340080" imgH="1396800" progId="Equation.DSMT4">
                  <p:embed/>
                  <p:pic>
                    <p:nvPicPr>
                      <p:cNvPr id="12" name="Object 11"/>
                      <p:cNvPicPr/>
                      <p:nvPr/>
                    </p:nvPicPr>
                    <p:blipFill>
                      <a:blip r:embed="rId6"/>
                      <a:stretch>
                        <a:fillRect/>
                      </a:stretch>
                    </p:blipFill>
                    <p:spPr>
                      <a:xfrm>
                        <a:off x="546100" y="3505200"/>
                        <a:ext cx="7115175" cy="2974975"/>
                      </a:xfrm>
                      <a:prstGeom prst="rect">
                        <a:avLst/>
                      </a:prstGeom>
                    </p:spPr>
                  </p:pic>
                </p:oleObj>
              </mc:Fallback>
            </mc:AlternateContent>
          </a:graphicData>
        </a:graphic>
      </p:graphicFrame>
      <p:graphicFrame>
        <p:nvGraphicFramePr>
          <p:cNvPr id="15" name="Object 14">
            <a:extLst>
              <a:ext uri="{FF2B5EF4-FFF2-40B4-BE49-F238E27FC236}">
                <a16:creationId xmlns:a16="http://schemas.microsoft.com/office/drawing/2014/main" id="{2DBE80EE-C2B8-4B12-A4F5-EAE0B2689E4B}"/>
              </a:ext>
            </a:extLst>
          </p:cNvPr>
          <p:cNvGraphicFramePr>
            <a:graphicFrameLocks noChangeAspect="1"/>
          </p:cNvGraphicFramePr>
          <p:nvPr>
            <p:extLst>
              <p:ext uri="{D42A27DB-BD31-4B8C-83A1-F6EECF244321}">
                <p14:modId xmlns:p14="http://schemas.microsoft.com/office/powerpoint/2010/main" val="244318718"/>
              </p:ext>
            </p:extLst>
          </p:nvPr>
        </p:nvGraphicFramePr>
        <p:xfrm>
          <a:off x="2834054" y="2051939"/>
          <a:ext cx="5621389" cy="1660865"/>
        </p:xfrm>
        <a:graphic>
          <a:graphicData uri="http://schemas.openxmlformats.org/presentationml/2006/ole">
            <mc:AlternateContent xmlns:mc="http://schemas.openxmlformats.org/markup-compatibility/2006">
              <mc:Choice xmlns:v="urn:schemas-microsoft-com:vml" Requires="v">
                <p:oleObj spid="_x0000_s36960" name="Equation" r:id="rId7" imgW="3352680" imgH="990360" progId="Equation.DSMT4">
                  <p:embed/>
                </p:oleObj>
              </mc:Choice>
              <mc:Fallback>
                <p:oleObj name="Equation" r:id="rId7" imgW="3352680" imgH="990360" progId="Equation.DSMT4">
                  <p:embed/>
                  <p:pic>
                    <p:nvPicPr>
                      <p:cNvPr id="5" name="Object 4">
                        <a:extLst>
                          <a:ext uri="{FF2B5EF4-FFF2-40B4-BE49-F238E27FC236}">
                            <a16:creationId xmlns:a16="http://schemas.microsoft.com/office/drawing/2014/main" id="{76C88DC5-7C6A-4FCB-A897-173E4059D66A}"/>
                          </a:ext>
                        </a:extLst>
                      </p:cNvPr>
                      <p:cNvPicPr/>
                      <p:nvPr/>
                    </p:nvPicPr>
                    <p:blipFill>
                      <a:blip r:embed="rId8"/>
                      <a:stretch>
                        <a:fillRect/>
                      </a:stretch>
                    </p:blipFill>
                    <p:spPr>
                      <a:xfrm>
                        <a:off x="2834054" y="2051939"/>
                        <a:ext cx="5621389" cy="1660865"/>
                      </a:xfrm>
                      <a:prstGeom prst="rect">
                        <a:avLst/>
                      </a:prstGeom>
                    </p:spPr>
                  </p:pic>
                </p:oleObj>
              </mc:Fallback>
            </mc:AlternateContent>
          </a:graphicData>
        </a:graphic>
      </p:graphicFrame>
    </p:spTree>
    <p:extLst>
      <p:ext uri="{BB962C8B-B14F-4D97-AF65-F5344CB8AC3E}">
        <p14:creationId xmlns:p14="http://schemas.microsoft.com/office/powerpoint/2010/main" val="1907764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BC7913-F1D3-4AA9-B8F2-E1CA737C0C97}"/>
              </a:ext>
            </a:extLst>
          </p:cNvPr>
          <p:cNvSpPr>
            <a:spLocks noGrp="1"/>
          </p:cNvSpPr>
          <p:nvPr>
            <p:ph type="dt" sz="half" idx="10"/>
          </p:nvPr>
        </p:nvSpPr>
        <p:spPr/>
        <p:txBody>
          <a:bodyPr/>
          <a:lstStyle/>
          <a:p>
            <a:r>
              <a:rPr lang="en-US"/>
              <a:t>02/10/2021</a:t>
            </a:r>
            <a:endParaRPr lang="en-US" dirty="0"/>
          </a:p>
        </p:txBody>
      </p:sp>
      <p:sp>
        <p:nvSpPr>
          <p:cNvPr id="3" name="Footer Placeholder 2">
            <a:extLst>
              <a:ext uri="{FF2B5EF4-FFF2-40B4-BE49-F238E27FC236}">
                <a16:creationId xmlns:a16="http://schemas.microsoft.com/office/drawing/2014/main" id="{49EFAF59-1F4D-431A-BD40-ED1F3D8E51F1}"/>
              </a:ext>
            </a:extLst>
          </p:cNvPr>
          <p:cNvSpPr>
            <a:spLocks noGrp="1"/>
          </p:cNvSpPr>
          <p:nvPr>
            <p:ph type="ftr" sz="quarter" idx="11"/>
          </p:nvPr>
        </p:nvSpPr>
        <p:spPr/>
        <p:txBody>
          <a:bodyPr/>
          <a:lstStyle/>
          <a:p>
            <a:r>
              <a:rPr lang="en-US"/>
              <a:t>PHY 712  Spring 2021 -- Lecture 7</a:t>
            </a:r>
            <a:endParaRPr lang="en-US" dirty="0"/>
          </a:p>
        </p:txBody>
      </p:sp>
      <p:sp>
        <p:nvSpPr>
          <p:cNvPr id="4" name="Slide Number Placeholder 3">
            <a:extLst>
              <a:ext uri="{FF2B5EF4-FFF2-40B4-BE49-F238E27FC236}">
                <a16:creationId xmlns:a16="http://schemas.microsoft.com/office/drawing/2014/main" id="{870FB434-AE9C-4408-9D98-A29570A4A271}"/>
              </a:ext>
            </a:extLst>
          </p:cNvPr>
          <p:cNvSpPr>
            <a:spLocks noGrp="1"/>
          </p:cNvSpPr>
          <p:nvPr>
            <p:ph type="sldNum" sz="quarter" idx="12"/>
          </p:nvPr>
        </p:nvSpPr>
        <p:spPr/>
        <p:txBody>
          <a:bodyPr/>
          <a:lstStyle/>
          <a:p>
            <a:fld id="{CE368B07-CEBF-4C80-90AF-53B34FA04CF3}" type="slidenum">
              <a:rPr lang="en-US" smtClean="0"/>
              <a:t>17</a:t>
            </a:fld>
            <a:endParaRPr lang="en-US" dirty="0"/>
          </a:p>
        </p:txBody>
      </p:sp>
      <p:pic>
        <p:nvPicPr>
          <p:cNvPr id="5" name="Picture 4">
            <a:extLst>
              <a:ext uri="{FF2B5EF4-FFF2-40B4-BE49-F238E27FC236}">
                <a16:creationId xmlns:a16="http://schemas.microsoft.com/office/drawing/2014/main" id="{68F201BD-AFCC-4E17-AA26-088E20F25D72}"/>
              </a:ext>
            </a:extLst>
          </p:cNvPr>
          <p:cNvPicPr>
            <a:picLocks noChangeAspect="1"/>
          </p:cNvPicPr>
          <p:nvPr/>
        </p:nvPicPr>
        <p:blipFill rotWithShape="1">
          <a:blip r:embed="rId3"/>
          <a:srcRect r="17180"/>
          <a:stretch/>
        </p:blipFill>
        <p:spPr>
          <a:xfrm>
            <a:off x="583005" y="990600"/>
            <a:ext cx="7494195" cy="3790950"/>
          </a:xfrm>
          <a:prstGeom prst="rect">
            <a:avLst/>
          </a:prstGeom>
        </p:spPr>
      </p:pic>
      <p:sp>
        <p:nvSpPr>
          <p:cNvPr id="6" name="TextBox 5">
            <a:extLst>
              <a:ext uri="{FF2B5EF4-FFF2-40B4-BE49-F238E27FC236}">
                <a16:creationId xmlns:a16="http://schemas.microsoft.com/office/drawing/2014/main" id="{CF246AC6-CD17-41BC-9BC3-61E92BCF81AF}"/>
              </a:ext>
            </a:extLst>
          </p:cNvPr>
          <p:cNvSpPr txBox="1"/>
          <p:nvPr/>
        </p:nvSpPr>
        <p:spPr>
          <a:xfrm>
            <a:off x="304800" y="228600"/>
            <a:ext cx="4800600" cy="461665"/>
          </a:xfrm>
          <a:prstGeom prst="rect">
            <a:avLst/>
          </a:prstGeom>
          <a:noFill/>
        </p:spPr>
        <p:txBody>
          <a:bodyPr wrap="square" rtlCol="0">
            <a:spAutoFit/>
          </a:bodyPr>
          <a:lstStyle/>
          <a:p>
            <a:r>
              <a:rPr lang="en-US" sz="2400" dirty="0">
                <a:latin typeface="+mj-lt"/>
              </a:rPr>
              <a:t>Example continued --  </a:t>
            </a:r>
            <a:r>
              <a:rPr lang="en-US" sz="2400" i="1" dirty="0">
                <a:latin typeface="+mj-lt"/>
              </a:rPr>
              <a:t>m=0 </a:t>
            </a:r>
            <a:r>
              <a:rPr lang="en-US" sz="2400" dirty="0">
                <a:latin typeface="+mj-lt"/>
              </a:rPr>
              <a:t>only --</a:t>
            </a:r>
          </a:p>
        </p:txBody>
      </p:sp>
      <p:graphicFrame>
        <p:nvGraphicFramePr>
          <p:cNvPr id="7" name="Object 6">
            <a:extLst>
              <a:ext uri="{FF2B5EF4-FFF2-40B4-BE49-F238E27FC236}">
                <a16:creationId xmlns:a16="http://schemas.microsoft.com/office/drawing/2014/main" id="{FB04C4E1-E666-45E6-BA1F-580DA966E85F}"/>
              </a:ext>
            </a:extLst>
          </p:cNvPr>
          <p:cNvGraphicFramePr>
            <a:graphicFrameLocks noChangeAspect="1"/>
          </p:cNvGraphicFramePr>
          <p:nvPr>
            <p:extLst>
              <p:ext uri="{D42A27DB-BD31-4B8C-83A1-F6EECF244321}">
                <p14:modId xmlns:p14="http://schemas.microsoft.com/office/powerpoint/2010/main" val="2723042069"/>
              </p:ext>
            </p:extLst>
          </p:nvPr>
        </p:nvGraphicFramePr>
        <p:xfrm>
          <a:off x="-5862" y="2572823"/>
          <a:ext cx="1095672" cy="649287"/>
        </p:xfrm>
        <a:graphic>
          <a:graphicData uri="http://schemas.openxmlformats.org/presentationml/2006/ole">
            <mc:AlternateContent xmlns:mc="http://schemas.openxmlformats.org/markup-compatibility/2006">
              <mc:Choice xmlns:v="urn:schemas-microsoft-com:vml" Requires="v">
                <p:oleObj spid="_x0000_s38929" name="Equation" r:id="rId4" imgW="342720" imgH="203040" progId="Equation.DSMT4">
                  <p:embed/>
                </p:oleObj>
              </mc:Choice>
              <mc:Fallback>
                <p:oleObj name="Equation" r:id="rId4" imgW="342720" imgH="203040" progId="Equation.DSMT4">
                  <p:embed/>
                  <p:pic>
                    <p:nvPicPr>
                      <p:cNvPr id="0" name=""/>
                      <p:cNvPicPr/>
                      <p:nvPr/>
                    </p:nvPicPr>
                    <p:blipFill>
                      <a:blip r:embed="rId5"/>
                      <a:stretch>
                        <a:fillRect/>
                      </a:stretch>
                    </p:blipFill>
                    <p:spPr>
                      <a:xfrm>
                        <a:off x="-5862" y="2572823"/>
                        <a:ext cx="1095672" cy="649287"/>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6BD9BD84-F498-494A-B1F6-43604742B93B}"/>
              </a:ext>
            </a:extLst>
          </p:cNvPr>
          <p:cNvSpPr txBox="1"/>
          <p:nvPr/>
        </p:nvSpPr>
        <p:spPr>
          <a:xfrm>
            <a:off x="6002215" y="759767"/>
            <a:ext cx="838200" cy="461665"/>
          </a:xfrm>
          <a:prstGeom prst="rect">
            <a:avLst/>
          </a:prstGeom>
          <a:noFill/>
        </p:spPr>
        <p:txBody>
          <a:bodyPr wrap="square" rtlCol="0">
            <a:spAutoFit/>
          </a:bodyPr>
          <a:lstStyle/>
          <a:p>
            <a:r>
              <a:rPr lang="en-US" sz="2400" b="1" i="1" dirty="0">
                <a:latin typeface="+mj-lt"/>
              </a:rPr>
              <a:t>r</a:t>
            </a:r>
          </a:p>
        </p:txBody>
      </p:sp>
      <p:sp>
        <p:nvSpPr>
          <p:cNvPr id="9" name="Rectangle 8">
            <a:extLst>
              <a:ext uri="{FF2B5EF4-FFF2-40B4-BE49-F238E27FC236}">
                <a16:creationId xmlns:a16="http://schemas.microsoft.com/office/drawing/2014/main" id="{394A212C-F09A-412C-8DA1-B28DE8F6A8C2}"/>
              </a:ext>
            </a:extLst>
          </p:cNvPr>
          <p:cNvSpPr/>
          <p:nvPr/>
        </p:nvSpPr>
        <p:spPr>
          <a:xfrm>
            <a:off x="3352800" y="1219200"/>
            <a:ext cx="1981200" cy="3429000"/>
          </a:xfrm>
          <a:prstGeom prst="rect">
            <a:avLst/>
          </a:prstGeom>
          <a:solidFill>
            <a:srgbClr val="FF00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DF4F3E0A-D7E9-477D-A795-F895AEB0AC0A}"/>
              </a:ext>
            </a:extLst>
          </p:cNvPr>
          <p:cNvSpPr txBox="1"/>
          <p:nvPr/>
        </p:nvSpPr>
        <p:spPr>
          <a:xfrm>
            <a:off x="5181600" y="723201"/>
            <a:ext cx="838200" cy="461665"/>
          </a:xfrm>
          <a:prstGeom prst="rect">
            <a:avLst/>
          </a:prstGeom>
          <a:noFill/>
        </p:spPr>
        <p:txBody>
          <a:bodyPr wrap="square" rtlCol="0">
            <a:spAutoFit/>
          </a:bodyPr>
          <a:lstStyle/>
          <a:p>
            <a:r>
              <a:rPr lang="en-US" sz="2400" b="1" i="1" dirty="0">
                <a:latin typeface="+mj-lt"/>
              </a:rPr>
              <a:t>b</a:t>
            </a:r>
          </a:p>
        </p:txBody>
      </p:sp>
      <p:sp>
        <p:nvSpPr>
          <p:cNvPr id="11" name="TextBox 10">
            <a:extLst>
              <a:ext uri="{FF2B5EF4-FFF2-40B4-BE49-F238E27FC236}">
                <a16:creationId xmlns:a16="http://schemas.microsoft.com/office/drawing/2014/main" id="{10FA6C26-14C0-472F-AC2B-8EBB0398E4D4}"/>
              </a:ext>
            </a:extLst>
          </p:cNvPr>
          <p:cNvSpPr txBox="1"/>
          <p:nvPr/>
        </p:nvSpPr>
        <p:spPr>
          <a:xfrm>
            <a:off x="3276600" y="762000"/>
            <a:ext cx="838200" cy="461665"/>
          </a:xfrm>
          <a:prstGeom prst="rect">
            <a:avLst/>
          </a:prstGeom>
          <a:noFill/>
        </p:spPr>
        <p:txBody>
          <a:bodyPr wrap="square" rtlCol="0">
            <a:spAutoFit/>
          </a:bodyPr>
          <a:lstStyle/>
          <a:p>
            <a:r>
              <a:rPr lang="en-US" sz="2400" b="1" i="1" dirty="0">
                <a:latin typeface="+mj-lt"/>
              </a:rPr>
              <a:t>a</a:t>
            </a:r>
          </a:p>
        </p:txBody>
      </p:sp>
    </p:spTree>
    <p:extLst>
      <p:ext uri="{BB962C8B-B14F-4D97-AF65-F5344CB8AC3E}">
        <p14:creationId xmlns:p14="http://schemas.microsoft.com/office/powerpoint/2010/main" val="3048662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381000" y="304800"/>
            <a:ext cx="8382000" cy="830997"/>
          </a:xfrm>
          <a:prstGeom prst="rect">
            <a:avLst/>
          </a:prstGeom>
          <a:noFill/>
        </p:spPr>
        <p:txBody>
          <a:bodyPr wrap="square" rtlCol="0">
            <a:spAutoFit/>
          </a:bodyPr>
          <a:lstStyle/>
          <a:p>
            <a:r>
              <a:rPr lang="en-US" sz="2400" dirty="0">
                <a:latin typeface="+mj-lt"/>
              </a:rPr>
              <a:t>Solution of the Poisson/Laplace equation in various geometries --  cylindrical geometry with </a:t>
            </a:r>
            <a:r>
              <a:rPr lang="en-US" sz="2400" i="1" dirty="0">
                <a:latin typeface="+mj-lt"/>
              </a:rPr>
              <a:t>z</a:t>
            </a:r>
            <a:r>
              <a:rPr lang="en-US" sz="2400" dirty="0">
                <a:latin typeface="+mj-lt"/>
              </a:rPr>
              <a:t>-dependence</a:t>
            </a:r>
          </a:p>
        </p:txBody>
      </p:sp>
      <p:sp>
        <p:nvSpPr>
          <p:cNvPr id="6" name="Can 5"/>
          <p:cNvSpPr/>
          <p:nvPr/>
        </p:nvSpPr>
        <p:spPr>
          <a:xfrm>
            <a:off x="304800" y="1981200"/>
            <a:ext cx="1181100" cy="3429000"/>
          </a:xfrm>
          <a:prstGeom prst="can">
            <a:avLst>
              <a:gd name="adj" fmla="val 84480"/>
            </a:avLst>
          </a:prstGeom>
          <a:gradFill>
            <a:gsLst>
              <a:gs pos="0">
                <a:schemeClr val="bg1">
                  <a:lumMod val="50000"/>
                </a:schemeClr>
              </a:gs>
              <a:gs pos="50000">
                <a:schemeClr val="accent1">
                  <a:tint val="44500"/>
                  <a:satMod val="160000"/>
                </a:schemeClr>
              </a:gs>
              <a:gs pos="100000">
                <a:schemeClr val="accent1">
                  <a:tint val="23500"/>
                  <a:satMod val="160000"/>
                </a:schemeClr>
              </a:gs>
            </a:gsLst>
            <a:lin ang="108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a:off x="895350" y="2514600"/>
            <a:ext cx="40005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895350" y="2133600"/>
            <a:ext cx="40005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914400" y="2433935"/>
            <a:ext cx="914400" cy="461665"/>
          </a:xfrm>
          <a:prstGeom prst="rect">
            <a:avLst/>
          </a:prstGeom>
          <a:noFill/>
        </p:spPr>
        <p:txBody>
          <a:bodyPr wrap="square" rtlCol="0">
            <a:spAutoFit/>
          </a:bodyPr>
          <a:lstStyle/>
          <a:p>
            <a:r>
              <a:rPr lang="en-US" sz="2400" b="1" dirty="0">
                <a:latin typeface="Symbol" pitchFamily="18" charset="2"/>
              </a:rPr>
              <a:t>r</a:t>
            </a:r>
          </a:p>
        </p:txBody>
      </p:sp>
      <p:sp>
        <p:nvSpPr>
          <p:cNvPr id="15" name="TextBox 14"/>
          <p:cNvSpPr txBox="1"/>
          <p:nvPr/>
        </p:nvSpPr>
        <p:spPr>
          <a:xfrm>
            <a:off x="1066800" y="2068175"/>
            <a:ext cx="914400" cy="461665"/>
          </a:xfrm>
          <a:prstGeom prst="rect">
            <a:avLst/>
          </a:prstGeom>
          <a:noFill/>
        </p:spPr>
        <p:txBody>
          <a:bodyPr wrap="square" rtlCol="0">
            <a:spAutoFit/>
          </a:bodyPr>
          <a:lstStyle/>
          <a:p>
            <a:r>
              <a:rPr lang="en-US" sz="2400" b="1" dirty="0">
                <a:latin typeface="Symbol" pitchFamily="18" charset="2"/>
              </a:rPr>
              <a:t>f</a:t>
            </a:r>
          </a:p>
        </p:txBody>
      </p:sp>
      <p:graphicFrame>
        <p:nvGraphicFramePr>
          <p:cNvPr id="17" name="Object 16"/>
          <p:cNvGraphicFramePr>
            <a:graphicFrameLocks noChangeAspect="1"/>
          </p:cNvGraphicFramePr>
          <p:nvPr>
            <p:extLst>
              <p:ext uri="{D42A27DB-BD31-4B8C-83A1-F6EECF244321}">
                <p14:modId xmlns:p14="http://schemas.microsoft.com/office/powerpoint/2010/main" val="375159896"/>
              </p:ext>
            </p:extLst>
          </p:nvPr>
        </p:nvGraphicFramePr>
        <p:xfrm>
          <a:off x="3028950" y="2276475"/>
          <a:ext cx="4826000" cy="2493963"/>
        </p:xfrm>
        <a:graphic>
          <a:graphicData uri="http://schemas.openxmlformats.org/presentationml/2006/ole">
            <mc:AlternateContent xmlns:mc="http://schemas.openxmlformats.org/markup-compatibility/2006">
              <mc:Choice xmlns:v="urn:schemas-microsoft-com:vml" Requires="v">
                <p:oleObj spid="_x0000_s10372" name="数式" r:id="rId3" imgW="2260440" imgH="1168200" progId="Equation.3">
                  <p:embed/>
                </p:oleObj>
              </mc:Choice>
              <mc:Fallback>
                <p:oleObj name="数式" r:id="rId3" imgW="2260440" imgH="1168200" progId="Equation.3">
                  <p:embed/>
                  <p:pic>
                    <p:nvPicPr>
                      <p:cNvPr id="0" name=""/>
                      <p:cNvPicPr>
                        <a:picLocks noChangeAspect="1" noChangeArrowheads="1"/>
                      </p:cNvPicPr>
                      <p:nvPr/>
                    </p:nvPicPr>
                    <p:blipFill>
                      <a:blip r:embed="rId4"/>
                      <a:srcRect/>
                      <a:stretch>
                        <a:fillRect/>
                      </a:stretch>
                    </p:blipFill>
                    <p:spPr bwMode="auto">
                      <a:xfrm>
                        <a:off x="3028950" y="2276475"/>
                        <a:ext cx="4826000" cy="249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2" name="Straight Arrow Connector 11"/>
          <p:cNvCxnSpPr/>
          <p:nvPr/>
        </p:nvCxnSpPr>
        <p:spPr>
          <a:xfrm>
            <a:off x="152400" y="2529840"/>
            <a:ext cx="0" cy="2499360"/>
          </a:xfrm>
          <a:prstGeom prst="straightConnector1">
            <a:avLst/>
          </a:prstGeom>
          <a:ln w="25400">
            <a:solidFill>
              <a:schemeClr val="tx1"/>
            </a:solidFill>
            <a:headEnd type="arrow" w="lg" len="med"/>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6200" y="3576935"/>
            <a:ext cx="914400" cy="461665"/>
          </a:xfrm>
          <a:prstGeom prst="rect">
            <a:avLst/>
          </a:prstGeom>
          <a:noFill/>
        </p:spPr>
        <p:txBody>
          <a:bodyPr wrap="square" rtlCol="0">
            <a:spAutoFit/>
          </a:bodyPr>
          <a:lstStyle/>
          <a:p>
            <a:r>
              <a:rPr lang="en-US" sz="2400" b="1" dirty="0"/>
              <a:t>z</a:t>
            </a:r>
          </a:p>
        </p:txBody>
      </p:sp>
    </p:spTree>
    <p:extLst>
      <p:ext uri="{BB962C8B-B14F-4D97-AF65-F5344CB8AC3E}">
        <p14:creationId xmlns:p14="http://schemas.microsoft.com/office/powerpoint/2010/main" val="2674836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685800" y="147935"/>
            <a:ext cx="7162800" cy="461665"/>
          </a:xfrm>
          <a:prstGeom prst="rect">
            <a:avLst/>
          </a:prstGeom>
          <a:noFill/>
        </p:spPr>
        <p:txBody>
          <a:bodyPr wrap="square" rtlCol="0">
            <a:spAutoFit/>
          </a:bodyPr>
          <a:lstStyle/>
          <a:p>
            <a:r>
              <a:rPr lang="en-US" sz="2400" dirty="0">
                <a:latin typeface="+mj-lt"/>
              </a:rPr>
              <a:t>Cylindrical geometry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4192388820"/>
              </p:ext>
            </p:extLst>
          </p:nvPr>
        </p:nvGraphicFramePr>
        <p:xfrm>
          <a:off x="1905000" y="2784475"/>
          <a:ext cx="7102475" cy="2930525"/>
        </p:xfrm>
        <a:graphic>
          <a:graphicData uri="http://schemas.openxmlformats.org/presentationml/2006/ole">
            <mc:AlternateContent xmlns:mc="http://schemas.openxmlformats.org/markup-compatibility/2006">
              <mc:Choice xmlns:v="urn:schemas-microsoft-com:vml" Requires="v">
                <p:oleObj spid="_x0000_s11477" name="数式" r:id="rId3" imgW="3327120" imgH="1371600" progId="Equation.3">
                  <p:embed/>
                </p:oleObj>
              </mc:Choice>
              <mc:Fallback>
                <p:oleObj name="数式" r:id="rId3" imgW="3327120" imgH="1371600" progId="Equation.3">
                  <p:embed/>
                  <p:pic>
                    <p:nvPicPr>
                      <p:cNvPr id="0" name="Object 16"/>
                      <p:cNvPicPr>
                        <a:picLocks noChangeAspect="1" noChangeArrowheads="1"/>
                      </p:cNvPicPr>
                      <p:nvPr/>
                    </p:nvPicPr>
                    <p:blipFill>
                      <a:blip r:embed="rId4"/>
                      <a:srcRect/>
                      <a:stretch>
                        <a:fillRect/>
                      </a:stretch>
                    </p:blipFill>
                    <p:spPr bwMode="auto">
                      <a:xfrm>
                        <a:off x="1905000" y="2784475"/>
                        <a:ext cx="7102475" cy="293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Can 7"/>
          <p:cNvSpPr/>
          <p:nvPr/>
        </p:nvSpPr>
        <p:spPr>
          <a:xfrm>
            <a:off x="304800" y="1219200"/>
            <a:ext cx="1181100" cy="3429000"/>
          </a:xfrm>
          <a:prstGeom prst="can">
            <a:avLst>
              <a:gd name="adj" fmla="val 84480"/>
            </a:avLst>
          </a:prstGeom>
          <a:gradFill>
            <a:gsLst>
              <a:gs pos="0">
                <a:schemeClr val="bg1">
                  <a:lumMod val="50000"/>
                </a:schemeClr>
              </a:gs>
              <a:gs pos="50000">
                <a:schemeClr val="accent1">
                  <a:tint val="44500"/>
                  <a:satMod val="160000"/>
                </a:schemeClr>
              </a:gs>
              <a:gs pos="100000">
                <a:schemeClr val="accent1">
                  <a:tint val="23500"/>
                  <a:satMod val="160000"/>
                </a:schemeClr>
              </a:gs>
            </a:gsLst>
            <a:lin ang="108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895350" y="1752600"/>
            <a:ext cx="40005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895350" y="1371600"/>
            <a:ext cx="40005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914400" y="1671935"/>
            <a:ext cx="914400" cy="461665"/>
          </a:xfrm>
          <a:prstGeom prst="rect">
            <a:avLst/>
          </a:prstGeom>
          <a:noFill/>
        </p:spPr>
        <p:txBody>
          <a:bodyPr wrap="square" rtlCol="0">
            <a:spAutoFit/>
          </a:bodyPr>
          <a:lstStyle/>
          <a:p>
            <a:r>
              <a:rPr lang="en-US" sz="2400" b="1" dirty="0">
                <a:latin typeface="Symbol" pitchFamily="18" charset="2"/>
              </a:rPr>
              <a:t>r</a:t>
            </a:r>
          </a:p>
        </p:txBody>
      </p:sp>
      <p:sp>
        <p:nvSpPr>
          <p:cNvPr id="12" name="TextBox 11"/>
          <p:cNvSpPr txBox="1"/>
          <p:nvPr/>
        </p:nvSpPr>
        <p:spPr>
          <a:xfrm>
            <a:off x="1066800" y="1306175"/>
            <a:ext cx="914400" cy="461665"/>
          </a:xfrm>
          <a:prstGeom prst="rect">
            <a:avLst/>
          </a:prstGeom>
          <a:noFill/>
        </p:spPr>
        <p:txBody>
          <a:bodyPr wrap="square" rtlCol="0">
            <a:spAutoFit/>
          </a:bodyPr>
          <a:lstStyle/>
          <a:p>
            <a:r>
              <a:rPr lang="en-US" sz="2400" b="1" dirty="0">
                <a:latin typeface="Symbol" pitchFamily="18" charset="2"/>
              </a:rPr>
              <a:t>f</a:t>
            </a:r>
          </a:p>
        </p:txBody>
      </p:sp>
      <p:cxnSp>
        <p:nvCxnSpPr>
          <p:cNvPr id="13" name="Straight Arrow Connector 12"/>
          <p:cNvCxnSpPr/>
          <p:nvPr/>
        </p:nvCxnSpPr>
        <p:spPr>
          <a:xfrm>
            <a:off x="152400" y="1767840"/>
            <a:ext cx="0" cy="2499360"/>
          </a:xfrm>
          <a:prstGeom prst="straightConnector1">
            <a:avLst/>
          </a:prstGeom>
          <a:ln w="25400">
            <a:solidFill>
              <a:schemeClr val="tx1"/>
            </a:solidFill>
            <a:headEnd type="arrow" w="lg" len="med"/>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6200" y="2814935"/>
            <a:ext cx="914400" cy="461665"/>
          </a:xfrm>
          <a:prstGeom prst="rect">
            <a:avLst/>
          </a:prstGeom>
          <a:noFill/>
        </p:spPr>
        <p:txBody>
          <a:bodyPr wrap="square" rtlCol="0">
            <a:spAutoFit/>
          </a:bodyPr>
          <a:lstStyle/>
          <a:p>
            <a:r>
              <a:rPr lang="en-US" sz="2400" b="1" i="1" dirty="0"/>
              <a:t>z</a:t>
            </a:r>
          </a:p>
        </p:txBody>
      </p:sp>
      <p:graphicFrame>
        <p:nvGraphicFramePr>
          <p:cNvPr id="15" name="Object 14"/>
          <p:cNvGraphicFramePr>
            <a:graphicFrameLocks noChangeAspect="1"/>
          </p:cNvGraphicFramePr>
          <p:nvPr>
            <p:extLst>
              <p:ext uri="{D42A27DB-BD31-4B8C-83A1-F6EECF244321}">
                <p14:modId xmlns:p14="http://schemas.microsoft.com/office/powerpoint/2010/main" val="3364074532"/>
              </p:ext>
            </p:extLst>
          </p:nvPr>
        </p:nvGraphicFramePr>
        <p:xfrm>
          <a:off x="2076450" y="1169988"/>
          <a:ext cx="4635500" cy="1465262"/>
        </p:xfrm>
        <a:graphic>
          <a:graphicData uri="http://schemas.openxmlformats.org/presentationml/2006/ole">
            <mc:AlternateContent xmlns:mc="http://schemas.openxmlformats.org/markup-compatibility/2006">
              <mc:Choice xmlns:v="urn:schemas-microsoft-com:vml" Requires="v">
                <p:oleObj spid="_x0000_s11478" name="数式" r:id="rId5" imgW="2171520" imgH="685800" progId="Equation.3">
                  <p:embed/>
                </p:oleObj>
              </mc:Choice>
              <mc:Fallback>
                <p:oleObj name="数式" r:id="rId5" imgW="2171520" imgH="685800" progId="Equation.3">
                  <p:embed/>
                  <p:pic>
                    <p:nvPicPr>
                      <p:cNvPr id="0" name="Object 16"/>
                      <p:cNvPicPr>
                        <a:picLocks noChangeAspect="1" noChangeArrowheads="1"/>
                      </p:cNvPicPr>
                      <p:nvPr/>
                    </p:nvPicPr>
                    <p:blipFill>
                      <a:blip r:embed="rId6"/>
                      <a:srcRect/>
                      <a:stretch>
                        <a:fillRect/>
                      </a:stretch>
                    </p:blipFill>
                    <p:spPr bwMode="auto">
                      <a:xfrm>
                        <a:off x="2076450" y="1169988"/>
                        <a:ext cx="4635500"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232946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6A1E484-3C0C-4FAB-BEE2-42DD237CD83F}"/>
              </a:ext>
            </a:extLst>
          </p:cNvPr>
          <p:cNvPicPr>
            <a:picLocks noChangeAspect="1"/>
          </p:cNvPicPr>
          <p:nvPr/>
        </p:nvPicPr>
        <p:blipFill rotWithShape="1">
          <a:blip r:embed="rId3"/>
          <a:srcRect t="15556"/>
          <a:stretch/>
        </p:blipFill>
        <p:spPr>
          <a:xfrm>
            <a:off x="0" y="1093803"/>
            <a:ext cx="9144000" cy="4670394"/>
          </a:xfrm>
          <a:prstGeom prst="rect">
            <a:avLst/>
          </a:prstGeom>
        </p:spPr>
      </p:pic>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8" name="Rectangle 7"/>
          <p:cNvSpPr/>
          <p:nvPr/>
        </p:nvSpPr>
        <p:spPr>
          <a:xfrm>
            <a:off x="152400" y="3886200"/>
            <a:ext cx="8839200" cy="228600"/>
          </a:xfrm>
          <a:prstGeom prst="rect">
            <a:avLst/>
          </a:prstGeom>
          <a:solidFill>
            <a:srgbClr val="FFC000">
              <a:alpha val="2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685800" y="147935"/>
            <a:ext cx="7162800" cy="461665"/>
          </a:xfrm>
          <a:prstGeom prst="rect">
            <a:avLst/>
          </a:prstGeom>
          <a:noFill/>
        </p:spPr>
        <p:txBody>
          <a:bodyPr wrap="square" rtlCol="0">
            <a:spAutoFit/>
          </a:bodyPr>
          <a:lstStyle/>
          <a:p>
            <a:r>
              <a:rPr lang="en-US" sz="2400" dirty="0">
                <a:latin typeface="+mj-lt"/>
              </a:rPr>
              <a:t>Cylindrical geometry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935196567"/>
              </p:ext>
            </p:extLst>
          </p:nvPr>
        </p:nvGraphicFramePr>
        <p:xfrm>
          <a:off x="1865313" y="2784475"/>
          <a:ext cx="7183437" cy="2930525"/>
        </p:xfrm>
        <a:graphic>
          <a:graphicData uri="http://schemas.openxmlformats.org/presentationml/2006/ole">
            <mc:AlternateContent xmlns:mc="http://schemas.openxmlformats.org/markup-compatibility/2006">
              <mc:Choice xmlns:v="urn:schemas-microsoft-com:vml" Requires="v">
                <p:oleObj spid="_x0000_s27816" name="数式" r:id="rId3" imgW="3365280" imgH="1371600" progId="Equation.3">
                  <p:embed/>
                </p:oleObj>
              </mc:Choice>
              <mc:Fallback>
                <p:oleObj name="数式" r:id="rId3" imgW="3365280" imgH="1371600" progId="Equation.3">
                  <p:embed/>
                  <p:pic>
                    <p:nvPicPr>
                      <p:cNvPr id="0" name=""/>
                      <p:cNvPicPr>
                        <a:picLocks noChangeAspect="1" noChangeArrowheads="1"/>
                      </p:cNvPicPr>
                      <p:nvPr/>
                    </p:nvPicPr>
                    <p:blipFill>
                      <a:blip r:embed="rId4"/>
                      <a:srcRect/>
                      <a:stretch>
                        <a:fillRect/>
                      </a:stretch>
                    </p:blipFill>
                    <p:spPr bwMode="auto">
                      <a:xfrm>
                        <a:off x="1865313" y="2784475"/>
                        <a:ext cx="7183437" cy="293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Can 7"/>
          <p:cNvSpPr/>
          <p:nvPr/>
        </p:nvSpPr>
        <p:spPr>
          <a:xfrm>
            <a:off x="304800" y="1219200"/>
            <a:ext cx="1181100" cy="3429000"/>
          </a:xfrm>
          <a:prstGeom prst="can">
            <a:avLst>
              <a:gd name="adj" fmla="val 84480"/>
            </a:avLst>
          </a:prstGeom>
          <a:gradFill>
            <a:gsLst>
              <a:gs pos="0">
                <a:schemeClr val="bg1">
                  <a:lumMod val="50000"/>
                </a:schemeClr>
              </a:gs>
              <a:gs pos="50000">
                <a:schemeClr val="accent1">
                  <a:tint val="44500"/>
                  <a:satMod val="160000"/>
                </a:schemeClr>
              </a:gs>
              <a:gs pos="100000">
                <a:schemeClr val="accent1">
                  <a:tint val="23500"/>
                  <a:satMod val="160000"/>
                </a:schemeClr>
              </a:gs>
            </a:gsLst>
            <a:lin ang="108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895350" y="1752600"/>
            <a:ext cx="40005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895350" y="1371600"/>
            <a:ext cx="40005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914400" y="1671935"/>
            <a:ext cx="914400" cy="461665"/>
          </a:xfrm>
          <a:prstGeom prst="rect">
            <a:avLst/>
          </a:prstGeom>
          <a:noFill/>
        </p:spPr>
        <p:txBody>
          <a:bodyPr wrap="square" rtlCol="0">
            <a:spAutoFit/>
          </a:bodyPr>
          <a:lstStyle/>
          <a:p>
            <a:r>
              <a:rPr lang="en-US" sz="2400" b="1" dirty="0">
                <a:latin typeface="Symbol" pitchFamily="18" charset="2"/>
              </a:rPr>
              <a:t>r</a:t>
            </a:r>
          </a:p>
        </p:txBody>
      </p:sp>
      <p:sp>
        <p:nvSpPr>
          <p:cNvPr id="12" name="TextBox 11"/>
          <p:cNvSpPr txBox="1"/>
          <p:nvPr/>
        </p:nvSpPr>
        <p:spPr>
          <a:xfrm>
            <a:off x="1066800" y="1306175"/>
            <a:ext cx="914400" cy="461665"/>
          </a:xfrm>
          <a:prstGeom prst="rect">
            <a:avLst/>
          </a:prstGeom>
          <a:noFill/>
        </p:spPr>
        <p:txBody>
          <a:bodyPr wrap="square" rtlCol="0">
            <a:spAutoFit/>
          </a:bodyPr>
          <a:lstStyle/>
          <a:p>
            <a:r>
              <a:rPr lang="en-US" sz="2400" b="1" dirty="0">
                <a:latin typeface="Symbol" pitchFamily="18" charset="2"/>
              </a:rPr>
              <a:t>f</a:t>
            </a:r>
          </a:p>
        </p:txBody>
      </p:sp>
      <p:cxnSp>
        <p:nvCxnSpPr>
          <p:cNvPr id="13" name="Straight Arrow Connector 12"/>
          <p:cNvCxnSpPr/>
          <p:nvPr/>
        </p:nvCxnSpPr>
        <p:spPr>
          <a:xfrm>
            <a:off x="152400" y="1767840"/>
            <a:ext cx="0" cy="2499360"/>
          </a:xfrm>
          <a:prstGeom prst="straightConnector1">
            <a:avLst/>
          </a:prstGeom>
          <a:ln w="25400">
            <a:solidFill>
              <a:schemeClr val="tx1"/>
            </a:solidFill>
            <a:headEnd type="arrow" w="lg" len="med"/>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6200" y="2814935"/>
            <a:ext cx="914400" cy="461665"/>
          </a:xfrm>
          <a:prstGeom prst="rect">
            <a:avLst/>
          </a:prstGeom>
          <a:noFill/>
        </p:spPr>
        <p:txBody>
          <a:bodyPr wrap="square" rtlCol="0">
            <a:spAutoFit/>
          </a:bodyPr>
          <a:lstStyle/>
          <a:p>
            <a:r>
              <a:rPr lang="en-US" sz="2400" b="1" i="1" dirty="0"/>
              <a:t>z</a:t>
            </a:r>
          </a:p>
        </p:txBody>
      </p:sp>
      <p:graphicFrame>
        <p:nvGraphicFramePr>
          <p:cNvPr id="15" name="Object 14"/>
          <p:cNvGraphicFramePr>
            <a:graphicFrameLocks noChangeAspect="1"/>
          </p:cNvGraphicFramePr>
          <p:nvPr>
            <p:extLst>
              <p:ext uri="{D42A27DB-BD31-4B8C-83A1-F6EECF244321}">
                <p14:modId xmlns:p14="http://schemas.microsoft.com/office/powerpoint/2010/main" val="1090224433"/>
              </p:ext>
            </p:extLst>
          </p:nvPr>
        </p:nvGraphicFramePr>
        <p:xfrm>
          <a:off x="2076450" y="1045156"/>
          <a:ext cx="5238750" cy="1621844"/>
        </p:xfrm>
        <a:graphic>
          <a:graphicData uri="http://schemas.openxmlformats.org/presentationml/2006/ole">
            <mc:AlternateContent xmlns:mc="http://schemas.openxmlformats.org/markup-compatibility/2006">
              <mc:Choice xmlns:v="urn:schemas-microsoft-com:vml" Requires="v">
                <p:oleObj spid="_x0000_s27817" name="数式" r:id="rId5" imgW="2171520" imgH="685800" progId="Equation.3">
                  <p:embed/>
                </p:oleObj>
              </mc:Choice>
              <mc:Fallback>
                <p:oleObj name="数式" r:id="rId5" imgW="2171520" imgH="685800" progId="Equation.3">
                  <p:embed/>
                  <p:pic>
                    <p:nvPicPr>
                      <p:cNvPr id="0" name=""/>
                      <p:cNvPicPr>
                        <a:picLocks noChangeAspect="1" noChangeArrowheads="1"/>
                      </p:cNvPicPr>
                      <p:nvPr/>
                    </p:nvPicPr>
                    <p:blipFill>
                      <a:blip r:embed="rId6"/>
                      <a:srcRect/>
                      <a:stretch>
                        <a:fillRect/>
                      </a:stretch>
                    </p:blipFill>
                    <p:spPr bwMode="auto">
                      <a:xfrm>
                        <a:off x="2076450" y="1045156"/>
                        <a:ext cx="5238750" cy="1621844"/>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3203765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762000" y="609600"/>
            <a:ext cx="8077200" cy="830997"/>
          </a:xfrm>
          <a:prstGeom prst="rect">
            <a:avLst/>
          </a:prstGeom>
          <a:noFill/>
        </p:spPr>
        <p:txBody>
          <a:bodyPr wrap="square" rtlCol="0">
            <a:spAutoFit/>
          </a:bodyPr>
          <a:lstStyle/>
          <a:p>
            <a:r>
              <a:rPr lang="en-US" sz="2400" dirty="0">
                <a:latin typeface="+mj-lt"/>
              </a:rPr>
              <a:t>Solutions of Laplace equation inside cylindrical shape</a:t>
            </a:r>
          </a:p>
          <a:p>
            <a:r>
              <a:rPr lang="en-US" sz="2400" dirty="0">
                <a:latin typeface="+mj-lt"/>
              </a:rPr>
              <a:t>Example with non-trivial boundary value at </a:t>
            </a:r>
            <a:r>
              <a:rPr lang="en-US" sz="2400" i="1" dirty="0">
                <a:latin typeface="+mj-lt"/>
              </a:rPr>
              <a:t>z=L</a:t>
            </a:r>
            <a:endParaRPr lang="en-US" sz="2400" dirty="0"/>
          </a:p>
        </p:txBody>
      </p:sp>
      <p:graphicFrame>
        <p:nvGraphicFramePr>
          <p:cNvPr id="6" name="Object 5"/>
          <p:cNvGraphicFramePr>
            <a:graphicFrameLocks noChangeAspect="1"/>
          </p:cNvGraphicFramePr>
          <p:nvPr>
            <p:extLst>
              <p:ext uri="{D42A27DB-BD31-4B8C-83A1-F6EECF244321}">
                <p14:modId xmlns:p14="http://schemas.microsoft.com/office/powerpoint/2010/main" val="3762354852"/>
              </p:ext>
            </p:extLst>
          </p:nvPr>
        </p:nvGraphicFramePr>
        <p:xfrm>
          <a:off x="2133600" y="1641475"/>
          <a:ext cx="6938963" cy="2716213"/>
        </p:xfrm>
        <a:graphic>
          <a:graphicData uri="http://schemas.openxmlformats.org/presentationml/2006/ole">
            <mc:AlternateContent xmlns:mc="http://schemas.openxmlformats.org/markup-compatibility/2006">
              <mc:Choice xmlns:v="urn:schemas-microsoft-com:vml" Requires="v">
                <p:oleObj spid="_x0000_s12499" name="数式" r:id="rId3" imgW="3251160" imgH="1269720" progId="Equation.3">
                  <p:embed/>
                </p:oleObj>
              </mc:Choice>
              <mc:Fallback>
                <p:oleObj name="数式" r:id="rId3" imgW="3251160" imgH="1269720" progId="Equation.3">
                  <p:embed/>
                  <p:pic>
                    <p:nvPicPr>
                      <p:cNvPr id="0" name=""/>
                      <p:cNvPicPr>
                        <a:picLocks noChangeAspect="1" noChangeArrowheads="1"/>
                      </p:cNvPicPr>
                      <p:nvPr/>
                    </p:nvPicPr>
                    <p:blipFill>
                      <a:blip r:embed="rId4"/>
                      <a:srcRect/>
                      <a:stretch>
                        <a:fillRect/>
                      </a:stretch>
                    </p:blipFill>
                    <p:spPr bwMode="auto">
                      <a:xfrm>
                        <a:off x="2133600" y="1641475"/>
                        <a:ext cx="6938963" cy="271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Can 6"/>
          <p:cNvSpPr/>
          <p:nvPr/>
        </p:nvSpPr>
        <p:spPr>
          <a:xfrm>
            <a:off x="609600" y="1676400"/>
            <a:ext cx="1066800" cy="2438400"/>
          </a:xfrm>
          <a:prstGeom prst="can">
            <a:avLst>
              <a:gd name="adj" fmla="val 5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09600" y="1676400"/>
            <a:ext cx="1066800" cy="609600"/>
          </a:xfrm>
          <a:prstGeom prst="ellipse">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H="1">
            <a:off x="1143000" y="1981200"/>
            <a:ext cx="1295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2333" name="Picture 4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66850" y="4267200"/>
            <a:ext cx="62103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4495800" y="5867400"/>
            <a:ext cx="609600" cy="461665"/>
          </a:xfrm>
          <a:prstGeom prst="rect">
            <a:avLst/>
          </a:prstGeom>
          <a:noFill/>
        </p:spPr>
        <p:txBody>
          <a:bodyPr wrap="square" rtlCol="0">
            <a:spAutoFit/>
          </a:bodyPr>
          <a:lstStyle/>
          <a:p>
            <a:r>
              <a:rPr lang="en-US" sz="2400" i="1" dirty="0" err="1"/>
              <a:t>k</a:t>
            </a:r>
            <a:r>
              <a:rPr lang="en-US" sz="2400" dirty="0" err="1">
                <a:latin typeface="Symbol" pitchFamily="18" charset="2"/>
              </a:rPr>
              <a:t>r</a:t>
            </a:r>
            <a:endParaRPr lang="en-US" sz="2400" dirty="0">
              <a:latin typeface="Symbol" pitchFamily="18" charset="2"/>
            </a:endParaRPr>
          </a:p>
        </p:txBody>
      </p:sp>
      <p:graphicFrame>
        <p:nvGraphicFramePr>
          <p:cNvPr id="11" name="Object 10"/>
          <p:cNvGraphicFramePr>
            <a:graphicFrameLocks noChangeAspect="1"/>
          </p:cNvGraphicFramePr>
          <p:nvPr>
            <p:extLst>
              <p:ext uri="{D42A27DB-BD31-4B8C-83A1-F6EECF244321}">
                <p14:modId xmlns:p14="http://schemas.microsoft.com/office/powerpoint/2010/main" val="688510878"/>
              </p:ext>
            </p:extLst>
          </p:nvPr>
        </p:nvGraphicFramePr>
        <p:xfrm>
          <a:off x="592352" y="4800600"/>
          <a:ext cx="1057275" cy="488950"/>
        </p:xfrm>
        <a:graphic>
          <a:graphicData uri="http://schemas.openxmlformats.org/presentationml/2006/ole">
            <mc:AlternateContent xmlns:mc="http://schemas.openxmlformats.org/markup-compatibility/2006">
              <mc:Choice xmlns:v="urn:schemas-microsoft-com:vml" Requires="v">
                <p:oleObj spid="_x0000_s12500" name="数式" r:id="rId6" imgW="495000" imgH="228600" progId="Equation.3">
                  <p:embed/>
                </p:oleObj>
              </mc:Choice>
              <mc:Fallback>
                <p:oleObj name="数式" r:id="rId6" imgW="495000" imgH="228600" progId="Equation.3">
                  <p:embed/>
                  <p:pic>
                    <p:nvPicPr>
                      <p:cNvPr id="0" name="Object 5"/>
                      <p:cNvPicPr>
                        <a:picLocks noChangeAspect="1" noChangeArrowheads="1"/>
                      </p:cNvPicPr>
                      <p:nvPr/>
                    </p:nvPicPr>
                    <p:blipFill>
                      <a:blip r:embed="rId7"/>
                      <a:srcRect/>
                      <a:stretch>
                        <a:fillRect/>
                      </a:stretch>
                    </p:blipFill>
                    <p:spPr bwMode="auto">
                      <a:xfrm>
                        <a:off x="592352" y="4800600"/>
                        <a:ext cx="105727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TextBox 11"/>
          <p:cNvSpPr txBox="1"/>
          <p:nvPr/>
        </p:nvSpPr>
        <p:spPr>
          <a:xfrm>
            <a:off x="2057400" y="4343400"/>
            <a:ext cx="1752600" cy="369332"/>
          </a:xfrm>
          <a:prstGeom prst="rect">
            <a:avLst/>
          </a:prstGeom>
          <a:noFill/>
        </p:spPr>
        <p:txBody>
          <a:bodyPr wrap="square" rtlCol="0">
            <a:spAutoFit/>
          </a:bodyPr>
          <a:lstStyle/>
          <a:p>
            <a:r>
              <a:rPr lang="en-US" i="1" dirty="0">
                <a:latin typeface="+mj-lt"/>
              </a:rPr>
              <a:t>m=0</a:t>
            </a:r>
          </a:p>
        </p:txBody>
      </p:sp>
      <p:sp>
        <p:nvSpPr>
          <p:cNvPr id="14" name="TextBox 13"/>
          <p:cNvSpPr txBox="1"/>
          <p:nvPr/>
        </p:nvSpPr>
        <p:spPr>
          <a:xfrm>
            <a:off x="2133600" y="4724400"/>
            <a:ext cx="1752600" cy="369332"/>
          </a:xfrm>
          <a:prstGeom prst="rect">
            <a:avLst/>
          </a:prstGeom>
          <a:noFill/>
        </p:spPr>
        <p:txBody>
          <a:bodyPr wrap="square" rtlCol="0">
            <a:spAutoFit/>
          </a:bodyPr>
          <a:lstStyle/>
          <a:p>
            <a:r>
              <a:rPr lang="en-US" i="1" dirty="0">
                <a:latin typeface="+mj-lt"/>
              </a:rPr>
              <a:t>m=1</a:t>
            </a:r>
          </a:p>
        </p:txBody>
      </p:sp>
      <p:sp>
        <p:nvSpPr>
          <p:cNvPr id="15" name="TextBox 14"/>
          <p:cNvSpPr txBox="1"/>
          <p:nvPr/>
        </p:nvSpPr>
        <p:spPr>
          <a:xfrm>
            <a:off x="2286000" y="5029200"/>
            <a:ext cx="1752600" cy="369332"/>
          </a:xfrm>
          <a:prstGeom prst="rect">
            <a:avLst/>
          </a:prstGeom>
          <a:noFill/>
        </p:spPr>
        <p:txBody>
          <a:bodyPr wrap="square" rtlCol="0">
            <a:spAutoFit/>
          </a:bodyPr>
          <a:lstStyle/>
          <a:p>
            <a:r>
              <a:rPr lang="en-US" i="1" dirty="0">
                <a:latin typeface="+mj-lt"/>
              </a:rPr>
              <a:t>m=2</a:t>
            </a:r>
          </a:p>
        </p:txBody>
      </p:sp>
    </p:spTree>
    <p:extLst>
      <p:ext uri="{BB962C8B-B14F-4D97-AF65-F5344CB8AC3E}">
        <p14:creationId xmlns:p14="http://schemas.microsoft.com/office/powerpoint/2010/main" val="1447880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762000" y="210577"/>
            <a:ext cx="8077200" cy="830997"/>
          </a:xfrm>
          <a:prstGeom prst="rect">
            <a:avLst/>
          </a:prstGeom>
          <a:noFill/>
        </p:spPr>
        <p:txBody>
          <a:bodyPr wrap="square" rtlCol="0">
            <a:spAutoFit/>
          </a:bodyPr>
          <a:lstStyle/>
          <a:p>
            <a:r>
              <a:rPr lang="en-US" sz="2400" dirty="0">
                <a:latin typeface="+mj-lt"/>
              </a:rPr>
              <a:t>Solutions of Laplace equation inside cylindrical shape</a:t>
            </a:r>
          </a:p>
          <a:p>
            <a:r>
              <a:rPr lang="en-US" sz="2400" dirty="0">
                <a:latin typeface="+mj-lt"/>
              </a:rPr>
              <a:t>Example with non-trivial boundary value at </a:t>
            </a:r>
            <a:r>
              <a:rPr lang="en-US" sz="2400" i="1" dirty="0">
                <a:latin typeface="+mj-lt"/>
              </a:rPr>
              <a:t>z=L</a:t>
            </a:r>
            <a:endParaRPr lang="en-US" sz="2400" dirty="0"/>
          </a:p>
        </p:txBody>
      </p:sp>
      <p:graphicFrame>
        <p:nvGraphicFramePr>
          <p:cNvPr id="6" name="Object 5"/>
          <p:cNvGraphicFramePr>
            <a:graphicFrameLocks noChangeAspect="1"/>
          </p:cNvGraphicFramePr>
          <p:nvPr>
            <p:extLst>
              <p:ext uri="{D42A27DB-BD31-4B8C-83A1-F6EECF244321}">
                <p14:modId xmlns:p14="http://schemas.microsoft.com/office/powerpoint/2010/main" val="1766555362"/>
              </p:ext>
            </p:extLst>
          </p:nvPr>
        </p:nvGraphicFramePr>
        <p:xfrm>
          <a:off x="1882959" y="1828800"/>
          <a:ext cx="6970528" cy="4067175"/>
        </p:xfrm>
        <a:graphic>
          <a:graphicData uri="http://schemas.openxmlformats.org/presentationml/2006/ole">
            <mc:AlternateContent xmlns:mc="http://schemas.openxmlformats.org/markup-compatibility/2006">
              <mc:Choice xmlns:v="urn:schemas-microsoft-com:vml" Requires="v">
                <p:oleObj spid="_x0000_s28751" name="Equation" r:id="rId3" imgW="5016240" imgH="2920680" progId="Equation.DSMT4">
                  <p:embed/>
                </p:oleObj>
              </mc:Choice>
              <mc:Fallback>
                <p:oleObj name="Equation" r:id="rId3" imgW="5016240" imgH="2920680" progId="Equation.DSMT4">
                  <p:embed/>
                  <p:pic>
                    <p:nvPicPr>
                      <p:cNvPr id="0" name=""/>
                      <p:cNvPicPr>
                        <a:picLocks noChangeAspect="1" noChangeArrowheads="1"/>
                      </p:cNvPicPr>
                      <p:nvPr/>
                    </p:nvPicPr>
                    <p:blipFill>
                      <a:blip r:embed="rId4"/>
                      <a:srcRect/>
                      <a:stretch>
                        <a:fillRect/>
                      </a:stretch>
                    </p:blipFill>
                    <p:spPr bwMode="auto">
                      <a:xfrm>
                        <a:off x="1882959" y="1828800"/>
                        <a:ext cx="6970528" cy="4067175"/>
                      </a:xfrm>
                      <a:prstGeom prst="rect">
                        <a:avLst/>
                      </a:prstGeom>
                      <a:noFill/>
                      <a:ln>
                        <a:noFill/>
                      </a:ln>
                    </p:spPr>
                  </p:pic>
                </p:oleObj>
              </mc:Fallback>
            </mc:AlternateContent>
          </a:graphicData>
        </a:graphic>
      </p:graphicFrame>
      <p:sp>
        <p:nvSpPr>
          <p:cNvPr id="7" name="Can 6"/>
          <p:cNvSpPr/>
          <p:nvPr/>
        </p:nvSpPr>
        <p:spPr>
          <a:xfrm>
            <a:off x="609600" y="1676400"/>
            <a:ext cx="1066800" cy="2438400"/>
          </a:xfrm>
          <a:prstGeom prst="can">
            <a:avLst>
              <a:gd name="adj" fmla="val 5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09600" y="1676400"/>
            <a:ext cx="1066800" cy="609600"/>
          </a:xfrm>
          <a:prstGeom prst="ellipse">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H="1">
            <a:off x="1143000" y="1981200"/>
            <a:ext cx="1295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37121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3118091961"/>
              </p:ext>
            </p:extLst>
          </p:nvPr>
        </p:nvGraphicFramePr>
        <p:xfrm>
          <a:off x="2209800" y="1442243"/>
          <a:ext cx="6858000" cy="2906713"/>
        </p:xfrm>
        <a:graphic>
          <a:graphicData uri="http://schemas.openxmlformats.org/presentationml/2006/ole">
            <mc:AlternateContent xmlns:mc="http://schemas.openxmlformats.org/markup-compatibility/2006">
              <mc:Choice xmlns:v="urn:schemas-microsoft-com:vml" Requires="v">
                <p:oleObj spid="_x0000_s14527" name="数式" r:id="rId3" imgW="3213000" imgH="1358640" progId="Equation.3">
                  <p:embed/>
                </p:oleObj>
              </mc:Choice>
              <mc:Fallback>
                <p:oleObj name="数式" r:id="rId3" imgW="3213000" imgH="1358640" progId="Equation.3">
                  <p:embed/>
                  <p:pic>
                    <p:nvPicPr>
                      <p:cNvPr id="0" name=""/>
                      <p:cNvPicPr>
                        <a:picLocks noChangeAspect="1" noChangeArrowheads="1"/>
                      </p:cNvPicPr>
                      <p:nvPr/>
                    </p:nvPicPr>
                    <p:blipFill>
                      <a:blip r:embed="rId4"/>
                      <a:srcRect/>
                      <a:stretch>
                        <a:fillRect/>
                      </a:stretch>
                    </p:blipFill>
                    <p:spPr bwMode="auto">
                      <a:xfrm>
                        <a:off x="2209800" y="1442243"/>
                        <a:ext cx="6858000" cy="290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Can 6"/>
          <p:cNvSpPr/>
          <p:nvPr/>
        </p:nvSpPr>
        <p:spPr>
          <a:xfrm>
            <a:off x="609600" y="1676400"/>
            <a:ext cx="1066800" cy="2438400"/>
          </a:xfrm>
          <a:prstGeom prst="can">
            <a:avLst>
              <a:gd name="adj" fmla="val 55000"/>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09600" y="1676400"/>
            <a:ext cx="1066800" cy="609600"/>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H="1">
            <a:off x="1371600" y="1676400"/>
            <a:ext cx="914400" cy="1219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72298" y="228600"/>
            <a:ext cx="8077200" cy="830997"/>
          </a:xfrm>
          <a:prstGeom prst="rect">
            <a:avLst/>
          </a:prstGeom>
          <a:noFill/>
        </p:spPr>
        <p:txBody>
          <a:bodyPr wrap="square" rtlCol="0">
            <a:spAutoFit/>
          </a:bodyPr>
          <a:lstStyle/>
          <a:p>
            <a:r>
              <a:rPr lang="en-US" sz="2400" dirty="0">
                <a:latin typeface="+mj-lt"/>
              </a:rPr>
              <a:t>Solutions of Laplace equation inside cylindrical shape</a:t>
            </a:r>
          </a:p>
          <a:p>
            <a:r>
              <a:rPr lang="en-US" sz="2400" dirty="0">
                <a:latin typeface="+mj-lt"/>
              </a:rPr>
              <a:t>Example with non-trivial boundary value at </a:t>
            </a:r>
            <a:r>
              <a:rPr lang="en-US" sz="2400" i="1" dirty="0">
                <a:latin typeface="Symbol" pitchFamily="18" charset="2"/>
              </a:rPr>
              <a:t>r</a:t>
            </a:r>
            <a:r>
              <a:rPr lang="en-US" sz="2400" i="1" dirty="0">
                <a:latin typeface="+mj-lt"/>
              </a:rPr>
              <a:t>=a</a:t>
            </a:r>
            <a:endParaRPr lang="en-US" sz="2400" dirty="0"/>
          </a:p>
        </p:txBody>
      </p:sp>
      <p:pic>
        <p:nvPicPr>
          <p:cNvPr id="14381" name="Picture 4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00" y="4114800"/>
            <a:ext cx="6515100" cy="2118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4795837" y="6019800"/>
            <a:ext cx="538163" cy="461665"/>
          </a:xfrm>
          <a:prstGeom prst="rect">
            <a:avLst/>
          </a:prstGeom>
          <a:noFill/>
        </p:spPr>
        <p:txBody>
          <a:bodyPr wrap="square" rtlCol="0">
            <a:spAutoFit/>
          </a:bodyPr>
          <a:lstStyle/>
          <a:p>
            <a:r>
              <a:rPr lang="en-US" sz="2400" i="1" dirty="0" err="1">
                <a:latin typeface="+mj-lt"/>
              </a:rPr>
              <a:t>k</a:t>
            </a:r>
            <a:r>
              <a:rPr lang="en-US" sz="2400" i="1" dirty="0" err="1">
                <a:latin typeface="Symbol" pitchFamily="18" charset="2"/>
              </a:rPr>
              <a:t>r</a:t>
            </a:r>
            <a:endParaRPr lang="en-US" sz="2400" i="1" dirty="0">
              <a:latin typeface="+mj-lt"/>
            </a:endParaRPr>
          </a:p>
        </p:txBody>
      </p:sp>
      <p:graphicFrame>
        <p:nvGraphicFramePr>
          <p:cNvPr id="14" name="Object 13"/>
          <p:cNvGraphicFramePr>
            <a:graphicFrameLocks noChangeAspect="1"/>
          </p:cNvGraphicFramePr>
          <p:nvPr>
            <p:extLst>
              <p:ext uri="{D42A27DB-BD31-4B8C-83A1-F6EECF244321}">
                <p14:modId xmlns:p14="http://schemas.microsoft.com/office/powerpoint/2010/main" val="4104511553"/>
              </p:ext>
            </p:extLst>
          </p:nvPr>
        </p:nvGraphicFramePr>
        <p:xfrm>
          <a:off x="749300" y="4800600"/>
          <a:ext cx="1003300" cy="488950"/>
        </p:xfrm>
        <a:graphic>
          <a:graphicData uri="http://schemas.openxmlformats.org/presentationml/2006/ole">
            <mc:AlternateContent xmlns:mc="http://schemas.openxmlformats.org/markup-compatibility/2006">
              <mc:Choice xmlns:v="urn:schemas-microsoft-com:vml" Requires="v">
                <p:oleObj spid="_x0000_s14528" name="数式" r:id="rId6" imgW="469800" imgH="228600" progId="Equation.3">
                  <p:embed/>
                </p:oleObj>
              </mc:Choice>
              <mc:Fallback>
                <p:oleObj name="数式" r:id="rId6" imgW="469800" imgH="228600" progId="Equation.3">
                  <p:embed/>
                  <p:pic>
                    <p:nvPicPr>
                      <p:cNvPr id="0" name="Object 10"/>
                      <p:cNvPicPr>
                        <a:picLocks noChangeAspect="1" noChangeArrowheads="1"/>
                      </p:cNvPicPr>
                      <p:nvPr/>
                    </p:nvPicPr>
                    <p:blipFill>
                      <a:blip r:embed="rId7"/>
                      <a:srcRect/>
                      <a:stretch>
                        <a:fillRect/>
                      </a:stretch>
                    </p:blipFill>
                    <p:spPr bwMode="auto">
                      <a:xfrm>
                        <a:off x="749300" y="4800600"/>
                        <a:ext cx="10033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 name="TextBox 15"/>
          <p:cNvSpPr txBox="1"/>
          <p:nvPr/>
        </p:nvSpPr>
        <p:spPr>
          <a:xfrm>
            <a:off x="2057400" y="5040868"/>
            <a:ext cx="1752600" cy="369332"/>
          </a:xfrm>
          <a:prstGeom prst="rect">
            <a:avLst/>
          </a:prstGeom>
          <a:noFill/>
        </p:spPr>
        <p:txBody>
          <a:bodyPr wrap="square" rtlCol="0">
            <a:spAutoFit/>
          </a:bodyPr>
          <a:lstStyle/>
          <a:p>
            <a:r>
              <a:rPr lang="en-US" i="1" dirty="0">
                <a:latin typeface="+mj-lt"/>
              </a:rPr>
              <a:t>m=0</a:t>
            </a:r>
          </a:p>
        </p:txBody>
      </p:sp>
      <p:sp>
        <p:nvSpPr>
          <p:cNvPr id="17" name="TextBox 16"/>
          <p:cNvSpPr txBox="1"/>
          <p:nvPr/>
        </p:nvSpPr>
        <p:spPr>
          <a:xfrm>
            <a:off x="3392445" y="5498068"/>
            <a:ext cx="1752600" cy="369332"/>
          </a:xfrm>
          <a:prstGeom prst="rect">
            <a:avLst/>
          </a:prstGeom>
          <a:noFill/>
        </p:spPr>
        <p:txBody>
          <a:bodyPr wrap="square" rtlCol="0">
            <a:spAutoFit/>
          </a:bodyPr>
          <a:lstStyle/>
          <a:p>
            <a:r>
              <a:rPr lang="en-US" i="1" dirty="0">
                <a:latin typeface="+mj-lt"/>
              </a:rPr>
              <a:t>m=1</a:t>
            </a:r>
          </a:p>
        </p:txBody>
      </p:sp>
      <p:sp>
        <p:nvSpPr>
          <p:cNvPr id="18" name="TextBox 17"/>
          <p:cNvSpPr txBox="1"/>
          <p:nvPr/>
        </p:nvSpPr>
        <p:spPr>
          <a:xfrm>
            <a:off x="5867400" y="5410200"/>
            <a:ext cx="1752600" cy="369332"/>
          </a:xfrm>
          <a:prstGeom prst="rect">
            <a:avLst/>
          </a:prstGeom>
          <a:noFill/>
        </p:spPr>
        <p:txBody>
          <a:bodyPr wrap="square" rtlCol="0">
            <a:spAutoFit/>
          </a:bodyPr>
          <a:lstStyle/>
          <a:p>
            <a:r>
              <a:rPr lang="en-US" i="1" dirty="0">
                <a:latin typeface="+mj-lt"/>
              </a:rPr>
              <a:t>m=2</a:t>
            </a:r>
          </a:p>
        </p:txBody>
      </p:sp>
    </p:spTree>
    <p:extLst>
      <p:ext uri="{BB962C8B-B14F-4D97-AF65-F5344CB8AC3E}">
        <p14:creationId xmlns:p14="http://schemas.microsoft.com/office/powerpoint/2010/main" val="17881256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1447276308"/>
              </p:ext>
            </p:extLst>
          </p:nvPr>
        </p:nvGraphicFramePr>
        <p:xfrm>
          <a:off x="1981200" y="1513564"/>
          <a:ext cx="7034033" cy="4388819"/>
        </p:xfrm>
        <a:graphic>
          <a:graphicData uri="http://schemas.openxmlformats.org/presentationml/2006/ole">
            <mc:AlternateContent xmlns:mc="http://schemas.openxmlformats.org/markup-compatibility/2006">
              <mc:Choice xmlns:v="urn:schemas-microsoft-com:vml" Requires="v">
                <p:oleObj spid="_x0000_s29766" name="Equation" r:id="rId3" imgW="4914720" imgH="3060360" progId="Equation.DSMT4">
                  <p:embed/>
                </p:oleObj>
              </mc:Choice>
              <mc:Fallback>
                <p:oleObj name="Equation" r:id="rId3" imgW="4914720" imgH="3060360" progId="Equation.DSMT4">
                  <p:embed/>
                  <p:pic>
                    <p:nvPicPr>
                      <p:cNvPr id="0" name=""/>
                      <p:cNvPicPr>
                        <a:picLocks noChangeAspect="1" noChangeArrowheads="1"/>
                      </p:cNvPicPr>
                      <p:nvPr/>
                    </p:nvPicPr>
                    <p:blipFill>
                      <a:blip r:embed="rId4"/>
                      <a:srcRect/>
                      <a:stretch>
                        <a:fillRect/>
                      </a:stretch>
                    </p:blipFill>
                    <p:spPr bwMode="auto">
                      <a:xfrm>
                        <a:off x="1981200" y="1513564"/>
                        <a:ext cx="7034033" cy="4388819"/>
                      </a:xfrm>
                      <a:prstGeom prst="rect">
                        <a:avLst/>
                      </a:prstGeom>
                      <a:noFill/>
                      <a:ln>
                        <a:noFill/>
                      </a:ln>
                    </p:spPr>
                  </p:pic>
                </p:oleObj>
              </mc:Fallback>
            </mc:AlternateContent>
          </a:graphicData>
        </a:graphic>
      </p:graphicFrame>
      <p:sp>
        <p:nvSpPr>
          <p:cNvPr id="7" name="Can 6"/>
          <p:cNvSpPr/>
          <p:nvPr/>
        </p:nvSpPr>
        <p:spPr>
          <a:xfrm>
            <a:off x="609600" y="1676400"/>
            <a:ext cx="1066800" cy="2438400"/>
          </a:xfrm>
          <a:prstGeom prst="can">
            <a:avLst>
              <a:gd name="adj" fmla="val 55000"/>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09600" y="1676400"/>
            <a:ext cx="1066800" cy="609600"/>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H="1">
            <a:off x="1371600" y="1676400"/>
            <a:ext cx="914400" cy="1219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72298" y="228600"/>
            <a:ext cx="8077200" cy="830997"/>
          </a:xfrm>
          <a:prstGeom prst="rect">
            <a:avLst/>
          </a:prstGeom>
          <a:noFill/>
        </p:spPr>
        <p:txBody>
          <a:bodyPr wrap="square" rtlCol="0">
            <a:spAutoFit/>
          </a:bodyPr>
          <a:lstStyle/>
          <a:p>
            <a:r>
              <a:rPr lang="en-US" sz="2400" dirty="0">
                <a:latin typeface="+mj-lt"/>
              </a:rPr>
              <a:t>Solutions of Laplace equation inside cylindrical shape</a:t>
            </a:r>
          </a:p>
          <a:p>
            <a:r>
              <a:rPr lang="en-US" sz="2400" dirty="0">
                <a:latin typeface="+mj-lt"/>
              </a:rPr>
              <a:t>Example with non-trivial boundary value at </a:t>
            </a:r>
            <a:r>
              <a:rPr lang="en-US" sz="2400" i="1" dirty="0">
                <a:latin typeface="Symbol" pitchFamily="18" charset="2"/>
              </a:rPr>
              <a:t>r</a:t>
            </a:r>
            <a:r>
              <a:rPr lang="en-US" sz="2400" i="1" dirty="0">
                <a:latin typeface="+mj-lt"/>
              </a:rPr>
              <a:t>=a</a:t>
            </a:r>
            <a:endParaRPr lang="en-US" sz="2400" dirty="0"/>
          </a:p>
        </p:txBody>
      </p:sp>
    </p:spTree>
    <p:extLst>
      <p:ext uri="{BB962C8B-B14F-4D97-AF65-F5344CB8AC3E}">
        <p14:creationId xmlns:p14="http://schemas.microsoft.com/office/powerpoint/2010/main" val="2409657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p:cNvSpPr txBox="1"/>
          <p:nvPr/>
        </p:nvSpPr>
        <p:spPr>
          <a:xfrm>
            <a:off x="762000" y="609600"/>
            <a:ext cx="7162800" cy="830997"/>
          </a:xfrm>
          <a:prstGeom prst="rect">
            <a:avLst/>
          </a:prstGeom>
          <a:noFill/>
        </p:spPr>
        <p:txBody>
          <a:bodyPr wrap="square" rtlCol="0">
            <a:spAutoFit/>
          </a:bodyPr>
          <a:lstStyle/>
          <a:p>
            <a:r>
              <a:rPr lang="en-US" sz="2400" dirty="0">
                <a:latin typeface="+mj-lt"/>
              </a:rPr>
              <a:t>Green’s function for </a:t>
            </a:r>
            <a:r>
              <a:rPr lang="en-US" sz="2400" dirty="0" err="1">
                <a:latin typeface="+mj-lt"/>
              </a:rPr>
              <a:t>Dirchelet</a:t>
            </a:r>
            <a:r>
              <a:rPr lang="en-US" sz="2400" dirty="0">
                <a:latin typeface="+mj-lt"/>
              </a:rPr>
              <a:t> boundary value inside </a:t>
            </a:r>
            <a:r>
              <a:rPr lang="en-US" sz="2400" dirty="0" err="1">
                <a:latin typeface="+mj-lt"/>
              </a:rPr>
              <a:t>cylindar</a:t>
            </a:r>
            <a:r>
              <a:rPr lang="en-US" sz="2400" dirty="0">
                <a:latin typeface="+mj-lt"/>
              </a:rPr>
              <a:t>:</a:t>
            </a:r>
          </a:p>
        </p:txBody>
      </p:sp>
      <p:graphicFrame>
        <p:nvGraphicFramePr>
          <p:cNvPr id="6" name="Object 5"/>
          <p:cNvGraphicFramePr>
            <a:graphicFrameLocks noChangeAspect="1"/>
          </p:cNvGraphicFramePr>
          <p:nvPr>
            <p:extLst>
              <p:ext uri="{D42A27DB-BD31-4B8C-83A1-F6EECF244321}">
                <p14:modId xmlns:p14="http://schemas.microsoft.com/office/powerpoint/2010/main" val="1765420059"/>
              </p:ext>
            </p:extLst>
          </p:nvPr>
        </p:nvGraphicFramePr>
        <p:xfrm>
          <a:off x="1295400" y="1676400"/>
          <a:ext cx="7766050" cy="4254991"/>
        </p:xfrm>
        <a:graphic>
          <a:graphicData uri="http://schemas.openxmlformats.org/presentationml/2006/ole">
            <mc:AlternateContent xmlns:mc="http://schemas.openxmlformats.org/markup-compatibility/2006">
              <mc:Choice xmlns:v="urn:schemas-microsoft-com:vml" Requires="v">
                <p:oleObj spid="_x0000_s26721" name="数式" r:id="rId3" imgW="4228920" imgH="2311200" progId="Equation.3">
                  <p:embed/>
                </p:oleObj>
              </mc:Choice>
              <mc:Fallback>
                <p:oleObj name="数式" r:id="rId3" imgW="4228920" imgH="2311200" progId="Equation.3">
                  <p:embed/>
                  <p:pic>
                    <p:nvPicPr>
                      <p:cNvPr id="0" name=""/>
                      <p:cNvPicPr>
                        <a:picLocks noChangeAspect="1" noChangeArrowheads="1"/>
                      </p:cNvPicPr>
                      <p:nvPr/>
                    </p:nvPicPr>
                    <p:blipFill>
                      <a:blip r:embed="rId4"/>
                      <a:srcRect/>
                      <a:stretch>
                        <a:fillRect/>
                      </a:stretch>
                    </p:blipFill>
                    <p:spPr bwMode="auto">
                      <a:xfrm>
                        <a:off x="1295400" y="1676400"/>
                        <a:ext cx="7766050" cy="4254991"/>
                      </a:xfrm>
                      <a:prstGeom prst="rect">
                        <a:avLst/>
                      </a:prstGeom>
                      <a:noFill/>
                      <a:ln>
                        <a:noFill/>
                      </a:ln>
                    </p:spPr>
                  </p:pic>
                </p:oleObj>
              </mc:Fallback>
            </mc:AlternateContent>
          </a:graphicData>
        </a:graphic>
      </p:graphicFrame>
      <p:grpSp>
        <p:nvGrpSpPr>
          <p:cNvPr id="9" name="Group 8"/>
          <p:cNvGrpSpPr/>
          <p:nvPr/>
        </p:nvGrpSpPr>
        <p:grpSpPr>
          <a:xfrm>
            <a:off x="152400" y="1676400"/>
            <a:ext cx="1066800" cy="2438400"/>
            <a:chOff x="609600" y="1676400"/>
            <a:chExt cx="1066800" cy="2438400"/>
          </a:xfrm>
        </p:grpSpPr>
        <p:sp>
          <p:nvSpPr>
            <p:cNvPr id="7" name="Can 6"/>
            <p:cNvSpPr/>
            <p:nvPr/>
          </p:nvSpPr>
          <p:spPr>
            <a:xfrm>
              <a:off x="609600" y="1676400"/>
              <a:ext cx="1066800" cy="2438400"/>
            </a:xfrm>
            <a:prstGeom prst="can">
              <a:avLst>
                <a:gd name="adj" fmla="val 5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09600" y="1676400"/>
              <a:ext cx="1066800" cy="609600"/>
            </a:xfrm>
            <a:prstGeom prst="ellipse">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0" name="Straight Arrow Connector 9"/>
          <p:cNvCxnSpPr/>
          <p:nvPr/>
        </p:nvCxnSpPr>
        <p:spPr>
          <a:xfrm flipH="1">
            <a:off x="1143000" y="1981200"/>
            <a:ext cx="1295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28788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388620" y="86975"/>
            <a:ext cx="7239000" cy="461665"/>
          </a:xfrm>
          <a:prstGeom prst="rect">
            <a:avLst/>
          </a:prstGeom>
          <a:noFill/>
        </p:spPr>
        <p:txBody>
          <a:bodyPr wrap="square" rtlCol="0">
            <a:spAutoFit/>
          </a:bodyPr>
          <a:lstStyle/>
          <a:p>
            <a:r>
              <a:rPr lang="en-US" sz="2400" dirty="0">
                <a:latin typeface="+mj-lt"/>
              </a:rPr>
              <a:t>Comments on cylindrical Bessel functions</a:t>
            </a:r>
          </a:p>
        </p:txBody>
      </p:sp>
      <p:graphicFrame>
        <p:nvGraphicFramePr>
          <p:cNvPr id="6" name="Object 5"/>
          <p:cNvGraphicFramePr>
            <a:graphicFrameLocks noChangeAspect="1"/>
          </p:cNvGraphicFramePr>
          <p:nvPr>
            <p:extLst>
              <p:ext uri="{D42A27DB-BD31-4B8C-83A1-F6EECF244321}">
                <p14:modId xmlns:p14="http://schemas.microsoft.com/office/powerpoint/2010/main" val="1177149081"/>
              </p:ext>
            </p:extLst>
          </p:nvPr>
        </p:nvGraphicFramePr>
        <p:xfrm>
          <a:off x="968375" y="563563"/>
          <a:ext cx="6153150" cy="2144712"/>
        </p:xfrm>
        <a:graphic>
          <a:graphicData uri="http://schemas.openxmlformats.org/presentationml/2006/ole">
            <mc:AlternateContent xmlns:mc="http://schemas.openxmlformats.org/markup-compatibility/2006">
              <mc:Choice xmlns:v="urn:schemas-microsoft-com:vml" Requires="v">
                <p:oleObj spid="_x0000_s15480" name="数式" r:id="rId3" imgW="2882880" imgH="1002960" progId="Equation.3">
                  <p:embed/>
                </p:oleObj>
              </mc:Choice>
              <mc:Fallback>
                <p:oleObj name="数式" r:id="rId3" imgW="2882880" imgH="1002960" progId="Equation.3">
                  <p:embed/>
                  <p:pic>
                    <p:nvPicPr>
                      <p:cNvPr id="0" name="Object 5"/>
                      <p:cNvPicPr>
                        <a:picLocks noChangeAspect="1" noChangeArrowheads="1"/>
                      </p:cNvPicPr>
                      <p:nvPr/>
                    </p:nvPicPr>
                    <p:blipFill>
                      <a:blip r:embed="rId4"/>
                      <a:srcRect/>
                      <a:stretch>
                        <a:fillRect/>
                      </a:stretch>
                    </p:blipFill>
                    <p:spPr bwMode="auto">
                      <a:xfrm>
                        <a:off x="968375" y="563563"/>
                        <a:ext cx="6153150" cy="214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912660"/>
            <a:ext cx="9144000" cy="3411940"/>
          </a:xfrm>
          <a:prstGeom prst="rect">
            <a:avLst/>
          </a:prstGeom>
        </p:spPr>
      </p:pic>
      <p:sp>
        <p:nvSpPr>
          <p:cNvPr id="8" name="TextBox 7"/>
          <p:cNvSpPr txBox="1"/>
          <p:nvPr/>
        </p:nvSpPr>
        <p:spPr>
          <a:xfrm>
            <a:off x="6477000" y="3124200"/>
            <a:ext cx="990600" cy="461665"/>
          </a:xfrm>
          <a:prstGeom prst="rect">
            <a:avLst/>
          </a:prstGeom>
          <a:noFill/>
        </p:spPr>
        <p:txBody>
          <a:bodyPr wrap="square" rtlCol="0">
            <a:spAutoFit/>
          </a:bodyPr>
          <a:lstStyle/>
          <a:p>
            <a:r>
              <a:rPr lang="en-US" sz="2400" i="1" dirty="0">
                <a:latin typeface="+mj-lt"/>
              </a:rPr>
              <a:t>m=0</a:t>
            </a:r>
          </a:p>
        </p:txBody>
      </p:sp>
      <p:sp>
        <p:nvSpPr>
          <p:cNvPr id="9" name="TextBox 8"/>
          <p:cNvSpPr txBox="1"/>
          <p:nvPr/>
        </p:nvSpPr>
        <p:spPr>
          <a:xfrm>
            <a:off x="6629400" y="5100935"/>
            <a:ext cx="990600" cy="461665"/>
          </a:xfrm>
          <a:prstGeom prst="rect">
            <a:avLst/>
          </a:prstGeom>
          <a:noFill/>
        </p:spPr>
        <p:txBody>
          <a:bodyPr wrap="square" rtlCol="0">
            <a:spAutoFit/>
          </a:bodyPr>
          <a:lstStyle/>
          <a:p>
            <a:r>
              <a:rPr lang="en-US" sz="2400" i="1" dirty="0">
                <a:latin typeface="+mj-lt"/>
              </a:rPr>
              <a:t>J</a:t>
            </a:r>
            <a:r>
              <a:rPr lang="en-US" sz="2400" i="1" baseline="-25000" dirty="0">
                <a:latin typeface="+mj-lt"/>
              </a:rPr>
              <a:t>0</a:t>
            </a:r>
            <a:endParaRPr lang="en-US" sz="2400" i="1" dirty="0">
              <a:latin typeface="+mj-lt"/>
            </a:endParaRPr>
          </a:p>
        </p:txBody>
      </p:sp>
      <p:sp>
        <p:nvSpPr>
          <p:cNvPr id="10" name="TextBox 9"/>
          <p:cNvSpPr txBox="1"/>
          <p:nvPr/>
        </p:nvSpPr>
        <p:spPr>
          <a:xfrm>
            <a:off x="1485900" y="3585865"/>
            <a:ext cx="990600" cy="461665"/>
          </a:xfrm>
          <a:prstGeom prst="rect">
            <a:avLst/>
          </a:prstGeom>
          <a:noFill/>
        </p:spPr>
        <p:txBody>
          <a:bodyPr wrap="square" rtlCol="0">
            <a:spAutoFit/>
          </a:bodyPr>
          <a:lstStyle/>
          <a:p>
            <a:r>
              <a:rPr lang="en-US" sz="2400" i="1" dirty="0">
                <a:latin typeface="+mj-lt"/>
              </a:rPr>
              <a:t>K</a:t>
            </a:r>
            <a:r>
              <a:rPr lang="en-US" sz="2400" i="1" baseline="-25000" dirty="0">
                <a:latin typeface="+mj-lt"/>
              </a:rPr>
              <a:t>0</a:t>
            </a:r>
            <a:endParaRPr lang="en-US" sz="2400" i="1" dirty="0">
              <a:latin typeface="+mj-lt"/>
            </a:endParaRPr>
          </a:p>
        </p:txBody>
      </p:sp>
      <p:sp>
        <p:nvSpPr>
          <p:cNvPr id="11" name="TextBox 10"/>
          <p:cNvSpPr txBox="1"/>
          <p:nvPr/>
        </p:nvSpPr>
        <p:spPr>
          <a:xfrm>
            <a:off x="7429500" y="3733800"/>
            <a:ext cx="990600" cy="461665"/>
          </a:xfrm>
          <a:prstGeom prst="rect">
            <a:avLst/>
          </a:prstGeom>
          <a:noFill/>
        </p:spPr>
        <p:txBody>
          <a:bodyPr wrap="square" rtlCol="0">
            <a:spAutoFit/>
          </a:bodyPr>
          <a:lstStyle/>
          <a:p>
            <a:r>
              <a:rPr lang="en-US" sz="2400" i="1" dirty="0">
                <a:latin typeface="+mj-lt"/>
              </a:rPr>
              <a:t>I</a:t>
            </a:r>
            <a:r>
              <a:rPr lang="en-US" sz="2400" i="1" baseline="-25000" dirty="0">
                <a:latin typeface="+mj-lt"/>
              </a:rPr>
              <a:t>0</a:t>
            </a:r>
            <a:r>
              <a:rPr lang="en-US" sz="2400" i="1" dirty="0">
                <a:latin typeface="+mj-lt"/>
              </a:rPr>
              <a:t>/50</a:t>
            </a:r>
          </a:p>
        </p:txBody>
      </p:sp>
      <p:sp>
        <p:nvSpPr>
          <p:cNvPr id="12" name="TextBox 11"/>
          <p:cNvSpPr txBox="1"/>
          <p:nvPr/>
        </p:nvSpPr>
        <p:spPr>
          <a:xfrm>
            <a:off x="1524000" y="5257800"/>
            <a:ext cx="990600" cy="461665"/>
          </a:xfrm>
          <a:prstGeom prst="rect">
            <a:avLst/>
          </a:prstGeom>
          <a:noFill/>
        </p:spPr>
        <p:txBody>
          <a:bodyPr wrap="square" rtlCol="0">
            <a:spAutoFit/>
          </a:bodyPr>
          <a:lstStyle/>
          <a:p>
            <a:r>
              <a:rPr lang="en-US" sz="2400" i="1" dirty="0">
                <a:latin typeface="+mj-lt"/>
              </a:rPr>
              <a:t>N</a:t>
            </a:r>
            <a:r>
              <a:rPr lang="en-US" sz="2400" i="1" baseline="-25000" dirty="0">
                <a:latin typeface="+mj-lt"/>
              </a:rPr>
              <a:t>0</a:t>
            </a:r>
            <a:endParaRPr lang="en-US" sz="2400" i="1" dirty="0">
              <a:latin typeface="+mj-lt"/>
            </a:endParaRPr>
          </a:p>
        </p:txBody>
      </p:sp>
    </p:spTree>
    <p:extLst>
      <p:ext uri="{BB962C8B-B14F-4D97-AF65-F5344CB8AC3E}">
        <p14:creationId xmlns:p14="http://schemas.microsoft.com/office/powerpoint/2010/main" val="30913653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grpSp>
        <p:nvGrpSpPr>
          <p:cNvPr id="14" name="Group 13"/>
          <p:cNvGrpSpPr/>
          <p:nvPr/>
        </p:nvGrpSpPr>
        <p:grpSpPr>
          <a:xfrm>
            <a:off x="-76200" y="2766613"/>
            <a:ext cx="9296400" cy="3405587"/>
            <a:chOff x="0" y="1726206"/>
            <a:chExt cx="9296400" cy="3405587"/>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726206"/>
              <a:ext cx="9144000" cy="3405587"/>
            </a:xfrm>
            <a:prstGeom prst="rect">
              <a:avLst/>
            </a:prstGeom>
          </p:spPr>
        </p:pic>
        <p:grpSp>
          <p:nvGrpSpPr>
            <p:cNvPr id="13" name="Group 12"/>
            <p:cNvGrpSpPr/>
            <p:nvPr/>
          </p:nvGrpSpPr>
          <p:grpSpPr>
            <a:xfrm>
              <a:off x="2133600" y="2057400"/>
              <a:ext cx="7162800" cy="2438400"/>
              <a:chOff x="2133600" y="1905000"/>
              <a:chExt cx="7162800" cy="2438400"/>
            </a:xfrm>
          </p:grpSpPr>
          <p:sp>
            <p:nvSpPr>
              <p:cNvPr id="6" name="TextBox 5"/>
              <p:cNvSpPr txBox="1"/>
              <p:nvPr/>
            </p:nvSpPr>
            <p:spPr>
              <a:xfrm>
                <a:off x="6477000" y="1981200"/>
                <a:ext cx="990600" cy="461665"/>
              </a:xfrm>
              <a:prstGeom prst="rect">
                <a:avLst/>
              </a:prstGeom>
              <a:noFill/>
            </p:spPr>
            <p:txBody>
              <a:bodyPr wrap="square" rtlCol="0">
                <a:spAutoFit/>
              </a:bodyPr>
              <a:lstStyle/>
              <a:p>
                <a:r>
                  <a:rPr lang="en-US" sz="2400" i="1" dirty="0">
                    <a:latin typeface="+mj-lt"/>
                  </a:rPr>
                  <a:t>m=1</a:t>
                </a:r>
              </a:p>
            </p:txBody>
          </p:sp>
          <p:sp>
            <p:nvSpPr>
              <p:cNvPr id="7" name="TextBox 6"/>
              <p:cNvSpPr txBox="1"/>
              <p:nvPr/>
            </p:nvSpPr>
            <p:spPr>
              <a:xfrm>
                <a:off x="7620000" y="3729335"/>
                <a:ext cx="990600" cy="461665"/>
              </a:xfrm>
              <a:prstGeom prst="rect">
                <a:avLst/>
              </a:prstGeom>
              <a:noFill/>
            </p:spPr>
            <p:txBody>
              <a:bodyPr wrap="square" rtlCol="0">
                <a:spAutoFit/>
              </a:bodyPr>
              <a:lstStyle/>
              <a:p>
                <a:r>
                  <a:rPr lang="en-US" sz="2400" i="1" dirty="0">
                    <a:latin typeface="+mj-lt"/>
                  </a:rPr>
                  <a:t>J</a:t>
                </a:r>
                <a:r>
                  <a:rPr lang="en-US" sz="2400" i="1" baseline="-25000" dirty="0">
                    <a:latin typeface="+mj-lt"/>
                  </a:rPr>
                  <a:t>1</a:t>
                </a:r>
                <a:endParaRPr lang="en-US" sz="2400" i="1" dirty="0">
                  <a:latin typeface="+mj-lt"/>
                </a:endParaRPr>
              </a:p>
            </p:txBody>
          </p:sp>
          <p:sp>
            <p:nvSpPr>
              <p:cNvPr id="8" name="TextBox 7"/>
              <p:cNvSpPr txBox="1"/>
              <p:nvPr/>
            </p:nvSpPr>
            <p:spPr>
              <a:xfrm>
                <a:off x="3429000" y="3881735"/>
                <a:ext cx="990600" cy="461665"/>
              </a:xfrm>
              <a:prstGeom prst="rect">
                <a:avLst/>
              </a:prstGeom>
              <a:noFill/>
            </p:spPr>
            <p:txBody>
              <a:bodyPr wrap="square" rtlCol="0">
                <a:spAutoFit/>
              </a:bodyPr>
              <a:lstStyle/>
              <a:p>
                <a:r>
                  <a:rPr lang="en-US" sz="2400" i="1" dirty="0">
                    <a:latin typeface="+mj-lt"/>
                  </a:rPr>
                  <a:t>N</a:t>
                </a:r>
                <a:r>
                  <a:rPr lang="en-US" sz="2400" i="1" baseline="-25000" dirty="0">
                    <a:latin typeface="+mj-lt"/>
                  </a:rPr>
                  <a:t>1</a:t>
                </a:r>
                <a:endParaRPr lang="en-US" sz="2400" i="1" dirty="0">
                  <a:latin typeface="+mj-lt"/>
                </a:endParaRPr>
              </a:p>
            </p:txBody>
          </p:sp>
          <p:sp>
            <p:nvSpPr>
              <p:cNvPr id="9" name="TextBox 8"/>
              <p:cNvSpPr txBox="1"/>
              <p:nvPr/>
            </p:nvSpPr>
            <p:spPr>
              <a:xfrm>
                <a:off x="2133600" y="1905000"/>
                <a:ext cx="990600" cy="461665"/>
              </a:xfrm>
              <a:prstGeom prst="rect">
                <a:avLst/>
              </a:prstGeom>
              <a:noFill/>
            </p:spPr>
            <p:txBody>
              <a:bodyPr wrap="square" rtlCol="0">
                <a:spAutoFit/>
              </a:bodyPr>
              <a:lstStyle/>
              <a:p>
                <a:r>
                  <a:rPr lang="en-US" sz="2400" i="1" dirty="0">
                    <a:latin typeface="+mj-lt"/>
                  </a:rPr>
                  <a:t>K</a:t>
                </a:r>
                <a:r>
                  <a:rPr lang="en-US" sz="2400" i="1" baseline="-25000" dirty="0">
                    <a:latin typeface="+mj-lt"/>
                  </a:rPr>
                  <a:t>1</a:t>
                </a:r>
                <a:endParaRPr lang="en-US" sz="2400" i="1" dirty="0">
                  <a:latin typeface="+mj-lt"/>
                </a:endParaRPr>
              </a:p>
            </p:txBody>
          </p:sp>
          <p:sp>
            <p:nvSpPr>
              <p:cNvPr id="10" name="TextBox 9"/>
              <p:cNvSpPr txBox="1"/>
              <p:nvPr/>
            </p:nvSpPr>
            <p:spPr>
              <a:xfrm>
                <a:off x="8305800" y="2281535"/>
                <a:ext cx="990600" cy="461665"/>
              </a:xfrm>
              <a:prstGeom prst="rect">
                <a:avLst/>
              </a:prstGeom>
              <a:noFill/>
            </p:spPr>
            <p:txBody>
              <a:bodyPr wrap="square" rtlCol="0">
                <a:spAutoFit/>
              </a:bodyPr>
              <a:lstStyle/>
              <a:p>
                <a:r>
                  <a:rPr lang="en-US" sz="2400" i="1" dirty="0">
                    <a:latin typeface="+mj-lt"/>
                  </a:rPr>
                  <a:t>I</a:t>
                </a:r>
                <a:r>
                  <a:rPr lang="en-US" sz="2400" i="1" baseline="-25000" dirty="0">
                    <a:latin typeface="+mj-lt"/>
                  </a:rPr>
                  <a:t>1</a:t>
                </a:r>
                <a:r>
                  <a:rPr lang="en-US" sz="2400" i="1" dirty="0">
                    <a:latin typeface="+mj-lt"/>
                  </a:rPr>
                  <a:t>/50</a:t>
                </a:r>
              </a:p>
            </p:txBody>
          </p:sp>
        </p:grpSp>
      </p:grpSp>
      <p:sp>
        <p:nvSpPr>
          <p:cNvPr id="11" name="TextBox 10"/>
          <p:cNvSpPr txBox="1"/>
          <p:nvPr/>
        </p:nvSpPr>
        <p:spPr>
          <a:xfrm>
            <a:off x="388620" y="86975"/>
            <a:ext cx="7239000" cy="461665"/>
          </a:xfrm>
          <a:prstGeom prst="rect">
            <a:avLst/>
          </a:prstGeom>
          <a:noFill/>
        </p:spPr>
        <p:txBody>
          <a:bodyPr wrap="square" rtlCol="0">
            <a:spAutoFit/>
          </a:bodyPr>
          <a:lstStyle/>
          <a:p>
            <a:r>
              <a:rPr lang="en-US" sz="2400" dirty="0">
                <a:latin typeface="+mj-lt"/>
              </a:rPr>
              <a:t>Comments on cylindrical Bessel functions</a:t>
            </a:r>
          </a:p>
        </p:txBody>
      </p:sp>
      <p:graphicFrame>
        <p:nvGraphicFramePr>
          <p:cNvPr id="12" name="Object 11"/>
          <p:cNvGraphicFramePr>
            <a:graphicFrameLocks noChangeAspect="1"/>
          </p:cNvGraphicFramePr>
          <p:nvPr>
            <p:extLst>
              <p:ext uri="{D42A27DB-BD31-4B8C-83A1-F6EECF244321}">
                <p14:modId xmlns:p14="http://schemas.microsoft.com/office/powerpoint/2010/main" val="3878993574"/>
              </p:ext>
            </p:extLst>
          </p:nvPr>
        </p:nvGraphicFramePr>
        <p:xfrm>
          <a:off x="968375" y="563563"/>
          <a:ext cx="6153150" cy="2144712"/>
        </p:xfrm>
        <a:graphic>
          <a:graphicData uri="http://schemas.openxmlformats.org/presentationml/2006/ole">
            <mc:AlternateContent xmlns:mc="http://schemas.openxmlformats.org/markup-compatibility/2006">
              <mc:Choice xmlns:v="urn:schemas-microsoft-com:vml" Requires="v">
                <p:oleObj spid="_x0000_s30779" name="数式" r:id="rId4" imgW="2882880" imgH="1002960" progId="Equation.3">
                  <p:embed/>
                </p:oleObj>
              </mc:Choice>
              <mc:Fallback>
                <p:oleObj name="数式" r:id="rId4" imgW="2882880" imgH="1002960" progId="Equation.3">
                  <p:embed/>
                  <p:pic>
                    <p:nvPicPr>
                      <p:cNvPr id="0" name=""/>
                      <p:cNvPicPr>
                        <a:picLocks noChangeAspect="1" noChangeArrowheads="1"/>
                      </p:cNvPicPr>
                      <p:nvPr/>
                    </p:nvPicPr>
                    <p:blipFill>
                      <a:blip r:embed="rId5"/>
                      <a:srcRect/>
                      <a:stretch>
                        <a:fillRect/>
                      </a:stretch>
                    </p:blipFill>
                    <p:spPr bwMode="auto">
                      <a:xfrm>
                        <a:off x="968375" y="563563"/>
                        <a:ext cx="6153150" cy="214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666769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sp>
        <p:nvSpPr>
          <p:cNvPr id="5" name="TextBox 4"/>
          <p:cNvSpPr txBox="1"/>
          <p:nvPr/>
        </p:nvSpPr>
        <p:spPr>
          <a:xfrm>
            <a:off x="533400" y="381000"/>
            <a:ext cx="7467600" cy="830997"/>
          </a:xfrm>
          <a:prstGeom prst="rect">
            <a:avLst/>
          </a:prstGeom>
          <a:noFill/>
        </p:spPr>
        <p:txBody>
          <a:bodyPr wrap="square" rtlCol="0">
            <a:spAutoFit/>
          </a:bodyPr>
          <a:lstStyle/>
          <a:p>
            <a:r>
              <a:rPr lang="en-US" sz="2400" dirty="0">
                <a:latin typeface="+mj-lt"/>
              </a:rPr>
              <a:t>Some useful identities involving cylindrical Bessel functions</a:t>
            </a:r>
          </a:p>
        </p:txBody>
      </p:sp>
      <p:graphicFrame>
        <p:nvGraphicFramePr>
          <p:cNvPr id="6" name="Object 5"/>
          <p:cNvGraphicFramePr>
            <a:graphicFrameLocks noChangeAspect="1"/>
          </p:cNvGraphicFramePr>
          <p:nvPr>
            <p:extLst>
              <p:ext uri="{D42A27DB-BD31-4B8C-83A1-F6EECF244321}">
                <p14:modId xmlns:p14="http://schemas.microsoft.com/office/powerpoint/2010/main" val="999058241"/>
              </p:ext>
            </p:extLst>
          </p:nvPr>
        </p:nvGraphicFramePr>
        <p:xfrm>
          <a:off x="244929" y="1752600"/>
          <a:ext cx="8458200" cy="2852953"/>
        </p:xfrm>
        <a:graphic>
          <a:graphicData uri="http://schemas.openxmlformats.org/presentationml/2006/ole">
            <mc:AlternateContent xmlns:mc="http://schemas.openxmlformats.org/markup-compatibility/2006">
              <mc:Choice xmlns:v="urn:schemas-microsoft-com:vml" Requires="v">
                <p:oleObj spid="_x0000_s17515" name="Equation" r:id="rId3" imgW="6375240" imgH="2145960" progId="Equation.DSMT4">
                  <p:embed/>
                </p:oleObj>
              </mc:Choice>
              <mc:Fallback>
                <p:oleObj name="Equation" r:id="rId3" imgW="6375240" imgH="2145960" progId="Equation.DSMT4">
                  <p:embed/>
                  <p:pic>
                    <p:nvPicPr>
                      <p:cNvPr id="0" name="Object 5"/>
                      <p:cNvPicPr>
                        <a:picLocks noChangeAspect="1" noChangeArrowheads="1"/>
                      </p:cNvPicPr>
                      <p:nvPr/>
                    </p:nvPicPr>
                    <p:blipFill>
                      <a:blip r:embed="rId4"/>
                      <a:srcRect/>
                      <a:stretch>
                        <a:fillRect/>
                      </a:stretch>
                    </p:blipFill>
                    <p:spPr bwMode="auto">
                      <a:xfrm>
                        <a:off x="244929" y="1752600"/>
                        <a:ext cx="8458200" cy="285295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2663407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sp>
        <p:nvSpPr>
          <p:cNvPr id="5" name="TextBox 4"/>
          <p:cNvSpPr txBox="1"/>
          <p:nvPr/>
        </p:nvSpPr>
        <p:spPr>
          <a:xfrm>
            <a:off x="432122" y="228600"/>
            <a:ext cx="8077200" cy="830997"/>
          </a:xfrm>
          <a:prstGeom prst="rect">
            <a:avLst/>
          </a:prstGeom>
          <a:noFill/>
        </p:spPr>
        <p:txBody>
          <a:bodyPr wrap="square" rtlCol="0">
            <a:spAutoFit/>
          </a:bodyPr>
          <a:lstStyle/>
          <a:p>
            <a:r>
              <a:rPr lang="en-US" sz="2400" dirty="0">
                <a:latin typeface="+mj-lt"/>
              </a:rPr>
              <a:t>Poisson and Laplace equation in spherical polar coordinates</a:t>
            </a:r>
          </a:p>
        </p:txBody>
      </p:sp>
      <p:pic>
        <p:nvPicPr>
          <p:cNvPr id="18434" name="Picture 2" descr="\begin{figure}&#10;\begin{center}&#10;\mbox{}&#10;\centerline{\psfig{figure=appendix/spherical_polar_coordinates.eps,height=6cm}}&#10;\end{center}\end{fig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050" y="1038999"/>
            <a:ext cx="5543550" cy="50673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2000" y="6092795"/>
            <a:ext cx="5029200" cy="276999"/>
          </a:xfrm>
          <a:prstGeom prst="rect">
            <a:avLst/>
          </a:prstGeom>
          <a:noFill/>
        </p:spPr>
        <p:txBody>
          <a:bodyPr wrap="square" rtlCol="0">
            <a:spAutoFit/>
          </a:bodyPr>
          <a:lstStyle/>
          <a:p>
            <a:r>
              <a:rPr lang="en-US" sz="1200" dirty="0">
                <a:latin typeface="+mj-lt"/>
                <a:hlinkClick r:id="rId4"/>
              </a:rPr>
              <a:t>http://www.uic.edu/classes/eecs/eecs520/textbook/node32.html</a:t>
            </a:r>
            <a:endParaRPr lang="en-US" sz="1200" dirty="0">
              <a:latin typeface="+mj-lt"/>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3291912589"/>
              </p:ext>
            </p:extLst>
          </p:nvPr>
        </p:nvGraphicFramePr>
        <p:xfrm>
          <a:off x="5029200" y="2215337"/>
          <a:ext cx="2114550" cy="1357312"/>
        </p:xfrm>
        <a:graphic>
          <a:graphicData uri="http://schemas.openxmlformats.org/presentationml/2006/ole">
            <mc:AlternateContent xmlns:mc="http://schemas.openxmlformats.org/markup-compatibility/2006">
              <mc:Choice xmlns:v="urn:schemas-microsoft-com:vml" Requires="v">
                <p:oleObj spid="_x0000_s18537" name="数式" r:id="rId5" imgW="990360" imgH="634680" progId="Equation.3">
                  <p:embed/>
                </p:oleObj>
              </mc:Choice>
              <mc:Fallback>
                <p:oleObj name="数式" r:id="rId5" imgW="990360" imgH="634680" progId="Equation.3">
                  <p:embed/>
                  <p:pic>
                    <p:nvPicPr>
                      <p:cNvPr id="0" name="Object 5"/>
                      <p:cNvPicPr>
                        <a:picLocks noChangeAspect="1" noChangeArrowheads="1"/>
                      </p:cNvPicPr>
                      <p:nvPr/>
                    </p:nvPicPr>
                    <p:blipFill>
                      <a:blip r:embed="rId6"/>
                      <a:srcRect/>
                      <a:stretch>
                        <a:fillRect/>
                      </a:stretch>
                    </p:blipFill>
                    <p:spPr bwMode="auto">
                      <a:xfrm>
                        <a:off x="5029200" y="2215337"/>
                        <a:ext cx="2114550" cy="1357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13936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748069-66BE-402A-A08D-990DEEB8ACBC}"/>
              </a:ext>
            </a:extLst>
          </p:cNvPr>
          <p:cNvSpPr>
            <a:spLocks noGrp="1"/>
          </p:cNvSpPr>
          <p:nvPr>
            <p:ph type="dt" sz="half" idx="10"/>
          </p:nvPr>
        </p:nvSpPr>
        <p:spPr/>
        <p:txBody>
          <a:bodyPr/>
          <a:lstStyle/>
          <a:p>
            <a:r>
              <a:rPr lang="en-US"/>
              <a:t>02/10/2021</a:t>
            </a:r>
            <a:endParaRPr lang="en-US" dirty="0"/>
          </a:p>
        </p:txBody>
      </p:sp>
      <p:sp>
        <p:nvSpPr>
          <p:cNvPr id="3" name="Footer Placeholder 2">
            <a:extLst>
              <a:ext uri="{FF2B5EF4-FFF2-40B4-BE49-F238E27FC236}">
                <a16:creationId xmlns:a16="http://schemas.microsoft.com/office/drawing/2014/main" id="{795167C5-14A3-4ECF-8860-B34C5C11061C}"/>
              </a:ext>
            </a:extLst>
          </p:cNvPr>
          <p:cNvSpPr>
            <a:spLocks noGrp="1"/>
          </p:cNvSpPr>
          <p:nvPr>
            <p:ph type="ftr" sz="quarter" idx="11"/>
          </p:nvPr>
        </p:nvSpPr>
        <p:spPr/>
        <p:txBody>
          <a:bodyPr/>
          <a:lstStyle/>
          <a:p>
            <a:r>
              <a:rPr lang="en-US"/>
              <a:t>PHY 712  Spring 2021 -- Lecture 7</a:t>
            </a:r>
            <a:endParaRPr lang="en-US" dirty="0"/>
          </a:p>
        </p:txBody>
      </p:sp>
      <p:sp>
        <p:nvSpPr>
          <p:cNvPr id="4" name="Slide Number Placeholder 3">
            <a:extLst>
              <a:ext uri="{FF2B5EF4-FFF2-40B4-BE49-F238E27FC236}">
                <a16:creationId xmlns:a16="http://schemas.microsoft.com/office/drawing/2014/main" id="{334BF322-D172-4ACB-83A1-4FA93765CA51}"/>
              </a:ext>
            </a:extLst>
          </p:cNvPr>
          <p:cNvSpPr>
            <a:spLocks noGrp="1"/>
          </p:cNvSpPr>
          <p:nvPr>
            <p:ph type="sldNum" sz="quarter" idx="12"/>
          </p:nvPr>
        </p:nvSpPr>
        <p:spPr/>
        <p:txBody>
          <a:bodyPr/>
          <a:lstStyle/>
          <a:p>
            <a:fld id="{CE368B07-CEBF-4C80-90AF-53B34FA04CF3}" type="slidenum">
              <a:rPr lang="en-US" smtClean="0"/>
              <a:t>3</a:t>
            </a:fld>
            <a:endParaRPr lang="en-US" dirty="0"/>
          </a:p>
        </p:txBody>
      </p:sp>
      <p:pic>
        <p:nvPicPr>
          <p:cNvPr id="8" name="Picture 7">
            <a:extLst>
              <a:ext uri="{FF2B5EF4-FFF2-40B4-BE49-F238E27FC236}">
                <a16:creationId xmlns:a16="http://schemas.microsoft.com/office/drawing/2014/main" id="{663B8985-1166-4550-B9BA-ED37A3B7B733}"/>
              </a:ext>
            </a:extLst>
          </p:cNvPr>
          <p:cNvPicPr>
            <a:picLocks noChangeAspect="1"/>
          </p:cNvPicPr>
          <p:nvPr/>
        </p:nvPicPr>
        <p:blipFill>
          <a:blip r:embed="rId2"/>
          <a:stretch>
            <a:fillRect/>
          </a:stretch>
        </p:blipFill>
        <p:spPr>
          <a:xfrm>
            <a:off x="0" y="1016346"/>
            <a:ext cx="9144000" cy="4825308"/>
          </a:xfrm>
          <a:prstGeom prst="rect">
            <a:avLst/>
          </a:prstGeom>
        </p:spPr>
      </p:pic>
      <p:sp>
        <p:nvSpPr>
          <p:cNvPr id="9" name="TextBox 8">
            <a:extLst>
              <a:ext uri="{FF2B5EF4-FFF2-40B4-BE49-F238E27FC236}">
                <a16:creationId xmlns:a16="http://schemas.microsoft.com/office/drawing/2014/main" id="{ADF6F193-00C4-4D62-892C-BABC50F8848C}"/>
              </a:ext>
            </a:extLst>
          </p:cNvPr>
          <p:cNvSpPr txBox="1"/>
          <p:nvPr/>
        </p:nvSpPr>
        <p:spPr>
          <a:xfrm>
            <a:off x="685800" y="471920"/>
            <a:ext cx="3399072" cy="461665"/>
          </a:xfrm>
          <a:prstGeom prst="rect">
            <a:avLst/>
          </a:prstGeom>
          <a:noFill/>
        </p:spPr>
        <p:txBody>
          <a:bodyPr wrap="none" rtlCol="0">
            <a:spAutoFit/>
          </a:bodyPr>
          <a:lstStyle/>
          <a:p>
            <a:r>
              <a:rPr lang="en-US" sz="2400" dirty="0">
                <a:latin typeface="+mj-lt"/>
              </a:rPr>
              <a:t>Tomorrow’s colloquium </a:t>
            </a:r>
          </a:p>
        </p:txBody>
      </p:sp>
    </p:spTree>
    <p:extLst>
      <p:ext uri="{BB962C8B-B14F-4D97-AF65-F5344CB8AC3E}">
        <p14:creationId xmlns:p14="http://schemas.microsoft.com/office/powerpoint/2010/main" val="39390280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277667189"/>
              </p:ext>
            </p:extLst>
          </p:nvPr>
        </p:nvGraphicFramePr>
        <p:xfrm>
          <a:off x="268288" y="1344613"/>
          <a:ext cx="8404225" cy="3827462"/>
        </p:xfrm>
        <a:graphic>
          <a:graphicData uri="http://schemas.openxmlformats.org/presentationml/2006/ole">
            <mc:AlternateContent xmlns:mc="http://schemas.openxmlformats.org/markup-compatibility/2006">
              <mc:Choice xmlns:v="urn:schemas-microsoft-com:vml" Requires="v">
                <p:oleObj spid="_x0000_s19561" name="Equation" r:id="rId3" imgW="3936960" imgH="1790640" progId="Equation.DSMT4">
                  <p:embed/>
                </p:oleObj>
              </mc:Choice>
              <mc:Fallback>
                <p:oleObj name="Equation" r:id="rId3" imgW="3936960" imgH="1790640" progId="Equation.DSMT4">
                  <p:embed/>
                  <p:pic>
                    <p:nvPicPr>
                      <p:cNvPr id="0" name="Object 6"/>
                      <p:cNvPicPr>
                        <a:picLocks noChangeAspect="1" noChangeArrowheads="1"/>
                      </p:cNvPicPr>
                      <p:nvPr/>
                    </p:nvPicPr>
                    <p:blipFill>
                      <a:blip r:embed="rId4"/>
                      <a:srcRect/>
                      <a:stretch>
                        <a:fillRect/>
                      </a:stretch>
                    </p:blipFill>
                    <p:spPr bwMode="auto">
                      <a:xfrm>
                        <a:off x="268288" y="1344613"/>
                        <a:ext cx="8404225" cy="3827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432122" y="228600"/>
            <a:ext cx="8077200" cy="830997"/>
          </a:xfrm>
          <a:prstGeom prst="rect">
            <a:avLst/>
          </a:prstGeom>
          <a:noFill/>
        </p:spPr>
        <p:txBody>
          <a:bodyPr wrap="square" rtlCol="0">
            <a:spAutoFit/>
          </a:bodyPr>
          <a:lstStyle/>
          <a:p>
            <a:r>
              <a:rPr lang="en-US" sz="2400" dirty="0">
                <a:latin typeface="+mj-lt"/>
              </a:rPr>
              <a:t>Poisson and Laplace equation in spherical polar coordinates -- continued</a:t>
            </a:r>
          </a:p>
        </p:txBody>
      </p:sp>
    </p:spTree>
    <p:extLst>
      <p:ext uri="{BB962C8B-B14F-4D97-AF65-F5344CB8AC3E}">
        <p14:creationId xmlns:p14="http://schemas.microsoft.com/office/powerpoint/2010/main" val="24139956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31</a:t>
            </a:fld>
            <a:endParaRPr lang="en-US" dirty="0"/>
          </a:p>
        </p:txBody>
      </p:sp>
      <p:sp>
        <p:nvSpPr>
          <p:cNvPr id="5" name="TextBox 4"/>
          <p:cNvSpPr txBox="1"/>
          <p:nvPr/>
        </p:nvSpPr>
        <p:spPr>
          <a:xfrm>
            <a:off x="533400" y="228600"/>
            <a:ext cx="7010400" cy="461665"/>
          </a:xfrm>
          <a:prstGeom prst="rect">
            <a:avLst/>
          </a:prstGeom>
          <a:noFill/>
        </p:spPr>
        <p:txBody>
          <a:bodyPr wrap="square" rtlCol="0">
            <a:spAutoFit/>
          </a:bodyPr>
          <a:lstStyle/>
          <a:p>
            <a:r>
              <a:rPr lang="en-US" sz="2400" dirty="0">
                <a:latin typeface="+mj-lt"/>
              </a:rPr>
              <a:t>Properties of spherical harmonic functions</a:t>
            </a:r>
          </a:p>
        </p:txBody>
      </p:sp>
      <p:graphicFrame>
        <p:nvGraphicFramePr>
          <p:cNvPr id="6" name="Object 5"/>
          <p:cNvGraphicFramePr>
            <a:graphicFrameLocks noChangeAspect="1"/>
          </p:cNvGraphicFramePr>
          <p:nvPr>
            <p:extLst>
              <p:ext uri="{D42A27DB-BD31-4B8C-83A1-F6EECF244321}">
                <p14:modId xmlns:p14="http://schemas.microsoft.com/office/powerpoint/2010/main" val="270033824"/>
              </p:ext>
            </p:extLst>
          </p:nvPr>
        </p:nvGraphicFramePr>
        <p:xfrm>
          <a:off x="98425" y="1600200"/>
          <a:ext cx="8969375" cy="3803650"/>
        </p:xfrm>
        <a:graphic>
          <a:graphicData uri="http://schemas.openxmlformats.org/presentationml/2006/ole">
            <mc:AlternateContent xmlns:mc="http://schemas.openxmlformats.org/markup-compatibility/2006">
              <mc:Choice xmlns:v="urn:schemas-microsoft-com:vml" Requires="v">
                <p:oleObj spid="_x0000_s20585" name="数式" r:id="rId3" imgW="4381200" imgH="1854000" progId="Equation.3">
                  <p:embed/>
                </p:oleObj>
              </mc:Choice>
              <mc:Fallback>
                <p:oleObj name="数式" r:id="rId3" imgW="4381200" imgH="1854000" progId="Equation.3">
                  <p:embed/>
                  <p:pic>
                    <p:nvPicPr>
                      <p:cNvPr id="0" name="Object 4"/>
                      <p:cNvPicPr>
                        <a:picLocks noChangeAspect="1" noChangeArrowheads="1"/>
                      </p:cNvPicPr>
                      <p:nvPr/>
                    </p:nvPicPr>
                    <p:blipFill>
                      <a:blip r:embed="rId4"/>
                      <a:srcRect/>
                      <a:stretch>
                        <a:fillRect/>
                      </a:stretch>
                    </p:blipFill>
                    <p:spPr bwMode="auto">
                      <a:xfrm>
                        <a:off x="98425" y="1600200"/>
                        <a:ext cx="8969375" cy="38036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0799987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32</a:t>
            </a:fld>
            <a:endParaRPr lang="en-US" dirty="0"/>
          </a:p>
        </p:txBody>
      </p:sp>
      <p:sp>
        <p:nvSpPr>
          <p:cNvPr id="5" name="TextBox 4"/>
          <p:cNvSpPr txBox="1"/>
          <p:nvPr/>
        </p:nvSpPr>
        <p:spPr>
          <a:xfrm>
            <a:off x="381000" y="381000"/>
            <a:ext cx="8001000" cy="461665"/>
          </a:xfrm>
          <a:prstGeom prst="rect">
            <a:avLst/>
          </a:prstGeom>
          <a:noFill/>
        </p:spPr>
        <p:txBody>
          <a:bodyPr wrap="square" rtlCol="0">
            <a:spAutoFit/>
          </a:bodyPr>
          <a:lstStyle/>
          <a:p>
            <a:r>
              <a:rPr lang="en-US" sz="2400" dirty="0">
                <a:latin typeface="+mj-lt"/>
              </a:rPr>
              <a:t>Useful identity:</a:t>
            </a:r>
          </a:p>
        </p:txBody>
      </p:sp>
      <p:graphicFrame>
        <p:nvGraphicFramePr>
          <p:cNvPr id="6" name="Object 5"/>
          <p:cNvGraphicFramePr>
            <a:graphicFrameLocks noChangeAspect="1"/>
          </p:cNvGraphicFramePr>
          <p:nvPr>
            <p:extLst>
              <p:ext uri="{D42A27DB-BD31-4B8C-83A1-F6EECF244321}">
                <p14:modId xmlns:p14="http://schemas.microsoft.com/office/powerpoint/2010/main" val="2866831250"/>
              </p:ext>
            </p:extLst>
          </p:nvPr>
        </p:nvGraphicFramePr>
        <p:xfrm>
          <a:off x="152400" y="1295400"/>
          <a:ext cx="8785469" cy="1752600"/>
        </p:xfrm>
        <a:graphic>
          <a:graphicData uri="http://schemas.openxmlformats.org/presentationml/2006/ole">
            <mc:AlternateContent xmlns:mc="http://schemas.openxmlformats.org/markup-compatibility/2006">
              <mc:Choice xmlns:v="urn:schemas-microsoft-com:vml" Requires="v">
                <p:oleObj spid="_x0000_s21709" name="数式" r:id="rId3" imgW="2425680" imgH="482400" progId="Equation.3">
                  <p:embed/>
                </p:oleObj>
              </mc:Choice>
              <mc:Fallback>
                <p:oleObj name="数式" r:id="rId3" imgW="2425680" imgH="482400" progId="Equation.3">
                  <p:embed/>
                  <p:pic>
                    <p:nvPicPr>
                      <p:cNvPr id="0" name="Object 5"/>
                      <p:cNvPicPr>
                        <a:picLocks noChangeAspect="1" noChangeArrowheads="1"/>
                      </p:cNvPicPr>
                      <p:nvPr/>
                    </p:nvPicPr>
                    <p:blipFill>
                      <a:blip r:embed="rId4"/>
                      <a:srcRect/>
                      <a:stretch>
                        <a:fillRect/>
                      </a:stretch>
                    </p:blipFill>
                    <p:spPr bwMode="auto">
                      <a:xfrm>
                        <a:off x="152400" y="1295400"/>
                        <a:ext cx="8785469" cy="1752600"/>
                      </a:xfrm>
                      <a:prstGeom prst="rect">
                        <a:avLst/>
                      </a:prstGeom>
                      <a:solidFill>
                        <a:srgbClr val="FFFF00"/>
                      </a:solid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94349333"/>
              </p:ext>
            </p:extLst>
          </p:nvPr>
        </p:nvGraphicFramePr>
        <p:xfrm>
          <a:off x="139700" y="3090863"/>
          <a:ext cx="7043738" cy="2916237"/>
        </p:xfrm>
        <a:graphic>
          <a:graphicData uri="http://schemas.openxmlformats.org/presentationml/2006/ole">
            <mc:AlternateContent xmlns:mc="http://schemas.openxmlformats.org/markup-compatibility/2006">
              <mc:Choice xmlns:v="urn:schemas-microsoft-com:vml" Requires="v">
                <p:oleObj spid="_x0000_s21710" name="数式" r:id="rId5" imgW="3441600" imgH="1422360" progId="Equation.3">
                  <p:embed/>
                </p:oleObj>
              </mc:Choice>
              <mc:Fallback>
                <p:oleObj name="数式" r:id="rId5" imgW="3441600" imgH="1422360" progId="Equation.3">
                  <p:embed/>
                  <p:pic>
                    <p:nvPicPr>
                      <p:cNvPr id="0" name="Object 5"/>
                      <p:cNvPicPr>
                        <a:picLocks noChangeAspect="1" noChangeArrowheads="1"/>
                      </p:cNvPicPr>
                      <p:nvPr/>
                    </p:nvPicPr>
                    <p:blipFill>
                      <a:blip r:embed="rId6"/>
                      <a:srcRect/>
                      <a:stretch>
                        <a:fillRect/>
                      </a:stretch>
                    </p:blipFill>
                    <p:spPr bwMode="auto">
                      <a:xfrm>
                        <a:off x="139700" y="3090863"/>
                        <a:ext cx="7043738" cy="291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012954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33</a:t>
            </a:fld>
            <a:endParaRPr lang="en-US" dirty="0"/>
          </a:p>
        </p:txBody>
      </p:sp>
      <p:sp>
        <p:nvSpPr>
          <p:cNvPr id="5" name="TextBox 4"/>
          <p:cNvSpPr txBox="1"/>
          <p:nvPr/>
        </p:nvSpPr>
        <p:spPr>
          <a:xfrm>
            <a:off x="457200" y="228600"/>
            <a:ext cx="6705600" cy="461665"/>
          </a:xfrm>
          <a:prstGeom prst="rect">
            <a:avLst/>
          </a:prstGeom>
          <a:noFill/>
        </p:spPr>
        <p:txBody>
          <a:bodyPr wrap="square" rtlCol="0">
            <a:spAutoFit/>
          </a:bodyPr>
          <a:lstStyle/>
          <a:p>
            <a:r>
              <a:rPr lang="en-US" sz="2400" dirty="0">
                <a:latin typeface="+mj-lt"/>
              </a:rPr>
              <a:t>Example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313835936"/>
              </p:ext>
            </p:extLst>
          </p:nvPr>
        </p:nvGraphicFramePr>
        <p:xfrm>
          <a:off x="627062" y="1309688"/>
          <a:ext cx="7069138" cy="4405312"/>
        </p:xfrm>
        <a:graphic>
          <a:graphicData uri="http://schemas.openxmlformats.org/presentationml/2006/ole">
            <mc:AlternateContent xmlns:mc="http://schemas.openxmlformats.org/markup-compatibility/2006">
              <mc:Choice xmlns:v="urn:schemas-microsoft-com:vml" Requires="v">
                <p:oleObj spid="_x0000_s22630" name="数式" r:id="rId3" imgW="3454200" imgH="2145960" progId="Equation.3">
                  <p:embed/>
                </p:oleObj>
              </mc:Choice>
              <mc:Fallback>
                <p:oleObj name="数式" r:id="rId3" imgW="3454200" imgH="2145960" progId="Equation.3">
                  <p:embed/>
                  <p:pic>
                    <p:nvPicPr>
                      <p:cNvPr id="0" name="Object 6"/>
                      <p:cNvPicPr>
                        <a:picLocks noChangeAspect="1" noChangeArrowheads="1"/>
                      </p:cNvPicPr>
                      <p:nvPr/>
                    </p:nvPicPr>
                    <p:blipFill>
                      <a:blip r:embed="rId4"/>
                      <a:srcRect/>
                      <a:stretch>
                        <a:fillRect/>
                      </a:stretch>
                    </p:blipFill>
                    <p:spPr bwMode="auto">
                      <a:xfrm>
                        <a:off x="627062" y="1309688"/>
                        <a:ext cx="7069138" cy="440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77931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34</a:t>
            </a:fld>
            <a:endParaRPr lang="en-US" dirty="0"/>
          </a:p>
        </p:txBody>
      </p:sp>
      <p:sp>
        <p:nvSpPr>
          <p:cNvPr id="5" name="TextBox 4"/>
          <p:cNvSpPr txBox="1"/>
          <p:nvPr/>
        </p:nvSpPr>
        <p:spPr>
          <a:xfrm>
            <a:off x="353992" y="172352"/>
            <a:ext cx="8001000" cy="461665"/>
          </a:xfrm>
          <a:prstGeom prst="rect">
            <a:avLst/>
          </a:prstGeom>
          <a:noFill/>
        </p:spPr>
        <p:txBody>
          <a:bodyPr wrap="square" rtlCol="0">
            <a:spAutoFit/>
          </a:bodyPr>
          <a:lstStyle/>
          <a:p>
            <a:r>
              <a:rPr lang="en-US" sz="2400" dirty="0">
                <a:latin typeface="+mj-lt"/>
              </a:rPr>
              <a:t>Useful identity:</a:t>
            </a:r>
          </a:p>
        </p:txBody>
      </p:sp>
      <p:graphicFrame>
        <p:nvGraphicFramePr>
          <p:cNvPr id="6" name="Object 5"/>
          <p:cNvGraphicFramePr>
            <a:graphicFrameLocks noChangeAspect="1"/>
          </p:cNvGraphicFramePr>
          <p:nvPr>
            <p:extLst>
              <p:ext uri="{D42A27DB-BD31-4B8C-83A1-F6EECF244321}">
                <p14:modId xmlns:p14="http://schemas.microsoft.com/office/powerpoint/2010/main" val="3699444972"/>
              </p:ext>
            </p:extLst>
          </p:nvPr>
        </p:nvGraphicFramePr>
        <p:xfrm>
          <a:off x="762000" y="609600"/>
          <a:ext cx="8077200" cy="1611308"/>
        </p:xfrm>
        <a:graphic>
          <a:graphicData uri="http://schemas.openxmlformats.org/presentationml/2006/ole">
            <mc:AlternateContent xmlns:mc="http://schemas.openxmlformats.org/markup-compatibility/2006">
              <mc:Choice xmlns:v="urn:schemas-microsoft-com:vml" Requires="v">
                <p:oleObj spid="_x0000_s23751" name="数式" r:id="rId3" imgW="2425680" imgH="482400" progId="Equation.3">
                  <p:embed/>
                </p:oleObj>
              </mc:Choice>
              <mc:Fallback>
                <p:oleObj name="数式" r:id="rId3" imgW="2425680" imgH="482400" progId="Equation.3">
                  <p:embed/>
                  <p:pic>
                    <p:nvPicPr>
                      <p:cNvPr id="0" name=""/>
                      <p:cNvPicPr>
                        <a:picLocks noChangeAspect="1" noChangeArrowheads="1"/>
                      </p:cNvPicPr>
                      <p:nvPr/>
                    </p:nvPicPr>
                    <p:blipFill>
                      <a:blip r:embed="rId4"/>
                      <a:srcRect/>
                      <a:stretch>
                        <a:fillRect/>
                      </a:stretch>
                    </p:blipFill>
                    <p:spPr bwMode="auto">
                      <a:xfrm>
                        <a:off x="762000" y="609600"/>
                        <a:ext cx="8077200" cy="1611308"/>
                      </a:xfrm>
                      <a:prstGeom prst="rect">
                        <a:avLst/>
                      </a:prstGeom>
                      <a:solidFill>
                        <a:srgbClr val="FFFF00"/>
                      </a:solid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728865686"/>
              </p:ext>
            </p:extLst>
          </p:nvPr>
        </p:nvGraphicFramePr>
        <p:xfrm>
          <a:off x="476250" y="2286000"/>
          <a:ext cx="6369050" cy="4425950"/>
        </p:xfrm>
        <a:graphic>
          <a:graphicData uri="http://schemas.openxmlformats.org/presentationml/2006/ole">
            <mc:AlternateContent xmlns:mc="http://schemas.openxmlformats.org/markup-compatibility/2006">
              <mc:Choice xmlns:v="urn:schemas-microsoft-com:vml" Requires="v">
                <p:oleObj spid="_x0000_s23752" name="数式" r:id="rId5" imgW="3111480" imgH="2158920" progId="Equation.3">
                  <p:embed/>
                </p:oleObj>
              </mc:Choice>
              <mc:Fallback>
                <p:oleObj name="数式" r:id="rId5" imgW="3111480" imgH="2158920" progId="Equation.3">
                  <p:embed/>
                  <p:pic>
                    <p:nvPicPr>
                      <p:cNvPr id="0" name=""/>
                      <p:cNvPicPr>
                        <a:picLocks noChangeAspect="1" noChangeArrowheads="1"/>
                      </p:cNvPicPr>
                      <p:nvPr/>
                    </p:nvPicPr>
                    <p:blipFill>
                      <a:blip r:embed="rId6"/>
                      <a:srcRect/>
                      <a:stretch>
                        <a:fillRect/>
                      </a:stretch>
                    </p:blipFill>
                    <p:spPr bwMode="auto">
                      <a:xfrm>
                        <a:off x="476250" y="2286000"/>
                        <a:ext cx="6369050" cy="442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698726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077661903"/>
              </p:ext>
            </p:extLst>
          </p:nvPr>
        </p:nvGraphicFramePr>
        <p:xfrm>
          <a:off x="1066800" y="2451100"/>
          <a:ext cx="4445000" cy="3644900"/>
        </p:xfrm>
        <a:graphic>
          <a:graphicData uri="http://schemas.openxmlformats.org/presentationml/2006/ole">
            <mc:AlternateContent xmlns:mc="http://schemas.openxmlformats.org/markup-compatibility/2006">
              <mc:Choice xmlns:v="urn:schemas-microsoft-com:vml" Requires="v">
                <p:oleObj spid="_x0000_s24776" name="数式" r:id="rId3" imgW="2171520" imgH="1777680" progId="Equation.3">
                  <p:embed/>
                </p:oleObj>
              </mc:Choice>
              <mc:Fallback>
                <p:oleObj name="数式" r:id="rId3" imgW="2171520" imgH="1777680" progId="Equation.3">
                  <p:embed/>
                  <p:pic>
                    <p:nvPicPr>
                      <p:cNvPr id="0" name="Object 6"/>
                      <p:cNvPicPr>
                        <a:picLocks noChangeAspect="1" noChangeArrowheads="1"/>
                      </p:cNvPicPr>
                      <p:nvPr/>
                    </p:nvPicPr>
                    <p:blipFill>
                      <a:blip r:embed="rId4"/>
                      <a:srcRect/>
                      <a:stretch>
                        <a:fillRect/>
                      </a:stretch>
                    </p:blipFill>
                    <p:spPr bwMode="auto">
                      <a:xfrm>
                        <a:off x="1066800" y="2451100"/>
                        <a:ext cx="4445000" cy="364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353992" y="172352"/>
            <a:ext cx="8001000" cy="461665"/>
          </a:xfrm>
          <a:prstGeom prst="rect">
            <a:avLst/>
          </a:prstGeom>
          <a:noFill/>
        </p:spPr>
        <p:txBody>
          <a:bodyPr wrap="square" rtlCol="0">
            <a:spAutoFit/>
          </a:bodyPr>
          <a:lstStyle/>
          <a:p>
            <a:r>
              <a:rPr lang="en-US" sz="2400" dirty="0">
                <a:latin typeface="+mj-lt"/>
              </a:rPr>
              <a:t>Useful identity:</a:t>
            </a:r>
          </a:p>
        </p:txBody>
      </p:sp>
      <p:graphicFrame>
        <p:nvGraphicFramePr>
          <p:cNvPr id="7" name="Object 6"/>
          <p:cNvGraphicFramePr>
            <a:graphicFrameLocks noChangeAspect="1"/>
          </p:cNvGraphicFramePr>
          <p:nvPr>
            <p:extLst>
              <p:ext uri="{D42A27DB-BD31-4B8C-83A1-F6EECF244321}">
                <p14:modId xmlns:p14="http://schemas.microsoft.com/office/powerpoint/2010/main" val="2349107822"/>
              </p:ext>
            </p:extLst>
          </p:nvPr>
        </p:nvGraphicFramePr>
        <p:xfrm>
          <a:off x="762000" y="609600"/>
          <a:ext cx="8077200" cy="1611308"/>
        </p:xfrm>
        <a:graphic>
          <a:graphicData uri="http://schemas.openxmlformats.org/presentationml/2006/ole">
            <mc:AlternateContent xmlns:mc="http://schemas.openxmlformats.org/markup-compatibility/2006">
              <mc:Choice xmlns:v="urn:schemas-microsoft-com:vml" Requires="v">
                <p:oleObj spid="_x0000_s24777" name="数式" r:id="rId5" imgW="2425680" imgH="482400" progId="Equation.3">
                  <p:embed/>
                </p:oleObj>
              </mc:Choice>
              <mc:Fallback>
                <p:oleObj name="数式" r:id="rId5" imgW="2425680" imgH="482400" progId="Equation.3">
                  <p:embed/>
                  <p:pic>
                    <p:nvPicPr>
                      <p:cNvPr id="0" name=""/>
                      <p:cNvPicPr>
                        <a:picLocks noChangeAspect="1" noChangeArrowheads="1"/>
                      </p:cNvPicPr>
                      <p:nvPr/>
                    </p:nvPicPr>
                    <p:blipFill>
                      <a:blip r:embed="rId6"/>
                      <a:srcRect/>
                      <a:stretch>
                        <a:fillRect/>
                      </a:stretch>
                    </p:blipFill>
                    <p:spPr bwMode="auto">
                      <a:xfrm>
                        <a:off x="762000" y="609600"/>
                        <a:ext cx="8077200" cy="1611308"/>
                      </a:xfrm>
                      <a:prstGeom prst="rect">
                        <a:avLst/>
                      </a:prstGeom>
                      <a:solidFill>
                        <a:srgbClr val="FFFF00"/>
                      </a:solidFill>
                      <a:ln>
                        <a:noFill/>
                      </a:ln>
                    </p:spPr>
                  </p:pic>
                </p:oleObj>
              </mc:Fallback>
            </mc:AlternateContent>
          </a:graphicData>
        </a:graphic>
      </p:graphicFrame>
    </p:spTree>
    <p:extLst>
      <p:ext uri="{BB962C8B-B14F-4D97-AF65-F5344CB8AC3E}">
        <p14:creationId xmlns:p14="http://schemas.microsoft.com/office/powerpoint/2010/main" val="20491562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36</a:t>
            </a:fld>
            <a:endParaRPr lang="en-US" dirty="0"/>
          </a:p>
        </p:txBody>
      </p:sp>
      <p:sp>
        <p:nvSpPr>
          <p:cNvPr id="5" name="TextBox 4"/>
          <p:cNvSpPr txBox="1"/>
          <p:nvPr/>
        </p:nvSpPr>
        <p:spPr>
          <a:xfrm>
            <a:off x="228600" y="304800"/>
            <a:ext cx="7467600" cy="461665"/>
          </a:xfrm>
          <a:prstGeom prst="rect">
            <a:avLst/>
          </a:prstGeom>
          <a:noFill/>
        </p:spPr>
        <p:txBody>
          <a:bodyPr wrap="square" rtlCol="0">
            <a:spAutoFit/>
          </a:bodyPr>
          <a:lstStyle/>
          <a:p>
            <a:r>
              <a:rPr lang="en-US" sz="2400" dirty="0">
                <a:latin typeface="+mj-lt"/>
              </a:rPr>
              <a:t>Some spherical harmonic functions:</a:t>
            </a:r>
          </a:p>
        </p:txBody>
      </p:sp>
      <p:graphicFrame>
        <p:nvGraphicFramePr>
          <p:cNvPr id="6" name="Object 5"/>
          <p:cNvGraphicFramePr>
            <a:graphicFrameLocks noChangeAspect="1"/>
          </p:cNvGraphicFramePr>
          <p:nvPr>
            <p:extLst>
              <p:ext uri="{D42A27DB-BD31-4B8C-83A1-F6EECF244321}">
                <p14:modId xmlns:p14="http://schemas.microsoft.com/office/powerpoint/2010/main" val="3963624877"/>
              </p:ext>
            </p:extLst>
          </p:nvPr>
        </p:nvGraphicFramePr>
        <p:xfrm>
          <a:off x="1312863" y="762000"/>
          <a:ext cx="3951287" cy="5570538"/>
        </p:xfrm>
        <a:graphic>
          <a:graphicData uri="http://schemas.openxmlformats.org/presentationml/2006/ole">
            <mc:AlternateContent xmlns:mc="http://schemas.openxmlformats.org/markup-compatibility/2006">
              <mc:Choice xmlns:v="urn:schemas-microsoft-com:vml" Requires="v">
                <p:oleObj spid="_x0000_s25699" name="数式" r:id="rId3" imgW="1930320" imgH="2717640" progId="Equation.3">
                  <p:embed/>
                </p:oleObj>
              </mc:Choice>
              <mc:Fallback>
                <p:oleObj name="数式" r:id="rId3" imgW="1930320" imgH="2717640" progId="Equation.3">
                  <p:embed/>
                  <p:pic>
                    <p:nvPicPr>
                      <p:cNvPr id="0" name="Object 4"/>
                      <p:cNvPicPr>
                        <a:picLocks noChangeAspect="1" noChangeArrowheads="1"/>
                      </p:cNvPicPr>
                      <p:nvPr/>
                    </p:nvPicPr>
                    <p:blipFill>
                      <a:blip r:embed="rId4"/>
                      <a:srcRect/>
                      <a:stretch>
                        <a:fillRect/>
                      </a:stretch>
                    </p:blipFill>
                    <p:spPr bwMode="auto">
                      <a:xfrm>
                        <a:off x="1312863" y="762000"/>
                        <a:ext cx="3951287" cy="557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70637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F9BDEA-E6DC-4B05-90EF-6B948C03604F}"/>
              </a:ext>
            </a:extLst>
          </p:cNvPr>
          <p:cNvSpPr>
            <a:spLocks noGrp="1"/>
          </p:cNvSpPr>
          <p:nvPr>
            <p:ph type="dt" sz="half" idx="10"/>
          </p:nvPr>
        </p:nvSpPr>
        <p:spPr/>
        <p:txBody>
          <a:bodyPr/>
          <a:lstStyle/>
          <a:p>
            <a:r>
              <a:rPr lang="en-US"/>
              <a:t>02/10/2021</a:t>
            </a:r>
            <a:endParaRPr lang="en-US" dirty="0"/>
          </a:p>
        </p:txBody>
      </p:sp>
      <p:sp>
        <p:nvSpPr>
          <p:cNvPr id="3" name="Footer Placeholder 2">
            <a:extLst>
              <a:ext uri="{FF2B5EF4-FFF2-40B4-BE49-F238E27FC236}">
                <a16:creationId xmlns:a16="http://schemas.microsoft.com/office/drawing/2014/main" id="{9909D980-6438-4552-993A-2D3A84151D9B}"/>
              </a:ext>
            </a:extLst>
          </p:cNvPr>
          <p:cNvSpPr>
            <a:spLocks noGrp="1"/>
          </p:cNvSpPr>
          <p:nvPr>
            <p:ph type="ftr" sz="quarter" idx="11"/>
          </p:nvPr>
        </p:nvSpPr>
        <p:spPr/>
        <p:txBody>
          <a:bodyPr/>
          <a:lstStyle/>
          <a:p>
            <a:r>
              <a:rPr lang="en-US"/>
              <a:t>PHY 712  Spring 2021 -- Lecture 7</a:t>
            </a:r>
            <a:endParaRPr lang="en-US" dirty="0"/>
          </a:p>
        </p:txBody>
      </p:sp>
      <p:sp>
        <p:nvSpPr>
          <p:cNvPr id="4" name="Slide Number Placeholder 3">
            <a:extLst>
              <a:ext uri="{FF2B5EF4-FFF2-40B4-BE49-F238E27FC236}">
                <a16:creationId xmlns:a16="http://schemas.microsoft.com/office/drawing/2014/main" id="{57BDE0C4-3C0D-493F-9017-4D88E14AEAFB}"/>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BEEC09B0-DCF9-486C-BDDA-05E7A2C8A239}"/>
              </a:ext>
            </a:extLst>
          </p:cNvPr>
          <p:cNvSpPr txBox="1"/>
          <p:nvPr/>
        </p:nvSpPr>
        <p:spPr>
          <a:xfrm>
            <a:off x="304800" y="381000"/>
            <a:ext cx="8382000" cy="3970318"/>
          </a:xfrm>
          <a:prstGeom prst="rect">
            <a:avLst/>
          </a:prstGeom>
          <a:noFill/>
        </p:spPr>
        <p:txBody>
          <a:bodyPr wrap="square" rtlCol="0">
            <a:spAutoFit/>
          </a:bodyPr>
          <a:lstStyle/>
          <a:p>
            <a:r>
              <a:rPr lang="en-US" sz="2400" dirty="0">
                <a:latin typeface="+mj-lt"/>
              </a:rPr>
              <a:t>Your questions –</a:t>
            </a:r>
          </a:p>
          <a:p>
            <a:r>
              <a:rPr lang="en-US" sz="2400" dirty="0">
                <a:latin typeface="+mj-lt"/>
              </a:rPr>
              <a:t>From Tim -- </a:t>
            </a:r>
            <a:r>
              <a:rPr lang="en-US" dirty="0"/>
              <a:t>Could you go over how we came to the equation G(</a:t>
            </a:r>
            <a:r>
              <a:rPr lang="en-US" dirty="0" err="1"/>
              <a:t>p,p',phi</a:t>
            </a:r>
            <a:r>
              <a:rPr lang="en-US" dirty="0"/>
              <a:t>, phi') on slide 6?</a:t>
            </a:r>
            <a:endParaRPr lang="en-US" sz="2400" dirty="0">
              <a:latin typeface="+mj-lt"/>
            </a:endParaRPr>
          </a:p>
          <a:p>
            <a:r>
              <a:rPr lang="en-US" sz="2400" dirty="0">
                <a:latin typeface="+mj-lt"/>
              </a:rPr>
              <a:t>From Gao – </a:t>
            </a:r>
            <a:r>
              <a:rPr lang="en-US" dirty="0"/>
              <a:t>After solving Laplace equations in various geometries and with different boundary conditions, how can we get related Green functions? You have written them out, but according to what you did it?  In page 10, 11, Why does only m=0 exist or you just wrote the expression for m=0?  In some symmetric systems, or only in spherical symmetry systems, if rho vanishes for r is infinite, then the green function can be chosen as 1/(r-r')?</a:t>
            </a:r>
          </a:p>
          <a:p>
            <a:br>
              <a:rPr lang="en-US" sz="2400" dirty="0"/>
            </a:br>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1974420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152400" y="84802"/>
            <a:ext cx="8382000" cy="1200329"/>
          </a:xfrm>
          <a:prstGeom prst="rect">
            <a:avLst/>
          </a:prstGeom>
          <a:noFill/>
        </p:spPr>
        <p:txBody>
          <a:bodyPr wrap="square" rtlCol="0">
            <a:spAutoFit/>
          </a:bodyPr>
          <a:lstStyle/>
          <a:p>
            <a:r>
              <a:rPr lang="en-US" sz="2400" dirty="0">
                <a:latin typeface="+mj-lt"/>
              </a:rPr>
              <a:t>Solution of the Poisson/Laplace equation in various geometries --  cylindrical geometry with no </a:t>
            </a:r>
            <a:r>
              <a:rPr lang="en-US" sz="2400" i="1" dirty="0">
                <a:latin typeface="+mj-lt"/>
              </a:rPr>
              <a:t>z</a:t>
            </a:r>
            <a:r>
              <a:rPr lang="en-US" sz="2400" dirty="0">
                <a:latin typeface="+mj-lt"/>
              </a:rPr>
              <a:t>-dependence (infinitely long wire, for example):</a:t>
            </a:r>
          </a:p>
        </p:txBody>
      </p:sp>
      <p:grpSp>
        <p:nvGrpSpPr>
          <p:cNvPr id="6" name="Group 5"/>
          <p:cNvGrpSpPr/>
          <p:nvPr/>
        </p:nvGrpSpPr>
        <p:grpSpPr>
          <a:xfrm>
            <a:off x="304800" y="1981200"/>
            <a:ext cx="1676400" cy="4267200"/>
            <a:chOff x="2590800" y="2286000"/>
            <a:chExt cx="1676400" cy="4267200"/>
          </a:xfrm>
        </p:grpSpPr>
        <p:sp>
          <p:nvSpPr>
            <p:cNvPr id="7" name="Can 6"/>
            <p:cNvSpPr/>
            <p:nvPr/>
          </p:nvSpPr>
          <p:spPr>
            <a:xfrm>
              <a:off x="2590800" y="2286000"/>
              <a:ext cx="1181100" cy="4267200"/>
            </a:xfrm>
            <a:prstGeom prst="can">
              <a:avLst>
                <a:gd name="adj" fmla="val 84480"/>
              </a:avLst>
            </a:prstGeom>
            <a:gradFill>
              <a:gsLst>
                <a:gs pos="0">
                  <a:schemeClr val="bg1">
                    <a:lumMod val="50000"/>
                  </a:schemeClr>
                </a:gs>
                <a:gs pos="50000">
                  <a:schemeClr val="accent1">
                    <a:tint val="44500"/>
                    <a:satMod val="160000"/>
                  </a:schemeClr>
                </a:gs>
                <a:gs pos="100000">
                  <a:schemeClr val="accent1">
                    <a:tint val="23500"/>
                    <a:satMod val="160000"/>
                  </a:schemeClr>
                </a:gs>
              </a:gsLst>
              <a:lin ang="108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a:off x="3181350" y="2819400"/>
              <a:ext cx="40005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3181350" y="2438400"/>
              <a:ext cx="40005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200400" y="2738735"/>
              <a:ext cx="914400" cy="461665"/>
            </a:xfrm>
            <a:prstGeom prst="rect">
              <a:avLst/>
            </a:prstGeom>
            <a:noFill/>
          </p:spPr>
          <p:txBody>
            <a:bodyPr wrap="square" rtlCol="0">
              <a:spAutoFit/>
            </a:bodyPr>
            <a:lstStyle/>
            <a:p>
              <a:r>
                <a:rPr lang="en-US" sz="2400" b="1" dirty="0">
                  <a:latin typeface="Symbol" pitchFamily="18" charset="2"/>
                </a:rPr>
                <a:t>r</a:t>
              </a:r>
            </a:p>
          </p:txBody>
        </p:sp>
        <p:sp>
          <p:nvSpPr>
            <p:cNvPr id="11" name="TextBox 10"/>
            <p:cNvSpPr txBox="1"/>
            <p:nvPr/>
          </p:nvSpPr>
          <p:spPr>
            <a:xfrm>
              <a:off x="3352800" y="2372975"/>
              <a:ext cx="914400" cy="461665"/>
            </a:xfrm>
            <a:prstGeom prst="rect">
              <a:avLst/>
            </a:prstGeom>
            <a:noFill/>
          </p:spPr>
          <p:txBody>
            <a:bodyPr wrap="square" rtlCol="0">
              <a:spAutoFit/>
            </a:bodyPr>
            <a:lstStyle/>
            <a:p>
              <a:r>
                <a:rPr lang="en-US" sz="2400" b="1" dirty="0">
                  <a:latin typeface="Symbol" pitchFamily="18" charset="2"/>
                </a:rPr>
                <a:t>f</a:t>
              </a:r>
            </a:p>
          </p:txBody>
        </p:sp>
      </p:grpSp>
      <p:graphicFrame>
        <p:nvGraphicFramePr>
          <p:cNvPr id="12" name="Object 11"/>
          <p:cNvGraphicFramePr>
            <a:graphicFrameLocks noChangeAspect="1"/>
          </p:cNvGraphicFramePr>
          <p:nvPr>
            <p:extLst>
              <p:ext uri="{D42A27DB-BD31-4B8C-83A1-F6EECF244321}">
                <p14:modId xmlns:p14="http://schemas.microsoft.com/office/powerpoint/2010/main" val="789225942"/>
              </p:ext>
            </p:extLst>
          </p:nvPr>
        </p:nvGraphicFramePr>
        <p:xfrm>
          <a:off x="1447800" y="1625228"/>
          <a:ext cx="7672387" cy="4391025"/>
        </p:xfrm>
        <a:graphic>
          <a:graphicData uri="http://schemas.openxmlformats.org/presentationml/2006/ole">
            <mc:AlternateContent xmlns:mc="http://schemas.openxmlformats.org/markup-compatibility/2006">
              <mc:Choice xmlns:v="urn:schemas-microsoft-com:vml" Requires="v">
                <p:oleObj spid="_x0000_s31792" name="Equation" r:id="rId3" imgW="3593880" imgH="2057400" progId="Equation.DSMT4">
                  <p:embed/>
                </p:oleObj>
              </mc:Choice>
              <mc:Fallback>
                <p:oleObj name="Equation" r:id="rId3" imgW="3593880" imgH="2057400" progId="Equation.DSMT4">
                  <p:embed/>
                  <p:pic>
                    <p:nvPicPr>
                      <p:cNvPr id="0" name=""/>
                      <p:cNvPicPr>
                        <a:picLocks noChangeAspect="1" noChangeArrowheads="1"/>
                      </p:cNvPicPr>
                      <p:nvPr/>
                    </p:nvPicPr>
                    <p:blipFill>
                      <a:blip r:embed="rId4"/>
                      <a:srcRect/>
                      <a:stretch>
                        <a:fillRect/>
                      </a:stretch>
                    </p:blipFill>
                    <p:spPr bwMode="auto">
                      <a:xfrm>
                        <a:off x="1447800" y="1625228"/>
                        <a:ext cx="7672387" cy="439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38520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Object 13"/>
          <p:cNvGraphicFramePr>
            <a:graphicFrameLocks noChangeAspect="1"/>
          </p:cNvGraphicFramePr>
          <p:nvPr>
            <p:extLst>
              <p:ext uri="{D42A27DB-BD31-4B8C-83A1-F6EECF244321}">
                <p14:modId xmlns:p14="http://schemas.microsoft.com/office/powerpoint/2010/main" val="1740066742"/>
              </p:ext>
            </p:extLst>
          </p:nvPr>
        </p:nvGraphicFramePr>
        <p:xfrm>
          <a:off x="1676400" y="4532940"/>
          <a:ext cx="7543432" cy="1631965"/>
        </p:xfrm>
        <a:graphic>
          <a:graphicData uri="http://schemas.openxmlformats.org/presentationml/2006/ole">
            <mc:AlternateContent xmlns:mc="http://schemas.openxmlformats.org/markup-compatibility/2006">
              <mc:Choice xmlns:v="urn:schemas-microsoft-com:vml" Requires="v">
                <p:oleObj spid="_x0000_s33880" name="Equation" r:id="rId3" imgW="5537160" imgH="1282680" progId="Equation.DSMT4">
                  <p:embed/>
                </p:oleObj>
              </mc:Choice>
              <mc:Fallback>
                <p:oleObj name="Equation" r:id="rId3" imgW="5537160" imgH="1282680" progId="Equation.DSMT4">
                  <p:embed/>
                  <p:pic>
                    <p:nvPicPr>
                      <p:cNvPr id="0" name=""/>
                      <p:cNvPicPr>
                        <a:picLocks noChangeAspect="1" noChangeArrowheads="1"/>
                      </p:cNvPicPr>
                      <p:nvPr/>
                    </p:nvPicPr>
                    <p:blipFill>
                      <a:blip r:embed="rId4"/>
                      <a:srcRect/>
                      <a:stretch>
                        <a:fillRect/>
                      </a:stretch>
                    </p:blipFill>
                    <p:spPr bwMode="auto">
                      <a:xfrm>
                        <a:off x="1676400" y="4532940"/>
                        <a:ext cx="7543432" cy="1631965"/>
                      </a:xfrm>
                      <a:prstGeom prst="rect">
                        <a:avLst/>
                      </a:prstGeom>
                      <a:noFill/>
                      <a:ln>
                        <a:noFill/>
                      </a:ln>
                    </p:spPr>
                  </p:pic>
                </p:oleObj>
              </mc:Fallback>
            </mc:AlternateContent>
          </a:graphicData>
        </a:graphic>
      </p:graphicFrame>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grpSp>
        <p:nvGrpSpPr>
          <p:cNvPr id="5" name="Group 4"/>
          <p:cNvGrpSpPr/>
          <p:nvPr/>
        </p:nvGrpSpPr>
        <p:grpSpPr>
          <a:xfrm>
            <a:off x="304800" y="1981200"/>
            <a:ext cx="1676400" cy="4267200"/>
            <a:chOff x="2590800" y="2286000"/>
            <a:chExt cx="1676400" cy="4267200"/>
          </a:xfrm>
        </p:grpSpPr>
        <p:sp>
          <p:nvSpPr>
            <p:cNvPr id="6" name="Can 5"/>
            <p:cNvSpPr/>
            <p:nvPr/>
          </p:nvSpPr>
          <p:spPr>
            <a:xfrm>
              <a:off x="2590800" y="2286000"/>
              <a:ext cx="1181100" cy="4267200"/>
            </a:xfrm>
            <a:prstGeom prst="can">
              <a:avLst>
                <a:gd name="adj" fmla="val 84480"/>
              </a:avLst>
            </a:prstGeom>
            <a:gradFill>
              <a:gsLst>
                <a:gs pos="0">
                  <a:schemeClr val="bg1">
                    <a:lumMod val="50000"/>
                  </a:schemeClr>
                </a:gs>
                <a:gs pos="50000">
                  <a:schemeClr val="accent1">
                    <a:tint val="44500"/>
                    <a:satMod val="160000"/>
                  </a:schemeClr>
                </a:gs>
                <a:gs pos="100000">
                  <a:schemeClr val="accent1">
                    <a:tint val="23500"/>
                    <a:satMod val="160000"/>
                  </a:schemeClr>
                </a:gs>
              </a:gsLst>
              <a:lin ang="108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a:off x="3181350" y="2819400"/>
              <a:ext cx="40005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3181350" y="2438400"/>
              <a:ext cx="40005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200400" y="2738735"/>
              <a:ext cx="914400" cy="461665"/>
            </a:xfrm>
            <a:prstGeom prst="rect">
              <a:avLst/>
            </a:prstGeom>
            <a:noFill/>
          </p:spPr>
          <p:txBody>
            <a:bodyPr wrap="square" rtlCol="0">
              <a:spAutoFit/>
            </a:bodyPr>
            <a:lstStyle/>
            <a:p>
              <a:r>
                <a:rPr lang="en-US" sz="2400" b="1" dirty="0">
                  <a:latin typeface="Symbol" pitchFamily="18" charset="2"/>
                </a:rPr>
                <a:t>r</a:t>
              </a:r>
            </a:p>
          </p:txBody>
        </p:sp>
        <p:sp>
          <p:nvSpPr>
            <p:cNvPr id="10" name="TextBox 9"/>
            <p:cNvSpPr txBox="1"/>
            <p:nvPr/>
          </p:nvSpPr>
          <p:spPr>
            <a:xfrm>
              <a:off x="3352800" y="2372975"/>
              <a:ext cx="914400" cy="461665"/>
            </a:xfrm>
            <a:prstGeom prst="rect">
              <a:avLst/>
            </a:prstGeom>
            <a:noFill/>
          </p:spPr>
          <p:txBody>
            <a:bodyPr wrap="square" rtlCol="0">
              <a:spAutoFit/>
            </a:bodyPr>
            <a:lstStyle/>
            <a:p>
              <a:r>
                <a:rPr lang="en-US" sz="2400" b="1" dirty="0">
                  <a:latin typeface="Symbol" pitchFamily="18" charset="2"/>
                </a:rPr>
                <a:t>f</a:t>
              </a:r>
            </a:p>
          </p:txBody>
        </p:sp>
      </p:grpSp>
      <p:sp>
        <p:nvSpPr>
          <p:cNvPr id="12" name="TextBox 11"/>
          <p:cNvSpPr txBox="1"/>
          <p:nvPr/>
        </p:nvSpPr>
        <p:spPr>
          <a:xfrm>
            <a:off x="304800" y="152400"/>
            <a:ext cx="8610600" cy="830997"/>
          </a:xfrm>
          <a:prstGeom prst="rect">
            <a:avLst/>
          </a:prstGeom>
          <a:noFill/>
        </p:spPr>
        <p:txBody>
          <a:bodyPr wrap="square" rtlCol="0">
            <a:spAutoFit/>
          </a:bodyPr>
          <a:lstStyle/>
          <a:p>
            <a:r>
              <a:rPr lang="en-US" sz="2400" dirty="0">
                <a:latin typeface="+mj-lt"/>
              </a:rPr>
              <a:t>Cylindrical coordinates with trivial </a:t>
            </a:r>
            <a:r>
              <a:rPr lang="en-US" sz="2400" i="1" dirty="0">
                <a:latin typeface="+mj-lt"/>
              </a:rPr>
              <a:t>z</a:t>
            </a:r>
            <a:r>
              <a:rPr lang="en-US" sz="2400" dirty="0">
                <a:latin typeface="+mj-lt"/>
              </a:rPr>
              <a:t>-dependence – </a:t>
            </a:r>
          </a:p>
          <a:p>
            <a:r>
              <a:rPr lang="en-US" sz="2400" dirty="0">
                <a:latin typeface="+mj-lt"/>
              </a:rPr>
              <a:t>            some details:</a:t>
            </a:r>
          </a:p>
        </p:txBody>
      </p:sp>
      <p:graphicFrame>
        <p:nvGraphicFramePr>
          <p:cNvPr id="13" name="Object 12"/>
          <p:cNvGraphicFramePr>
            <a:graphicFrameLocks noChangeAspect="1"/>
          </p:cNvGraphicFramePr>
          <p:nvPr>
            <p:extLst>
              <p:ext uri="{D42A27DB-BD31-4B8C-83A1-F6EECF244321}">
                <p14:modId xmlns:p14="http://schemas.microsoft.com/office/powerpoint/2010/main" val="3551003730"/>
              </p:ext>
            </p:extLst>
          </p:nvPr>
        </p:nvGraphicFramePr>
        <p:xfrm>
          <a:off x="3413126" y="644878"/>
          <a:ext cx="4206874" cy="3739444"/>
        </p:xfrm>
        <a:graphic>
          <a:graphicData uri="http://schemas.openxmlformats.org/presentationml/2006/ole">
            <mc:AlternateContent xmlns:mc="http://schemas.openxmlformats.org/markup-compatibility/2006">
              <mc:Choice xmlns:v="urn:schemas-microsoft-com:vml" Requires="v">
                <p:oleObj spid="_x0000_s33881" name="Equation" r:id="rId5" imgW="3085920" imgH="2743200" progId="Equation.DSMT4">
                  <p:embed/>
                </p:oleObj>
              </mc:Choice>
              <mc:Fallback>
                <p:oleObj name="Equation" r:id="rId5" imgW="3085920" imgH="2743200" progId="Equation.DSMT4">
                  <p:embed/>
                  <p:pic>
                    <p:nvPicPr>
                      <p:cNvPr id="0" name=""/>
                      <p:cNvPicPr/>
                      <p:nvPr/>
                    </p:nvPicPr>
                    <p:blipFill>
                      <a:blip r:embed="rId6"/>
                      <a:stretch>
                        <a:fillRect/>
                      </a:stretch>
                    </p:blipFill>
                    <p:spPr>
                      <a:xfrm>
                        <a:off x="3413126" y="644878"/>
                        <a:ext cx="4206874" cy="3739444"/>
                      </a:xfrm>
                      <a:prstGeom prst="rect">
                        <a:avLst/>
                      </a:prstGeom>
                    </p:spPr>
                  </p:pic>
                </p:oleObj>
              </mc:Fallback>
            </mc:AlternateContent>
          </a:graphicData>
        </a:graphic>
      </p:graphicFrame>
    </p:spTree>
    <p:extLst>
      <p:ext uri="{BB962C8B-B14F-4D97-AF65-F5344CB8AC3E}">
        <p14:creationId xmlns:p14="http://schemas.microsoft.com/office/powerpoint/2010/main" val="2181903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02/10/2021</a:t>
            </a:r>
            <a:endParaRPr lang="en-US" dirty="0"/>
          </a:p>
        </p:txBody>
      </p:sp>
      <p:sp>
        <p:nvSpPr>
          <p:cNvPr id="3" name="Footer Placeholder 2"/>
          <p:cNvSpPr>
            <a:spLocks noGrp="1"/>
          </p:cNvSpPr>
          <p:nvPr>
            <p:ph type="ftr" sz="quarter" idx="11"/>
          </p:nvPr>
        </p:nvSpPr>
        <p:spPr/>
        <p:txBody>
          <a:bodyPr/>
          <a:lstStyle/>
          <a:p>
            <a:r>
              <a:rPr lang="en-US"/>
              <a:t>PHY 712  Spring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381000" y="304800"/>
            <a:ext cx="8382000" cy="1200329"/>
          </a:xfrm>
          <a:prstGeom prst="rect">
            <a:avLst/>
          </a:prstGeom>
          <a:noFill/>
        </p:spPr>
        <p:txBody>
          <a:bodyPr wrap="square" rtlCol="0">
            <a:spAutoFit/>
          </a:bodyPr>
          <a:lstStyle/>
          <a:p>
            <a:r>
              <a:rPr lang="en-US" sz="2400" dirty="0">
                <a:latin typeface="+mj-lt"/>
              </a:rPr>
              <a:t>Solution of the Poisson/Laplace equation in various geometries --  cylindrical geometry with no </a:t>
            </a:r>
            <a:r>
              <a:rPr lang="en-US" sz="2400" i="1" dirty="0">
                <a:latin typeface="+mj-lt"/>
              </a:rPr>
              <a:t>z</a:t>
            </a:r>
            <a:r>
              <a:rPr lang="en-US" sz="2400" dirty="0">
                <a:latin typeface="+mj-lt"/>
              </a:rPr>
              <a:t>-dependence (infinitely long wire, for example):</a:t>
            </a:r>
          </a:p>
        </p:txBody>
      </p:sp>
      <p:grpSp>
        <p:nvGrpSpPr>
          <p:cNvPr id="6" name="Group 5"/>
          <p:cNvGrpSpPr/>
          <p:nvPr/>
        </p:nvGrpSpPr>
        <p:grpSpPr>
          <a:xfrm>
            <a:off x="304800" y="1981200"/>
            <a:ext cx="1676400" cy="4267200"/>
            <a:chOff x="2590800" y="2286000"/>
            <a:chExt cx="1676400" cy="4267200"/>
          </a:xfrm>
        </p:grpSpPr>
        <p:sp>
          <p:nvSpPr>
            <p:cNvPr id="7" name="Can 6"/>
            <p:cNvSpPr/>
            <p:nvPr/>
          </p:nvSpPr>
          <p:spPr>
            <a:xfrm>
              <a:off x="2590800" y="2286000"/>
              <a:ext cx="1181100" cy="4267200"/>
            </a:xfrm>
            <a:prstGeom prst="can">
              <a:avLst>
                <a:gd name="adj" fmla="val 84480"/>
              </a:avLst>
            </a:prstGeom>
            <a:gradFill>
              <a:gsLst>
                <a:gs pos="0">
                  <a:schemeClr val="bg1">
                    <a:lumMod val="50000"/>
                  </a:schemeClr>
                </a:gs>
                <a:gs pos="50000">
                  <a:schemeClr val="accent1">
                    <a:tint val="44500"/>
                    <a:satMod val="160000"/>
                  </a:schemeClr>
                </a:gs>
                <a:gs pos="100000">
                  <a:schemeClr val="accent1">
                    <a:tint val="23500"/>
                    <a:satMod val="160000"/>
                  </a:schemeClr>
                </a:gs>
              </a:gsLst>
              <a:lin ang="108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a:off x="3181350" y="2819400"/>
              <a:ext cx="40005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3181350" y="2438400"/>
              <a:ext cx="40005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200400" y="2738735"/>
              <a:ext cx="914400" cy="461665"/>
            </a:xfrm>
            <a:prstGeom prst="rect">
              <a:avLst/>
            </a:prstGeom>
            <a:noFill/>
          </p:spPr>
          <p:txBody>
            <a:bodyPr wrap="square" rtlCol="0">
              <a:spAutoFit/>
            </a:bodyPr>
            <a:lstStyle/>
            <a:p>
              <a:r>
                <a:rPr lang="en-US" sz="2400" b="1" dirty="0">
                  <a:latin typeface="Symbol" pitchFamily="18" charset="2"/>
                </a:rPr>
                <a:t>r</a:t>
              </a:r>
            </a:p>
          </p:txBody>
        </p:sp>
        <p:sp>
          <p:nvSpPr>
            <p:cNvPr id="11" name="TextBox 10"/>
            <p:cNvSpPr txBox="1"/>
            <p:nvPr/>
          </p:nvSpPr>
          <p:spPr>
            <a:xfrm>
              <a:off x="3352800" y="2372975"/>
              <a:ext cx="914400" cy="461665"/>
            </a:xfrm>
            <a:prstGeom prst="rect">
              <a:avLst/>
            </a:prstGeom>
            <a:noFill/>
          </p:spPr>
          <p:txBody>
            <a:bodyPr wrap="square" rtlCol="0">
              <a:spAutoFit/>
            </a:bodyPr>
            <a:lstStyle/>
            <a:p>
              <a:r>
                <a:rPr lang="en-US" sz="2400" b="1" dirty="0">
                  <a:latin typeface="Symbol" pitchFamily="18" charset="2"/>
                </a:rPr>
                <a:t>f</a:t>
              </a:r>
            </a:p>
          </p:txBody>
        </p:sp>
      </p:grpSp>
      <p:graphicFrame>
        <p:nvGraphicFramePr>
          <p:cNvPr id="12" name="Object 11"/>
          <p:cNvGraphicFramePr>
            <a:graphicFrameLocks noChangeAspect="1"/>
          </p:cNvGraphicFramePr>
          <p:nvPr>
            <p:extLst>
              <p:ext uri="{D42A27DB-BD31-4B8C-83A1-F6EECF244321}">
                <p14:modId xmlns:p14="http://schemas.microsoft.com/office/powerpoint/2010/main" val="3205954281"/>
              </p:ext>
            </p:extLst>
          </p:nvPr>
        </p:nvGraphicFramePr>
        <p:xfrm>
          <a:off x="1752600" y="2184400"/>
          <a:ext cx="7237413" cy="4445000"/>
        </p:xfrm>
        <a:graphic>
          <a:graphicData uri="http://schemas.openxmlformats.org/presentationml/2006/ole">
            <mc:AlternateContent xmlns:mc="http://schemas.openxmlformats.org/markup-compatibility/2006">
              <mc:Choice xmlns:v="urn:schemas-microsoft-com:vml" Requires="v">
                <p:oleObj spid="_x0000_s32816" name="数式" r:id="rId3" imgW="3390840" imgH="2082600" progId="Equation.3">
                  <p:embed/>
                </p:oleObj>
              </mc:Choice>
              <mc:Fallback>
                <p:oleObj name="数式" r:id="rId3" imgW="3390840" imgH="2082600" progId="Equation.3">
                  <p:embed/>
                  <p:pic>
                    <p:nvPicPr>
                      <p:cNvPr id="0" name=""/>
                      <p:cNvPicPr>
                        <a:picLocks noChangeAspect="1" noChangeArrowheads="1"/>
                      </p:cNvPicPr>
                      <p:nvPr/>
                    </p:nvPicPr>
                    <p:blipFill>
                      <a:blip r:embed="rId4"/>
                      <a:srcRect/>
                      <a:stretch>
                        <a:fillRect/>
                      </a:stretch>
                    </p:blipFill>
                    <p:spPr bwMode="auto">
                      <a:xfrm>
                        <a:off x="1752600" y="2184400"/>
                        <a:ext cx="7237413" cy="444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77575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B3D361-7761-476F-B99F-2562F671B6C7}"/>
              </a:ext>
            </a:extLst>
          </p:cNvPr>
          <p:cNvSpPr>
            <a:spLocks noGrp="1"/>
          </p:cNvSpPr>
          <p:nvPr>
            <p:ph type="dt" sz="half" idx="10"/>
          </p:nvPr>
        </p:nvSpPr>
        <p:spPr/>
        <p:txBody>
          <a:bodyPr/>
          <a:lstStyle/>
          <a:p>
            <a:r>
              <a:rPr lang="en-US"/>
              <a:t>02/10/2021</a:t>
            </a:r>
            <a:endParaRPr lang="en-US" dirty="0"/>
          </a:p>
        </p:txBody>
      </p:sp>
      <p:sp>
        <p:nvSpPr>
          <p:cNvPr id="3" name="Footer Placeholder 2">
            <a:extLst>
              <a:ext uri="{FF2B5EF4-FFF2-40B4-BE49-F238E27FC236}">
                <a16:creationId xmlns:a16="http://schemas.microsoft.com/office/drawing/2014/main" id="{8D232AE7-A8D7-4C5D-86F2-180008744330}"/>
              </a:ext>
            </a:extLst>
          </p:cNvPr>
          <p:cNvSpPr>
            <a:spLocks noGrp="1"/>
          </p:cNvSpPr>
          <p:nvPr>
            <p:ph type="ftr" sz="quarter" idx="11"/>
          </p:nvPr>
        </p:nvSpPr>
        <p:spPr/>
        <p:txBody>
          <a:bodyPr/>
          <a:lstStyle/>
          <a:p>
            <a:r>
              <a:rPr lang="en-US"/>
              <a:t>PHY 712  Spring 2021 -- Lecture 7</a:t>
            </a:r>
            <a:endParaRPr lang="en-US" dirty="0"/>
          </a:p>
        </p:txBody>
      </p:sp>
      <p:sp>
        <p:nvSpPr>
          <p:cNvPr id="4" name="Slide Number Placeholder 3">
            <a:extLst>
              <a:ext uri="{FF2B5EF4-FFF2-40B4-BE49-F238E27FC236}">
                <a16:creationId xmlns:a16="http://schemas.microsoft.com/office/drawing/2014/main" id="{3DF5E59D-A8BF-4C50-823A-50A70D91B734}"/>
              </a:ext>
            </a:extLst>
          </p:cNvPr>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a:extLst>
              <a:ext uri="{FF2B5EF4-FFF2-40B4-BE49-F238E27FC236}">
                <a16:creationId xmlns:a16="http://schemas.microsoft.com/office/drawing/2014/main" id="{7B648403-7666-4724-9D68-B059DBE9DAF6}"/>
              </a:ext>
            </a:extLst>
          </p:cNvPr>
          <p:cNvSpPr txBox="1"/>
          <p:nvPr/>
        </p:nvSpPr>
        <p:spPr>
          <a:xfrm>
            <a:off x="457200" y="457200"/>
            <a:ext cx="7391400" cy="1938992"/>
          </a:xfrm>
          <a:prstGeom prst="rect">
            <a:avLst/>
          </a:prstGeom>
          <a:noFill/>
        </p:spPr>
        <p:txBody>
          <a:bodyPr wrap="square" rtlCol="0">
            <a:spAutoFit/>
          </a:bodyPr>
          <a:lstStyle/>
          <a:p>
            <a:r>
              <a:rPr lang="en-US" sz="2400" dirty="0">
                <a:latin typeface="+mj-lt"/>
              </a:rPr>
              <a:t>Questions:  How did we get this Green’s function</a:t>
            </a:r>
          </a:p>
          <a:p>
            <a:endParaRPr lang="en-US" sz="2400" dirty="0">
              <a:latin typeface="+mj-lt"/>
            </a:endParaRPr>
          </a:p>
          <a:p>
            <a:r>
              <a:rPr lang="en-US" sz="2400" dirty="0">
                <a:latin typeface="+mj-lt"/>
              </a:rPr>
              <a:t>Comment:  Jackson very cleverly used the ideas we discussed for the two dimensional Cartesian case --</a:t>
            </a:r>
          </a:p>
          <a:p>
            <a:endParaRPr lang="en-US" sz="2400" dirty="0">
              <a:latin typeface="+mj-lt"/>
            </a:endParaRPr>
          </a:p>
        </p:txBody>
      </p:sp>
    </p:spTree>
    <p:extLst>
      <p:ext uri="{BB962C8B-B14F-4D97-AF65-F5344CB8AC3E}">
        <p14:creationId xmlns:p14="http://schemas.microsoft.com/office/powerpoint/2010/main" val="3004509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0140B9-189C-445D-9D83-E9D7F3C3C1DD}"/>
              </a:ext>
            </a:extLst>
          </p:cNvPr>
          <p:cNvSpPr>
            <a:spLocks noGrp="1"/>
          </p:cNvSpPr>
          <p:nvPr>
            <p:ph type="dt" sz="half" idx="10"/>
          </p:nvPr>
        </p:nvSpPr>
        <p:spPr/>
        <p:txBody>
          <a:bodyPr/>
          <a:lstStyle/>
          <a:p>
            <a:r>
              <a:rPr lang="en-US"/>
              <a:t>02/10/2021</a:t>
            </a:r>
            <a:endParaRPr lang="en-US" dirty="0"/>
          </a:p>
        </p:txBody>
      </p:sp>
      <p:sp>
        <p:nvSpPr>
          <p:cNvPr id="3" name="Footer Placeholder 2">
            <a:extLst>
              <a:ext uri="{FF2B5EF4-FFF2-40B4-BE49-F238E27FC236}">
                <a16:creationId xmlns:a16="http://schemas.microsoft.com/office/drawing/2014/main" id="{D221C37B-FF89-48CA-9D92-68437333399A}"/>
              </a:ext>
            </a:extLst>
          </p:cNvPr>
          <p:cNvSpPr>
            <a:spLocks noGrp="1"/>
          </p:cNvSpPr>
          <p:nvPr>
            <p:ph type="ftr" sz="quarter" idx="11"/>
          </p:nvPr>
        </p:nvSpPr>
        <p:spPr/>
        <p:txBody>
          <a:bodyPr/>
          <a:lstStyle/>
          <a:p>
            <a:r>
              <a:rPr lang="en-US"/>
              <a:t>PHY 712  Spring 2021 -- Lecture 7</a:t>
            </a:r>
            <a:endParaRPr lang="en-US" dirty="0"/>
          </a:p>
        </p:txBody>
      </p:sp>
      <p:sp>
        <p:nvSpPr>
          <p:cNvPr id="4" name="Slide Number Placeholder 3">
            <a:extLst>
              <a:ext uri="{FF2B5EF4-FFF2-40B4-BE49-F238E27FC236}">
                <a16:creationId xmlns:a16="http://schemas.microsoft.com/office/drawing/2014/main" id="{1ECBF18D-77C0-4FFF-B139-C728C3A5029B}"/>
              </a:ext>
            </a:extLst>
          </p:cNvPr>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a:extLst>
              <a:ext uri="{FF2B5EF4-FFF2-40B4-BE49-F238E27FC236}">
                <a16:creationId xmlns:a16="http://schemas.microsoft.com/office/drawing/2014/main" id="{4D6D0058-4A99-45D6-9CC5-4A41A09C25C1}"/>
              </a:ext>
            </a:extLst>
          </p:cNvPr>
          <p:cNvSpPr txBox="1"/>
          <p:nvPr/>
        </p:nvSpPr>
        <p:spPr>
          <a:xfrm>
            <a:off x="990600" y="0"/>
            <a:ext cx="7162800" cy="461665"/>
          </a:xfrm>
          <a:prstGeom prst="rect">
            <a:avLst/>
          </a:prstGeom>
          <a:noFill/>
        </p:spPr>
        <p:txBody>
          <a:bodyPr wrap="square" rtlCol="0">
            <a:spAutoFit/>
          </a:bodyPr>
          <a:lstStyle/>
          <a:p>
            <a:r>
              <a:rPr lang="en-US" sz="2400" dirty="0">
                <a:latin typeface="+mj-lt"/>
              </a:rPr>
              <a:t>Green’s function construction -- continued</a:t>
            </a:r>
          </a:p>
        </p:txBody>
      </p:sp>
      <p:graphicFrame>
        <p:nvGraphicFramePr>
          <p:cNvPr id="6" name="Object 5">
            <a:extLst>
              <a:ext uri="{FF2B5EF4-FFF2-40B4-BE49-F238E27FC236}">
                <a16:creationId xmlns:a16="http://schemas.microsoft.com/office/drawing/2014/main" id="{9DD4957A-F301-4AE4-A8A9-000023BBCD4E}"/>
              </a:ext>
            </a:extLst>
          </p:cNvPr>
          <p:cNvGraphicFramePr>
            <a:graphicFrameLocks noChangeAspect="1"/>
          </p:cNvGraphicFramePr>
          <p:nvPr>
            <p:extLst>
              <p:ext uri="{D42A27DB-BD31-4B8C-83A1-F6EECF244321}">
                <p14:modId xmlns:p14="http://schemas.microsoft.com/office/powerpoint/2010/main" val="2319557941"/>
              </p:ext>
            </p:extLst>
          </p:nvPr>
        </p:nvGraphicFramePr>
        <p:xfrm>
          <a:off x="255588" y="358775"/>
          <a:ext cx="8329612" cy="1622425"/>
        </p:xfrm>
        <a:graphic>
          <a:graphicData uri="http://schemas.openxmlformats.org/presentationml/2006/ole">
            <mc:AlternateContent xmlns:mc="http://schemas.openxmlformats.org/markup-compatibility/2006">
              <mc:Choice xmlns:v="urn:schemas-microsoft-com:vml" Requires="v">
                <p:oleObj spid="_x0000_s39948" name="Equation" r:id="rId3" imgW="6260760" imgH="1295280" progId="Equation.DSMT4">
                  <p:embed/>
                </p:oleObj>
              </mc:Choice>
              <mc:Fallback>
                <p:oleObj name="Equation" r:id="rId3" imgW="6260760" imgH="1295280" progId="Equation.DSMT4">
                  <p:embed/>
                  <p:pic>
                    <p:nvPicPr>
                      <p:cNvPr id="6" name="Object 5"/>
                      <p:cNvPicPr/>
                      <p:nvPr/>
                    </p:nvPicPr>
                    <p:blipFill>
                      <a:blip r:embed="rId4"/>
                      <a:stretch>
                        <a:fillRect/>
                      </a:stretch>
                    </p:blipFill>
                    <p:spPr>
                      <a:xfrm>
                        <a:off x="255588" y="358775"/>
                        <a:ext cx="8329612" cy="1622425"/>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9ABF0849-85EF-4AAE-B02F-B4C2EA464830}"/>
              </a:ext>
            </a:extLst>
          </p:cNvPr>
          <p:cNvGraphicFramePr>
            <a:graphicFrameLocks noChangeAspect="1"/>
          </p:cNvGraphicFramePr>
          <p:nvPr>
            <p:extLst>
              <p:ext uri="{D42A27DB-BD31-4B8C-83A1-F6EECF244321}">
                <p14:modId xmlns:p14="http://schemas.microsoft.com/office/powerpoint/2010/main" val="3727427551"/>
              </p:ext>
            </p:extLst>
          </p:nvPr>
        </p:nvGraphicFramePr>
        <p:xfrm>
          <a:off x="325438" y="2030413"/>
          <a:ext cx="7475537" cy="4095750"/>
        </p:xfrm>
        <a:graphic>
          <a:graphicData uri="http://schemas.openxmlformats.org/presentationml/2006/ole">
            <mc:AlternateContent xmlns:mc="http://schemas.openxmlformats.org/markup-compatibility/2006">
              <mc:Choice xmlns:v="urn:schemas-microsoft-com:vml" Requires="v">
                <p:oleObj spid="_x0000_s39949" name="Equation" r:id="rId5" imgW="5816520" imgH="3187440" progId="Equation.DSMT4">
                  <p:embed/>
                </p:oleObj>
              </mc:Choice>
              <mc:Fallback>
                <p:oleObj name="Equation" r:id="rId5" imgW="5816520" imgH="3187440" progId="Equation.DSMT4">
                  <p:embed/>
                  <p:pic>
                    <p:nvPicPr>
                      <p:cNvPr id="7" name="Object 6"/>
                      <p:cNvPicPr/>
                      <p:nvPr/>
                    </p:nvPicPr>
                    <p:blipFill>
                      <a:blip r:embed="rId6"/>
                      <a:stretch>
                        <a:fillRect/>
                      </a:stretch>
                    </p:blipFill>
                    <p:spPr>
                      <a:xfrm>
                        <a:off x="325438" y="2030413"/>
                        <a:ext cx="7475537" cy="4095750"/>
                      </a:xfrm>
                      <a:prstGeom prst="rect">
                        <a:avLst/>
                      </a:prstGeom>
                    </p:spPr>
                  </p:pic>
                </p:oleObj>
              </mc:Fallback>
            </mc:AlternateContent>
          </a:graphicData>
        </a:graphic>
      </p:graphicFrame>
    </p:spTree>
    <p:extLst>
      <p:ext uri="{BB962C8B-B14F-4D97-AF65-F5344CB8AC3E}">
        <p14:creationId xmlns:p14="http://schemas.microsoft.com/office/powerpoint/2010/main" val="3337133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13373</TotalTime>
  <Words>768</Words>
  <Application>Microsoft Office PowerPoint</Application>
  <PresentationFormat>On-screen Show (4:3)</PresentationFormat>
  <Paragraphs>209</Paragraphs>
  <Slides>36</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36</vt:i4>
      </vt:variant>
    </vt:vector>
  </HeadingPairs>
  <TitlesOfParts>
    <vt:vector size="43" baseType="lpstr">
      <vt:lpstr>Arial</vt:lpstr>
      <vt:lpstr>Calibri</vt:lpstr>
      <vt:lpstr>Symbol</vt:lpstr>
      <vt:lpstr>Office Theme</vt:lpstr>
      <vt:lpstr>Equation</vt:lpstr>
      <vt:lpstr>数式</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713</cp:revision>
  <cp:lastPrinted>2019-01-30T03:42:27Z</cp:lastPrinted>
  <dcterms:created xsi:type="dcterms:W3CDTF">2012-01-10T18:32:24Z</dcterms:created>
  <dcterms:modified xsi:type="dcterms:W3CDTF">2021-02-10T15:55:15Z</dcterms:modified>
</cp:coreProperties>
</file>