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354" r:id="rId3"/>
    <p:sldId id="384" r:id="rId4"/>
    <p:sldId id="385" r:id="rId5"/>
    <p:sldId id="386" r:id="rId6"/>
    <p:sldId id="392" r:id="rId7"/>
    <p:sldId id="387" r:id="rId8"/>
    <p:sldId id="391" r:id="rId9"/>
    <p:sldId id="393" r:id="rId10"/>
    <p:sldId id="395" r:id="rId11"/>
    <p:sldId id="397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06" r:id="rId21"/>
    <p:sldId id="407" r:id="rId22"/>
    <p:sldId id="408" r:id="rId23"/>
    <p:sldId id="409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55" d="100"/>
          <a:sy n="55" d="100"/>
        </p:scale>
        <p:origin x="118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2.wmf"/><Relationship Id="rId4" Type="http://schemas.openxmlformats.org/officeDocument/2006/relationships/image" Target="../media/image3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337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6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hyperlink" Target="http://www.uic.edu/classes/eecs/eecs520/textbook/node32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458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Finish reading Chap. 3 and start Chap. 4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 err="1">
                <a:solidFill>
                  <a:schemeClr val="folHlink"/>
                </a:solidFill>
              </a:rPr>
              <a:t>Multipole</a:t>
            </a:r>
            <a:r>
              <a:rPr lang="en-US" sz="3200" b="1" dirty="0">
                <a:solidFill>
                  <a:schemeClr val="folHlink"/>
                </a:solidFill>
              </a:rPr>
              <a:t> moment expansion of electrostatic potential – 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Spherical coordinates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Cartesian coordinates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479427"/>
              </p:ext>
            </p:extLst>
          </p:nvPr>
        </p:nvGraphicFramePr>
        <p:xfrm>
          <a:off x="342900" y="973138"/>
          <a:ext cx="8458200" cy="491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6" name="Equation" r:id="rId3" imgW="6946560" imgH="4025880" progId="Equation.DSMT4">
                  <p:embed/>
                </p:oleObj>
              </mc:Choice>
              <mc:Fallback>
                <p:oleObj name="Equation" r:id="rId3" imgW="6946560" imgH="4025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973138"/>
                        <a:ext cx="8458200" cy="491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3349251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535341"/>
              </p:ext>
            </p:extLst>
          </p:nvPr>
        </p:nvGraphicFramePr>
        <p:xfrm>
          <a:off x="685800" y="649246"/>
          <a:ext cx="7696200" cy="5751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1" name="Equation" r:id="rId3" imgW="6400800" imgH="4775040" progId="Equation.DSMT4">
                  <p:embed/>
                </p:oleObj>
              </mc:Choice>
              <mc:Fallback>
                <p:oleObj name="Equation" r:id="rId3" imgW="6400800" imgH="4775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49246"/>
                        <a:ext cx="7696200" cy="5751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335560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36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2716720"/>
            <a:ext cx="89535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-24384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continued: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95400" y="1066800"/>
            <a:ext cx="1143000" cy="1981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572000" y="2436304"/>
            <a:ext cx="2057400" cy="17546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653874"/>
              </p:ext>
            </p:extLst>
          </p:nvPr>
        </p:nvGraphicFramePr>
        <p:xfrm>
          <a:off x="228600" y="435047"/>
          <a:ext cx="7053262" cy="189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7" name="Equation" r:id="rId4" imgW="5168880" imgH="1384200" progId="Equation.DSMT4">
                  <p:embed/>
                </p:oleObj>
              </mc:Choice>
              <mc:Fallback>
                <p:oleObj name="Equation" r:id="rId4" imgW="5168880" imgH="1384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35047"/>
                        <a:ext cx="7053262" cy="189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3886200" y="2785191"/>
            <a:ext cx="0" cy="3376404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3236267" y="4455468"/>
            <a:ext cx="990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B050"/>
                </a:solidFill>
                <a:latin typeface="+mj-lt"/>
              </a:rPr>
              <a:t>r = a</a:t>
            </a:r>
          </a:p>
        </p:txBody>
      </p:sp>
    </p:spTree>
    <p:extLst>
      <p:ext uri="{BB962C8B-B14F-4D97-AF65-F5344CB8AC3E}">
        <p14:creationId xmlns:p14="http://schemas.microsoft.com/office/powerpoint/2010/main" val="2457202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Notion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990820"/>
              </p:ext>
            </p:extLst>
          </p:nvPr>
        </p:nvGraphicFramePr>
        <p:xfrm>
          <a:off x="612775" y="1074738"/>
          <a:ext cx="8150225" cy="486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5" name="Equation" r:id="rId3" imgW="4279680" imgH="2590560" progId="Equation.DSMT4">
                  <p:embed/>
                </p:oleObj>
              </mc:Choice>
              <mc:Fallback>
                <p:oleObj name="Equation" r:id="rId3" imgW="4279680" imgH="2590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1074738"/>
                        <a:ext cx="8150225" cy="486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781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Significance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227740"/>
              </p:ext>
            </p:extLst>
          </p:nvPr>
        </p:nvGraphicFramePr>
        <p:xfrm>
          <a:off x="450850" y="1006475"/>
          <a:ext cx="8266113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1" name="Equation" r:id="rId3" imgW="4038480" imgH="2590560" progId="Equation.DSMT4">
                  <p:embed/>
                </p:oleObj>
              </mc:Choice>
              <mc:Fallback>
                <p:oleObj name="Equation" r:id="rId3" imgW="4038480" imgH="2590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006475"/>
                        <a:ext cx="8266113" cy="531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572000" y="5334000"/>
            <a:ext cx="2743200" cy="690860"/>
            <a:chOff x="4572000" y="5334000"/>
            <a:chExt cx="2743200" cy="690860"/>
          </a:xfrm>
        </p:grpSpPr>
        <p:sp>
          <p:nvSpPr>
            <p:cNvPr id="7" name="Left Brace 6"/>
            <p:cNvSpPr/>
            <p:nvPr/>
          </p:nvSpPr>
          <p:spPr>
            <a:xfrm rot="-5400000">
              <a:off x="5791200" y="4114800"/>
              <a:ext cx="304800" cy="2743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15000" y="5562600"/>
              <a:ext cx="685800" cy="462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>
                  <a:latin typeface="+mj-lt"/>
                </a:rPr>
                <a:t>q</a:t>
              </a:r>
              <a:r>
                <a:rPr lang="en-US" sz="2400" i="1" baseline="-25000" dirty="0" err="1">
                  <a:latin typeface="+mj-lt"/>
                </a:rPr>
                <a:t>lm</a:t>
              </a:r>
              <a:endParaRPr lang="en-US" sz="2400" i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423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263864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Relationship between spherical harmonic and Cartesian forms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874662"/>
              </p:ext>
            </p:extLst>
          </p:nvPr>
        </p:nvGraphicFramePr>
        <p:xfrm>
          <a:off x="487680" y="3450432"/>
          <a:ext cx="2808287" cy="278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33" name="数式" r:id="rId3" imgW="1371600" imgH="1358640" progId="Equation.3">
                  <p:embed/>
                </p:oleObj>
              </mc:Choice>
              <mc:Fallback>
                <p:oleObj name="数式" r:id="rId3" imgW="1371600" imgH="1358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" y="3450432"/>
                        <a:ext cx="2808287" cy="278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241619"/>
              </p:ext>
            </p:extLst>
          </p:nvPr>
        </p:nvGraphicFramePr>
        <p:xfrm>
          <a:off x="4197350" y="3570287"/>
          <a:ext cx="4108450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34" name="数式" r:id="rId5" imgW="2006280" imgH="1358640" progId="Equation.3">
                  <p:embed/>
                </p:oleObj>
              </mc:Choice>
              <mc:Fallback>
                <p:oleObj name="数式" r:id="rId5" imgW="2006280" imgH="1358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7350" y="3570287"/>
                        <a:ext cx="4108450" cy="278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773322"/>
              </p:ext>
            </p:extLst>
          </p:nvPr>
        </p:nvGraphicFramePr>
        <p:xfrm>
          <a:off x="2908300" y="20320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35" name="Equation" r:id="rId7" imgW="914400" imgH="250560" progId="Equation.DSMT4">
                  <p:embed/>
                </p:oleObj>
              </mc:Choice>
              <mc:Fallback>
                <p:oleObj name="Equation" r:id="rId7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08300" y="20320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785205"/>
              </p:ext>
            </p:extLst>
          </p:nvPr>
        </p:nvGraphicFramePr>
        <p:xfrm>
          <a:off x="182880" y="579038"/>
          <a:ext cx="4952348" cy="1719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36" name="Equation" r:id="rId9" imgW="3035160" imgH="1054080" progId="Equation.DSMT4">
                  <p:embed/>
                </p:oleObj>
              </mc:Choice>
              <mc:Fallback>
                <p:oleObj name="Equation" r:id="rId9" imgW="30351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2880" y="579038"/>
                        <a:ext cx="4952348" cy="17198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152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 continued: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146647"/>
              </p:ext>
            </p:extLst>
          </p:nvPr>
        </p:nvGraphicFramePr>
        <p:xfrm>
          <a:off x="5165708" y="33347"/>
          <a:ext cx="3833143" cy="923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37" name="Equation" r:id="rId11" imgW="2793960" imgH="672840" progId="Equation.DSMT4">
                  <p:embed/>
                </p:oleObj>
              </mc:Choice>
              <mc:Fallback>
                <p:oleObj name="Equation" r:id="rId11" imgW="27939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65708" y="33347"/>
                        <a:ext cx="3833143" cy="923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6202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739681"/>
              </p:ext>
            </p:extLst>
          </p:nvPr>
        </p:nvGraphicFramePr>
        <p:xfrm>
          <a:off x="685800" y="671266"/>
          <a:ext cx="8191500" cy="5829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5" name="Equation" r:id="rId3" imgW="6667200" imgH="4736880" progId="Equation.DSMT4">
                  <p:embed/>
                </p:oleObj>
              </mc:Choice>
              <mc:Fallback>
                <p:oleObj name="Equation" r:id="rId3" imgW="6667200" imgH="473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71266"/>
                        <a:ext cx="8191500" cy="58295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previous example:</a:t>
            </a:r>
          </a:p>
        </p:txBody>
      </p:sp>
    </p:spTree>
    <p:extLst>
      <p:ext uri="{BB962C8B-B14F-4D97-AF65-F5344CB8AC3E}">
        <p14:creationId xmlns:p14="http://schemas.microsoft.com/office/powerpoint/2010/main" val="660715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62786"/>
              </p:ext>
            </p:extLst>
          </p:nvPr>
        </p:nvGraphicFramePr>
        <p:xfrm>
          <a:off x="936625" y="1368425"/>
          <a:ext cx="6888163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1" name="数式" r:id="rId3" imgW="3365280" imgH="2082600" progId="Equation.3">
                  <p:embed/>
                </p:oleObj>
              </mc:Choice>
              <mc:Fallback>
                <p:oleObj name="数式" r:id="rId3" imgW="336528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368425"/>
                        <a:ext cx="6888163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 form of electrostatic potential in terms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moments:</a:t>
            </a:r>
          </a:p>
        </p:txBody>
      </p:sp>
    </p:spTree>
    <p:extLst>
      <p:ext uri="{BB962C8B-B14F-4D97-AF65-F5344CB8AC3E}">
        <p14:creationId xmlns:p14="http://schemas.microsoft.com/office/powerpoint/2010/main" val="3911550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multipole expansion in evaluating energy of a very localized charge density </a:t>
            </a:r>
            <a:r>
              <a:rPr lang="en-US" sz="2400" dirty="0">
                <a:latin typeface="Symbol" pitchFamily="18" charset="2"/>
              </a:rPr>
              <a:t>r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in a electrostatic field </a:t>
            </a:r>
            <a:r>
              <a:rPr lang="en-US" sz="2400" dirty="0">
                <a:latin typeface="Symbol" pitchFamily="18" charset="2"/>
              </a:rPr>
              <a:t>F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(such as an nucleus in the field produced by electrons in an atom).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507698"/>
              </p:ext>
            </p:extLst>
          </p:nvPr>
        </p:nvGraphicFramePr>
        <p:xfrm>
          <a:off x="703263" y="2254250"/>
          <a:ext cx="73564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4" name="数式" r:id="rId3" imgW="3593880" imgH="1218960" progId="Equation.3">
                  <p:embed/>
                </p:oleObj>
              </mc:Choice>
              <mc:Fallback>
                <p:oleObj name="数式" r:id="rId3" imgW="359388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254250"/>
                        <a:ext cx="7356475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2699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examples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81000" y="914400"/>
            <a:ext cx="2438400" cy="2362200"/>
            <a:chOff x="381000" y="914400"/>
            <a:chExt cx="2438400" cy="236220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417320" y="1219200"/>
              <a:ext cx="0" cy="2057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09600" y="2247900"/>
              <a:ext cx="1905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609600" y="1752600"/>
              <a:ext cx="15240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81000" y="27432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86000" y="220533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y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47800" y="9144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z</a:t>
              </a:r>
            </a:p>
          </p:txBody>
        </p:sp>
      </p:grpSp>
      <p:sp>
        <p:nvSpPr>
          <p:cNvPr id="23" name="Oval 22"/>
          <p:cNvSpPr/>
          <p:nvPr/>
        </p:nvSpPr>
        <p:spPr>
          <a:xfrm>
            <a:off x="1264920" y="155448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280160" y="2667000"/>
            <a:ext cx="304800" cy="304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257800" y="2667000"/>
            <a:ext cx="2438400" cy="2362200"/>
            <a:chOff x="5257800" y="914400"/>
            <a:chExt cx="2438400" cy="2362200"/>
          </a:xfrm>
        </p:grpSpPr>
        <p:grpSp>
          <p:nvGrpSpPr>
            <p:cNvPr id="16" name="Group 15"/>
            <p:cNvGrpSpPr/>
            <p:nvPr/>
          </p:nvGrpSpPr>
          <p:grpSpPr>
            <a:xfrm>
              <a:off x="5257800" y="914400"/>
              <a:ext cx="2438400" cy="2362200"/>
              <a:chOff x="381000" y="914400"/>
              <a:chExt cx="2438400" cy="23622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1417320" y="1219200"/>
                <a:ext cx="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609600" y="2247900"/>
                <a:ext cx="1905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609600" y="1752600"/>
                <a:ext cx="15240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381000" y="27432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x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286000" y="22053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y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447800" y="9144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z</a:t>
                </a:r>
              </a:p>
            </p:txBody>
          </p:sp>
        </p:grpSp>
        <p:sp>
          <p:nvSpPr>
            <p:cNvPr id="25" name="Oval 24"/>
            <p:cNvSpPr/>
            <p:nvPr/>
          </p:nvSpPr>
          <p:spPr>
            <a:xfrm>
              <a:off x="6131908" y="153924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141720" y="274320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5993704" y="1931096"/>
              <a:ext cx="609600" cy="6096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577877"/>
              </p:ext>
            </p:extLst>
          </p:nvPr>
        </p:nvGraphicFramePr>
        <p:xfrm>
          <a:off x="190171" y="3453129"/>
          <a:ext cx="3856427" cy="1363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4" name="Equation" r:id="rId3" imgW="3200400" imgH="1130040" progId="Equation.DSMT4">
                  <p:embed/>
                </p:oleObj>
              </mc:Choice>
              <mc:Fallback>
                <p:oleObj name="Equation" r:id="rId3" imgW="3200400" imgH="1130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71" y="3453129"/>
                        <a:ext cx="3856427" cy="13633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999484"/>
              </p:ext>
            </p:extLst>
          </p:nvPr>
        </p:nvGraphicFramePr>
        <p:xfrm>
          <a:off x="3683000" y="5182368"/>
          <a:ext cx="5384800" cy="106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5" name="Equation" r:id="rId5" imgW="4051080" imgH="799920" progId="Equation.DSMT4">
                  <p:embed/>
                </p:oleObj>
              </mc:Choice>
              <mc:Fallback>
                <p:oleObj name="Equation" r:id="rId5" imgW="4051080" imgH="79992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5182368"/>
                        <a:ext cx="5384800" cy="1066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155448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+mj-lt"/>
              </a:rPr>
              <a:t>+q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52600" y="2662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70C0"/>
                </a:solidFill>
                <a:latin typeface="+mj-lt"/>
              </a:rPr>
              <a:t>-q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33372" y="441328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+mj-lt"/>
              </a:rPr>
              <a:t>+q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62600" y="31197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+mj-lt"/>
              </a:rPr>
              <a:t>+q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629400" y="3581400"/>
            <a:ext cx="924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70C0"/>
                </a:solidFill>
                <a:latin typeface="+mj-lt"/>
              </a:rPr>
              <a:t>-2q</a:t>
            </a:r>
          </a:p>
        </p:txBody>
      </p:sp>
    </p:spTree>
    <p:extLst>
      <p:ext uri="{BB962C8B-B14F-4D97-AF65-F5344CB8AC3E}">
        <p14:creationId xmlns:p14="http://schemas.microsoft.com/office/powerpoint/2010/main" val="385835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BEA49E-5B4C-42DE-918A-AB40F2ACB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85801"/>
            <a:ext cx="9144000" cy="497492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3886200"/>
            <a:ext cx="8839200" cy="228600"/>
          </a:xfrm>
          <a:prstGeom prst="rect">
            <a:avLst/>
          </a:prstGeom>
          <a:solidFill>
            <a:srgbClr val="FFC00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048373"/>
              </p:ext>
            </p:extLst>
          </p:nvPr>
        </p:nvGraphicFramePr>
        <p:xfrm>
          <a:off x="579438" y="838200"/>
          <a:ext cx="8183562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8" name="数式" r:id="rId3" imgW="4622760" imgH="1841400" progId="Equation.3">
                  <p:embed/>
                </p:oleObj>
              </mc:Choice>
              <mc:Fallback>
                <p:oleObj name="数式" r:id="rId3" imgW="4622760" imgH="18414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838200"/>
                        <a:ext cx="8183562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983950"/>
              </p:ext>
            </p:extLst>
          </p:nvPr>
        </p:nvGraphicFramePr>
        <p:xfrm>
          <a:off x="1104106" y="4343400"/>
          <a:ext cx="6935787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9" name="数式" r:id="rId5" imgW="3695400" imgH="444240" progId="Equation.3">
                  <p:embed/>
                </p:oleObj>
              </mc:Choice>
              <mc:Fallback>
                <p:oleObj name="数式" r:id="rId5" imgW="369540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06" y="4343400"/>
                        <a:ext cx="6935787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397472"/>
              </p:ext>
            </p:extLst>
          </p:nvPr>
        </p:nvGraphicFramePr>
        <p:xfrm>
          <a:off x="423863" y="5157788"/>
          <a:ext cx="829627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30" name="数式" r:id="rId7" imgW="4419360" imgH="469800" progId="Equation.3">
                  <p:embed/>
                </p:oleObj>
              </mc:Choice>
              <mc:Fallback>
                <p:oleObj name="数式" r:id="rId7" imgW="441936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5157788"/>
                        <a:ext cx="8296275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7967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856166"/>
              </p:ext>
            </p:extLst>
          </p:nvPr>
        </p:nvGraphicFramePr>
        <p:xfrm>
          <a:off x="285750" y="981075"/>
          <a:ext cx="8294688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6" name="数式" r:id="rId3" imgW="4419360" imgH="1015920" progId="Equation.3">
                  <p:embed/>
                </p:oleObj>
              </mc:Choice>
              <mc:Fallback>
                <p:oleObj name="数式" r:id="rId3" imgW="4419360" imgH="10159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981075"/>
                        <a:ext cx="8294688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592237"/>
              </p:ext>
            </p:extLst>
          </p:nvPr>
        </p:nvGraphicFramePr>
        <p:xfrm>
          <a:off x="381000" y="3048000"/>
          <a:ext cx="555307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7" name="数式" r:id="rId5" imgW="2958840" imgH="685800" progId="Equation.3">
                  <p:embed/>
                </p:oleObj>
              </mc:Choice>
              <mc:Fallback>
                <p:oleObj name="数式" r:id="rId5" imgW="295884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0"/>
                        <a:ext cx="5553075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824792"/>
              </p:ext>
            </p:extLst>
          </p:nvPr>
        </p:nvGraphicFramePr>
        <p:xfrm>
          <a:off x="577850" y="4575175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8" name="数式" r:id="rId7" imgW="2920680" imgH="685800" progId="Equation.3">
                  <p:embed/>
                </p:oleObj>
              </mc:Choice>
              <mc:Fallback>
                <p:oleObj name="数式" r:id="rId7" imgW="292068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4575175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569011"/>
              </p:ext>
            </p:extLst>
          </p:nvPr>
        </p:nvGraphicFramePr>
        <p:xfrm>
          <a:off x="5486400" y="3378199"/>
          <a:ext cx="3396060" cy="849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9" name="Equation" r:id="rId9" imgW="2539800" imgH="634680" progId="Equation.DSMT4">
                  <p:embed/>
                </p:oleObj>
              </mc:Choice>
              <mc:Fallback>
                <p:oleObj name="Equation" r:id="rId9" imgW="25398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86400" y="3378199"/>
                        <a:ext cx="3396060" cy="849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6540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131089"/>
              </p:ext>
            </p:extLst>
          </p:nvPr>
        </p:nvGraphicFramePr>
        <p:xfrm>
          <a:off x="489069" y="822622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88" name="数式" r:id="rId3" imgW="2920680" imgH="685800" progId="Equation.3">
                  <p:embed/>
                </p:oleObj>
              </mc:Choice>
              <mc:Fallback>
                <p:oleObj name="数式" r:id="rId3" imgW="29206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069" y="822622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3838"/>
              </p:ext>
            </p:extLst>
          </p:nvPr>
        </p:nvGraphicFramePr>
        <p:xfrm>
          <a:off x="549275" y="2254646"/>
          <a:ext cx="600392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89" name="数式" r:id="rId5" imgW="2933640" imgH="685800" progId="Equation.3">
                  <p:embed/>
                </p:oleObj>
              </mc:Choice>
              <mc:Fallback>
                <p:oleObj name="数式" r:id="rId5" imgW="293364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254646"/>
                        <a:ext cx="6003925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637809"/>
              </p:ext>
            </p:extLst>
          </p:nvPr>
        </p:nvGraphicFramePr>
        <p:xfrm>
          <a:off x="656214" y="3740943"/>
          <a:ext cx="5243512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90" name="数式" r:id="rId7" imgW="2793960" imgH="1168200" progId="Equation.3">
                  <p:embed/>
                </p:oleObj>
              </mc:Choice>
              <mc:Fallback>
                <p:oleObj name="数式" r:id="rId7" imgW="2793960" imgH="1168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14" y="3740943"/>
                        <a:ext cx="5243512" cy="220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83251"/>
              </p:ext>
            </p:extLst>
          </p:nvPr>
        </p:nvGraphicFramePr>
        <p:xfrm>
          <a:off x="4267200" y="2835274"/>
          <a:ext cx="4293610" cy="1031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91" name="Equation" r:id="rId9" imgW="3543120" imgH="850680" progId="Equation.DSMT4">
                  <p:embed/>
                </p:oleObj>
              </mc:Choice>
              <mc:Fallback>
                <p:oleObj name="Equation" r:id="rId9" imgW="354312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67200" y="2835274"/>
                        <a:ext cx="4293610" cy="1031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8368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228160"/>
              </p:ext>
            </p:extLst>
          </p:nvPr>
        </p:nvGraphicFramePr>
        <p:xfrm>
          <a:off x="694689" y="990600"/>
          <a:ext cx="8083551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4" name="数式" r:id="rId3" imgW="3949560" imgH="711000" progId="Equation.3">
                  <p:embed/>
                </p:oleObj>
              </mc:Choice>
              <mc:Fallback>
                <p:oleObj name="数式" r:id="rId3" imgW="39495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89" y="990600"/>
                        <a:ext cx="8083551" cy="145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404048"/>
              </p:ext>
            </p:extLst>
          </p:nvPr>
        </p:nvGraphicFramePr>
        <p:xfrm>
          <a:off x="694689" y="2675692"/>
          <a:ext cx="7269163" cy="1973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05" name="Equation" r:id="rId5" imgW="4724280" imgH="1282680" progId="Equation.DSMT4">
                  <p:embed/>
                </p:oleObj>
              </mc:Choice>
              <mc:Fallback>
                <p:oleObj name="Equation" r:id="rId5" imgW="4724280" imgH="12826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89" y="2675692"/>
                        <a:ext cx="7269163" cy="1973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6052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and Laplace equation in spherical polar coordinates</a:t>
            </a:r>
          </a:p>
        </p:txBody>
      </p:sp>
      <p:pic>
        <p:nvPicPr>
          <p:cNvPr id="18434" name="Picture 2" descr="\begin{figure}&#10;\begin{center}&#10;\mbox{}&#10;\centerline{\psfig{figure=appendix/spherical_polar_coordinates.eps,height=6cm}}&#10;\end{center}\end{figure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038999"/>
            <a:ext cx="554355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6092795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4"/>
              </a:rPr>
              <a:t>http://www.uic.edu/classes/eecs/eecs520/textbook/node32.html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912589"/>
              </p:ext>
            </p:extLst>
          </p:nvPr>
        </p:nvGraphicFramePr>
        <p:xfrm>
          <a:off x="5029200" y="2215337"/>
          <a:ext cx="211455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7" name="数式" r:id="rId5" imgW="990360" imgH="634680" progId="Equation.3">
                  <p:embed/>
                </p:oleObj>
              </mc:Choice>
              <mc:Fallback>
                <p:oleObj name="数式" r:id="rId5" imgW="99036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15337"/>
                        <a:ext cx="2114550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936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912991"/>
              </p:ext>
            </p:extLst>
          </p:nvPr>
        </p:nvGraphicFramePr>
        <p:xfrm>
          <a:off x="268288" y="1344613"/>
          <a:ext cx="8404225" cy="382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1" name="Equation" r:id="rId3" imgW="3936960" imgH="1790640" progId="Equation.DSMT4">
                  <p:embed/>
                </p:oleObj>
              </mc:Choice>
              <mc:Fallback>
                <p:oleObj name="Equation" r:id="rId3" imgW="3936960" imgH="1790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1344613"/>
                        <a:ext cx="8404225" cy="382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and Laplace equation in spherical polar coordinates -- continued</a:t>
            </a:r>
          </a:p>
        </p:txBody>
      </p:sp>
    </p:spTree>
    <p:extLst>
      <p:ext uri="{BB962C8B-B14F-4D97-AF65-F5344CB8AC3E}">
        <p14:creationId xmlns:p14="http://schemas.microsoft.com/office/powerpoint/2010/main" val="2413995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Properties of spherical harmonic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015299"/>
              </p:ext>
            </p:extLst>
          </p:nvPr>
        </p:nvGraphicFramePr>
        <p:xfrm>
          <a:off x="228600" y="992907"/>
          <a:ext cx="8323358" cy="4872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6" name="Equation" r:id="rId3" imgW="6717960" imgH="3924000" progId="Equation.DSMT4">
                  <p:embed/>
                </p:oleObj>
              </mc:Choice>
              <mc:Fallback>
                <p:oleObj name="Equation" r:id="rId3" imgW="6717960" imgH="392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2907"/>
                        <a:ext cx="8323358" cy="48721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998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156608"/>
              </p:ext>
            </p:extLst>
          </p:nvPr>
        </p:nvGraphicFramePr>
        <p:xfrm>
          <a:off x="1565910" y="842665"/>
          <a:ext cx="5667375" cy="5358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3" name="数式" r:id="rId3" imgW="2717640" imgH="2565360" progId="Equation.3">
                  <p:embed/>
                </p:oleObj>
              </mc:Choice>
              <mc:Fallback>
                <p:oleObj name="数式" r:id="rId3" imgW="2717640" imgH="2565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910" y="842665"/>
                        <a:ext cx="5667375" cy="5358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381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Legendre and Associated Legendre functions</a:t>
            </a:r>
          </a:p>
        </p:txBody>
      </p:sp>
    </p:spTree>
    <p:extLst>
      <p:ext uri="{BB962C8B-B14F-4D97-AF65-F5344CB8AC3E}">
        <p14:creationId xmlns:p14="http://schemas.microsoft.com/office/powerpoint/2010/main" val="2483240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831250"/>
              </p:ext>
            </p:extLst>
          </p:nvPr>
        </p:nvGraphicFramePr>
        <p:xfrm>
          <a:off x="152400" y="1295400"/>
          <a:ext cx="878546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9" name="数式" r:id="rId3" imgW="2425680" imgH="482400" progId="Equation.3">
                  <p:embed/>
                </p:oleObj>
              </mc:Choice>
              <mc:Fallback>
                <p:oleObj name="数式" r:id="rId3" imgW="24256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8785469" cy="175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49333"/>
              </p:ext>
            </p:extLst>
          </p:nvPr>
        </p:nvGraphicFramePr>
        <p:xfrm>
          <a:off x="139700" y="3090863"/>
          <a:ext cx="7043738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0" name="数式" r:id="rId5" imgW="3441600" imgH="1422360" progId="Equation.3">
                  <p:embed/>
                </p:oleObj>
              </mc:Choice>
              <mc:Fallback>
                <p:oleObj name="数式" r:id="rId5" imgW="3441600" imgH="1422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3090863"/>
                        <a:ext cx="7043738" cy="291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295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spherical harmonic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624877"/>
              </p:ext>
            </p:extLst>
          </p:nvPr>
        </p:nvGraphicFramePr>
        <p:xfrm>
          <a:off x="1312863" y="762000"/>
          <a:ext cx="3951287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9" name="数式" r:id="rId3" imgW="1930320" imgH="2717640" progId="Equation.3">
                  <p:embed/>
                </p:oleObj>
              </mc:Choice>
              <mc:Fallback>
                <p:oleObj name="数式" r:id="rId3" imgW="1930320" imgH="2717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762000"/>
                        <a:ext cx="3951287" cy="557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637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159509"/>
              </p:ext>
            </p:extLst>
          </p:nvPr>
        </p:nvGraphicFramePr>
        <p:xfrm>
          <a:off x="247650" y="187325"/>
          <a:ext cx="8501063" cy="593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7" name="Equation" r:id="rId3" imgW="4724280" imgH="3288960" progId="Equation.DSMT4">
                  <p:embed/>
                </p:oleObj>
              </mc:Choice>
              <mc:Fallback>
                <p:oleObj name="Equation" r:id="rId3" imgW="4724280" imgH="3288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187325"/>
                        <a:ext cx="8501063" cy="593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466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12686</TotalTime>
  <Words>437</Words>
  <Application>Microsoft Office PowerPoint</Application>
  <PresentationFormat>On-screen Show (4:3)</PresentationFormat>
  <Paragraphs>114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Symbol</vt:lpstr>
      <vt:lpstr>Office Theme</vt:lpstr>
      <vt:lpstr>数式</vt:lpstr>
      <vt:lpstr>MathType 7.0 Equation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719</cp:revision>
  <cp:lastPrinted>2020-01-31T17:53:07Z</cp:lastPrinted>
  <dcterms:created xsi:type="dcterms:W3CDTF">2012-01-10T18:32:24Z</dcterms:created>
  <dcterms:modified xsi:type="dcterms:W3CDTF">2021-02-11T03:29:22Z</dcterms:modified>
</cp:coreProperties>
</file>