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10" r:id="rId4"/>
    <p:sldId id="413" r:id="rId5"/>
    <p:sldId id="414" r:id="rId6"/>
    <p:sldId id="384" r:id="rId7"/>
    <p:sldId id="385" r:id="rId8"/>
    <p:sldId id="386" r:id="rId9"/>
    <p:sldId id="392" r:id="rId10"/>
    <p:sldId id="411" r:id="rId11"/>
    <p:sldId id="391" r:id="rId12"/>
    <p:sldId id="412" r:id="rId13"/>
    <p:sldId id="387" r:id="rId14"/>
    <p:sldId id="393" r:id="rId15"/>
    <p:sldId id="395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8" d="100"/>
          <a:sy n="68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8.wmf"/><Relationship Id="rId4" Type="http://schemas.openxmlformats.org/officeDocument/2006/relationships/image" Target="../media/image4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1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5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hyperlink" Target="http://www.uic.edu/classes/eecs/eecs520/textbook/node32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3 and start Chap.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>
                <a:solidFill>
                  <a:schemeClr val="folHlink"/>
                </a:solidFill>
              </a:rPr>
              <a:t>Multipole</a:t>
            </a:r>
            <a:r>
              <a:rPr lang="en-US" sz="3200" b="1" dirty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CB04F-6D04-45E1-8566-6D5692EB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B71E3-1493-41C1-8361-EEF11C79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A6D16-F9D4-4637-84C3-307C4188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36F11E2-C5F5-40DE-84E4-73B8C662D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29818"/>
              </p:ext>
            </p:extLst>
          </p:nvPr>
        </p:nvGraphicFramePr>
        <p:xfrm>
          <a:off x="1676400" y="516731"/>
          <a:ext cx="5226050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7" name="Equation" r:id="rId3" imgW="2323800" imgH="2590560" progId="Equation.DSMT4">
                  <p:embed/>
                </p:oleObj>
              </mc:Choice>
              <mc:Fallback>
                <p:oleObj name="Equation" r:id="rId3" imgW="2323800" imgH="259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516731"/>
                        <a:ext cx="5226050" cy="582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697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3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2FD98-42B5-407D-BAFE-80C2189A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F9FD6D-74FA-478C-9030-D50EA8CE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92ADF-AC1C-4BAA-828B-952A7194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BD9155-EC22-4723-A930-EAF3AFB79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48696"/>
              </p:ext>
            </p:extLst>
          </p:nvPr>
        </p:nvGraphicFramePr>
        <p:xfrm>
          <a:off x="381000" y="304800"/>
          <a:ext cx="5943600" cy="4065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Equation" r:id="rId3" imgW="1968480" imgH="1346040" progId="Equation.DSMT4">
                  <p:embed/>
                </p:oleObj>
              </mc:Choice>
              <mc:Fallback>
                <p:oleObj name="Equation" r:id="rId3" imgW="196848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304800"/>
                        <a:ext cx="5943600" cy="4065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F1E599-B50F-4F27-B625-06A2ABE19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046306"/>
              </p:ext>
            </p:extLst>
          </p:nvPr>
        </p:nvGraphicFramePr>
        <p:xfrm>
          <a:off x="545324" y="4572000"/>
          <a:ext cx="787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Equation" r:id="rId5" imgW="3543120" imgH="685800" progId="Equation.DSMT4">
                  <p:embed/>
                </p:oleObj>
              </mc:Choice>
              <mc:Fallback>
                <p:oleObj name="Equation" r:id="rId5" imgW="3543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5324" y="4572000"/>
                        <a:ext cx="78740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56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Even more 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9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0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59509"/>
              </p:ext>
            </p:extLst>
          </p:nvPr>
        </p:nvGraphicFramePr>
        <p:xfrm>
          <a:off x="247650" y="187325"/>
          <a:ext cx="8501063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11" name="Equation" r:id="rId3" imgW="4724280" imgH="3288960" progId="Equation.DSMT4">
                  <p:embed/>
                </p:oleObj>
              </mc:Choice>
              <mc:Fallback>
                <p:oleObj name="Equation" r:id="rId3" imgW="472428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87325"/>
                        <a:ext cx="8501063" cy="593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79427"/>
              </p:ext>
            </p:extLst>
          </p:nvPr>
        </p:nvGraphicFramePr>
        <p:xfrm>
          <a:off x="342900" y="973138"/>
          <a:ext cx="8458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0" name="Equation" r:id="rId3" imgW="6946560" imgH="4025880" progId="Equation.DSMT4">
                  <p:embed/>
                </p:oleObj>
              </mc:Choice>
              <mc:Fallback>
                <p:oleObj name="Equation" r:id="rId3" imgW="69465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73138"/>
                        <a:ext cx="8458200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35341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5" name="Equation" r:id="rId3" imgW="6400800" imgH="4775040" progId="Equation.DSMT4">
                  <p:embed/>
                </p:oleObj>
              </mc:Choice>
              <mc:Fallback>
                <p:oleObj name="Equation" r:id="rId3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71672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43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0668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2436304"/>
            <a:ext cx="2057400" cy="17546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653874"/>
              </p:ext>
            </p:extLst>
          </p:nvPr>
        </p:nvGraphicFramePr>
        <p:xfrm>
          <a:off x="228600" y="435047"/>
          <a:ext cx="7053262" cy="189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31" name="Equation" r:id="rId4" imgW="5168880" imgH="1384200" progId="Equation.DSMT4">
                  <p:embed/>
                </p:oleObj>
              </mc:Choice>
              <mc:Fallback>
                <p:oleObj name="Equation" r:id="rId4" imgW="5168880" imgH="1384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35047"/>
                        <a:ext cx="7053262" cy="189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886200" y="2785191"/>
            <a:ext cx="0" cy="337640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236267" y="4455468"/>
            <a:ext cx="99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90820"/>
              </p:ext>
            </p:extLst>
          </p:nvPr>
        </p:nvGraphicFramePr>
        <p:xfrm>
          <a:off x="612775" y="1074738"/>
          <a:ext cx="8150225" cy="48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9" name="Equation" r:id="rId3" imgW="4279680" imgH="2590560" progId="Equation.DSMT4">
                  <p:embed/>
                </p:oleObj>
              </mc:Choice>
              <mc:Fallback>
                <p:oleObj name="Equation" r:id="rId3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074738"/>
                        <a:ext cx="8150225" cy="48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5" name="Equation" r:id="rId3" imgW="4038480" imgH="2590560" progId="Equation.DSMT4">
                  <p:embed/>
                </p:oleObj>
              </mc:Choice>
              <mc:Fallback>
                <p:oleObj name="Equation" r:id="rId3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+mj-lt"/>
                </a:rPr>
                <a:t>q</a:t>
              </a:r>
              <a:r>
                <a:rPr lang="en-US" sz="2400" i="1" baseline="-25000" dirty="0" err="1">
                  <a:latin typeface="+mj-lt"/>
                </a:rPr>
                <a:t>lm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BEA49E-5B4C-42DE-918A-AB40F2ACB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5801"/>
            <a:ext cx="9144000" cy="497492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3886200"/>
            <a:ext cx="8839200" cy="2286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Relationship between spherical harmonic and Cartesian forms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3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4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5" name="Equation" r:id="rId7" imgW="914400" imgH="250560" progId="Equation.DSMT4">
                  <p:embed/>
                </p:oleObj>
              </mc:Choice>
              <mc:Fallback>
                <p:oleObj name="Equation" r:id="rId7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6" name="Equation" r:id="rId9" imgW="3035160" imgH="1054080" progId="Equation.DSMT4">
                  <p:embed/>
                </p:oleObj>
              </mc:Choice>
              <mc:Fallback>
                <p:oleObj name="Equation" r:id="rId9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7" name="Equation" r:id="rId11" imgW="2793960" imgH="672840" progId="Equation.DSMT4">
                  <p:embed/>
                </p:oleObj>
              </mc:Choice>
              <mc:Fallback>
                <p:oleObj name="Equation" r:id="rId11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9" name="Equation" r:id="rId3" imgW="6667200" imgH="4736880" progId="Equation.DSMT4">
                  <p:embed/>
                </p:oleObj>
              </mc:Choice>
              <mc:Fallback>
                <p:oleObj name="Equation" r:id="rId3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5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expansion in evaluating energy of 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an nucleus in the field produced by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8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2" name="Equation" r:id="rId3" imgW="3200400" imgH="1130040" progId="Equation.DSMT4">
                  <p:embed/>
                </p:oleObj>
              </mc:Choice>
              <mc:Fallback>
                <p:oleObj name="Equation" r:id="rId3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3" name="Equation" r:id="rId5" imgW="4051080" imgH="799920" progId="Equation.DSMT4">
                  <p:embed/>
                </p:oleObj>
              </mc:Choice>
              <mc:Fallback>
                <p:oleObj name="Equation" r:id="rId5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5544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3372" y="4413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3119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9400" y="3581400"/>
            <a:ext cx="92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-2q</a:t>
            </a:r>
          </a:p>
        </p:txBody>
      </p:sp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0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1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2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2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3" name="Equation" r:id="rId5" imgW="2984400" imgH="685800" progId="Equation.DSMT4">
                  <p:embed/>
                </p:oleObj>
              </mc:Choice>
              <mc:Fallback>
                <p:oleObj name="Equation" r:id="rId5" imgW="29844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4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5" name="Equation" r:id="rId9" imgW="2539800" imgH="634680" progId="Equation.DSMT4">
                  <p:embed/>
                </p:oleObj>
              </mc:Choice>
              <mc:Fallback>
                <p:oleObj name="Equation" r:id="rId9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4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5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6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47" name="Equation" r:id="rId9" imgW="3543120" imgH="850680" progId="Equation.DSMT4">
                  <p:embed/>
                </p:oleObj>
              </mc:Choice>
              <mc:Fallback>
                <p:oleObj name="Equation" r:id="rId9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7738"/>
              </p:ext>
            </p:extLst>
          </p:nvPr>
        </p:nvGraphicFramePr>
        <p:xfrm>
          <a:off x="565150" y="990600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2" name="Equation" r:id="rId3" imgW="4076640" imgH="711000" progId="Equation.DSMT4">
                  <p:embed/>
                </p:oleObj>
              </mc:Choice>
              <mc:Fallback>
                <p:oleObj name="Equation" r:id="rId3" imgW="4076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90600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404048"/>
              </p:ext>
            </p:extLst>
          </p:nvPr>
        </p:nvGraphicFramePr>
        <p:xfrm>
          <a:off x="694689" y="2675692"/>
          <a:ext cx="7269163" cy="1973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33" name="Equation" r:id="rId5" imgW="4724280" imgH="1282680" progId="Equation.DSMT4">
                  <p:embed/>
                </p:oleObj>
              </mc:Choice>
              <mc:Fallback>
                <p:oleObj name="Equation" r:id="rId5" imgW="4724280" imgH="12826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2675692"/>
                        <a:ext cx="7269163" cy="1973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1942B-ABD6-46AE-98A9-E133EB52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C1928-37E9-4872-8295-308F57C6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B8B00-CAEC-42D7-81BA-2C209D29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3A9BE3-F4D5-4732-8F8A-5CA9E800B4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8021"/>
            <a:ext cx="9144000" cy="3501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5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233292-90C8-4CF3-8E93-97F1B0E7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BDF3E8-D9B6-4D7D-8FEA-54B43C4E6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B78DA-5B89-43C0-8E96-383CFACBA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D7521B-9BF8-4E72-8D40-2C04EB03936E}"/>
              </a:ext>
            </a:extLst>
          </p:cNvPr>
          <p:cNvSpPr txBox="1"/>
          <p:nvPr/>
        </p:nvSpPr>
        <p:spPr>
          <a:xfrm>
            <a:off x="304800" y="228600"/>
            <a:ext cx="8382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Gao -- </a:t>
            </a:r>
            <a:r>
              <a:rPr lang="en-US" dirty="0"/>
              <a:t>We bring up multipole moments for changing expression of Phi. What other purposes does it have?</a:t>
            </a:r>
          </a:p>
          <a:p>
            <a:r>
              <a:rPr lang="en-US" sz="2400" dirty="0">
                <a:latin typeface="+mj-lt"/>
              </a:rPr>
              <a:t>From Tim -- </a:t>
            </a:r>
            <a:r>
              <a:rPr lang="en-US" dirty="0"/>
              <a:t>So you say the equation on slide 7 is important.  Is the method to describe your charge density (normally in factors of sines and cosines) into spherical harmonics such as </a:t>
            </a:r>
            <a:r>
              <a:rPr lang="en-US" dirty="0" err="1"/>
              <a:t>Y_lm</a:t>
            </a:r>
            <a:r>
              <a:rPr lang="en-US" dirty="0"/>
              <a:t> so that we can use the equation on slide 7?  </a:t>
            </a:r>
          </a:p>
          <a:p>
            <a:r>
              <a:rPr lang="en-US" sz="2400" dirty="0">
                <a:latin typeface="+mj-lt"/>
              </a:rPr>
              <a:t>From Nick -- </a:t>
            </a:r>
            <a:r>
              <a:rPr lang="en-US" dirty="0"/>
              <a:t>On a different note from yesterday's lecture. When we are discussing the cylindrical shell, we say it only works for m=0 and I get cosine integral argument, but we have a factor of 1/m, so how can m=0?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47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25FB9-02F9-41E3-BEFC-554F6C55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68EA45-F5CD-438B-9363-32E9EDBDB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662F01-F6D1-4207-9E15-8E263BD5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B7557BC-178A-4BCA-A0CD-D6DA8F6A34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513501"/>
              </p:ext>
            </p:extLst>
          </p:nvPr>
        </p:nvGraphicFramePr>
        <p:xfrm>
          <a:off x="2132013" y="1271588"/>
          <a:ext cx="4573587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2" name="Equation" r:id="rId3" imgW="3365280" imgH="990360" progId="Equation.DSMT4">
                  <p:embed/>
                </p:oleObj>
              </mc:Choice>
              <mc:Fallback>
                <p:oleObj name="Equation" r:id="rId3" imgW="33652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2013" y="1271588"/>
                        <a:ext cx="4573587" cy="1344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379765-28A6-4918-A768-069DF3FD1262}"/>
              </a:ext>
            </a:extLst>
          </p:cNvPr>
          <p:cNvSpPr txBox="1"/>
          <p:nvPr/>
        </p:nvSpPr>
        <p:spPr>
          <a:xfrm>
            <a:off x="228600" y="3048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Brief comment about cylindrical geometry case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BAD4CBD-0F4F-4C60-9BD7-6B504FBD7B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771339"/>
              </p:ext>
            </p:extLst>
          </p:nvPr>
        </p:nvGraphicFramePr>
        <p:xfrm>
          <a:off x="609600" y="3209925"/>
          <a:ext cx="8229600" cy="332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Equation" r:id="rId5" imgW="3454200" imgH="1396800" progId="Equation.DSMT4">
                  <p:embed/>
                </p:oleObj>
              </mc:Choice>
              <mc:Fallback>
                <p:oleObj name="Equation" r:id="rId5" imgW="345420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" y="3209925"/>
                        <a:ext cx="8229600" cy="332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089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61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12991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5" name="Equation" r:id="rId3" imgW="3936960" imgH="1790640" progId="Equation.DSMT4">
                  <p:embed/>
                </p:oleObj>
              </mc:Choice>
              <mc:Fallback>
                <p:oleObj name="Equation" r:id="rId3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0" name="Equation" r:id="rId3" imgW="6717960" imgH="3924000" progId="Equation.DSMT4">
                  <p:embed/>
                </p:oleObj>
              </mc:Choice>
              <mc:Fallback>
                <p:oleObj name="Equation" r:id="rId3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02/12/2021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56608"/>
              </p:ext>
            </p:extLst>
          </p:nvPr>
        </p:nvGraphicFramePr>
        <p:xfrm>
          <a:off x="1565910" y="842665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7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5910" y="842665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Legendre and Associated Legendre functions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12859</TotalTime>
  <Words>501</Words>
  <Application>Microsoft Office PowerPoint</Application>
  <PresentationFormat>On-screen Show (4:3)</PresentationFormat>
  <Paragraphs>134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Symbol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732</cp:revision>
  <cp:lastPrinted>2020-01-31T17:53:07Z</cp:lastPrinted>
  <dcterms:created xsi:type="dcterms:W3CDTF">2012-01-10T18:32:24Z</dcterms:created>
  <dcterms:modified xsi:type="dcterms:W3CDTF">2021-02-12T15:55:27Z</dcterms:modified>
</cp:coreProperties>
</file>