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96" r:id="rId2"/>
    <p:sldId id="354" r:id="rId3"/>
    <p:sldId id="429" r:id="rId4"/>
    <p:sldId id="393" r:id="rId5"/>
    <p:sldId id="430" r:id="rId6"/>
    <p:sldId id="428" r:id="rId7"/>
    <p:sldId id="423" r:id="rId8"/>
    <p:sldId id="424" r:id="rId9"/>
    <p:sldId id="425" r:id="rId10"/>
    <p:sldId id="426" r:id="rId11"/>
    <p:sldId id="427" r:id="rId12"/>
    <p:sldId id="399" r:id="rId13"/>
    <p:sldId id="403" r:id="rId14"/>
    <p:sldId id="407" r:id="rId15"/>
    <p:sldId id="418" r:id="rId16"/>
    <p:sldId id="419" r:id="rId17"/>
    <p:sldId id="420" r:id="rId18"/>
    <p:sldId id="421" r:id="rId19"/>
    <p:sldId id="422" r:id="rId20"/>
    <p:sldId id="415" r:id="rId21"/>
    <p:sldId id="408" r:id="rId22"/>
    <p:sldId id="409" r:id="rId23"/>
    <p:sldId id="410" r:id="rId24"/>
    <p:sldId id="411" r:id="rId25"/>
    <p:sldId id="416" r:id="rId26"/>
    <p:sldId id="412" r:id="rId27"/>
    <p:sldId id="413" r:id="rId28"/>
    <p:sldId id="414" r:id="rId29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  <a:srgbClr val="FF00FF"/>
    <a:srgbClr val="FFCC66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68" d="100"/>
          <a:sy n="68" d="100"/>
        </p:scale>
        <p:origin x="98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68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4" Type="http://schemas.openxmlformats.org/officeDocument/2006/relationships/image" Target="../media/image24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2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2.wmf"/><Relationship Id="rId1" Type="http://schemas.openxmlformats.org/officeDocument/2006/relationships/image" Target="../media/image41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2.wmf"/><Relationship Id="rId4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2/15/2021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7" tIns="48324" rIns="96647" bIns="4832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47" tIns="48324" rIns="96647" bIns="483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42841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02/15/2021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02/15/2021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02/15/2021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02/15/2021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02/15/2021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02/15/2021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02/15/2021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9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02/15/2021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02/15/2021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02/15/2021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02/15/2021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712  Spring 2021 -- Lecture 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4.bin"/><Relationship Id="rId10" Type="http://schemas.openxmlformats.org/officeDocument/2006/relationships/image" Target="../media/image16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16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17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9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0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2.bin"/><Relationship Id="rId10" Type="http://schemas.openxmlformats.org/officeDocument/2006/relationships/image" Target="../media/image24.wmf"/><Relationship Id="rId4" Type="http://schemas.openxmlformats.org/officeDocument/2006/relationships/image" Target="../media/image21.wmf"/><Relationship Id="rId9" Type="http://schemas.openxmlformats.org/officeDocument/2006/relationships/oleObject" Target="../embeddings/oleObject24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25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26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27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28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29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31.bin"/><Relationship Id="rId4" Type="http://schemas.openxmlformats.org/officeDocument/2006/relationships/image" Target="../media/image30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34.bin"/><Relationship Id="rId4" Type="http://schemas.openxmlformats.org/officeDocument/2006/relationships/image" Target="../media/image33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35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4" Type="http://schemas.openxmlformats.org/officeDocument/2006/relationships/image" Target="../media/image36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38.wmf"/><Relationship Id="rId5" Type="http://schemas.openxmlformats.org/officeDocument/2006/relationships/oleObject" Target="../embeddings/oleObject38.bin"/><Relationship Id="rId4" Type="http://schemas.openxmlformats.org/officeDocument/2006/relationships/image" Target="../media/image37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40.bin"/><Relationship Id="rId4" Type="http://schemas.openxmlformats.org/officeDocument/2006/relationships/image" Target="../media/image39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42.wmf"/><Relationship Id="rId5" Type="http://schemas.openxmlformats.org/officeDocument/2006/relationships/oleObject" Target="../embeddings/oleObject42.bin"/><Relationship Id="rId4" Type="http://schemas.openxmlformats.org/officeDocument/2006/relationships/image" Target="../media/image41.wmf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3" Type="http://schemas.openxmlformats.org/officeDocument/2006/relationships/oleObject" Target="../embeddings/oleObject43.bin"/><Relationship Id="rId7" Type="http://schemas.openxmlformats.org/officeDocument/2006/relationships/oleObject" Target="../embeddings/oleObject4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4.vml"/><Relationship Id="rId6" Type="http://schemas.openxmlformats.org/officeDocument/2006/relationships/image" Target="../media/image44.wmf"/><Relationship Id="rId5" Type="http://schemas.openxmlformats.org/officeDocument/2006/relationships/oleObject" Target="../embeddings/oleObject44.bin"/><Relationship Id="rId4" Type="http://schemas.openxmlformats.org/officeDocument/2006/relationships/image" Target="../media/image43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5.vml"/><Relationship Id="rId5" Type="http://schemas.openxmlformats.org/officeDocument/2006/relationships/image" Target="../media/image47.png"/><Relationship Id="rId4" Type="http://schemas.openxmlformats.org/officeDocument/2006/relationships/image" Target="../media/image46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52400"/>
            <a:ext cx="82296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712 Electrodynamics</a:t>
            </a:r>
          </a:p>
          <a:p>
            <a:pPr algn="ctr"/>
            <a:r>
              <a:rPr lang="en-US" sz="3200" b="1" dirty="0"/>
              <a:t>10-10:50 AM  MWF  Online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Class for Lecture 9: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Continue reading Chapter 4</a:t>
            </a:r>
          </a:p>
          <a:p>
            <a:pPr marL="914400" lvl="3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Dipolar fields and dielectrics</a:t>
            </a:r>
          </a:p>
          <a:p>
            <a:pPr marL="1885950" lvl="4" indent="-514350">
              <a:spcBef>
                <a:spcPct val="50000"/>
              </a:spcBef>
              <a:buFont typeface="+mj-lt"/>
              <a:buAutoNum type="alphaUcPeriod"/>
            </a:pPr>
            <a:r>
              <a:rPr lang="en-US" sz="3200" b="1" dirty="0">
                <a:solidFill>
                  <a:schemeClr val="folHlink"/>
                </a:solidFill>
              </a:rPr>
              <a:t>Electric field due to a dipole</a:t>
            </a:r>
          </a:p>
          <a:p>
            <a:pPr marL="1885950" lvl="4" indent="-514350">
              <a:spcBef>
                <a:spcPct val="50000"/>
              </a:spcBef>
              <a:buFont typeface="+mj-lt"/>
              <a:buAutoNum type="alphaUcPeriod"/>
            </a:pPr>
            <a:r>
              <a:rPr lang="en-US" sz="3200" b="1" dirty="0">
                <a:solidFill>
                  <a:schemeClr val="folHlink"/>
                </a:solidFill>
              </a:rPr>
              <a:t>Electric polarization  P</a:t>
            </a:r>
          </a:p>
          <a:p>
            <a:pPr marL="1885950" lvl="4" indent="-514350">
              <a:spcBef>
                <a:spcPct val="50000"/>
              </a:spcBef>
              <a:buFont typeface="+mj-lt"/>
              <a:buAutoNum type="alphaUcPeriod"/>
            </a:pPr>
            <a:r>
              <a:rPr lang="en-US" sz="3200" b="1" dirty="0">
                <a:solidFill>
                  <a:schemeClr val="folHlink"/>
                </a:solidFill>
              </a:rPr>
              <a:t>Electric displacement  D and dielectric functions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048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More details continued -- 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2131089"/>
              </p:ext>
            </p:extLst>
          </p:nvPr>
        </p:nvGraphicFramePr>
        <p:xfrm>
          <a:off x="489069" y="822622"/>
          <a:ext cx="5481638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9" name="数式" r:id="rId3" imgW="2920680" imgH="685800" progId="Equation.3">
                  <p:embed/>
                </p:oleObj>
              </mc:Choice>
              <mc:Fallback>
                <p:oleObj name="数式" r:id="rId3" imgW="2920680" imgH="685800" progId="Equation.3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069" y="822622"/>
                        <a:ext cx="5481638" cy="1292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73838"/>
              </p:ext>
            </p:extLst>
          </p:nvPr>
        </p:nvGraphicFramePr>
        <p:xfrm>
          <a:off x="549275" y="2254646"/>
          <a:ext cx="6003925" cy="140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0" name="数式" r:id="rId5" imgW="2933640" imgH="685800" progId="Equation.3">
                  <p:embed/>
                </p:oleObj>
              </mc:Choice>
              <mc:Fallback>
                <p:oleObj name="数式" r:id="rId5" imgW="2933640" imgH="685800" progId="Equation.3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275" y="2254646"/>
                        <a:ext cx="6003925" cy="140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1637809"/>
              </p:ext>
            </p:extLst>
          </p:nvPr>
        </p:nvGraphicFramePr>
        <p:xfrm>
          <a:off x="656214" y="3740943"/>
          <a:ext cx="5243512" cy="2201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1" name="数式" r:id="rId7" imgW="2793960" imgH="1168200" progId="Equation.3">
                  <p:embed/>
                </p:oleObj>
              </mc:Choice>
              <mc:Fallback>
                <p:oleObj name="数式" r:id="rId7" imgW="2793960" imgH="1168200" progId="Equation.3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6214" y="3740943"/>
                        <a:ext cx="5243512" cy="2201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383251"/>
              </p:ext>
            </p:extLst>
          </p:nvPr>
        </p:nvGraphicFramePr>
        <p:xfrm>
          <a:off x="4267200" y="2835274"/>
          <a:ext cx="4293610" cy="10310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2" name="Equation" r:id="rId9" imgW="3543120" imgH="850680" progId="Equation.DSMT4">
                  <p:embed/>
                </p:oleObj>
              </mc:Choice>
              <mc:Fallback>
                <p:oleObj name="Equation" r:id="rId9" imgW="3543120" imgH="85068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267200" y="2835274"/>
                        <a:ext cx="4293610" cy="10310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883686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048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Another example of </a:t>
            </a:r>
            <a:r>
              <a:rPr lang="en-US" sz="2400" dirty="0" err="1">
                <a:latin typeface="+mj-lt"/>
              </a:rPr>
              <a:t>multipole</a:t>
            </a:r>
            <a:r>
              <a:rPr lang="en-US" sz="2400" dirty="0">
                <a:latin typeface="+mj-lt"/>
              </a:rPr>
              <a:t> distribution -- continued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7887738"/>
              </p:ext>
            </p:extLst>
          </p:nvPr>
        </p:nvGraphicFramePr>
        <p:xfrm>
          <a:off x="565150" y="990600"/>
          <a:ext cx="8343900" cy="1455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90" name="Equation" r:id="rId3" imgW="4076640" imgH="711000" progId="Equation.DSMT4">
                  <p:embed/>
                </p:oleObj>
              </mc:Choice>
              <mc:Fallback>
                <p:oleObj name="Equation" r:id="rId3" imgW="4076640" imgH="711000" progId="Equation.DSMT4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150" y="990600"/>
                        <a:ext cx="8343900" cy="1455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5404048"/>
              </p:ext>
            </p:extLst>
          </p:nvPr>
        </p:nvGraphicFramePr>
        <p:xfrm>
          <a:off x="694689" y="2675692"/>
          <a:ext cx="7269163" cy="19730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91" name="Equation" r:id="rId5" imgW="4724280" imgH="1282680" progId="Equation.DSMT4">
                  <p:embed/>
                </p:oleObj>
              </mc:Choice>
              <mc:Fallback>
                <p:oleObj name="Equation" r:id="rId5" imgW="4724280" imgH="128268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689" y="2675692"/>
                        <a:ext cx="7269163" cy="197305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AEEB5B2A-6DBF-48BE-8EC8-A1D604041709}"/>
              </a:ext>
            </a:extLst>
          </p:cNvPr>
          <p:cNvSpPr txBox="1"/>
          <p:nvPr/>
        </p:nvSpPr>
        <p:spPr>
          <a:xfrm>
            <a:off x="1143000" y="5105400"/>
            <a:ext cx="72691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Here </a:t>
            </a:r>
            <a:r>
              <a:rPr lang="en-US" sz="2400" i="1" dirty="0">
                <a:latin typeface="+mj-lt"/>
              </a:rPr>
              <a:t>q</a:t>
            </a:r>
            <a:r>
              <a:rPr lang="en-US" sz="2400" dirty="0">
                <a:latin typeface="+mj-lt"/>
              </a:rPr>
              <a:t> stands for the elementary charge</a:t>
            </a:r>
          </a:p>
          <a:p>
            <a:r>
              <a:rPr lang="en-US" sz="2400" i="1" dirty="0">
                <a:latin typeface="+mj-lt"/>
              </a:rPr>
              <a:t>q=e</a:t>
            </a:r>
            <a:r>
              <a:rPr lang="en-US" sz="2400" dirty="0">
                <a:latin typeface="+mj-lt"/>
              </a:rPr>
              <a:t>=1.602176634x10</a:t>
            </a:r>
            <a:r>
              <a:rPr lang="en-US" sz="2400" baseline="30000" dirty="0">
                <a:latin typeface="+mj-lt"/>
              </a:rPr>
              <a:t>-19</a:t>
            </a:r>
            <a:r>
              <a:rPr lang="en-US" sz="2400" dirty="0">
                <a:latin typeface="+mj-lt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8960526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2286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Notion of </a:t>
            </a:r>
            <a:r>
              <a:rPr lang="en-US" sz="2400" dirty="0" err="1">
                <a:latin typeface="+mj-lt"/>
              </a:rPr>
              <a:t>multipole</a:t>
            </a:r>
            <a:r>
              <a:rPr lang="en-US" sz="2400" dirty="0">
                <a:latin typeface="+mj-lt"/>
              </a:rPr>
              <a:t> moment: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5551415"/>
              </p:ext>
            </p:extLst>
          </p:nvPr>
        </p:nvGraphicFramePr>
        <p:xfrm>
          <a:off x="1027112" y="1074737"/>
          <a:ext cx="7888288" cy="4868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40" name="数式" r:id="rId3" imgW="4203360" imgH="2590560" progId="Equation.3">
                  <p:embed/>
                </p:oleObj>
              </mc:Choice>
              <mc:Fallback>
                <p:oleObj name="数式" r:id="rId3" imgW="4203360" imgH="25905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7112" y="1074737"/>
                        <a:ext cx="7888288" cy="4868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697813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5762786"/>
              </p:ext>
            </p:extLst>
          </p:nvPr>
        </p:nvGraphicFramePr>
        <p:xfrm>
          <a:off x="936625" y="1368425"/>
          <a:ext cx="6888163" cy="427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36" name="数式" r:id="rId3" imgW="3365280" imgH="2082600" progId="Equation.3">
                  <p:embed/>
                </p:oleObj>
              </mc:Choice>
              <mc:Fallback>
                <p:oleObj name="数式" r:id="rId3" imgW="3365280" imgH="2082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6625" y="1368425"/>
                        <a:ext cx="6888163" cy="427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457200"/>
            <a:ext cx="784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General form of electrostatic potential in terms of </a:t>
            </a:r>
            <a:r>
              <a:rPr lang="en-US" sz="2400" dirty="0" err="1">
                <a:latin typeface="+mj-lt"/>
              </a:rPr>
              <a:t>multipole</a:t>
            </a:r>
            <a:r>
              <a:rPr lang="en-US" sz="2400" dirty="0">
                <a:latin typeface="+mj-lt"/>
              </a:rPr>
              <a:t> moments:</a:t>
            </a:r>
          </a:p>
        </p:txBody>
      </p:sp>
    </p:spTree>
    <p:extLst>
      <p:ext uri="{BB962C8B-B14F-4D97-AF65-F5344CB8AC3E}">
        <p14:creationId xmlns:p14="http://schemas.microsoft.com/office/powerpoint/2010/main" val="39115502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8871179"/>
              </p:ext>
            </p:extLst>
          </p:nvPr>
        </p:nvGraphicFramePr>
        <p:xfrm>
          <a:off x="1339850" y="1489075"/>
          <a:ext cx="5538788" cy="3440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251" name="Equation" r:id="rId3" imgW="2705040" imgH="1676160" progId="Equation.DSMT4">
                  <p:embed/>
                </p:oleObj>
              </mc:Choice>
              <mc:Fallback>
                <p:oleObj name="Equation" r:id="rId3" imgW="2705040" imgH="1676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9850" y="1489075"/>
                        <a:ext cx="5538788" cy="3440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4572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Focus on dipolar contributions:</a:t>
            </a:r>
          </a:p>
        </p:txBody>
      </p:sp>
      <p:sp>
        <p:nvSpPr>
          <p:cNvPr id="8" name="Up Arrow 7"/>
          <p:cNvSpPr/>
          <p:nvPr/>
        </p:nvSpPr>
        <p:spPr>
          <a:xfrm>
            <a:off x="3124200" y="4867656"/>
            <a:ext cx="533400" cy="381000"/>
          </a:xfrm>
          <a:prstGeom prst="upArrow">
            <a:avLst/>
          </a:prstGeom>
          <a:solidFill>
            <a:srgbClr val="DA32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447800" y="5499398"/>
            <a:ext cx="3048000" cy="7490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>
              <a:latin typeface="+mj-lt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7582345"/>
              </p:ext>
            </p:extLst>
          </p:nvPr>
        </p:nvGraphicFramePr>
        <p:xfrm>
          <a:off x="3340100" y="20828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252" name="Equation" r:id="rId5" imgW="914400" imgH="198720" progId="Equation.DSMT4">
                  <p:embed/>
                </p:oleObj>
              </mc:Choice>
              <mc:Fallback>
                <p:oleObj name="Equation" r:id="rId5" imgW="914400" imgH="19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340100" y="20828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7511474"/>
              </p:ext>
            </p:extLst>
          </p:nvPr>
        </p:nvGraphicFramePr>
        <p:xfrm>
          <a:off x="1139825" y="5481638"/>
          <a:ext cx="3392488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253" name="Equation" r:id="rId7" imgW="1612800" imgH="203040" progId="Equation.DSMT4">
                  <p:embed/>
                </p:oleObj>
              </mc:Choice>
              <mc:Fallback>
                <p:oleObj name="Equation" r:id="rId7" imgW="16128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139825" y="5481638"/>
                        <a:ext cx="3392488" cy="488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Up Arrow 11"/>
          <p:cNvSpPr/>
          <p:nvPr/>
        </p:nvSpPr>
        <p:spPr>
          <a:xfrm>
            <a:off x="5562600" y="4881562"/>
            <a:ext cx="533400" cy="381000"/>
          </a:xfrm>
          <a:prstGeom prst="up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1356456"/>
              </p:ext>
            </p:extLst>
          </p:nvPr>
        </p:nvGraphicFramePr>
        <p:xfrm>
          <a:off x="4992688" y="5461000"/>
          <a:ext cx="323215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254" name="Equation" r:id="rId9" imgW="1536480" imgH="177480" progId="Equation.DSMT4">
                  <p:embed/>
                </p:oleObj>
              </mc:Choice>
              <mc:Fallback>
                <p:oleObj name="Equation" r:id="rId9" imgW="1536480" imgH="17748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992688" y="5461000"/>
                        <a:ext cx="3232150" cy="428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368846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7536" y="304800"/>
            <a:ext cx="861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“Justification” of </a:t>
            </a:r>
            <a:r>
              <a:rPr lang="en-US" sz="2400" dirty="0" err="1">
                <a:latin typeface="+mj-lt"/>
              </a:rPr>
              <a:t>surprizing</a:t>
            </a:r>
            <a:r>
              <a:rPr lang="en-US" sz="2400" dirty="0">
                <a:latin typeface="+mj-lt"/>
              </a:rPr>
              <a:t> δ-function term in dipole electric field -- Assuming dipole is located at </a:t>
            </a:r>
            <a:r>
              <a:rPr lang="en-US" sz="2400" i="1" dirty="0">
                <a:latin typeface="+mj-lt"/>
              </a:rPr>
              <a:t>r=0</a:t>
            </a:r>
            <a:r>
              <a:rPr lang="en-US" sz="2400" dirty="0">
                <a:latin typeface="+mj-lt"/>
              </a:rPr>
              <a:t>, we need to need to evaluate the electrostatic field near </a:t>
            </a:r>
            <a:r>
              <a:rPr lang="en-US" sz="2400" i="1" dirty="0">
                <a:latin typeface="+mj-lt"/>
              </a:rPr>
              <a:t>r=0</a:t>
            </a:r>
            <a:r>
              <a:rPr lang="en-US" sz="2400" dirty="0">
                <a:latin typeface="+mj-lt"/>
              </a:rPr>
              <a:t>: 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09638"/>
              </p:ext>
            </p:extLst>
          </p:nvPr>
        </p:nvGraphicFramePr>
        <p:xfrm>
          <a:off x="1143000" y="1981200"/>
          <a:ext cx="4265613" cy="236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30" name="Equation" r:id="rId3" imgW="2019240" imgH="1117440" progId="Equation.DSMT4">
                  <p:embed/>
                </p:oleObj>
              </mc:Choice>
              <mc:Fallback>
                <p:oleObj name="Equation" r:id="rId3" imgW="2019240" imgH="1117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43000" y="1981200"/>
                        <a:ext cx="4265613" cy="2362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030458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8563215"/>
              </p:ext>
            </p:extLst>
          </p:nvPr>
        </p:nvGraphicFramePr>
        <p:xfrm>
          <a:off x="152400" y="762000"/>
          <a:ext cx="8810625" cy="532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55" name="Equation" r:id="rId3" imgW="4457520" imgH="2692080" progId="Equation.DSMT4">
                  <p:embed/>
                </p:oleObj>
              </mc:Choice>
              <mc:Fallback>
                <p:oleObj name="Equation" r:id="rId3" imgW="4457520" imgH="2692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2400" y="762000"/>
                        <a:ext cx="8810625" cy="532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6200" y="228600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Some details:</a:t>
            </a:r>
          </a:p>
        </p:txBody>
      </p:sp>
    </p:spTree>
    <p:extLst>
      <p:ext uri="{BB962C8B-B14F-4D97-AF65-F5344CB8AC3E}">
        <p14:creationId xmlns:p14="http://schemas.microsoft.com/office/powerpoint/2010/main" val="22709370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228600"/>
            <a:ext cx="647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More details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4050548"/>
              </p:ext>
            </p:extLst>
          </p:nvPr>
        </p:nvGraphicFramePr>
        <p:xfrm>
          <a:off x="230187" y="1040140"/>
          <a:ext cx="8683625" cy="5019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76" name="Equation" r:id="rId3" imgW="5448240" imgH="3149280" progId="Equation.DSMT4">
                  <p:embed/>
                </p:oleObj>
              </mc:Choice>
              <mc:Fallback>
                <p:oleObj name="Equation" r:id="rId3" imgW="5448240" imgH="3149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0187" y="1040140"/>
                        <a:ext cx="8683625" cy="5019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310677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" y="0"/>
            <a:ext cx="556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More details continued --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8924474"/>
              </p:ext>
            </p:extLst>
          </p:nvPr>
        </p:nvGraphicFramePr>
        <p:xfrm>
          <a:off x="457200" y="609600"/>
          <a:ext cx="8229600" cy="548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98" name="Equation" r:id="rId3" imgW="4495680" imgH="2997000" progId="Equation.DSMT4">
                  <p:embed/>
                </p:oleObj>
              </mc:Choice>
              <mc:Fallback>
                <p:oleObj name="Equation" r:id="rId3" imgW="4495680" imgH="2997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" y="609600"/>
                        <a:ext cx="8229600" cy="5486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269239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1130272"/>
              </p:ext>
            </p:extLst>
          </p:nvPr>
        </p:nvGraphicFramePr>
        <p:xfrm>
          <a:off x="152400" y="1524000"/>
          <a:ext cx="8865566" cy="1966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20" name="Equation" r:id="rId3" imgW="3327120" imgH="736560" progId="Equation.DSMT4">
                  <p:embed/>
                </p:oleObj>
              </mc:Choice>
              <mc:Fallback>
                <p:oleObj name="Equation" r:id="rId3" imgW="3327120" imgH="73656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524000"/>
                        <a:ext cx="8865566" cy="1966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09600" y="304800"/>
            <a:ext cx="708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In summary --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83BEE6B-3B38-4770-8F3B-422DB962A8D5}"/>
              </a:ext>
            </a:extLst>
          </p:cNvPr>
          <p:cNvSpPr txBox="1"/>
          <p:nvPr/>
        </p:nvSpPr>
        <p:spPr>
          <a:xfrm>
            <a:off x="304800" y="3810000"/>
            <a:ext cx="853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Note:    The lecture ran out of time at this slide.   The discussion will continue </a:t>
            </a:r>
            <a:r>
              <a:rPr lang="en-US" sz="2400">
                <a:latin typeface="+mj-lt"/>
              </a:rPr>
              <a:t>on Wednesday.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11076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DF444B7-7F2B-4403-928F-692EAB4D2A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57200"/>
            <a:ext cx="9144000" cy="5095288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152400" y="4267200"/>
            <a:ext cx="8839200" cy="228600"/>
          </a:xfrm>
          <a:prstGeom prst="roundRect">
            <a:avLst/>
          </a:prstGeom>
          <a:solidFill>
            <a:srgbClr val="DA32AA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loud Callout 5"/>
          <p:cNvSpPr/>
          <p:nvPr/>
        </p:nvSpPr>
        <p:spPr>
          <a:xfrm rot="19154300">
            <a:off x="1276569" y="2544038"/>
            <a:ext cx="494861" cy="823259"/>
          </a:xfrm>
          <a:prstGeom prst="cloudCallout">
            <a:avLst>
              <a:gd name="adj1" fmla="val -14405"/>
              <a:gd name="adj2" fmla="val 18228"/>
            </a:avLst>
          </a:prstGeom>
          <a:gradFill>
            <a:gsLst>
              <a:gs pos="96000">
                <a:srgbClr val="00B0F0"/>
              </a:gs>
              <a:gs pos="0">
                <a:srgbClr val="DA32AA">
                  <a:alpha val="66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>
            <a:spLocks noChangeAspect="1"/>
          </p:cNvSpPr>
          <p:nvPr/>
        </p:nvSpPr>
        <p:spPr>
          <a:xfrm>
            <a:off x="990600" y="2425919"/>
            <a:ext cx="1003081" cy="1003081"/>
          </a:xfrm>
          <a:prstGeom prst="ellipse">
            <a:avLst/>
          </a:prstGeom>
          <a:gradFill flip="none" rotWithShape="1">
            <a:gsLst>
              <a:gs pos="96000">
                <a:schemeClr val="bg1">
                  <a:lumMod val="65000"/>
                  <a:alpha val="0"/>
                </a:schemeClr>
              </a:gs>
              <a:gs pos="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04800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Summary of key argument: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533400" y="1371600"/>
            <a:ext cx="0" cy="20574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533400" y="3406665"/>
            <a:ext cx="2120462" cy="44669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533399" y="3406665"/>
            <a:ext cx="533400" cy="555735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533399" y="2895599"/>
            <a:ext cx="1060232" cy="495278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593631" y="2558584"/>
            <a:ext cx="5585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FF0000"/>
                </a:solidFill>
                <a:latin typeface="+mj-lt"/>
              </a:rPr>
              <a:t>r</a:t>
            </a:r>
            <a:r>
              <a:rPr lang="en-US" sz="2400" b="1" i="1" baseline="-25000" dirty="0">
                <a:solidFill>
                  <a:srgbClr val="FF0000"/>
                </a:solidFill>
                <a:latin typeface="+mj-lt"/>
              </a:rPr>
              <a:t>1</a:t>
            </a:r>
            <a:endParaRPr lang="en-US" sz="2400" b="1" i="1" dirty="0">
              <a:solidFill>
                <a:srgbClr val="FF0000"/>
              </a:solidFill>
              <a:latin typeface="+mj-lt"/>
            </a:endParaRPr>
          </a:p>
        </p:txBody>
      </p:sp>
      <p:cxnSp>
        <p:nvCxnSpPr>
          <p:cNvPr id="18" name="Straight Arrow Connector 17"/>
          <p:cNvCxnSpPr>
            <a:endCxn id="19" idx="1"/>
          </p:cNvCxnSpPr>
          <p:nvPr/>
        </p:nvCxnSpPr>
        <p:spPr>
          <a:xfrm flipV="1">
            <a:off x="533399" y="1662525"/>
            <a:ext cx="587779" cy="1744140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121178" y="1431692"/>
            <a:ext cx="5585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FF0000"/>
                </a:solidFill>
                <a:latin typeface="+mj-lt"/>
              </a:rPr>
              <a:t>r</a:t>
            </a:r>
            <a:r>
              <a:rPr lang="en-US" sz="2400" b="1" i="1" baseline="-25000" dirty="0">
                <a:solidFill>
                  <a:srgbClr val="FF0000"/>
                </a:solidFill>
                <a:latin typeface="+mj-lt"/>
              </a:rPr>
              <a:t>2</a:t>
            </a:r>
            <a:endParaRPr lang="en-US" sz="2400" b="1" i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2" name="Oval 21"/>
          <p:cNvSpPr>
            <a:spLocks noChangeAspect="1"/>
          </p:cNvSpPr>
          <p:nvPr/>
        </p:nvSpPr>
        <p:spPr>
          <a:xfrm>
            <a:off x="624881" y="1320285"/>
            <a:ext cx="933278" cy="933278"/>
          </a:xfrm>
          <a:prstGeom prst="ellipse">
            <a:avLst/>
          </a:prstGeom>
          <a:gradFill flip="none" rotWithShape="1">
            <a:gsLst>
              <a:gs pos="96000">
                <a:schemeClr val="bg1">
                  <a:lumMod val="65000"/>
                  <a:alpha val="0"/>
                </a:schemeClr>
              </a:gs>
              <a:gs pos="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1081692" y="3764178"/>
            <a:ext cx="3266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x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45178" y="3195935"/>
            <a:ext cx="3266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y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81000" y="838200"/>
            <a:ext cx="3266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z</a:t>
            </a:r>
          </a:p>
        </p:txBody>
      </p:sp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4913186"/>
              </p:ext>
            </p:extLst>
          </p:nvPr>
        </p:nvGraphicFramePr>
        <p:xfrm>
          <a:off x="1904415" y="861973"/>
          <a:ext cx="6086475" cy="146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79" name="Equation" r:id="rId3" imgW="4051080" imgH="977760" progId="Equation.DSMT4">
                  <p:embed/>
                </p:oleObj>
              </mc:Choice>
              <mc:Fallback>
                <p:oleObj name="Equation" r:id="rId3" imgW="4051080" imgH="977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04415" y="861973"/>
                        <a:ext cx="6086475" cy="146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756649"/>
              </p:ext>
            </p:extLst>
          </p:nvPr>
        </p:nvGraphicFramePr>
        <p:xfrm>
          <a:off x="3249613" y="2558584"/>
          <a:ext cx="5437187" cy="204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80" name="Equation" r:id="rId5" imgW="3619440" imgH="1358640" progId="Equation.DSMT4">
                  <p:embed/>
                </p:oleObj>
              </mc:Choice>
              <mc:Fallback>
                <p:oleObj name="Equation" r:id="rId5" imgW="3619440" imgH="1358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249613" y="2558584"/>
                        <a:ext cx="5437187" cy="204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1780571"/>
              </p:ext>
            </p:extLst>
          </p:nvPr>
        </p:nvGraphicFramePr>
        <p:xfrm>
          <a:off x="853564" y="4809546"/>
          <a:ext cx="5943600" cy="156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81" name="Equation" r:id="rId7" imgW="4000320" imgH="1054080" progId="Equation.DSMT4">
                  <p:embed/>
                </p:oleObj>
              </mc:Choice>
              <mc:Fallback>
                <p:oleObj name="Equation" r:id="rId7" imgW="4000320" imgH="1054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3564" y="4809546"/>
                        <a:ext cx="5943600" cy="1569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362716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81000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Coarse grain representation of macroscopic distribution of dipoles: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9425650"/>
              </p:ext>
            </p:extLst>
          </p:nvPr>
        </p:nvGraphicFramePr>
        <p:xfrm>
          <a:off x="734218" y="1283860"/>
          <a:ext cx="6938963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42" name="Equation" r:id="rId3" imgW="3390840" imgH="1218960" progId="Equation.DSMT4">
                  <p:embed/>
                </p:oleObj>
              </mc:Choice>
              <mc:Fallback>
                <p:oleObj name="Equation" r:id="rId3" imgW="3390840" imgH="12189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4218" y="1283860"/>
                        <a:ext cx="6938963" cy="2500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593275"/>
              </p:ext>
            </p:extLst>
          </p:nvPr>
        </p:nvGraphicFramePr>
        <p:xfrm>
          <a:off x="785813" y="3962400"/>
          <a:ext cx="6835775" cy="1849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43" name="Equation" r:id="rId5" imgW="3340080" imgH="901440" progId="Equation.DSMT4">
                  <p:embed/>
                </p:oleObj>
              </mc:Choice>
              <mc:Fallback>
                <p:oleObj name="Equation" r:id="rId5" imgW="3340080" imgH="9014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813" y="3962400"/>
                        <a:ext cx="6835775" cy="1849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261668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1228119"/>
              </p:ext>
            </p:extLst>
          </p:nvPr>
        </p:nvGraphicFramePr>
        <p:xfrm>
          <a:off x="129320" y="1313352"/>
          <a:ext cx="9043988" cy="4976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85" name="Equation" r:id="rId3" imgW="4419360" imgH="2425680" progId="Equation.DSMT4">
                  <p:embed/>
                </p:oleObj>
              </mc:Choice>
              <mc:Fallback>
                <p:oleObj name="Equation" r:id="rId3" imgW="4419360" imgH="242568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320" y="1313352"/>
                        <a:ext cx="9043988" cy="4976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33400" y="381000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Coarse grain representation of macroscopic distribution of dipoles -- continued:</a:t>
            </a:r>
          </a:p>
        </p:txBody>
      </p:sp>
    </p:spTree>
    <p:extLst>
      <p:ext uri="{BB962C8B-B14F-4D97-AF65-F5344CB8AC3E}">
        <p14:creationId xmlns:p14="http://schemas.microsoft.com/office/powerpoint/2010/main" val="41019206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1921122"/>
              </p:ext>
            </p:extLst>
          </p:nvPr>
        </p:nvGraphicFramePr>
        <p:xfrm>
          <a:off x="512763" y="1573213"/>
          <a:ext cx="7845425" cy="455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08" name="Equation" r:id="rId3" imgW="3835080" imgH="2222280" progId="Equation.DSMT4">
                  <p:embed/>
                </p:oleObj>
              </mc:Choice>
              <mc:Fallback>
                <p:oleObj name="Equation" r:id="rId3" imgW="3835080" imgH="2222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63" y="1573213"/>
                        <a:ext cx="7845425" cy="4559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33400" y="381000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Coarse grain representation of macroscopic distribution of dipoles -- continued:</a:t>
            </a:r>
          </a:p>
        </p:txBody>
      </p:sp>
    </p:spTree>
    <p:extLst>
      <p:ext uri="{BB962C8B-B14F-4D97-AF65-F5344CB8AC3E}">
        <p14:creationId xmlns:p14="http://schemas.microsoft.com/office/powerpoint/2010/main" val="11458869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81000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Coarse grain representation of macroscopic distribution of dipoles -- continued: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333258"/>
              </p:ext>
            </p:extLst>
          </p:nvPr>
        </p:nvGraphicFramePr>
        <p:xfrm>
          <a:off x="163513" y="1250950"/>
          <a:ext cx="8807450" cy="242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316" name="Equation" r:id="rId3" imgW="4305240" imgH="1180800" progId="Equation.DSMT4">
                  <p:embed/>
                </p:oleObj>
              </mc:Choice>
              <mc:Fallback>
                <p:oleObj name="Equation" r:id="rId3" imgW="4305240" imgH="11808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513" y="1250950"/>
                        <a:ext cx="8807450" cy="2425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85800" y="4038600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Boundary value problems in dielectric materials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4565779"/>
              </p:ext>
            </p:extLst>
          </p:nvPr>
        </p:nvGraphicFramePr>
        <p:xfrm>
          <a:off x="381000" y="4572000"/>
          <a:ext cx="8602663" cy="182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317" name="数式" r:id="rId5" imgW="4203360" imgH="888840" progId="Equation.3">
                  <p:embed/>
                </p:oleObj>
              </mc:Choice>
              <mc:Fallback>
                <p:oleObj name="数式" r:id="rId5" imgW="4203360" imgH="8888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572000"/>
                        <a:ext cx="8602663" cy="1827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614068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457200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Boundary value problems in the presence of dielectrics – example:</a:t>
            </a:r>
          </a:p>
        </p:txBody>
      </p:sp>
      <p:sp>
        <p:nvSpPr>
          <p:cNvPr id="6" name="Rectangle 5"/>
          <p:cNvSpPr/>
          <p:nvPr/>
        </p:nvSpPr>
        <p:spPr>
          <a:xfrm>
            <a:off x="1219200" y="1526630"/>
            <a:ext cx="3070334" cy="2728639"/>
          </a:xfrm>
          <a:prstGeom prst="rect">
            <a:avLst/>
          </a:prstGeom>
          <a:solidFill>
            <a:srgbClr val="00B0F0">
              <a:alpha val="5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268512" y="1526629"/>
            <a:ext cx="3046688" cy="2728639"/>
          </a:xfrm>
          <a:prstGeom prst="rect">
            <a:avLst/>
          </a:prstGeom>
          <a:solidFill>
            <a:srgbClr val="FF00FF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371600" y="1526629"/>
            <a:ext cx="762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Symbol" panose="05050102010706020507" pitchFamily="18" charset="2"/>
              </a:rPr>
              <a:t>e</a:t>
            </a:r>
            <a:r>
              <a:rPr lang="en-US" sz="2400" baseline="-25000" dirty="0">
                <a:latin typeface="+mj-lt"/>
              </a:rPr>
              <a:t>1</a:t>
            </a:r>
            <a:endParaRPr lang="en-US" sz="2400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342085" y="1524000"/>
            <a:ext cx="762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Symbol" panose="05050102010706020507" pitchFamily="18" charset="2"/>
              </a:rPr>
              <a:t>e</a:t>
            </a:r>
            <a:r>
              <a:rPr lang="en-US" sz="2400" baseline="-25000" dirty="0">
                <a:latin typeface="+mj-lt"/>
              </a:rPr>
              <a:t>2</a:t>
            </a:r>
            <a:endParaRPr lang="en-US" sz="2400" dirty="0">
              <a:latin typeface="+mj-lt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rot="2700000" flipV="1">
            <a:off x="1981317" y="2149406"/>
            <a:ext cx="1066800" cy="7279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5006893" y="1904482"/>
            <a:ext cx="514892" cy="835422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2700000" flipV="1">
            <a:off x="1972059" y="3288624"/>
            <a:ext cx="1066800" cy="7279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4832187" y="2946678"/>
            <a:ext cx="806613" cy="136821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6708229"/>
              </p:ext>
            </p:extLst>
          </p:nvPr>
        </p:nvGraphicFramePr>
        <p:xfrm>
          <a:off x="7421615" y="1888902"/>
          <a:ext cx="1499701" cy="9185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50" name="Equation" r:id="rId3" imgW="1015920" imgH="622080" progId="Equation.DSMT4">
                  <p:embed/>
                </p:oleObj>
              </mc:Choice>
              <mc:Fallback>
                <p:oleObj name="Equation" r:id="rId3" imgW="1015920" imgH="622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421615" y="1888902"/>
                        <a:ext cx="1499701" cy="91856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2053456" y="3150725"/>
            <a:ext cx="612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D</a:t>
            </a:r>
            <a:r>
              <a:rPr lang="en-US" sz="2400" b="1" baseline="-25000" dirty="0">
                <a:latin typeface="+mj-lt"/>
              </a:rPr>
              <a:t>1</a:t>
            </a:r>
            <a:endParaRPr lang="en-US" sz="2400" b="1" dirty="0">
              <a:latin typeface="+mj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724398" y="3463565"/>
            <a:ext cx="612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D</a:t>
            </a:r>
            <a:r>
              <a:rPr lang="en-US" sz="2400" b="1" baseline="-25000" dirty="0">
                <a:latin typeface="+mj-lt"/>
              </a:rPr>
              <a:t>2</a:t>
            </a:r>
            <a:endParaRPr lang="en-US" sz="2400" b="1" dirty="0">
              <a:latin typeface="+mj-lt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2133600" y="2883670"/>
            <a:ext cx="759490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895600" y="2959870"/>
            <a:ext cx="0" cy="68580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832187" y="2949306"/>
            <a:ext cx="759490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5638800" y="2959870"/>
            <a:ext cx="0" cy="1295398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133600" y="1740670"/>
            <a:ext cx="759490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2895600" y="1816870"/>
            <a:ext cx="0" cy="68580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1981200" y="1969270"/>
            <a:ext cx="612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E</a:t>
            </a:r>
            <a:r>
              <a:rPr lang="en-US" sz="2400" b="1" baseline="-25000" dirty="0">
                <a:latin typeface="+mj-lt"/>
              </a:rPr>
              <a:t>1</a:t>
            </a:r>
            <a:endParaRPr lang="en-US" sz="2400" b="1" dirty="0">
              <a:latin typeface="+mj-lt"/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 flipV="1">
            <a:off x="5033198" y="1841418"/>
            <a:ext cx="488587" cy="6567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5560090" y="1903172"/>
            <a:ext cx="0" cy="814634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800600" y="2121670"/>
            <a:ext cx="612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E</a:t>
            </a:r>
            <a:r>
              <a:rPr lang="en-US" sz="2400" b="1" baseline="-25000" dirty="0">
                <a:latin typeface="+mj-lt"/>
              </a:rPr>
              <a:t>2</a:t>
            </a:r>
            <a:endParaRPr lang="en-US" sz="2400" b="1" dirty="0">
              <a:latin typeface="+mj-lt"/>
            </a:endParaRPr>
          </a:p>
        </p:txBody>
      </p:sp>
      <p:graphicFrame>
        <p:nvGraphicFramePr>
          <p:cNvPr id="46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5979055"/>
              </p:ext>
            </p:extLst>
          </p:nvPr>
        </p:nvGraphicFramePr>
        <p:xfrm>
          <a:off x="1904999" y="4870507"/>
          <a:ext cx="3616785" cy="14065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51" name="Equation" r:id="rId5" imgW="2514600" imgH="977760" progId="Equation.DSMT4">
                  <p:embed/>
                </p:oleObj>
              </mc:Choice>
              <mc:Fallback>
                <p:oleObj name="Equation" r:id="rId5" imgW="2514600" imgH="977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904999" y="4870507"/>
                        <a:ext cx="3616785" cy="14065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" name="TextBox 46"/>
          <p:cNvSpPr txBox="1"/>
          <p:nvPr/>
        </p:nvSpPr>
        <p:spPr>
          <a:xfrm>
            <a:off x="762000" y="4391087"/>
            <a:ext cx="46508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For isotropic dielectrics:</a:t>
            </a:r>
          </a:p>
        </p:txBody>
      </p:sp>
    </p:spTree>
    <p:extLst>
      <p:ext uri="{BB962C8B-B14F-4D97-AF65-F5344CB8AC3E}">
        <p14:creationId xmlns:p14="http://schemas.microsoft.com/office/powerpoint/2010/main" val="13955940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457200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Boundary value problems in the presence of dielectrics – example:</a:t>
            </a:r>
          </a:p>
        </p:txBody>
      </p:sp>
      <p:sp>
        <p:nvSpPr>
          <p:cNvPr id="6" name="Oval 5"/>
          <p:cNvSpPr/>
          <p:nvPr/>
        </p:nvSpPr>
        <p:spPr>
          <a:xfrm>
            <a:off x="3048000" y="2362200"/>
            <a:ext cx="2438400" cy="2438400"/>
          </a:xfrm>
          <a:prstGeom prst="ellipse">
            <a:avLst/>
          </a:prstGeom>
          <a:solidFill>
            <a:srgbClr val="DA32AA">
              <a:alpha val="3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3657600" y="2438400"/>
            <a:ext cx="609600" cy="1143000"/>
          </a:xfrm>
          <a:prstGeom prst="straightConnector1">
            <a:avLst/>
          </a:prstGeom>
          <a:ln w="25400">
            <a:solidFill>
              <a:schemeClr val="accent2">
                <a:lumMod val="75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581400" y="2872740"/>
            <a:ext cx="457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a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038600" y="3947160"/>
            <a:ext cx="457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Symbol" pitchFamily="18" charset="2"/>
              </a:rPr>
              <a:t>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715000" y="4099560"/>
            <a:ext cx="457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Symbol" pitchFamily="18" charset="2"/>
              </a:rPr>
              <a:t>e</a:t>
            </a:r>
            <a:r>
              <a:rPr lang="en-US" sz="2400" i="1" baseline="-25000" dirty="0">
                <a:latin typeface="Symbol" pitchFamily="18" charset="2"/>
              </a:rPr>
              <a:t>0</a:t>
            </a:r>
            <a:endParaRPr lang="en-US" sz="2400" i="1" dirty="0">
              <a:latin typeface="Symbol" pitchFamily="18" charset="2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457200" y="3581400"/>
            <a:ext cx="78486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305800" y="3352800"/>
            <a:ext cx="457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z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7086600" y="1752600"/>
            <a:ext cx="1066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7086600" y="1905000"/>
            <a:ext cx="1066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7086600" y="2057400"/>
            <a:ext cx="1066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7086600" y="2209800"/>
            <a:ext cx="1066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7086600" y="2362200"/>
            <a:ext cx="1066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7543800" y="24384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E</a:t>
            </a:r>
            <a:r>
              <a:rPr lang="en-US" sz="2400" i="1" baseline="-25000" dirty="0">
                <a:latin typeface="+mj-lt"/>
              </a:rPr>
              <a:t>0</a:t>
            </a:r>
            <a:endParaRPr lang="en-US" sz="2400" i="1" dirty="0">
              <a:latin typeface="+mj-lt"/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4267200" y="2872740"/>
            <a:ext cx="762000" cy="70866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343400" y="2814935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E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572000" y="3124200"/>
            <a:ext cx="457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Symbol" pitchFamily="18" charset="2"/>
              </a:rPr>
              <a:t>q</a:t>
            </a:r>
          </a:p>
        </p:txBody>
      </p:sp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8678027"/>
              </p:ext>
            </p:extLst>
          </p:nvPr>
        </p:nvGraphicFramePr>
        <p:xfrm>
          <a:off x="304800" y="5068887"/>
          <a:ext cx="4211637" cy="1408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329" name="数式" r:id="rId3" imgW="2057400" imgH="685800" progId="Equation.3">
                  <p:embed/>
                </p:oleObj>
              </mc:Choice>
              <mc:Fallback>
                <p:oleObj name="数式" r:id="rId3" imgW="2057400" imgH="6858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5068887"/>
                        <a:ext cx="4211637" cy="1408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0458699"/>
              </p:ext>
            </p:extLst>
          </p:nvPr>
        </p:nvGraphicFramePr>
        <p:xfrm>
          <a:off x="4648200" y="4884737"/>
          <a:ext cx="4289425" cy="166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330" name="数式" r:id="rId5" imgW="2095200" imgH="812520" progId="Equation.3">
                  <p:embed/>
                </p:oleObj>
              </mc:Choice>
              <mc:Fallback>
                <p:oleObj name="数式" r:id="rId5" imgW="2095200" imgH="812520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4884737"/>
                        <a:ext cx="4289425" cy="1668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059177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457200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Boundary value problems in the presence of dielectrics – example -- continued: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0982390"/>
              </p:ext>
            </p:extLst>
          </p:nvPr>
        </p:nvGraphicFramePr>
        <p:xfrm>
          <a:off x="4621213" y="1214438"/>
          <a:ext cx="4497387" cy="213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17" name="数式" r:id="rId3" imgW="2197080" imgH="1041120" progId="Equation.3">
                  <p:embed/>
                </p:oleObj>
              </mc:Choice>
              <mc:Fallback>
                <p:oleObj name="数式" r:id="rId3" imgW="2197080" imgH="1041120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1213" y="1214438"/>
                        <a:ext cx="4497387" cy="2136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9455875"/>
              </p:ext>
            </p:extLst>
          </p:nvPr>
        </p:nvGraphicFramePr>
        <p:xfrm>
          <a:off x="285750" y="1447800"/>
          <a:ext cx="4133850" cy="1824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18" name="数式" r:id="rId5" imgW="2019240" imgH="888840" progId="Equation.3">
                  <p:embed/>
                </p:oleObj>
              </mc:Choice>
              <mc:Fallback>
                <p:oleObj name="数式" r:id="rId5" imgW="2019240" imgH="8888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50" y="1447800"/>
                        <a:ext cx="4133850" cy="1824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1362595"/>
              </p:ext>
            </p:extLst>
          </p:nvPr>
        </p:nvGraphicFramePr>
        <p:xfrm>
          <a:off x="862013" y="3733800"/>
          <a:ext cx="6240462" cy="192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19" name="数式" r:id="rId7" imgW="3047760" imgH="939600" progId="Equation.3">
                  <p:embed/>
                </p:oleObj>
              </mc:Choice>
              <mc:Fallback>
                <p:oleObj name="数式" r:id="rId7" imgW="3047760" imgH="939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013" y="3733800"/>
                        <a:ext cx="6240462" cy="1928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662476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457200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Boundary value problems in the presence of dielectrics – example  -- continued: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9758506"/>
              </p:ext>
            </p:extLst>
          </p:nvPr>
        </p:nvGraphicFramePr>
        <p:xfrm>
          <a:off x="1524000" y="1288197"/>
          <a:ext cx="4914900" cy="203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99" name="数式" r:id="rId3" imgW="2400120" imgH="990360" progId="Equation.3">
                  <p:embed/>
                </p:oleObj>
              </mc:Choice>
              <mc:Fallback>
                <p:oleObj name="数式" r:id="rId3" imgW="2400120" imgH="990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288197"/>
                        <a:ext cx="4914900" cy="203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2235" name="Picture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276600"/>
            <a:ext cx="8564880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 rot="10800000">
            <a:off x="1" y="4340666"/>
            <a:ext cx="553998" cy="121283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sz="2400" b="1" i="1" dirty="0">
                <a:latin typeface="Symbol" panose="05050102010706020507" pitchFamily="18" charset="2"/>
              </a:rPr>
              <a:t>F</a:t>
            </a:r>
            <a:r>
              <a:rPr lang="en-US" sz="2400" b="1" i="1" dirty="0"/>
              <a:t>(</a:t>
            </a:r>
            <a:r>
              <a:rPr lang="en-US" sz="2400" b="1" i="1" dirty="0" err="1"/>
              <a:t>r</a:t>
            </a:r>
            <a:r>
              <a:rPr lang="en-US" sz="2400" b="1" i="1" dirty="0" err="1">
                <a:latin typeface="Symbol" panose="05050102010706020507" pitchFamily="18" charset="2"/>
              </a:rPr>
              <a:t>,q</a:t>
            </a:r>
            <a:r>
              <a:rPr lang="en-US" sz="2400" b="1" i="1" dirty="0">
                <a:latin typeface="Symbol" panose="05050102010706020507" pitchFamily="18" charset="2"/>
              </a:rPr>
              <a:t>=0)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304800" y="3200400"/>
            <a:ext cx="0" cy="1066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048000" y="6019800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r/a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733800" y="6250632"/>
            <a:ext cx="16764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914400" y="4343400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Symbol" pitchFamily="18" charset="2"/>
              </a:rPr>
              <a:t>e/e</a:t>
            </a:r>
            <a:r>
              <a:rPr lang="en-US" sz="2400" b="1" baseline="-25000" dirty="0">
                <a:latin typeface="Symbol" pitchFamily="18" charset="2"/>
              </a:rPr>
              <a:t>0</a:t>
            </a:r>
            <a:r>
              <a:rPr lang="en-US" sz="2400" b="1" dirty="0">
                <a:latin typeface="Symbol" pitchFamily="18" charset="2"/>
              </a:rPr>
              <a:t>=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1524000" y="3581400"/>
            <a:ext cx="762000" cy="1752600"/>
          </a:xfrm>
          <a:prstGeom prst="straightConnector1">
            <a:avLst/>
          </a:prstGeom>
          <a:ln w="2540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1905000" y="4034135"/>
            <a:ext cx="1143000" cy="1299865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2674620" y="4264967"/>
            <a:ext cx="906780" cy="992833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143000" y="53340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6"/>
                </a:solidFill>
                <a:latin typeface="+mj-lt"/>
              </a:rPr>
              <a:t>10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699260" y="5253335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  <a:latin typeface="+mj-lt"/>
              </a:rPr>
              <a:t>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362200" y="52578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+mj-lt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494391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F4B2C6C-02D7-46B5-BDF4-0411CC8FE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02/15/2021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D19CD8-2818-4591-8C9F-8414EB65A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795C40-5AF9-4095-BAE8-14F103429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4D1E199-8A94-45DE-950E-3C601698B64A}"/>
              </a:ext>
            </a:extLst>
          </p:cNvPr>
          <p:cNvSpPr txBox="1"/>
          <p:nvPr/>
        </p:nvSpPr>
        <p:spPr>
          <a:xfrm>
            <a:off x="152400" y="304800"/>
            <a:ext cx="8839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Your questions –</a:t>
            </a:r>
          </a:p>
          <a:p>
            <a:r>
              <a:rPr lang="en-US" sz="2400" dirty="0">
                <a:latin typeface="+mj-lt"/>
              </a:rPr>
              <a:t>From Gao -- </a:t>
            </a:r>
            <a:r>
              <a:rPr lang="en-US" dirty="0"/>
              <a:t>About boundary value, assuming the screen is the boundary surface, and for E1t=E2t, if E1t is in x direction and E2t is in y direction, of course E1t and E2t are in the same plane, the screen surface. Will the equation E1t=E2t still be correct? </a:t>
            </a:r>
          </a:p>
          <a:p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54959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81000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Review:  General results for a </a:t>
            </a:r>
            <a:r>
              <a:rPr lang="en-US" sz="2400" dirty="0" err="1">
                <a:latin typeface="+mj-lt"/>
              </a:rPr>
              <a:t>multipole</a:t>
            </a:r>
            <a:r>
              <a:rPr lang="en-US" sz="2400" dirty="0">
                <a:latin typeface="+mj-lt"/>
              </a:rPr>
              <a:t> analysis of the electrostatic potential due to an isolated charge distribution: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2052230"/>
              </p:ext>
            </p:extLst>
          </p:nvPr>
        </p:nvGraphicFramePr>
        <p:xfrm>
          <a:off x="484188" y="1317625"/>
          <a:ext cx="8401050" cy="491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04" name="Equation" r:id="rId3" imgW="6933960" imgH="4051080" progId="Equation.DSMT4">
                  <p:embed/>
                </p:oleObj>
              </mc:Choice>
              <mc:Fallback>
                <p:oleObj name="Equation" r:id="rId3" imgW="6933960" imgH="4051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188" y="1317625"/>
                        <a:ext cx="8401050" cy="4918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Left Brace 5"/>
          <p:cNvSpPr/>
          <p:nvPr/>
        </p:nvSpPr>
        <p:spPr>
          <a:xfrm rot="-5400000">
            <a:off x="6421005" y="5326495"/>
            <a:ext cx="368300" cy="1932709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553200" y="62484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>
                <a:latin typeface="+mj-lt"/>
              </a:rPr>
              <a:t>q</a:t>
            </a:r>
            <a:r>
              <a:rPr lang="en-US" sz="2400" i="1" baseline="-25000" dirty="0" err="1">
                <a:latin typeface="+mj-lt"/>
              </a:rPr>
              <a:t>lm</a:t>
            </a:r>
            <a:endParaRPr lang="en-US" sz="24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14667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BF1945-DB63-4F75-92EE-46C6ED2B2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02/15/2021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DA1BF2-FA9C-444A-8EA1-766687CD6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E8F1E6-8463-4ABD-88D3-3923ED79A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DEB78BE-4BAE-4584-A1B6-BC1531FF5215}"/>
              </a:ext>
            </a:extLst>
          </p:cNvPr>
          <p:cNvSpPr txBox="1"/>
          <p:nvPr/>
        </p:nvSpPr>
        <p:spPr>
          <a:xfrm>
            <a:off x="457200" y="30480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Comment --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7F5F61FB-C33D-4BF7-A40D-A667E167215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1920805"/>
              </p:ext>
            </p:extLst>
          </p:nvPr>
        </p:nvGraphicFramePr>
        <p:xfrm>
          <a:off x="342018" y="1219200"/>
          <a:ext cx="8579934" cy="429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43" name="Equation" r:id="rId3" imgW="6883200" imgH="3441600" progId="Equation.DSMT4">
                  <p:embed/>
                </p:oleObj>
              </mc:Choice>
              <mc:Fallback>
                <p:oleObj name="Equation" r:id="rId3" imgW="6883200" imgH="344160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018" y="1219200"/>
                        <a:ext cx="8579934" cy="4298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Arrow: Down 6">
            <a:extLst>
              <a:ext uri="{FF2B5EF4-FFF2-40B4-BE49-F238E27FC236}">
                <a16:creationId xmlns:a16="http://schemas.microsoft.com/office/drawing/2014/main" id="{66C522DE-07F3-4807-B191-227294F06E58}"/>
              </a:ext>
            </a:extLst>
          </p:cNvPr>
          <p:cNvSpPr/>
          <p:nvPr/>
        </p:nvSpPr>
        <p:spPr>
          <a:xfrm rot="1999792">
            <a:off x="5562600" y="1680865"/>
            <a:ext cx="838200" cy="46166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4974293-FE8A-406E-965C-1BE52BFD8A82}"/>
              </a:ext>
            </a:extLst>
          </p:cNvPr>
          <p:cNvSpPr txBox="1"/>
          <p:nvPr/>
        </p:nvSpPr>
        <p:spPr>
          <a:xfrm>
            <a:off x="5981700" y="805029"/>
            <a:ext cx="3137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Acts like a projection operator</a:t>
            </a:r>
          </a:p>
        </p:txBody>
      </p:sp>
    </p:spTree>
    <p:extLst>
      <p:ext uri="{BB962C8B-B14F-4D97-AF65-F5344CB8AC3E}">
        <p14:creationId xmlns:p14="http://schemas.microsoft.com/office/powerpoint/2010/main" val="3054987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4B330FC-2B4E-4908-B774-957C417C4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02/15/2021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2113B8-93F5-44A3-B66D-D87D0270A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06F438-0C10-4832-803D-7514C94C5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5CDD19A6-AAF6-4C24-AA91-9408C6C3911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5141114"/>
              </p:ext>
            </p:extLst>
          </p:nvPr>
        </p:nvGraphicFramePr>
        <p:xfrm>
          <a:off x="462844" y="1096286"/>
          <a:ext cx="6880225" cy="4259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39" name="Equation" r:id="rId3" imgW="6880767" imgH="4259441" progId="Equation.DSMT4">
                  <p:embed/>
                </p:oleObj>
              </mc:Choice>
              <mc:Fallback>
                <p:oleObj name="Equation" r:id="rId3" imgW="6880767" imgH="4259441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2844" y="1096286"/>
                        <a:ext cx="6880225" cy="42592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60229262-63E8-4D55-82CA-C12DD255BEFD}"/>
              </a:ext>
            </a:extLst>
          </p:cNvPr>
          <p:cNvSpPr txBox="1"/>
          <p:nvPr/>
        </p:nvSpPr>
        <p:spPr>
          <a:xfrm>
            <a:off x="152400" y="228600"/>
            <a:ext cx="853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The </a:t>
            </a:r>
            <a:r>
              <a:rPr lang="en-US" sz="2400" dirty="0" err="1">
                <a:latin typeface="+mj-lt"/>
              </a:rPr>
              <a:t>the</a:t>
            </a:r>
            <a:r>
              <a:rPr lang="en-US" sz="2400" dirty="0">
                <a:latin typeface="+mj-lt"/>
              </a:rPr>
              <a:t> multipole analysis has the following general behavior for </a:t>
            </a:r>
            <a:r>
              <a:rPr lang="en-US" sz="2400" dirty="0" err="1">
                <a:latin typeface="+mj-lt"/>
              </a:rPr>
              <a:t>r</a:t>
            </a:r>
            <a:r>
              <a:rPr lang="en-US" sz="2400" dirty="0" err="1">
                <a:latin typeface="+mj-lt"/>
                <a:sym typeface="Wingdings" panose="05000000000000000000" pitchFamily="2" charset="2"/>
              </a:rPr>
              <a:t>infinity</a:t>
            </a:r>
            <a:r>
              <a:rPr lang="en-US" sz="2400" dirty="0">
                <a:latin typeface="+mj-lt"/>
                <a:sym typeface="Wingdings" panose="05000000000000000000" pitchFamily="2" charset="2"/>
              </a:rPr>
              <a:t>:</a:t>
            </a:r>
            <a:endParaRPr lang="en-US" sz="2400" dirty="0">
              <a:latin typeface="+mj-lt"/>
            </a:endParaRP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8C59C041-3431-4679-87A7-AD1BA3C35FA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926592"/>
              </p:ext>
            </p:extLst>
          </p:nvPr>
        </p:nvGraphicFramePr>
        <p:xfrm>
          <a:off x="5486400" y="2530475"/>
          <a:ext cx="2878567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40" name="Equation" r:id="rId5" imgW="2158920" imgH="457200" progId="Equation.DSMT4">
                  <p:embed/>
                </p:oleObj>
              </mc:Choice>
              <mc:Fallback>
                <p:oleObj name="Equation" r:id="rId5" imgW="2158920" imgH="45720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F22E8EFF-3DAD-4811-BB18-DF7572D2ACC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2530475"/>
                        <a:ext cx="2878567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08B53171-D5D1-4660-9D44-1DF815B48EDA}"/>
              </a:ext>
            </a:extLst>
          </p:cNvPr>
          <p:cNvSpPr txBox="1"/>
          <p:nvPr/>
        </p:nvSpPr>
        <p:spPr>
          <a:xfrm>
            <a:off x="457200" y="5525353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Here </a:t>
            </a:r>
            <a:r>
              <a:rPr lang="en-US" sz="2400" i="1" dirty="0">
                <a:latin typeface="+mj-lt"/>
              </a:rPr>
              <a:t>q</a:t>
            </a:r>
            <a:r>
              <a:rPr lang="en-US" sz="2400" dirty="0">
                <a:latin typeface="+mj-lt"/>
              </a:rPr>
              <a:t>, </a:t>
            </a:r>
            <a:r>
              <a:rPr lang="en-US" sz="2400" i="1" dirty="0">
                <a:latin typeface="+mj-lt"/>
              </a:rPr>
              <a:t>p</a:t>
            </a:r>
            <a:r>
              <a:rPr lang="en-US" sz="2400" i="1" baseline="-25000" dirty="0">
                <a:latin typeface="+mj-lt"/>
              </a:rPr>
              <a:t>i</a:t>
            </a:r>
            <a:r>
              <a:rPr lang="en-US" sz="2400" dirty="0">
                <a:latin typeface="+mj-lt"/>
              </a:rPr>
              <a:t>, and </a:t>
            </a:r>
            <a:r>
              <a:rPr lang="en-US" sz="2400" i="1" dirty="0" err="1">
                <a:latin typeface="+mj-lt"/>
              </a:rPr>
              <a:t>Q</a:t>
            </a:r>
            <a:r>
              <a:rPr lang="en-US" sz="2400" i="1" baseline="-25000" dirty="0" err="1">
                <a:latin typeface="+mj-lt"/>
              </a:rPr>
              <a:t>ij</a:t>
            </a:r>
            <a:r>
              <a:rPr lang="en-US" sz="2400" dirty="0">
                <a:latin typeface="+mj-lt"/>
              </a:rPr>
              <a:t>   are linearly proportional to the </a:t>
            </a:r>
            <a:r>
              <a:rPr lang="en-US" sz="2400" i="1" dirty="0" err="1">
                <a:latin typeface="+mj-lt"/>
              </a:rPr>
              <a:t>q</a:t>
            </a:r>
            <a:r>
              <a:rPr lang="en-US" sz="2400" i="1" baseline="-25000" dirty="0" err="1">
                <a:latin typeface="+mj-lt"/>
              </a:rPr>
              <a:t>lm</a:t>
            </a:r>
            <a:r>
              <a:rPr lang="en-US" sz="2400" dirty="0">
                <a:latin typeface="+mj-lt"/>
              </a:rPr>
              <a:t> multipole values.</a:t>
            </a:r>
          </a:p>
        </p:txBody>
      </p:sp>
    </p:spTree>
    <p:extLst>
      <p:ext uri="{BB962C8B-B14F-4D97-AF65-F5344CB8AC3E}">
        <p14:creationId xmlns:p14="http://schemas.microsoft.com/office/powerpoint/2010/main" val="39281406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31EB3A-323F-4716-BBA0-996C99E04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02/15/2021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9F456A6-920E-4DF7-92E9-A07EA65A1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F4D811-361D-406C-A064-D4662C4E2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635BD5C-8680-4A73-923C-EF4593F81421}"/>
              </a:ext>
            </a:extLst>
          </p:cNvPr>
          <p:cNvSpPr txBox="1"/>
          <p:nvPr/>
        </p:nvSpPr>
        <p:spPr>
          <a:xfrm>
            <a:off x="301978" y="443306"/>
            <a:ext cx="7848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The multipole analysis also can be used to analyze the </a:t>
            </a:r>
            <a:r>
              <a:rPr lang="en-US" sz="2400" dirty="0" err="1">
                <a:latin typeface="+mj-lt"/>
              </a:rPr>
              <a:t>the</a:t>
            </a:r>
            <a:r>
              <a:rPr lang="en-US" sz="2400" dirty="0">
                <a:latin typeface="+mj-lt"/>
              </a:rPr>
              <a:t> electrostatic fields for r</a:t>
            </a:r>
            <a:r>
              <a:rPr lang="en-US" sz="2400" dirty="0">
                <a:latin typeface="+mj-lt"/>
                <a:sym typeface="Wingdings" panose="05000000000000000000" pitchFamily="2" charset="2"/>
              </a:rPr>
              <a:t>0 as needed in the following example involving </a:t>
            </a:r>
            <a:r>
              <a:rPr lang="en-US" sz="2400" dirty="0">
                <a:latin typeface="+mj-lt"/>
              </a:rPr>
              <a:t>a very localized charge density </a:t>
            </a:r>
            <a:r>
              <a:rPr lang="en-US" sz="2400" dirty="0">
                <a:latin typeface="Symbol" pitchFamily="18" charset="2"/>
              </a:rPr>
              <a:t>r</a:t>
            </a:r>
            <a:r>
              <a:rPr lang="en-US" sz="2400" dirty="0">
                <a:latin typeface="+mj-lt"/>
              </a:rPr>
              <a:t>(</a:t>
            </a:r>
            <a:r>
              <a:rPr lang="en-US" sz="2400" b="1" dirty="0">
                <a:latin typeface="+mj-lt"/>
              </a:rPr>
              <a:t>r</a:t>
            </a:r>
            <a:r>
              <a:rPr lang="en-US" sz="2400" dirty="0">
                <a:latin typeface="+mj-lt"/>
              </a:rPr>
              <a:t>) in a electrostatic field </a:t>
            </a:r>
            <a:r>
              <a:rPr lang="en-US" sz="2400" dirty="0">
                <a:latin typeface="Symbol" pitchFamily="18" charset="2"/>
              </a:rPr>
              <a:t>F</a:t>
            </a:r>
            <a:r>
              <a:rPr lang="en-US" sz="2400" dirty="0">
                <a:latin typeface="+mj-lt"/>
              </a:rPr>
              <a:t>(</a:t>
            </a:r>
            <a:r>
              <a:rPr lang="en-US" sz="2400" b="1" dirty="0">
                <a:latin typeface="+mj-lt"/>
              </a:rPr>
              <a:t>r</a:t>
            </a:r>
            <a:r>
              <a:rPr lang="en-US" sz="2400" dirty="0">
                <a:latin typeface="+mj-lt"/>
              </a:rPr>
              <a:t>) (such as a nucleus in the field produced by electrons in an atom).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17C6BADC-1C16-4890-836D-865787DD346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403029"/>
              </p:ext>
            </p:extLst>
          </p:nvPr>
        </p:nvGraphicFramePr>
        <p:xfrm>
          <a:off x="457200" y="3429000"/>
          <a:ext cx="7356475" cy="249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04" name="数式" r:id="rId3" imgW="3593880" imgH="1218960" progId="Equation.3">
                  <p:embed/>
                </p:oleObj>
              </mc:Choice>
              <mc:Fallback>
                <p:oleObj name="数式" r:id="rId3" imgW="3593880" imgH="121896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429000"/>
                        <a:ext cx="7356475" cy="2498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Arrow: Down 8">
            <a:extLst>
              <a:ext uri="{FF2B5EF4-FFF2-40B4-BE49-F238E27FC236}">
                <a16:creationId xmlns:a16="http://schemas.microsoft.com/office/drawing/2014/main" id="{AFE3AA36-34DD-4934-BFA1-6FBB207180D3}"/>
              </a:ext>
            </a:extLst>
          </p:cNvPr>
          <p:cNvSpPr/>
          <p:nvPr/>
        </p:nvSpPr>
        <p:spPr>
          <a:xfrm>
            <a:off x="1828800" y="3092097"/>
            <a:ext cx="381000" cy="3651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row: Down 9">
            <a:extLst>
              <a:ext uri="{FF2B5EF4-FFF2-40B4-BE49-F238E27FC236}">
                <a16:creationId xmlns:a16="http://schemas.microsoft.com/office/drawing/2014/main" id="{89D3F5BD-20C4-47B3-A443-4AA41610749E}"/>
              </a:ext>
            </a:extLst>
          </p:cNvPr>
          <p:cNvSpPr/>
          <p:nvPr/>
        </p:nvSpPr>
        <p:spPr>
          <a:xfrm rot="3022110">
            <a:off x="2776713" y="3172698"/>
            <a:ext cx="381000" cy="3651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B6B1517-130C-4224-A73E-5B7EC212CBAB}"/>
              </a:ext>
            </a:extLst>
          </p:cNvPr>
          <p:cNvSpPr txBox="1"/>
          <p:nvPr/>
        </p:nvSpPr>
        <p:spPr>
          <a:xfrm>
            <a:off x="800100" y="2273009"/>
            <a:ext cx="2819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charge density within nucleus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DC39FEC-70D0-4449-AD9B-C2A7AF998500}"/>
              </a:ext>
            </a:extLst>
          </p:cNvPr>
          <p:cNvSpPr txBox="1"/>
          <p:nvPr/>
        </p:nvSpPr>
        <p:spPr>
          <a:xfrm>
            <a:off x="3229326" y="2799189"/>
            <a:ext cx="33238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electrostatic potential due to electrons near the nucleus.</a:t>
            </a:r>
          </a:p>
        </p:txBody>
      </p:sp>
    </p:spTree>
    <p:extLst>
      <p:ext uri="{BB962C8B-B14F-4D97-AF65-F5344CB8AC3E}">
        <p14:creationId xmlns:p14="http://schemas.microsoft.com/office/powerpoint/2010/main" val="10811738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048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Consider the following example of a charge distribution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9048373"/>
              </p:ext>
            </p:extLst>
          </p:nvPr>
        </p:nvGraphicFramePr>
        <p:xfrm>
          <a:off x="579438" y="838200"/>
          <a:ext cx="8183562" cy="326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" name="数式" r:id="rId3" imgW="4622760" imgH="1841400" progId="Equation.3">
                  <p:embed/>
                </p:oleObj>
              </mc:Choice>
              <mc:Fallback>
                <p:oleObj name="数式" r:id="rId3" imgW="4622760" imgH="184140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438" y="838200"/>
                        <a:ext cx="8183562" cy="3262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0983950"/>
              </p:ext>
            </p:extLst>
          </p:nvPr>
        </p:nvGraphicFramePr>
        <p:xfrm>
          <a:off x="1104106" y="4343400"/>
          <a:ext cx="6935787" cy="83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" name="数式" r:id="rId5" imgW="3695400" imgH="444240" progId="Equation.3">
                  <p:embed/>
                </p:oleObj>
              </mc:Choice>
              <mc:Fallback>
                <p:oleObj name="数式" r:id="rId5" imgW="3695400" imgH="444240" progId="Equation.3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4106" y="4343400"/>
                        <a:ext cx="6935787" cy="836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8397472"/>
              </p:ext>
            </p:extLst>
          </p:nvPr>
        </p:nvGraphicFramePr>
        <p:xfrm>
          <a:off x="423863" y="5157788"/>
          <a:ext cx="8296275" cy="884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" name="数式" r:id="rId7" imgW="4419360" imgH="469800" progId="Equation.3">
                  <p:embed/>
                </p:oleObj>
              </mc:Choice>
              <mc:Fallback>
                <p:oleObj name="数式" r:id="rId7" imgW="4419360" imgH="469800" progId="Equation.3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3863" y="5157788"/>
                        <a:ext cx="8296275" cy="884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079678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304800"/>
            <a:ext cx="876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Writing out the details of the potential from evaluating integrals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6856166"/>
              </p:ext>
            </p:extLst>
          </p:nvPr>
        </p:nvGraphicFramePr>
        <p:xfrm>
          <a:off x="285750" y="981075"/>
          <a:ext cx="8294688" cy="191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65" name="数式" r:id="rId3" imgW="4419360" imgH="1015920" progId="Equation.3">
                  <p:embed/>
                </p:oleObj>
              </mc:Choice>
              <mc:Fallback>
                <p:oleObj name="数式" r:id="rId3" imgW="4419360" imgH="101592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50" y="981075"/>
                        <a:ext cx="8294688" cy="1914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363029"/>
              </p:ext>
            </p:extLst>
          </p:nvPr>
        </p:nvGraphicFramePr>
        <p:xfrm>
          <a:off x="357188" y="3048000"/>
          <a:ext cx="5600700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66" name="Equation" r:id="rId5" imgW="2984400" imgH="685800" progId="Equation.DSMT4">
                  <p:embed/>
                </p:oleObj>
              </mc:Choice>
              <mc:Fallback>
                <p:oleObj name="Equation" r:id="rId5" imgW="2984400" imgH="68580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88" y="3048000"/>
                        <a:ext cx="5600700" cy="1292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5824792"/>
              </p:ext>
            </p:extLst>
          </p:nvPr>
        </p:nvGraphicFramePr>
        <p:xfrm>
          <a:off x="577850" y="4575175"/>
          <a:ext cx="5481638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67" name="数式" r:id="rId7" imgW="2920680" imgH="685800" progId="Equation.3">
                  <p:embed/>
                </p:oleObj>
              </mc:Choice>
              <mc:Fallback>
                <p:oleObj name="数式" r:id="rId7" imgW="2920680" imgH="685800" progId="Equation.3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850" y="4575175"/>
                        <a:ext cx="5481638" cy="1292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5569011"/>
              </p:ext>
            </p:extLst>
          </p:nvPr>
        </p:nvGraphicFramePr>
        <p:xfrm>
          <a:off x="5486400" y="3378199"/>
          <a:ext cx="3396060" cy="8490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68" name="Equation" r:id="rId9" imgW="2539800" imgH="634680" progId="Equation.DSMT4">
                  <p:embed/>
                </p:oleObj>
              </mc:Choice>
              <mc:Fallback>
                <p:oleObj name="Equation" r:id="rId9" imgW="2539800" imgH="63468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486400" y="3378199"/>
                        <a:ext cx="3396060" cy="8490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865403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13157</TotalTime>
  <Words>692</Words>
  <Application>Microsoft Office PowerPoint</Application>
  <PresentationFormat>On-screen Show (4:3)</PresentationFormat>
  <Paragraphs>156</Paragraphs>
  <Slides>28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28</vt:i4>
      </vt:variant>
    </vt:vector>
  </HeadingPairs>
  <TitlesOfParts>
    <vt:vector size="35" baseType="lpstr">
      <vt:lpstr>Arial</vt:lpstr>
      <vt:lpstr>Calibri</vt:lpstr>
      <vt:lpstr>Symbol</vt:lpstr>
      <vt:lpstr>Office Theme</vt:lpstr>
      <vt:lpstr>Equation</vt:lpstr>
      <vt:lpstr>数式</vt:lpstr>
      <vt:lpstr>MathType 7.0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740</cp:revision>
  <cp:lastPrinted>2019-02-03T04:53:02Z</cp:lastPrinted>
  <dcterms:created xsi:type="dcterms:W3CDTF">2012-01-10T18:32:24Z</dcterms:created>
  <dcterms:modified xsi:type="dcterms:W3CDTF">2021-02-15T15:59:26Z</dcterms:modified>
</cp:coreProperties>
</file>