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297" r:id="rId3"/>
    <p:sldId id="316" r:id="rId4"/>
    <p:sldId id="324" r:id="rId5"/>
    <p:sldId id="326" r:id="rId6"/>
    <p:sldId id="300" r:id="rId7"/>
    <p:sldId id="299" r:id="rId8"/>
    <p:sldId id="317" r:id="rId9"/>
    <p:sldId id="323" r:id="rId10"/>
    <p:sldId id="322" r:id="rId11"/>
    <p:sldId id="301" r:id="rId12"/>
    <p:sldId id="302" r:id="rId13"/>
    <p:sldId id="303" r:id="rId14"/>
    <p:sldId id="304" r:id="rId15"/>
    <p:sldId id="328" r:id="rId16"/>
    <p:sldId id="305" r:id="rId17"/>
    <p:sldId id="306" r:id="rId18"/>
    <p:sldId id="307" r:id="rId19"/>
    <p:sldId id="308" r:id="rId20"/>
    <p:sldId id="309" r:id="rId21"/>
    <p:sldId id="318" r:id="rId22"/>
    <p:sldId id="310" r:id="rId23"/>
    <p:sldId id="311" r:id="rId24"/>
    <p:sldId id="312" r:id="rId25"/>
    <p:sldId id="313"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8" d="100"/>
          <a:sy n="88" d="100"/>
        </p:scale>
        <p:origin x="245" y="67"/>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1/5/2022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1/5/2022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are starting the course late and there will be no spring break.    The plan is to have a week where you will work on the mid term take home exam and there will be no lecture.   (This happens to be the week when I plan to attend the March Meeting of the American Physical Society (virtually).</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8560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1/10/2022</a:t>
            </a:r>
            <a:endParaRPr lang="en-US" dirty="0"/>
          </a:p>
        </p:txBody>
      </p:sp>
      <p:sp>
        <p:nvSpPr>
          <p:cNvPr id="8" name="Footer Placeholder 7"/>
          <p:cNvSpPr>
            <a:spLocks noGrp="1"/>
          </p:cNvSpPr>
          <p:nvPr>
            <p:ph type="ftr" sz="quarter" idx="11"/>
          </p:nvPr>
        </p:nvSpPr>
        <p:spPr/>
        <p:txBody>
          <a:bodyPr/>
          <a:lstStyle/>
          <a:p>
            <a:r>
              <a:rPr lang="en-US"/>
              <a:t>PHY 712  Spring 2022 --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1/10/2022</a:t>
            </a:r>
            <a:endParaRPr lang="en-US" dirty="0"/>
          </a:p>
        </p:txBody>
      </p:sp>
      <p:sp>
        <p:nvSpPr>
          <p:cNvPr id="4" name="Footer Placeholder 3"/>
          <p:cNvSpPr>
            <a:spLocks noGrp="1"/>
          </p:cNvSpPr>
          <p:nvPr>
            <p:ph type="ftr" sz="quarter" idx="11"/>
          </p:nvPr>
        </p:nvSpPr>
        <p:spPr/>
        <p:txBody>
          <a:bodyPr/>
          <a:lstStyle/>
          <a:p>
            <a:r>
              <a:rPr lang="en-US"/>
              <a:t>PHY 712  Spring 2022 --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users.wfu.edu/natalie/s22phy71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3.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8.png"/><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4.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users.wfu.edu/natalie/s21phy712/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users.wfu.edu/natalie/s21phy712/homework/"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11-11:50 AM  MWF  Olin 107</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Tree>
    <p:extLst>
      <p:ext uri="{BB962C8B-B14F-4D97-AF65-F5344CB8AC3E}">
        <p14:creationId xmlns:p14="http://schemas.microsoft.com/office/powerpoint/2010/main" val="31241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938992"/>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spid="_x0000_s17642" name="Equation" r:id="rId4" imgW="507960" imgH="266400" progId="Equation.DSMT4">
                  <p:embed/>
                </p:oleObj>
              </mc:Choice>
              <mc:Fallback>
                <p:oleObj name="Equation" r:id="rId4" imgW="507960" imgH="266400" progId="Equation.DSMT4">
                  <p:embed/>
                  <p:pic>
                    <p:nvPicPr>
                      <p:cNvPr id="0" name=""/>
                      <p:cNvPicPr/>
                      <p:nvPr/>
                    </p:nvPicPr>
                    <p:blipFill>
                      <a:blip r:embed="rId5"/>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spid="_x0000_s17643" name="Equation" r:id="rId6" imgW="2831760" imgH="1409400" progId="Equation.DSMT4">
                  <p:embed/>
                </p:oleObj>
              </mc:Choice>
              <mc:Fallback>
                <p:oleObj name="Equation" r:id="rId6" imgW="2831760" imgH="1409400" progId="Equation.DSMT4">
                  <p:embed/>
                  <p:pic>
                    <p:nvPicPr>
                      <p:cNvPr id="0" name=""/>
                      <p:cNvPicPr/>
                      <p:nvPr/>
                    </p:nvPicPr>
                    <p:blipFill>
                      <a:blip r:embed="rId7"/>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spid="_x0000_s17644"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spid="_x0000_s17645" name="Equation" r:id="rId10" imgW="152280" imgH="164880" progId="Equation.DSMT4">
                  <p:embed/>
                </p:oleObj>
              </mc:Choice>
              <mc:Fallback>
                <p:oleObj name="Equation" r:id="rId10" imgW="152280" imgH="164880" progId="Equation.DSMT4">
                  <p:embed/>
                  <p:pic>
                    <p:nvPicPr>
                      <p:cNvPr id="6" name="Object 5"/>
                      <p:cNvPicPr/>
                      <p:nvPr/>
                    </p:nvPicPr>
                    <p:blipFill>
                      <a:blip r:embed="rId11"/>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spid="_x0000_s18508" name="Equation" r:id="rId4" imgW="4927320" imgH="2844720" progId="Equation.DSMT4">
                  <p:embed/>
                </p:oleObj>
              </mc:Choice>
              <mc:Fallback>
                <p:oleObj name="Equation" r:id="rId4" imgW="4927320" imgH="2844720" progId="Equation.DSMT4">
                  <p:embed/>
                  <p:pic>
                    <p:nvPicPr>
                      <p:cNvPr id="0" name=""/>
                      <p:cNvPicPr/>
                      <p:nvPr/>
                    </p:nvPicPr>
                    <p:blipFill>
                      <a:blip r:embed="rId5"/>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http://users.wfu.edu/natalie/s22phy712/</a:t>
            </a:r>
            <a:endParaRPr lang="en-US" sz="2400" dirty="0">
              <a:latin typeface="+mj-lt"/>
            </a:endParaRPr>
          </a:p>
        </p:txBody>
      </p:sp>
      <p:pic>
        <p:nvPicPr>
          <p:cNvPr id="5" name="Picture 4">
            <a:extLst>
              <a:ext uri="{FF2B5EF4-FFF2-40B4-BE49-F238E27FC236}">
                <a16:creationId xmlns:a16="http://schemas.microsoft.com/office/drawing/2014/main" id="{7E2C7DBD-F12A-4F33-98C6-B1B2A7842D30}"/>
              </a:ext>
            </a:extLst>
          </p:cNvPr>
          <p:cNvPicPr>
            <a:picLocks noChangeAspect="1"/>
          </p:cNvPicPr>
          <p:nvPr/>
        </p:nvPicPr>
        <p:blipFill>
          <a:blip r:embed="rId4"/>
          <a:stretch>
            <a:fillRect/>
          </a:stretch>
        </p:blipFill>
        <p:spPr>
          <a:xfrm>
            <a:off x="381952" y="1121568"/>
            <a:ext cx="8262686" cy="4614863"/>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spid="_x0000_s23642" name="Equation" r:id="rId4" imgW="1803240" imgH="647640" progId="Equation.DSMT4">
                  <p:embed/>
                </p:oleObj>
              </mc:Choice>
              <mc:Fallback>
                <p:oleObj name="Equation" r:id="rId4" imgW="1803240" imgH="647640" progId="Equation.DSMT4">
                  <p:embed/>
                  <p:pic>
                    <p:nvPicPr>
                      <p:cNvPr id="0" name=""/>
                      <p:cNvPicPr/>
                      <p:nvPr/>
                    </p:nvPicPr>
                    <p:blipFill>
                      <a:blip r:embed="rId5"/>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spid="_x0000_s23643" name="Equation" r:id="rId6" imgW="1714320" imgH="1307880" progId="Equation.DSMT4">
                  <p:embed/>
                </p:oleObj>
              </mc:Choice>
              <mc:Fallback>
                <p:oleObj name="Equation" r:id="rId6" imgW="1714320" imgH="1307880" progId="Equation.DSMT4">
                  <p:embed/>
                  <p:pic>
                    <p:nvPicPr>
                      <p:cNvPr id="0" name=""/>
                      <p:cNvPicPr/>
                      <p:nvPr/>
                    </p:nvPicPr>
                    <p:blipFill>
                      <a:blip r:embed="rId7"/>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581025" y="609600"/>
            <a:ext cx="7981950" cy="3009900"/>
          </a:xfrm>
          <a:prstGeom prst="rect">
            <a:avLst/>
          </a:prstGeom>
        </p:spPr>
      </p:pic>
    </p:spTree>
    <p:extLst>
      <p:ext uri="{BB962C8B-B14F-4D97-AF65-F5344CB8AC3E}">
        <p14:creationId xmlns:p14="http://schemas.microsoft.com/office/powerpoint/2010/main" val="413459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4"/>
          <a:stretch>
            <a:fillRect/>
          </a:stretch>
        </p:blipFill>
        <p:spPr>
          <a:xfrm>
            <a:off x="152400" y="314325"/>
            <a:ext cx="8420100" cy="1209675"/>
          </a:xfrm>
          <a:prstGeom prst="rect">
            <a:avLst/>
          </a:prstGeom>
        </p:spPr>
      </p:pic>
      <p:pic>
        <p:nvPicPr>
          <p:cNvPr id="6" name="Picture 5"/>
          <p:cNvPicPr>
            <a:picLocks noChangeAspect="1"/>
          </p:cNvPicPr>
          <p:nvPr/>
        </p:nvPicPr>
        <p:blipFill>
          <a:blip r:embed="rId5"/>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spid="_x0000_s19528"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8"/>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spid="_x0000_s19529" name="Equation" r:id="rId9" imgW="1536480" imgH="203040" progId="Equation.DSMT4">
                  <p:embed/>
                </p:oleObj>
              </mc:Choice>
              <mc:Fallback>
                <p:oleObj name="Equation" r:id="rId9" imgW="1536480" imgH="203040" progId="Equation.DSMT4">
                  <p:embed/>
                  <p:pic>
                    <p:nvPicPr>
                      <p:cNvPr id="0" name=""/>
                      <p:cNvPicPr/>
                      <p:nvPr/>
                    </p:nvPicPr>
                    <p:blipFill>
                      <a:blip r:embed="rId10"/>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4"/>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spid="_x0000_s20547" name="Equation" r:id="rId5" imgW="3225600" imgH="761760" progId="Equation.DSMT4">
                  <p:embed/>
                </p:oleObj>
              </mc:Choice>
              <mc:Fallback>
                <p:oleObj name="Equation" r:id="rId5" imgW="3225600" imgH="761760" progId="Equation.DSMT4">
                  <p:embed/>
                  <p:pic>
                    <p:nvPicPr>
                      <p:cNvPr id="0" name=""/>
                      <p:cNvPicPr/>
                      <p:nvPr/>
                    </p:nvPicPr>
                    <p:blipFill>
                      <a:blip r:embed="rId6"/>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8"/>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spid="_x0000_s21632" name="Equation" r:id="rId4" imgW="5321160" imgH="1663560" progId="Equation.DSMT4">
                  <p:embed/>
                </p:oleObj>
              </mc:Choice>
              <mc:Fallback>
                <p:oleObj name="Equation" r:id="rId4" imgW="5321160" imgH="1663560" progId="Equation.DSMT4">
                  <p:embed/>
                  <p:pic>
                    <p:nvPicPr>
                      <p:cNvPr id="0" name=""/>
                      <p:cNvPicPr/>
                      <p:nvPr/>
                    </p:nvPicPr>
                    <p:blipFill>
                      <a:blip r:embed="rId5"/>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spid="_x0000_s21633" name="Equation" r:id="rId6" imgW="4647960" imgH="1562040" progId="Equation.DSMT4">
                  <p:embed/>
                </p:oleObj>
              </mc:Choice>
              <mc:Fallback>
                <p:oleObj name="Equation" r:id="rId6" imgW="4647960" imgH="1562040" progId="Equation.DSMT4">
                  <p:embed/>
                  <p:pic>
                    <p:nvPicPr>
                      <p:cNvPr id="0" name=""/>
                      <p:cNvPicPr/>
                      <p:nvPr/>
                    </p:nvPicPr>
                    <p:blipFill>
                      <a:blip r:embed="rId7"/>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p:cNvPicPr>
            <a:picLocks noChangeAspect="1"/>
          </p:cNvPicPr>
          <p:nvPr/>
        </p:nvPicPr>
        <p:blipFill>
          <a:blip r:embed="rId3"/>
          <a:stretch>
            <a:fillRect/>
          </a:stretch>
        </p:blipFill>
        <p:spPr>
          <a:xfrm>
            <a:off x="457200" y="1062187"/>
            <a:ext cx="3419475" cy="4733626"/>
          </a:xfrm>
          <a:prstGeom prst="rect">
            <a:avLst/>
          </a:prstGeom>
        </p:spPr>
      </p:pic>
      <p:pic>
        <p:nvPicPr>
          <p:cNvPr id="7" name="Picture 6"/>
          <p:cNvPicPr>
            <a:picLocks noChangeAspect="1"/>
          </p:cNvPicPr>
          <p:nvPr/>
        </p:nvPicPr>
        <p:blipFill>
          <a:blip r:embed="rId4"/>
          <a:stretch>
            <a:fillRect/>
          </a:stretch>
        </p:blipFill>
        <p:spPr>
          <a:xfrm>
            <a:off x="5029199" y="1062187"/>
            <a:ext cx="3617035" cy="4739564"/>
          </a:xfrm>
          <a:prstGeom prst="rect">
            <a:avLst/>
          </a:prstGeom>
        </p:spPr>
      </p:pic>
      <p:sp>
        <p:nvSpPr>
          <p:cNvPr id="8" name="TextBox 7"/>
          <p:cNvSpPr txBox="1"/>
          <p:nvPr/>
        </p:nvSpPr>
        <p:spPr>
          <a:xfrm>
            <a:off x="5123216" y="609600"/>
            <a:ext cx="3429000" cy="461665"/>
          </a:xfrm>
          <a:prstGeom prst="rect">
            <a:avLst/>
          </a:prstGeom>
          <a:noFill/>
        </p:spPr>
        <p:txBody>
          <a:bodyPr wrap="square" rtlCol="0">
            <a:spAutoFit/>
          </a:bodyPr>
          <a:lstStyle/>
          <a:p>
            <a:pPr algn="ctr"/>
            <a:r>
              <a:rPr lang="en-US" sz="2400" dirty="0">
                <a:latin typeface="+mj-lt"/>
              </a:rPr>
              <a:t>Optional supplement</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spTree>
    <p:extLst>
      <p:ext uri="{BB962C8B-B14F-4D97-AF65-F5344CB8AC3E}">
        <p14:creationId xmlns:p14="http://schemas.microsoft.com/office/powerpoint/2010/main" val="412908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13990"/>
            <a:ext cx="8001000" cy="461665"/>
          </a:xfrm>
          <a:prstGeom prst="rect">
            <a:avLst/>
          </a:prstGeom>
          <a:noFill/>
        </p:spPr>
        <p:txBody>
          <a:bodyPr wrap="square" rtlCol="0">
            <a:spAutoFit/>
          </a:bodyPr>
          <a:lstStyle/>
          <a:p>
            <a:r>
              <a:rPr lang="en-US" sz="2400" dirty="0">
                <a:latin typeface="+mj-lt"/>
                <a:hlinkClick r:id="rId3"/>
              </a:rPr>
              <a:t>http://users.wfu.edu/natalie/s22phy712/info</a:t>
            </a:r>
            <a:endParaRPr lang="en-US" sz="2400" dirty="0">
              <a:latin typeface="+mj-lt"/>
            </a:endParaRPr>
          </a:p>
        </p:txBody>
      </p:sp>
      <p:pic>
        <p:nvPicPr>
          <p:cNvPr id="7" name="Picture 6">
            <a:extLst>
              <a:ext uri="{FF2B5EF4-FFF2-40B4-BE49-F238E27FC236}">
                <a16:creationId xmlns:a16="http://schemas.microsoft.com/office/drawing/2014/main" id="{1C3D0C75-7D7A-4733-8E6F-7BBA4D1652F1}"/>
              </a:ext>
            </a:extLst>
          </p:cNvPr>
          <p:cNvPicPr>
            <a:picLocks noChangeAspect="1"/>
          </p:cNvPicPr>
          <p:nvPr/>
        </p:nvPicPr>
        <p:blipFill>
          <a:blip r:embed="rId4"/>
          <a:stretch>
            <a:fillRect/>
          </a:stretch>
        </p:blipFill>
        <p:spPr>
          <a:xfrm>
            <a:off x="742950" y="447675"/>
            <a:ext cx="7658100" cy="596265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461665"/>
          </a:xfrm>
          <a:prstGeom prst="rect">
            <a:avLst/>
          </a:prstGeom>
          <a:noFill/>
        </p:spPr>
        <p:txBody>
          <a:bodyPr wrap="square" rtlCol="0">
            <a:spAutoFit/>
          </a:bodyPr>
          <a:lstStyle/>
          <a:p>
            <a:r>
              <a:rPr lang="en-US" sz="2400" dirty="0">
                <a:latin typeface="+mj-lt"/>
                <a:sym typeface="Wingdings" panose="05000000000000000000" pitchFamily="2" charset="2"/>
              </a:rPr>
              <a:t> Schedule weekly one-on-one meetings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043B51-98AC-4E4B-A0B2-CB8ED5256C4B}"/>
              </a:ext>
            </a:extLst>
          </p:cNvPr>
          <p:cNvPicPr>
            <a:picLocks noChangeAspect="1"/>
          </p:cNvPicPr>
          <p:nvPr/>
        </p:nvPicPr>
        <p:blipFill>
          <a:blip r:embed="rId3"/>
          <a:stretch>
            <a:fillRect/>
          </a:stretch>
        </p:blipFill>
        <p:spPr>
          <a:xfrm>
            <a:off x="0" y="628767"/>
            <a:ext cx="9144000" cy="5600466"/>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4"/>
              </a:rPr>
              <a:t>http://users.wfu.edu/natalie/s22phy712/homework/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023463" y="31242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Tree>
    <p:extLst>
      <p:ext uri="{BB962C8B-B14F-4D97-AF65-F5344CB8AC3E}">
        <p14:creationId xmlns:p14="http://schemas.microsoft.com/office/powerpoint/2010/main" val="39591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spid="_x0000_s22581" name="Equation" r:id="rId4" imgW="2514600" imgH="698400" progId="Equation.DSMT4">
                  <p:embed/>
                </p:oleObj>
              </mc:Choice>
              <mc:Fallback>
                <p:oleObj name="Equation" r:id="rId4" imgW="2514600" imgH="698400" progId="Equation.DSMT4">
                  <p:embed/>
                  <p:pic>
                    <p:nvPicPr>
                      <p:cNvPr id="0" name=""/>
                      <p:cNvPicPr/>
                      <p:nvPr/>
                    </p:nvPicPr>
                    <p:blipFill>
                      <a:blip r:embed="rId5"/>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3785652"/>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Mon Jan 17 – MLK Holiday</a:t>
            </a:r>
          </a:p>
          <a:p>
            <a:r>
              <a:rPr lang="en-US" sz="2400" dirty="0">
                <a:latin typeface="+mj-lt"/>
              </a:rPr>
              <a:t>     Spring break  March 5-13</a:t>
            </a:r>
          </a:p>
          <a:p>
            <a:r>
              <a:rPr lang="en-US" sz="2400" dirty="0">
                <a:latin typeface="+mj-lt"/>
              </a:rPr>
              <a:t>     Mid term grades due March 7</a:t>
            </a:r>
          </a:p>
          <a:p>
            <a:pPr lvl="1"/>
            <a:r>
              <a:rPr lang="en-US" sz="2400" dirty="0"/>
              <a:t>APS March meeting </a:t>
            </a:r>
            <a:r>
              <a:rPr lang="en-US" sz="2400" dirty="0">
                <a:latin typeface="+mj-lt"/>
              </a:rPr>
              <a:t>March 14-18   (no class)</a:t>
            </a:r>
          </a:p>
          <a:p>
            <a:pPr lvl="1"/>
            <a:r>
              <a:rPr lang="en-US" sz="2400" dirty="0">
                <a:latin typeface="+mj-lt"/>
              </a:rPr>
              <a:t>Fri April 15 – Good Friday Holiday</a:t>
            </a:r>
          </a:p>
          <a:p>
            <a:pPr lvl="1"/>
            <a:r>
              <a:rPr lang="en-US" sz="2400" dirty="0">
                <a:latin typeface="+mj-lt"/>
              </a:rPr>
              <a:t>Thurs Apr 21 – Student wellness day  (no class) </a:t>
            </a:r>
          </a:p>
          <a:p>
            <a:pPr lvl="1"/>
            <a:r>
              <a:rPr lang="en-US" sz="2400" dirty="0">
                <a:latin typeface="+mj-lt"/>
              </a:rPr>
              <a:t>Wed Apr 27 – Last day of class </a:t>
            </a:r>
          </a:p>
          <a:p>
            <a:pPr lvl="1"/>
            <a:r>
              <a:rPr lang="en-US" sz="2400" dirty="0">
                <a:latin typeface="+mj-lt"/>
              </a:rPr>
              <a:t>Apr 29-May 6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12585</TotalTime>
  <Words>1433</Words>
  <Application>Microsoft Office PowerPoint</Application>
  <PresentationFormat>On-screen Show (4:3)</PresentationFormat>
  <Paragraphs>181</Paragraphs>
  <Slides>25</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0" baseType="lpstr">
      <vt:lpstr>Arial</vt:lpstr>
      <vt:lpstr>Calibri</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701</cp:revision>
  <cp:lastPrinted>2021-01-25T03:21:14Z</cp:lastPrinted>
  <dcterms:created xsi:type="dcterms:W3CDTF">2012-01-10T18:32:24Z</dcterms:created>
  <dcterms:modified xsi:type="dcterms:W3CDTF">2022-01-06T01:19:08Z</dcterms:modified>
</cp:coreProperties>
</file>