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54" r:id="rId3"/>
    <p:sldId id="429" r:id="rId4"/>
    <p:sldId id="431" r:id="rId5"/>
    <p:sldId id="432" r:id="rId6"/>
    <p:sldId id="393" r:id="rId7"/>
    <p:sldId id="430" r:id="rId8"/>
    <p:sldId id="428" r:id="rId9"/>
    <p:sldId id="423" r:id="rId10"/>
    <p:sldId id="424" r:id="rId11"/>
    <p:sldId id="425" r:id="rId12"/>
    <p:sldId id="426" r:id="rId13"/>
    <p:sldId id="427" r:id="rId14"/>
    <p:sldId id="399" r:id="rId15"/>
    <p:sldId id="403" r:id="rId16"/>
    <p:sldId id="407" r:id="rId17"/>
    <p:sldId id="418" r:id="rId18"/>
    <p:sldId id="419" r:id="rId19"/>
    <p:sldId id="420" r:id="rId20"/>
    <p:sldId id="421" r:id="rId21"/>
    <p:sldId id="422" r:id="rId22"/>
    <p:sldId id="415" r:id="rId23"/>
    <p:sldId id="408" r:id="rId24"/>
    <p:sldId id="409" r:id="rId25"/>
    <p:sldId id="410" r:id="rId26"/>
    <p:sldId id="411" r:id="rId27"/>
    <p:sldId id="416" r:id="rId28"/>
    <p:sldId id="412" r:id="rId29"/>
    <p:sldId id="413" r:id="rId30"/>
    <p:sldId id="414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00FF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0" d="100"/>
          <a:sy n="50" d="100"/>
        </p:scale>
        <p:origin x="1570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5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8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sers.wfu.edu/shapiro/WI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11-11:50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/>
              <a:t>Notes </a:t>
            </a:r>
            <a:r>
              <a:rPr lang="en-US" sz="3200" b="1" dirty="0"/>
              <a:t>for Lecture 10: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Reading Chapter 4  in JDJ --                        	Dipolar fields and dielectrics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Electric field due to a dipole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Electric polarization  P</a:t>
            </a:r>
          </a:p>
          <a:p>
            <a:pPr marL="1885950" lvl="4" indent="-514350">
              <a:spcBef>
                <a:spcPct val="50000"/>
              </a:spcBef>
              <a:buFont typeface="+mj-lt"/>
              <a:buAutoNum type="alphaUcPeriod"/>
            </a:pPr>
            <a:r>
              <a:rPr lang="en-US" sz="3200" b="1" dirty="0">
                <a:solidFill>
                  <a:schemeClr val="folHlink"/>
                </a:solidFill>
              </a:rPr>
              <a:t>Electric displacement  D and dielectric functions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" y="34290"/>
            <a:ext cx="911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following results were presented on Monday and are summarized here for a more complicated charge distribution: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048373"/>
              </p:ext>
            </p:extLst>
          </p:nvPr>
        </p:nvGraphicFramePr>
        <p:xfrm>
          <a:off x="579438" y="838200"/>
          <a:ext cx="8183562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数式" r:id="rId3" imgW="4622760" imgH="1841400" progId="Equation.3">
                  <p:embed/>
                </p:oleObj>
              </mc:Choice>
              <mc:Fallback>
                <p:oleObj name="数式" r:id="rId3" imgW="4622760" imgH="1841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838200"/>
                        <a:ext cx="8183562" cy="326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983950"/>
              </p:ext>
            </p:extLst>
          </p:nvPr>
        </p:nvGraphicFramePr>
        <p:xfrm>
          <a:off x="1104106" y="4343400"/>
          <a:ext cx="69357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数式" r:id="rId5" imgW="3695400" imgH="444240" progId="Equation.3">
                  <p:embed/>
                </p:oleObj>
              </mc:Choice>
              <mc:Fallback>
                <p:oleObj name="数式" r:id="rId5" imgW="369540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106" y="4343400"/>
                        <a:ext cx="693578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97472"/>
              </p:ext>
            </p:extLst>
          </p:nvPr>
        </p:nvGraphicFramePr>
        <p:xfrm>
          <a:off x="423863" y="5157788"/>
          <a:ext cx="82962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数式" r:id="rId7" imgW="4419360" imgH="469800" progId="Equation.3">
                  <p:embed/>
                </p:oleObj>
              </mc:Choice>
              <mc:Fallback>
                <p:oleObj name="数式" r:id="rId7" imgW="4419360" imgH="469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157788"/>
                        <a:ext cx="8296275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96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Writing out the details of the potential from evaluating integrals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856166"/>
              </p:ext>
            </p:extLst>
          </p:nvPr>
        </p:nvGraphicFramePr>
        <p:xfrm>
          <a:off x="285750" y="981075"/>
          <a:ext cx="829468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3" name="数式" r:id="rId3" imgW="4419360" imgH="1015920" progId="Equation.3">
                  <p:embed/>
                </p:oleObj>
              </mc:Choice>
              <mc:Fallback>
                <p:oleObj name="数式" r:id="rId3" imgW="4419360" imgH="1015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981075"/>
                        <a:ext cx="8294688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63029"/>
              </p:ext>
            </p:extLst>
          </p:nvPr>
        </p:nvGraphicFramePr>
        <p:xfrm>
          <a:off x="357188" y="3048000"/>
          <a:ext cx="56007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4" name="Equation" r:id="rId5" imgW="2984400" imgH="685800" progId="Equation.DSMT4">
                  <p:embed/>
                </p:oleObj>
              </mc:Choice>
              <mc:Fallback>
                <p:oleObj name="Equation" r:id="rId5" imgW="2984400" imgH="685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048000"/>
                        <a:ext cx="56007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24792"/>
              </p:ext>
            </p:extLst>
          </p:nvPr>
        </p:nvGraphicFramePr>
        <p:xfrm>
          <a:off x="577850" y="4575175"/>
          <a:ext cx="548163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5" name="数式" r:id="rId7" imgW="2920680" imgH="685800" progId="Equation.3">
                  <p:embed/>
                </p:oleObj>
              </mc:Choice>
              <mc:Fallback>
                <p:oleObj name="数式" r:id="rId7" imgW="2920680" imgH="685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4575175"/>
                        <a:ext cx="5481638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569011"/>
              </p:ext>
            </p:extLst>
          </p:nvPr>
        </p:nvGraphicFramePr>
        <p:xfrm>
          <a:off x="5486400" y="3378199"/>
          <a:ext cx="3396060" cy="849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6" name="Equation" r:id="rId9" imgW="2539800" imgH="634680" progId="Equation.DSMT4">
                  <p:embed/>
                </p:oleObj>
              </mc:Choice>
              <mc:Fallback>
                <p:oleObj name="Equation" r:id="rId9" imgW="2539800" imgH="6346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6400" y="3378199"/>
                        <a:ext cx="3396060" cy="849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54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continued --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31089"/>
              </p:ext>
            </p:extLst>
          </p:nvPr>
        </p:nvGraphicFramePr>
        <p:xfrm>
          <a:off x="489069" y="822622"/>
          <a:ext cx="5481638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7" name="数式" r:id="rId3" imgW="2920680" imgH="685800" progId="Equation.3">
                  <p:embed/>
                </p:oleObj>
              </mc:Choice>
              <mc:Fallback>
                <p:oleObj name="数式" r:id="rId3" imgW="2920680" imgH="685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69" y="822622"/>
                        <a:ext cx="5481638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3838"/>
              </p:ext>
            </p:extLst>
          </p:nvPr>
        </p:nvGraphicFramePr>
        <p:xfrm>
          <a:off x="549275" y="2254646"/>
          <a:ext cx="6003925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8" name="数式" r:id="rId5" imgW="2933640" imgH="685800" progId="Equation.3">
                  <p:embed/>
                </p:oleObj>
              </mc:Choice>
              <mc:Fallback>
                <p:oleObj name="数式" r:id="rId5" imgW="2933640" imgH="685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254646"/>
                        <a:ext cx="6003925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637809"/>
              </p:ext>
            </p:extLst>
          </p:nvPr>
        </p:nvGraphicFramePr>
        <p:xfrm>
          <a:off x="656214" y="3740943"/>
          <a:ext cx="5243512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9" name="数式" r:id="rId7" imgW="2793960" imgH="1168200" progId="Equation.3">
                  <p:embed/>
                </p:oleObj>
              </mc:Choice>
              <mc:Fallback>
                <p:oleObj name="数式" r:id="rId7" imgW="2793960" imgH="11682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14" y="3740943"/>
                        <a:ext cx="5243512" cy="220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83251"/>
              </p:ext>
            </p:extLst>
          </p:nvPr>
        </p:nvGraphicFramePr>
        <p:xfrm>
          <a:off x="4267200" y="2835274"/>
          <a:ext cx="4293610" cy="103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0" name="Equation" r:id="rId9" imgW="3543120" imgH="850680" progId="Equation.DSMT4">
                  <p:embed/>
                </p:oleObj>
              </mc:Choice>
              <mc:Fallback>
                <p:oleObj name="Equation" r:id="rId9" imgW="3543120" imgH="850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67200" y="2835274"/>
                        <a:ext cx="4293610" cy="1031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36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9577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multipole distribution continued --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887738"/>
              </p:ext>
            </p:extLst>
          </p:nvPr>
        </p:nvGraphicFramePr>
        <p:xfrm>
          <a:off x="565150" y="990600"/>
          <a:ext cx="8343900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4" name="Equation" r:id="rId3" imgW="4076640" imgH="711000" progId="Equation.DSMT4">
                  <p:embed/>
                </p:oleObj>
              </mc:Choice>
              <mc:Fallback>
                <p:oleObj name="Equation" r:id="rId3" imgW="4076640" imgH="7110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990600"/>
                        <a:ext cx="8343900" cy="145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62578"/>
              </p:ext>
            </p:extLst>
          </p:nvPr>
        </p:nvGraphicFramePr>
        <p:xfrm>
          <a:off x="723900" y="2693988"/>
          <a:ext cx="7212013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Equation" r:id="rId5" imgW="4686120" imgH="1257120" progId="Equation.DSMT4">
                  <p:embed/>
                </p:oleObj>
              </mc:Choice>
              <mc:Fallback>
                <p:oleObj name="Equation" r:id="rId5" imgW="4686120" imgH="12571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693988"/>
                        <a:ext cx="7212013" cy="193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EB5B2A-6DBF-48BE-8EC8-A1D604041709}"/>
              </a:ext>
            </a:extLst>
          </p:cNvPr>
          <p:cNvSpPr txBox="1"/>
          <p:nvPr/>
        </p:nvSpPr>
        <p:spPr>
          <a:xfrm>
            <a:off x="1143000" y="5105400"/>
            <a:ext cx="726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 </a:t>
            </a:r>
            <a:r>
              <a:rPr lang="en-US" sz="2400" i="1" dirty="0">
                <a:latin typeface="+mj-lt"/>
              </a:rPr>
              <a:t>q</a:t>
            </a:r>
            <a:r>
              <a:rPr lang="en-US" sz="2400" dirty="0">
                <a:latin typeface="+mj-lt"/>
              </a:rPr>
              <a:t> stands for the elementary charge</a:t>
            </a:r>
          </a:p>
          <a:p>
            <a:r>
              <a:rPr lang="en-US" sz="2400" i="1" dirty="0">
                <a:latin typeface="+mj-lt"/>
              </a:rPr>
              <a:t>q=e</a:t>
            </a:r>
            <a:r>
              <a:rPr lang="en-US" sz="2400" dirty="0">
                <a:latin typeface="+mj-lt"/>
              </a:rPr>
              <a:t>=1.602176634x10</a:t>
            </a:r>
            <a:r>
              <a:rPr lang="en-US" sz="2400" baseline="30000" dirty="0">
                <a:latin typeface="+mj-lt"/>
              </a:rPr>
              <a:t>-19</a:t>
            </a:r>
            <a:r>
              <a:rPr lang="en-US" sz="2400" dirty="0">
                <a:latin typeface="+mj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6052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 -- Notion of multipole moment: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51415"/>
              </p:ext>
            </p:extLst>
          </p:nvPr>
        </p:nvGraphicFramePr>
        <p:xfrm>
          <a:off x="1027112" y="1074737"/>
          <a:ext cx="7888288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" name="数式" r:id="rId3" imgW="4203360" imgH="2590560" progId="Equation.3">
                  <p:embed/>
                </p:oleObj>
              </mc:Choice>
              <mc:Fallback>
                <p:oleObj name="数式" r:id="rId3" imgW="4203360" imgH="259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2" y="1074737"/>
                        <a:ext cx="7888288" cy="486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78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762786"/>
              </p:ext>
            </p:extLst>
          </p:nvPr>
        </p:nvGraphicFramePr>
        <p:xfrm>
          <a:off x="936625" y="1368425"/>
          <a:ext cx="6888163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3" name="数式" r:id="rId3" imgW="3365280" imgH="2082600" progId="Equation.3">
                  <p:embed/>
                </p:oleObj>
              </mc:Choice>
              <mc:Fallback>
                <p:oleObj name="数式" r:id="rId3" imgW="3365280" imgH="20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368425"/>
                        <a:ext cx="6888163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form of electrostatic potential in terms of </a:t>
            </a:r>
            <a:r>
              <a:rPr lang="en-US" sz="2400" dirty="0" err="1">
                <a:latin typeface="+mj-lt"/>
              </a:rPr>
              <a:t>multipole</a:t>
            </a:r>
            <a:r>
              <a:rPr lang="en-US" sz="2400" dirty="0">
                <a:latin typeface="+mj-lt"/>
              </a:rPr>
              <a:t> moments:</a:t>
            </a:r>
          </a:p>
        </p:txBody>
      </p:sp>
    </p:spTree>
    <p:extLst>
      <p:ext uri="{BB962C8B-B14F-4D97-AF65-F5344CB8AC3E}">
        <p14:creationId xmlns:p14="http://schemas.microsoft.com/office/powerpoint/2010/main" val="3911550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871179"/>
              </p:ext>
            </p:extLst>
          </p:nvPr>
        </p:nvGraphicFramePr>
        <p:xfrm>
          <a:off x="1339850" y="1489075"/>
          <a:ext cx="5538788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5" name="Equation" r:id="rId3" imgW="2705040" imgH="1676160" progId="Equation.DSMT4">
                  <p:embed/>
                </p:oleObj>
              </mc:Choice>
              <mc:Fallback>
                <p:oleObj name="Equation" r:id="rId3" imgW="2705040" imgH="1676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1489075"/>
                        <a:ext cx="5538788" cy="344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Focus on dipolar contributions:</a:t>
            </a:r>
          </a:p>
        </p:txBody>
      </p:sp>
      <p:sp>
        <p:nvSpPr>
          <p:cNvPr id="8" name="Up Arrow 7"/>
          <p:cNvSpPr/>
          <p:nvPr/>
        </p:nvSpPr>
        <p:spPr>
          <a:xfrm>
            <a:off x="3124200" y="4867656"/>
            <a:ext cx="533400" cy="3810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5499398"/>
            <a:ext cx="3048000" cy="74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11474"/>
              </p:ext>
            </p:extLst>
          </p:nvPr>
        </p:nvGraphicFramePr>
        <p:xfrm>
          <a:off x="1139825" y="5481638"/>
          <a:ext cx="3392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6" name="Equation" r:id="rId5" imgW="1612800" imgH="203040" progId="Equation.DSMT4">
                  <p:embed/>
                </p:oleObj>
              </mc:Choice>
              <mc:Fallback>
                <p:oleObj name="Equation" r:id="rId5" imgW="1612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9825" y="5481638"/>
                        <a:ext cx="339248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p Arrow 11"/>
          <p:cNvSpPr/>
          <p:nvPr/>
        </p:nvSpPr>
        <p:spPr>
          <a:xfrm>
            <a:off x="5562600" y="4881562"/>
            <a:ext cx="533400" cy="3810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56456"/>
              </p:ext>
            </p:extLst>
          </p:nvPr>
        </p:nvGraphicFramePr>
        <p:xfrm>
          <a:off x="4992688" y="5461000"/>
          <a:ext cx="3232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7" name="Equation" r:id="rId7" imgW="1536480" imgH="177480" progId="Equation.DSMT4">
                  <p:embed/>
                </p:oleObj>
              </mc:Choice>
              <mc:Fallback>
                <p:oleObj name="Equation" r:id="rId7" imgW="1536480" imgH="177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92688" y="5461000"/>
                        <a:ext cx="32321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688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36" y="304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“Justification” of surprising δ-function term in dipole electric field -- Assuming dipole is located at </a:t>
            </a:r>
            <a:r>
              <a:rPr lang="en-US" sz="2400" i="1" dirty="0">
                <a:latin typeface="+mj-lt"/>
              </a:rPr>
              <a:t>r=0</a:t>
            </a:r>
            <a:r>
              <a:rPr lang="en-US" sz="2400" dirty="0">
                <a:latin typeface="+mj-lt"/>
              </a:rPr>
              <a:t>, we need to need to evaluate the electrostatic field near </a:t>
            </a:r>
            <a:r>
              <a:rPr lang="en-US" sz="2400" i="1" dirty="0">
                <a:latin typeface="+mj-lt"/>
              </a:rPr>
              <a:t>r=0</a:t>
            </a:r>
            <a:r>
              <a:rPr lang="en-US" sz="2400" dirty="0">
                <a:latin typeface="+mj-lt"/>
              </a:rPr>
              <a:t>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9638"/>
              </p:ext>
            </p:extLst>
          </p:nvPr>
        </p:nvGraphicFramePr>
        <p:xfrm>
          <a:off x="1143000" y="1981200"/>
          <a:ext cx="426561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3" imgW="2019240" imgH="1117440" progId="Equation.DSMT4">
                  <p:embed/>
                </p:oleObj>
              </mc:Choice>
              <mc:Fallback>
                <p:oleObj name="Equation" r:id="rId3" imgW="201924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981200"/>
                        <a:ext cx="426561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304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563215"/>
              </p:ext>
            </p:extLst>
          </p:nvPr>
        </p:nvGraphicFramePr>
        <p:xfrm>
          <a:off x="152400" y="762000"/>
          <a:ext cx="8810625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Equation" r:id="rId3" imgW="4457520" imgH="2692080" progId="Equation.DSMT4">
                  <p:embed/>
                </p:oleObj>
              </mc:Choice>
              <mc:Fallback>
                <p:oleObj name="Equation" r:id="rId3" imgW="4457520" imgH="269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762000"/>
                        <a:ext cx="8810625" cy="532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228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 -- amplifying discussion in JDJ:</a:t>
            </a:r>
          </a:p>
        </p:txBody>
      </p:sp>
    </p:spTree>
    <p:extLst>
      <p:ext uri="{BB962C8B-B14F-4D97-AF65-F5344CB8AC3E}">
        <p14:creationId xmlns:p14="http://schemas.microsoft.com/office/powerpoint/2010/main" val="2270937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407997"/>
              </p:ext>
            </p:extLst>
          </p:nvPr>
        </p:nvGraphicFramePr>
        <p:xfrm>
          <a:off x="132979" y="1066800"/>
          <a:ext cx="8878042" cy="513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3" name="Equation" r:id="rId3" imgW="5448240" imgH="3149280" progId="Equation.DSMT4">
                  <p:embed/>
                </p:oleObj>
              </mc:Choice>
              <mc:Fallback>
                <p:oleObj name="Equation" r:id="rId3" imgW="5448240" imgH="314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979" y="1066800"/>
                        <a:ext cx="8878042" cy="5132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06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16BB1B-DADB-4C25-B44D-FA48EA99F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1710"/>
            <a:ext cx="9144000" cy="51904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52400" y="5486400"/>
            <a:ext cx="8839200" cy="228600"/>
          </a:xfrm>
          <a:prstGeom prst="roundRect">
            <a:avLst/>
          </a:prstGeom>
          <a:solidFill>
            <a:srgbClr val="DA32AA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 continued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924474"/>
              </p:ext>
            </p:extLst>
          </p:nvPr>
        </p:nvGraphicFramePr>
        <p:xfrm>
          <a:off x="457200" y="609600"/>
          <a:ext cx="8229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5" name="Equation" r:id="rId3" imgW="4495680" imgH="2997000" progId="Equation.DSMT4">
                  <p:embed/>
                </p:oleObj>
              </mc:Choice>
              <mc:Fallback>
                <p:oleObj name="Equation" r:id="rId3" imgW="4495680" imgH="29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609600"/>
                        <a:ext cx="82296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923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30272"/>
              </p:ext>
            </p:extLst>
          </p:nvPr>
        </p:nvGraphicFramePr>
        <p:xfrm>
          <a:off x="152400" y="1524000"/>
          <a:ext cx="8865566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Equation" r:id="rId3" imgW="3327120" imgH="736560" progId="Equation.DSMT4">
                  <p:embed/>
                </p:oleObj>
              </mc:Choice>
              <mc:Fallback>
                <p:oleObj name="Equation" r:id="rId3" imgW="3327120" imgH="736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8865566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summary --</a:t>
            </a:r>
          </a:p>
        </p:txBody>
      </p:sp>
    </p:spTree>
    <p:extLst>
      <p:ext uri="{BB962C8B-B14F-4D97-AF65-F5344CB8AC3E}">
        <p14:creationId xmlns:p14="http://schemas.microsoft.com/office/powerpoint/2010/main" val="161107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19154300">
            <a:off x="1276569" y="2544038"/>
            <a:ext cx="494861" cy="823259"/>
          </a:xfrm>
          <a:prstGeom prst="cloudCallout">
            <a:avLst>
              <a:gd name="adj1" fmla="val -14405"/>
              <a:gd name="adj2" fmla="val 18228"/>
            </a:avLst>
          </a:prstGeom>
          <a:gradFill>
            <a:gsLst>
              <a:gs pos="96000">
                <a:srgbClr val="00B0F0"/>
              </a:gs>
              <a:gs pos="0">
                <a:srgbClr val="DA32AA">
                  <a:alpha val="6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990600" y="2425919"/>
            <a:ext cx="1003081" cy="1003081"/>
          </a:xfrm>
          <a:prstGeom prst="ellipse">
            <a:avLst/>
          </a:prstGeom>
          <a:gradFill flip="none" rotWithShape="1">
            <a:gsLst>
              <a:gs pos="96000">
                <a:schemeClr val="bg1">
                  <a:lumMod val="65000"/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key argument: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3400" y="1371600"/>
            <a:ext cx="0" cy="20574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" y="3406665"/>
            <a:ext cx="2120462" cy="446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399" y="3406665"/>
            <a:ext cx="533400" cy="55573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3399" y="2895599"/>
            <a:ext cx="1060232" cy="49527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93631" y="2558584"/>
            <a:ext cx="55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i="1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>
            <a:endCxn id="19" idx="1"/>
          </p:cNvCxnSpPr>
          <p:nvPr/>
        </p:nvCxnSpPr>
        <p:spPr>
          <a:xfrm flipV="1">
            <a:off x="533399" y="1662525"/>
            <a:ext cx="587779" cy="174414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21178" y="1431692"/>
            <a:ext cx="55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i="1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24881" y="1320285"/>
            <a:ext cx="933278" cy="933278"/>
          </a:xfrm>
          <a:prstGeom prst="ellipse">
            <a:avLst/>
          </a:prstGeom>
          <a:gradFill flip="none" rotWithShape="1">
            <a:gsLst>
              <a:gs pos="96000">
                <a:schemeClr val="bg1">
                  <a:lumMod val="65000"/>
                  <a:alpha val="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81692" y="3764178"/>
            <a:ext cx="32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5178" y="3195935"/>
            <a:ext cx="32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838200"/>
            <a:ext cx="32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z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913186"/>
              </p:ext>
            </p:extLst>
          </p:nvPr>
        </p:nvGraphicFramePr>
        <p:xfrm>
          <a:off x="1904415" y="861973"/>
          <a:ext cx="6086475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0" name="Equation" r:id="rId3" imgW="4051080" imgH="977760" progId="Equation.DSMT4">
                  <p:embed/>
                </p:oleObj>
              </mc:Choice>
              <mc:Fallback>
                <p:oleObj name="Equation" r:id="rId3" imgW="405108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4415" y="861973"/>
                        <a:ext cx="6086475" cy="146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56649"/>
              </p:ext>
            </p:extLst>
          </p:nvPr>
        </p:nvGraphicFramePr>
        <p:xfrm>
          <a:off x="3249613" y="2558584"/>
          <a:ext cx="5437187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1" name="Equation" r:id="rId5" imgW="3619440" imgH="1358640" progId="Equation.DSMT4">
                  <p:embed/>
                </p:oleObj>
              </mc:Choice>
              <mc:Fallback>
                <p:oleObj name="Equation" r:id="rId5" imgW="36194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49613" y="2558584"/>
                        <a:ext cx="5437187" cy="204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80571"/>
              </p:ext>
            </p:extLst>
          </p:nvPr>
        </p:nvGraphicFramePr>
        <p:xfrm>
          <a:off x="853564" y="4809546"/>
          <a:ext cx="5943600" cy="156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2" name="Equation" r:id="rId7" imgW="4000320" imgH="1054080" progId="Equation.DSMT4">
                  <p:embed/>
                </p:oleObj>
              </mc:Choice>
              <mc:Fallback>
                <p:oleObj name="Equation" r:id="rId7" imgW="400032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64" y="4809546"/>
                        <a:ext cx="5943600" cy="156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271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Coarse grain representation of macroscopic distribution of dipoles: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425650"/>
              </p:ext>
            </p:extLst>
          </p:nvPr>
        </p:nvGraphicFramePr>
        <p:xfrm>
          <a:off x="734218" y="1283860"/>
          <a:ext cx="6938963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6" name="Equation" r:id="rId3" imgW="3390840" imgH="1218960" progId="Equation.DSMT4">
                  <p:embed/>
                </p:oleObj>
              </mc:Choice>
              <mc:Fallback>
                <p:oleObj name="Equation" r:id="rId3" imgW="339084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" y="1283860"/>
                        <a:ext cx="6938963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3275"/>
              </p:ext>
            </p:extLst>
          </p:nvPr>
        </p:nvGraphicFramePr>
        <p:xfrm>
          <a:off x="785813" y="3962400"/>
          <a:ext cx="6835775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7" name="Equation" r:id="rId5" imgW="3340080" imgH="901440" progId="Equation.DSMT4">
                  <p:embed/>
                </p:oleObj>
              </mc:Choice>
              <mc:Fallback>
                <p:oleObj name="Equation" r:id="rId5" imgW="3340080" imgH="901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962400"/>
                        <a:ext cx="6835775" cy="184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1668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28119"/>
              </p:ext>
            </p:extLst>
          </p:nvPr>
        </p:nvGraphicFramePr>
        <p:xfrm>
          <a:off x="129320" y="1313352"/>
          <a:ext cx="9043988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2" name="Equation" r:id="rId3" imgW="4419360" imgH="2425680" progId="Equation.DSMT4">
                  <p:embed/>
                </p:oleObj>
              </mc:Choice>
              <mc:Fallback>
                <p:oleObj name="Equation" r:id="rId3" imgW="4419360" imgH="24256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20" y="1313352"/>
                        <a:ext cx="9043988" cy="49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Coarse grain representation of macroscopic distribution of dipoles -- continued:</a:t>
            </a:r>
          </a:p>
        </p:txBody>
      </p:sp>
    </p:spTree>
    <p:extLst>
      <p:ext uri="{BB962C8B-B14F-4D97-AF65-F5344CB8AC3E}">
        <p14:creationId xmlns:p14="http://schemas.microsoft.com/office/powerpoint/2010/main" val="4101920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21122"/>
              </p:ext>
            </p:extLst>
          </p:nvPr>
        </p:nvGraphicFramePr>
        <p:xfrm>
          <a:off x="512763" y="1573213"/>
          <a:ext cx="784542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5" name="Equation" r:id="rId3" imgW="3835080" imgH="2222280" progId="Equation.DSMT4">
                  <p:embed/>
                </p:oleObj>
              </mc:Choice>
              <mc:Fallback>
                <p:oleObj name="Equation" r:id="rId3" imgW="3835080" imgH="222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573213"/>
                        <a:ext cx="784542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Coarse grain representation of macroscopic distribution of dipoles -- continued:</a:t>
            </a:r>
          </a:p>
        </p:txBody>
      </p:sp>
    </p:spTree>
    <p:extLst>
      <p:ext uri="{BB962C8B-B14F-4D97-AF65-F5344CB8AC3E}">
        <p14:creationId xmlns:p14="http://schemas.microsoft.com/office/powerpoint/2010/main" val="114588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Coarse grain representation of macroscopic distribution of dipoles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33258"/>
              </p:ext>
            </p:extLst>
          </p:nvPr>
        </p:nvGraphicFramePr>
        <p:xfrm>
          <a:off x="163513" y="1250950"/>
          <a:ext cx="880745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0" name="Equation" r:id="rId3" imgW="4305240" imgH="1180800" progId="Equation.DSMT4">
                  <p:embed/>
                </p:oleObj>
              </mc:Choice>
              <mc:Fallback>
                <p:oleObj name="Equation" r:id="rId3" imgW="4305240" imgH="1180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250950"/>
                        <a:ext cx="880745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03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dielectric materials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65779"/>
              </p:ext>
            </p:extLst>
          </p:nvPr>
        </p:nvGraphicFramePr>
        <p:xfrm>
          <a:off x="381000" y="4572000"/>
          <a:ext cx="8602663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1" name="数式" r:id="rId5" imgW="4203360" imgH="888840" progId="Equation.3">
                  <p:embed/>
                </p:oleObj>
              </mc:Choice>
              <mc:Fallback>
                <p:oleObj name="数式" r:id="rId5" imgW="420336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8602663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406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526630"/>
            <a:ext cx="3070334" cy="2728639"/>
          </a:xfrm>
          <a:prstGeom prst="rect">
            <a:avLst/>
          </a:prstGeom>
          <a:solidFill>
            <a:srgbClr val="00B0F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8512" y="1526629"/>
            <a:ext cx="3046688" cy="2728639"/>
          </a:xfrm>
          <a:prstGeom prst="rect">
            <a:avLst/>
          </a:prstGeom>
          <a:solidFill>
            <a:srgbClr val="FF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1526629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2085" y="1524000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sz="2400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2700000" flipV="1">
            <a:off x="1981317" y="2149406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06893" y="1904482"/>
            <a:ext cx="514892" cy="8354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2700000" flipV="1">
            <a:off x="1972059" y="3288624"/>
            <a:ext cx="1066800" cy="72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32187" y="2946678"/>
            <a:ext cx="806613" cy="13682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08229"/>
              </p:ext>
            </p:extLst>
          </p:nvPr>
        </p:nvGraphicFramePr>
        <p:xfrm>
          <a:off x="7421615" y="1888902"/>
          <a:ext cx="1499701" cy="91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4" name="Equation" r:id="rId3" imgW="1015920" imgH="622080" progId="Equation.DSMT4">
                  <p:embed/>
                </p:oleObj>
              </mc:Choice>
              <mc:Fallback>
                <p:oleObj name="Equation" r:id="rId3" imgW="10159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21615" y="1888902"/>
                        <a:ext cx="1499701" cy="918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53456" y="315072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398" y="3463565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D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133600" y="28836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29598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32187" y="2949306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638800" y="2959870"/>
            <a:ext cx="0" cy="129539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33600" y="1740670"/>
            <a:ext cx="7594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5600" y="1816870"/>
            <a:ext cx="0" cy="6858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81200" y="19692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1</a:t>
            </a:r>
            <a:endParaRPr lang="en-US" sz="2400" b="1" dirty="0">
              <a:latin typeface="+mj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033198" y="1841418"/>
            <a:ext cx="488587" cy="656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0090" y="1903172"/>
            <a:ext cx="0" cy="8146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00600" y="2121670"/>
            <a:ext cx="61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2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79055"/>
              </p:ext>
            </p:extLst>
          </p:nvPr>
        </p:nvGraphicFramePr>
        <p:xfrm>
          <a:off x="1904999" y="4870507"/>
          <a:ext cx="3616785" cy="140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5" name="Equation" r:id="rId5" imgW="2514600" imgH="977760" progId="Equation.DSMT4">
                  <p:embed/>
                </p:oleObj>
              </mc:Choice>
              <mc:Fallback>
                <p:oleObj name="Equation" r:id="rId5" imgW="251460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4999" y="4870507"/>
                        <a:ext cx="3616785" cy="1406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762000" y="4391087"/>
            <a:ext cx="465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isotropic dielectrics:</a:t>
            </a:r>
          </a:p>
        </p:txBody>
      </p:sp>
    </p:spTree>
    <p:extLst>
      <p:ext uri="{BB962C8B-B14F-4D97-AF65-F5344CB8AC3E}">
        <p14:creationId xmlns:p14="http://schemas.microsoft.com/office/powerpoint/2010/main" val="1395594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example: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362200"/>
            <a:ext cx="2438400" cy="2438400"/>
          </a:xfrm>
          <a:prstGeom prst="ellipse">
            <a:avLst/>
          </a:prstGeom>
          <a:solidFill>
            <a:srgbClr val="DA32AA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57600" y="2438400"/>
            <a:ext cx="609600" cy="11430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287274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9471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09956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0</a:t>
            </a:r>
            <a:endParaRPr lang="en-US" sz="2400" i="1" dirty="0">
              <a:latin typeface="Symbol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200" y="3581400"/>
            <a:ext cx="7848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05800" y="3352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086600" y="17526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86600" y="19050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86600" y="20574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86600" y="22098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86600" y="2362200"/>
            <a:ext cx="1066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3800" y="2438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267200" y="2872740"/>
            <a:ext cx="762000" cy="7086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3400" y="28149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31242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q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78027"/>
              </p:ext>
            </p:extLst>
          </p:nvPr>
        </p:nvGraphicFramePr>
        <p:xfrm>
          <a:off x="304800" y="5068887"/>
          <a:ext cx="42116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3" name="数式" r:id="rId3" imgW="2057400" imgH="685800" progId="Equation.3">
                  <p:embed/>
                </p:oleObj>
              </mc:Choice>
              <mc:Fallback>
                <p:oleObj name="数式" r:id="rId3" imgW="20574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068887"/>
                        <a:ext cx="42116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458699"/>
              </p:ext>
            </p:extLst>
          </p:nvPr>
        </p:nvGraphicFramePr>
        <p:xfrm>
          <a:off x="4648200" y="4884737"/>
          <a:ext cx="428942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64" name="数式" r:id="rId5" imgW="2095200" imgH="812520" progId="Equation.3">
                  <p:embed/>
                </p:oleObj>
              </mc:Choice>
              <mc:Fallback>
                <p:oleObj name="数式" r:id="rId5" imgW="2095200" imgH="8125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84737"/>
                        <a:ext cx="428942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917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982390"/>
              </p:ext>
            </p:extLst>
          </p:nvPr>
        </p:nvGraphicFramePr>
        <p:xfrm>
          <a:off x="4621213" y="1214438"/>
          <a:ext cx="4497387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8" name="数式" r:id="rId3" imgW="2197080" imgH="1041120" progId="Equation.3">
                  <p:embed/>
                </p:oleObj>
              </mc:Choice>
              <mc:Fallback>
                <p:oleObj name="数式" r:id="rId3" imgW="2197080" imgH="104112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1214438"/>
                        <a:ext cx="4497387" cy="213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55875"/>
              </p:ext>
            </p:extLst>
          </p:nvPr>
        </p:nvGraphicFramePr>
        <p:xfrm>
          <a:off x="285750" y="1447800"/>
          <a:ext cx="4133850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9" name="数式" r:id="rId5" imgW="2019240" imgH="888840" progId="Equation.3">
                  <p:embed/>
                </p:oleObj>
              </mc:Choice>
              <mc:Fallback>
                <p:oleObj name="数式" r:id="rId5" imgW="2019240" imgH="888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47800"/>
                        <a:ext cx="4133850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362595"/>
              </p:ext>
            </p:extLst>
          </p:nvPr>
        </p:nvGraphicFramePr>
        <p:xfrm>
          <a:off x="862013" y="3733800"/>
          <a:ext cx="6240462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0" name="数式" r:id="rId7" imgW="3047760" imgH="939600" progId="Equation.3">
                  <p:embed/>
                </p:oleObj>
              </mc:Choice>
              <mc:Fallback>
                <p:oleObj name="数式" r:id="rId7" imgW="3047760" imgH="939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733800"/>
                        <a:ext cx="6240462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24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B2C6C-02D7-46B5-BDF4-0411CC8F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19CD8-2818-4591-8C9F-8414EB65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95C40-5AF9-4095-BAE8-14F10342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3FA90-447B-48C2-B957-6AFC1A342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" y="1187662"/>
            <a:ext cx="9144000" cy="33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9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Boundary value problems in the presence of dielectrics – example  --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58506"/>
              </p:ext>
            </p:extLst>
          </p:nvPr>
        </p:nvGraphicFramePr>
        <p:xfrm>
          <a:off x="1524000" y="1288197"/>
          <a:ext cx="49149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6" name="数式" r:id="rId3" imgW="2400120" imgH="990360" progId="Equation.3">
                  <p:embed/>
                </p:oleObj>
              </mc:Choice>
              <mc:Fallback>
                <p:oleObj name="数式" r:id="rId3" imgW="240012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88197"/>
                        <a:ext cx="49149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85648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0800000">
            <a:off x="1" y="4340666"/>
            <a:ext cx="553998" cy="12128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2400" b="1" i="1" dirty="0">
                <a:latin typeface="Symbol" panose="05050102010706020507" pitchFamily="18" charset="2"/>
              </a:rPr>
              <a:t>F</a:t>
            </a:r>
            <a:r>
              <a:rPr lang="en-US" sz="2400" b="1" i="1" dirty="0"/>
              <a:t>(</a:t>
            </a:r>
            <a:r>
              <a:rPr lang="en-US" sz="2400" b="1" i="1" dirty="0" err="1"/>
              <a:t>r</a:t>
            </a:r>
            <a:r>
              <a:rPr lang="en-US" sz="2400" b="1" i="1" dirty="0" err="1">
                <a:latin typeface="Symbol" panose="05050102010706020507" pitchFamily="18" charset="2"/>
              </a:rPr>
              <a:t>,q</a:t>
            </a:r>
            <a:r>
              <a:rPr lang="en-US" sz="2400" b="1" i="1" dirty="0">
                <a:latin typeface="Symbol" panose="05050102010706020507" pitchFamily="18" charset="2"/>
              </a:rPr>
              <a:t>=0)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4800" y="3200400"/>
            <a:ext cx="0" cy="1066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019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r/a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33800" y="6250632"/>
            <a:ext cx="1676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4343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e/e</a:t>
            </a:r>
            <a:r>
              <a:rPr lang="en-US" sz="2400" b="1" baseline="-25000" dirty="0">
                <a:latin typeface="Symbol" pitchFamily="18" charset="2"/>
              </a:rPr>
              <a:t>0</a:t>
            </a:r>
            <a:r>
              <a:rPr lang="en-US" sz="2400" b="1" dirty="0">
                <a:latin typeface="Symbol" pitchFamily="18" charset="2"/>
              </a:rPr>
              <a:t>=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24000" y="3581400"/>
            <a:ext cx="762000" cy="1752600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05000" y="4034135"/>
            <a:ext cx="1143000" cy="129986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74620" y="4264967"/>
            <a:ext cx="906780" cy="9928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5334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+mj-lt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926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439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7111-152B-409E-813A-969184A1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14193-8008-44D8-9D29-81363E2B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53516-A8AF-438E-A6E2-B07D4E31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C757B-85F2-4915-B388-9DD91E12AC33}"/>
              </a:ext>
            </a:extLst>
          </p:cNvPr>
          <p:cNvSpPr txBox="1"/>
          <p:nvPr/>
        </p:nvSpPr>
        <p:spPr>
          <a:xfrm>
            <a:off x="228600" y="304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Colloquium schedule and other important events –</a:t>
            </a:r>
          </a:p>
          <a:p>
            <a:r>
              <a:rPr lang="en-US" sz="2400" dirty="0">
                <a:latin typeface="+mj-lt"/>
              </a:rPr>
              <a:t>On Friday   2/11/2022 </a:t>
            </a:r>
            <a:r>
              <a:rPr lang="en-US" sz="2400" dirty="0">
                <a:latin typeface="+mj-lt"/>
                <a:hlinkClick r:id="rId2"/>
              </a:rPr>
              <a:t>-- http://users.wfu.edu/shapiro/WIS.html</a:t>
            </a:r>
            <a:endParaRPr lang="en-US" sz="2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7811C-21DA-4285-8CD3-A2ED8E1AA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1133434"/>
            <a:ext cx="9144000" cy="52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768FA-C6DD-4E48-8AC4-B1B212C7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7F73C-A166-4359-B252-F59F263D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F387F-F516-4F90-AD16-477586CB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BBAE9-4DD3-45FA-B9E3-D42FCCBC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6429"/>
            <a:ext cx="9144000" cy="41051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347476-DA62-450A-95C3-97D0A75504D7}"/>
              </a:ext>
            </a:extLst>
          </p:cNvPr>
          <p:cNvSpPr txBox="1"/>
          <p:nvPr/>
        </p:nvSpPr>
        <p:spPr>
          <a:xfrm>
            <a:off x="228600" y="13652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Changes to colloquium schedule -- </a:t>
            </a:r>
          </a:p>
        </p:txBody>
      </p:sp>
    </p:spTree>
    <p:extLst>
      <p:ext uri="{BB962C8B-B14F-4D97-AF65-F5344CB8AC3E}">
        <p14:creationId xmlns:p14="http://schemas.microsoft.com/office/powerpoint/2010/main" val="225151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 General results for a </a:t>
            </a:r>
            <a:r>
              <a:rPr lang="en-US" sz="2400" dirty="0" err="1">
                <a:latin typeface="+mj-lt"/>
              </a:rPr>
              <a:t>multipole</a:t>
            </a:r>
            <a:r>
              <a:rPr lang="en-US" sz="2400" dirty="0">
                <a:latin typeface="+mj-lt"/>
              </a:rPr>
              <a:t> analysis of the electrostatic potential due to an isolated charge distribution: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52230"/>
              </p:ext>
            </p:extLst>
          </p:nvPr>
        </p:nvGraphicFramePr>
        <p:xfrm>
          <a:off x="484188" y="1317625"/>
          <a:ext cx="8401050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" name="Equation" r:id="rId3" imgW="6933960" imgH="4051080" progId="Equation.DSMT4">
                  <p:embed/>
                </p:oleObj>
              </mc:Choice>
              <mc:Fallback>
                <p:oleObj name="Equation" r:id="rId3" imgW="6933960" imgH="405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317625"/>
                        <a:ext cx="8401050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 rot="-5400000">
            <a:off x="6421005" y="5326495"/>
            <a:ext cx="368300" cy="193270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6248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lm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466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F1945-DB63-4F75-92EE-46C6ED2B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A1BF2-FA9C-444A-8EA1-766687CD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8F1E6-8463-4ABD-88D3-3923ED79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B78BE-4BAE-4584-A1B6-BC1531FF5215}"/>
              </a:ext>
            </a:extLst>
          </p:cNvPr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F5F61FB-C33D-4BF7-A40D-A667E16721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920805"/>
              </p:ext>
            </p:extLst>
          </p:nvPr>
        </p:nvGraphicFramePr>
        <p:xfrm>
          <a:off x="342018" y="1219200"/>
          <a:ext cx="8579934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0" name="Equation" r:id="rId3" imgW="6883200" imgH="3441600" progId="Equation.DSMT4">
                  <p:embed/>
                </p:oleObj>
              </mc:Choice>
              <mc:Fallback>
                <p:oleObj name="Equation" r:id="rId3" imgW="6883200" imgH="3441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18" y="1219200"/>
                        <a:ext cx="8579934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66C522DE-07F3-4807-B191-227294F06E58}"/>
              </a:ext>
            </a:extLst>
          </p:cNvPr>
          <p:cNvSpPr/>
          <p:nvPr/>
        </p:nvSpPr>
        <p:spPr>
          <a:xfrm rot="1999792">
            <a:off x="5562600" y="1680865"/>
            <a:ext cx="838200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74293-FE8A-406E-965C-1BE52BFD8A82}"/>
              </a:ext>
            </a:extLst>
          </p:cNvPr>
          <p:cNvSpPr txBox="1"/>
          <p:nvPr/>
        </p:nvSpPr>
        <p:spPr>
          <a:xfrm>
            <a:off x="5981700" y="805029"/>
            <a:ext cx="3137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Acts like a projection operator</a:t>
            </a:r>
          </a:p>
        </p:txBody>
      </p:sp>
    </p:spTree>
    <p:extLst>
      <p:ext uri="{BB962C8B-B14F-4D97-AF65-F5344CB8AC3E}">
        <p14:creationId xmlns:p14="http://schemas.microsoft.com/office/powerpoint/2010/main" val="30549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330FC-2B4E-4908-B774-957C417C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113B8-93F5-44A3-B66D-D87D0270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6F438-0C10-4832-803D-7514C94C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CDD19A6-AAF6-4C24-AA91-9408C6C39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41114"/>
              </p:ext>
            </p:extLst>
          </p:nvPr>
        </p:nvGraphicFramePr>
        <p:xfrm>
          <a:off x="462844" y="1096286"/>
          <a:ext cx="6880225" cy="425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Equation" r:id="rId3" imgW="6880767" imgH="4259441" progId="Equation.DSMT4">
                  <p:embed/>
                </p:oleObj>
              </mc:Choice>
              <mc:Fallback>
                <p:oleObj name="Equation" r:id="rId3" imgW="6880767" imgH="425944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844" y="1096286"/>
                        <a:ext cx="6880225" cy="425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229262-63E8-4D55-82CA-C12DD255BEFD}"/>
              </a:ext>
            </a:extLst>
          </p:cNvPr>
          <p:cNvSpPr txBox="1"/>
          <p:nvPr/>
        </p:nvSpPr>
        <p:spPr>
          <a:xfrm>
            <a:off x="1524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</a:t>
            </a:r>
            <a:r>
              <a:rPr lang="en-US" sz="2400" dirty="0" err="1">
                <a:latin typeface="+mj-lt"/>
              </a:rPr>
              <a:t>the</a:t>
            </a:r>
            <a:r>
              <a:rPr lang="en-US" sz="2400" dirty="0">
                <a:latin typeface="+mj-lt"/>
              </a:rPr>
              <a:t> multipole analysis has the following general behavior for </a:t>
            </a:r>
            <a:r>
              <a:rPr lang="en-US" sz="2400" dirty="0" err="1">
                <a:latin typeface="+mj-lt"/>
              </a:rPr>
              <a:t>r</a:t>
            </a:r>
            <a:r>
              <a:rPr lang="en-US" sz="2400" dirty="0" err="1">
                <a:latin typeface="+mj-lt"/>
                <a:sym typeface="Wingdings" panose="05000000000000000000" pitchFamily="2" charset="2"/>
              </a:rPr>
              <a:t>infinity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C59C041-3431-4679-87A7-AD1BA3C35F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6592"/>
              </p:ext>
            </p:extLst>
          </p:nvPr>
        </p:nvGraphicFramePr>
        <p:xfrm>
          <a:off x="5486400" y="2530475"/>
          <a:ext cx="287856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Equation" r:id="rId5" imgW="2158920" imgH="457200" progId="Equation.DSMT4">
                  <p:embed/>
                </p:oleObj>
              </mc:Choice>
              <mc:Fallback>
                <p:oleObj name="Equation" r:id="rId5" imgW="215892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22E8EFF-3DAD-4811-BB18-DF7572D2A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30475"/>
                        <a:ext cx="287856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B53171-D5D1-4660-9D44-1DF815B48EDA}"/>
              </a:ext>
            </a:extLst>
          </p:cNvPr>
          <p:cNvSpPr txBox="1"/>
          <p:nvPr/>
        </p:nvSpPr>
        <p:spPr>
          <a:xfrm>
            <a:off x="457200" y="552535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 </a:t>
            </a:r>
            <a:r>
              <a:rPr lang="en-US" sz="2400" i="1" dirty="0">
                <a:latin typeface="+mj-lt"/>
              </a:rPr>
              <a:t>q</a:t>
            </a:r>
            <a:r>
              <a:rPr lang="en-US" sz="2400" dirty="0">
                <a:latin typeface="+mj-lt"/>
              </a:rPr>
              <a:t>,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i="1" baseline="-25000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, and </a:t>
            </a:r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ij</a:t>
            </a:r>
            <a:r>
              <a:rPr lang="en-US" sz="2400" dirty="0">
                <a:latin typeface="+mj-lt"/>
              </a:rPr>
              <a:t>   are linearly proportional to the </a:t>
            </a:r>
            <a:r>
              <a:rPr lang="en-US" sz="2400" i="1" dirty="0" err="1">
                <a:latin typeface="+mj-lt"/>
              </a:rPr>
              <a:t>q</a:t>
            </a:r>
            <a:r>
              <a:rPr lang="en-US" sz="2400" i="1" baseline="-25000" dirty="0" err="1">
                <a:latin typeface="+mj-lt"/>
              </a:rPr>
              <a:t>lm</a:t>
            </a:r>
            <a:r>
              <a:rPr lang="en-US" sz="2400" dirty="0">
                <a:latin typeface="+mj-lt"/>
              </a:rPr>
              <a:t> multipole values.</a:t>
            </a:r>
          </a:p>
        </p:txBody>
      </p:sp>
    </p:spTree>
    <p:extLst>
      <p:ext uri="{BB962C8B-B14F-4D97-AF65-F5344CB8AC3E}">
        <p14:creationId xmlns:p14="http://schemas.microsoft.com/office/powerpoint/2010/main" val="392814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1EB3A-323F-4716-BBA0-996C99E04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02/07/2022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56A6-920E-4DF7-92E9-A07EA65A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2022 -- Lecture 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4D811-361D-406C-A064-D4662C4E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5BD5C-8680-4A73-923C-EF4593F81421}"/>
              </a:ext>
            </a:extLst>
          </p:cNvPr>
          <p:cNvSpPr txBox="1"/>
          <p:nvPr/>
        </p:nvSpPr>
        <p:spPr>
          <a:xfrm>
            <a:off x="301978" y="443306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multipole analysis also can be used to analyze the </a:t>
            </a:r>
            <a:r>
              <a:rPr lang="en-US" sz="2400" dirty="0" err="1">
                <a:latin typeface="+mj-lt"/>
              </a:rPr>
              <a:t>the</a:t>
            </a:r>
            <a:r>
              <a:rPr lang="en-US" sz="2400" dirty="0">
                <a:latin typeface="+mj-lt"/>
              </a:rPr>
              <a:t> electrostatic fields for r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0 as needed in the following example involving </a:t>
            </a:r>
            <a:r>
              <a:rPr lang="en-US" sz="2400" dirty="0">
                <a:latin typeface="+mj-lt"/>
              </a:rPr>
              <a:t>a very localized charge density </a:t>
            </a:r>
            <a:r>
              <a:rPr lang="en-US" sz="2400" dirty="0">
                <a:latin typeface="Symbol" pitchFamily="18" charset="2"/>
              </a:rPr>
              <a:t>r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in a electrostatic field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) (such as a nucleus in the field produced by electrons in an atom).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7C6BADC-1C16-4890-836D-865787DD3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03029"/>
              </p:ext>
            </p:extLst>
          </p:nvPr>
        </p:nvGraphicFramePr>
        <p:xfrm>
          <a:off x="457200" y="3429000"/>
          <a:ext cx="73564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1" name="数式" r:id="rId3" imgW="3593880" imgH="1218960" progId="Equation.3">
                  <p:embed/>
                </p:oleObj>
              </mc:Choice>
              <mc:Fallback>
                <p:oleObj name="数式" r:id="rId3" imgW="3593880" imgH="1218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73564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id="{AFE3AA36-34DD-4934-BFA1-6FBB207180D3}"/>
              </a:ext>
            </a:extLst>
          </p:cNvPr>
          <p:cNvSpPr/>
          <p:nvPr/>
        </p:nvSpPr>
        <p:spPr>
          <a:xfrm>
            <a:off x="1828800" y="3092097"/>
            <a:ext cx="381000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9D3F5BD-20C4-47B3-A443-4AA41610749E}"/>
              </a:ext>
            </a:extLst>
          </p:cNvPr>
          <p:cNvSpPr/>
          <p:nvPr/>
        </p:nvSpPr>
        <p:spPr>
          <a:xfrm rot="3022110">
            <a:off x="2776713" y="3172698"/>
            <a:ext cx="381000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B1517-130C-4224-A73E-5B7EC212CBAB}"/>
              </a:ext>
            </a:extLst>
          </p:cNvPr>
          <p:cNvSpPr txBox="1"/>
          <p:nvPr/>
        </p:nvSpPr>
        <p:spPr>
          <a:xfrm>
            <a:off x="800100" y="227300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charge density within nucleus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C39FEC-70D0-4449-AD9B-C2A7AF998500}"/>
              </a:ext>
            </a:extLst>
          </p:cNvPr>
          <p:cNvSpPr txBox="1"/>
          <p:nvPr/>
        </p:nvSpPr>
        <p:spPr>
          <a:xfrm>
            <a:off x="3229326" y="2799189"/>
            <a:ext cx="3323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electrostatic potential due to electrons near the nucleus.</a:t>
            </a:r>
          </a:p>
        </p:txBody>
      </p:sp>
    </p:spTree>
    <p:extLst>
      <p:ext uri="{BB962C8B-B14F-4D97-AF65-F5344CB8AC3E}">
        <p14:creationId xmlns:p14="http://schemas.microsoft.com/office/powerpoint/2010/main" val="108117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13212</TotalTime>
  <Words>713</Words>
  <Application>Microsoft Office PowerPoint</Application>
  <PresentationFormat>On-screen Show (4:3)</PresentationFormat>
  <Paragraphs>161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749</cp:revision>
  <cp:lastPrinted>2019-02-03T04:53:02Z</cp:lastPrinted>
  <dcterms:created xsi:type="dcterms:W3CDTF">2012-01-10T18:32:24Z</dcterms:created>
  <dcterms:modified xsi:type="dcterms:W3CDTF">2022-02-07T03:58:56Z</dcterms:modified>
</cp:coreProperties>
</file>