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6" r:id="rId2"/>
    <p:sldId id="354" r:id="rId3"/>
    <p:sldId id="372" r:id="rId4"/>
    <p:sldId id="376" r:id="rId5"/>
    <p:sldId id="377" r:id="rId6"/>
    <p:sldId id="378" r:id="rId7"/>
    <p:sldId id="375" r:id="rId8"/>
    <p:sldId id="361" r:id="rId9"/>
    <p:sldId id="366" r:id="rId10"/>
    <p:sldId id="369" r:id="rId11"/>
    <p:sldId id="370" r:id="rId12"/>
    <p:sldId id="371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9" d="100"/>
          <a:sy n="69" d="100"/>
        </p:scale>
        <p:origin x="104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693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02/14/2022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02/14/2022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02/14/2022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02/14/2022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02/14/2022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02/14/2022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02/14/2022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02/14/2022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02/14/2022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02/14/2022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02/14/2022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2022 --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4.png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9.bin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2.bin"/><Relationship Id="rId5" Type="http://schemas.openxmlformats.org/officeDocument/2006/relationships/image" Target="../media/image19.png"/><Relationship Id="rId10" Type="http://schemas.openxmlformats.org/officeDocument/2006/relationships/image" Target="../media/image20.png"/><Relationship Id="rId4" Type="http://schemas.openxmlformats.org/officeDocument/2006/relationships/image" Target="../media/image16.wmf"/><Relationship Id="rId9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pp.edu/~ajm/materials/delsph.pdf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7892" y="6858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11-11:50 AM  MWF 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Class notes for Lecture 13: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Continue reading  Chapter 5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Examples of </a:t>
            </a:r>
            <a:r>
              <a:rPr lang="en-US" sz="3200" b="1" dirty="0" err="1">
                <a:solidFill>
                  <a:schemeClr val="folHlink"/>
                </a:solidFill>
              </a:rPr>
              <a:t>magnetostatic</a:t>
            </a:r>
            <a:r>
              <a:rPr lang="en-US" sz="3200" b="1" dirty="0">
                <a:solidFill>
                  <a:schemeClr val="folHlink"/>
                </a:solidFill>
              </a:rPr>
              <a:t> fields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Magnetic dipoles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Hyperfine interaction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Details of the electron orbital magnetic dipole moment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326549"/>
              </p:ext>
            </p:extLst>
          </p:nvPr>
        </p:nvGraphicFramePr>
        <p:xfrm>
          <a:off x="587375" y="962025"/>
          <a:ext cx="5732463" cy="314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7" name="Equation" r:id="rId3" imgW="4927320" imgH="2705040" progId="Equation.DSMT4">
                  <p:embed/>
                </p:oleObj>
              </mc:Choice>
              <mc:Fallback>
                <p:oleObj name="Equation" r:id="rId3" imgW="4927320" imgH="2705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75" y="962025"/>
                        <a:ext cx="5732463" cy="314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95300" y="415399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that: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83593" y="4106863"/>
            <a:ext cx="4976813" cy="679139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626607"/>
              </p:ext>
            </p:extLst>
          </p:nvPr>
        </p:nvGraphicFramePr>
        <p:xfrm>
          <a:off x="1046956" y="4662782"/>
          <a:ext cx="3525044" cy="1738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8" name="Equation" r:id="rId6" imgW="2654280" imgH="1307880" progId="Equation.DSMT4">
                  <p:embed/>
                </p:oleObj>
              </mc:Choice>
              <mc:Fallback>
                <p:oleObj name="Equation" r:id="rId6" imgW="2654280" imgH="1307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6956" y="4662782"/>
                        <a:ext cx="3525044" cy="173805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8049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magnetic field generated by point magnetic dipole moment discussed in </a:t>
            </a:r>
            <a:r>
              <a:rPr lang="en-US" sz="2400">
                <a:latin typeface="+mj-lt"/>
              </a:rPr>
              <a:t>the detailed notes: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681816"/>
              </p:ext>
            </p:extLst>
          </p:nvPr>
        </p:nvGraphicFramePr>
        <p:xfrm>
          <a:off x="341870" y="1524000"/>
          <a:ext cx="864973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5" name="Equation" r:id="rId3" imgW="6222960" imgH="3288960" progId="Equation.DSMT4">
                  <p:embed/>
                </p:oleObj>
              </mc:Choice>
              <mc:Fallback>
                <p:oleObj name="Equation" r:id="rId3" imgW="6222960" imgH="328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1870" y="1524000"/>
                        <a:ext cx="8649730" cy="457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0338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249816"/>
              </p:ext>
            </p:extLst>
          </p:nvPr>
        </p:nvGraphicFramePr>
        <p:xfrm>
          <a:off x="202406" y="685800"/>
          <a:ext cx="8739187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84" name="Equation" r:id="rId3" imgW="6286320" imgH="698400" progId="Equation.DSMT4">
                  <p:embed/>
                </p:oleObj>
              </mc:Choice>
              <mc:Fallback>
                <p:oleObj name="Equation" r:id="rId3" imgW="628632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2406" y="685800"/>
                        <a:ext cx="8739187" cy="969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/>
          <a:srcRect l="41724" t="32287" r="5862"/>
          <a:stretch/>
        </p:blipFill>
        <p:spPr>
          <a:xfrm>
            <a:off x="190499" y="1752600"/>
            <a:ext cx="2667001" cy="2649453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1219200" y="2886826"/>
            <a:ext cx="228600" cy="381000"/>
          </a:xfrm>
          <a:prstGeom prst="straightConnector1">
            <a:avLst/>
          </a:prstGeom>
          <a:ln w="603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1470133" y="2286000"/>
            <a:ext cx="282467" cy="270711"/>
          </a:xfrm>
          <a:prstGeom prst="straightConnector1">
            <a:avLst/>
          </a:prstGeom>
          <a:ln w="60325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6543382"/>
              </p:ext>
            </p:extLst>
          </p:nvPr>
        </p:nvGraphicFramePr>
        <p:xfrm>
          <a:off x="1333500" y="2912644"/>
          <a:ext cx="566737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85" name="Equation" r:id="rId6" imgW="291960" imgH="291960" progId="Equation.DSMT4">
                  <p:embed/>
                </p:oleObj>
              </mc:Choice>
              <mc:Fallback>
                <p:oleObj name="Equation" r:id="rId6" imgW="2919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33500" y="2912644"/>
                        <a:ext cx="566737" cy="56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7079324"/>
              </p:ext>
            </p:extLst>
          </p:nvPr>
        </p:nvGraphicFramePr>
        <p:xfrm>
          <a:off x="1801813" y="1947863"/>
          <a:ext cx="468312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86" name="Equation" r:id="rId8" imgW="241200" imgH="291960" progId="Equation.DSMT4">
                  <p:embed/>
                </p:oleObj>
              </mc:Choice>
              <mc:Fallback>
                <p:oleObj name="Equation" r:id="rId8" imgW="24120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801813" y="1947863"/>
                        <a:ext cx="468312" cy="56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05400" y="1853678"/>
            <a:ext cx="3405188" cy="3251405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>
          <a:xfrm flipV="1">
            <a:off x="6400800" y="3369845"/>
            <a:ext cx="228600" cy="381000"/>
          </a:xfrm>
          <a:prstGeom prst="straightConnector1">
            <a:avLst/>
          </a:prstGeom>
          <a:ln w="603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8677338"/>
              </p:ext>
            </p:extLst>
          </p:nvPr>
        </p:nvGraphicFramePr>
        <p:xfrm>
          <a:off x="6515100" y="3395663"/>
          <a:ext cx="566737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87" name="Equation" r:id="rId11" imgW="291960" imgH="291960" progId="Equation.DSMT4">
                  <p:embed/>
                </p:oleObj>
              </mc:Choice>
              <mc:Fallback>
                <p:oleObj name="Equation" r:id="rId11" imgW="2919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515100" y="3395663"/>
                        <a:ext cx="566737" cy="56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/>
          <p:cNvCxnSpPr/>
          <p:nvPr/>
        </p:nvCxnSpPr>
        <p:spPr>
          <a:xfrm flipH="1" flipV="1">
            <a:off x="6743808" y="2701089"/>
            <a:ext cx="282467" cy="270711"/>
          </a:xfrm>
          <a:prstGeom prst="straightConnector1">
            <a:avLst/>
          </a:prstGeom>
          <a:ln w="60325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4775645"/>
              </p:ext>
            </p:extLst>
          </p:nvPr>
        </p:nvGraphicFramePr>
        <p:xfrm>
          <a:off x="7075488" y="2362952"/>
          <a:ext cx="468312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88" name="Equation" r:id="rId12" imgW="241200" imgH="291960" progId="Equation.DSMT4">
                  <p:embed/>
                </p:oleObj>
              </mc:Choice>
              <mc:Fallback>
                <p:oleObj name="Equation" r:id="rId12" imgW="24120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075488" y="2362952"/>
                        <a:ext cx="468312" cy="56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0756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9785D43-F752-49D3-AB4D-DE20EB9CE2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4800"/>
            <a:ext cx="9144000" cy="606590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4300" y="5486400"/>
            <a:ext cx="8915400" cy="228600"/>
          </a:xfrm>
          <a:prstGeom prst="rect">
            <a:avLst/>
          </a:prstGeom>
          <a:solidFill>
            <a:srgbClr val="DA32AA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A4ADFB-F16A-4511-B588-5B71A1252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02/14/2022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F0EDF5-9EFF-46B3-BE3F-30689B30A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C694A5-9DDC-4010-B5D0-AEE6D2D70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859AFF-72B5-471D-BEA8-D00F7CACBB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222"/>
            <a:ext cx="9144000" cy="211810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F1B1832-1D52-49C3-B700-62B73B8D1E2E}"/>
              </a:ext>
            </a:extLst>
          </p:cNvPr>
          <p:cNvSpPr txBox="1"/>
          <p:nvPr/>
        </p:nvSpPr>
        <p:spPr>
          <a:xfrm>
            <a:off x="0" y="2352445"/>
            <a:ext cx="876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– in class, we will discuss a similar problem with a model current density is due to a rotating uniformly charged sphere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426DD34-B968-4435-819B-0CD396F1A4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195840"/>
              </p:ext>
            </p:extLst>
          </p:nvPr>
        </p:nvGraphicFramePr>
        <p:xfrm>
          <a:off x="2090854" y="3075119"/>
          <a:ext cx="4495800" cy="1198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90" name="Equation" r:id="rId4" imgW="1714320" imgH="457200" progId="Equation.DSMT4">
                  <p:embed/>
                </p:oleObj>
              </mc:Choice>
              <mc:Fallback>
                <p:oleObj name="Equation" r:id="rId4" imgW="17143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90854" y="3075119"/>
                        <a:ext cx="4495800" cy="1198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3F0A398-AC86-4A1C-9303-A51A68A49A2C}"/>
              </a:ext>
            </a:extLst>
          </p:cNvPr>
          <p:cNvSpPr txBox="1"/>
          <p:nvPr/>
        </p:nvSpPr>
        <p:spPr>
          <a:xfrm>
            <a:off x="76200" y="48006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HW 13 the model current density is due to a rotating charged spherical shell: 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67CA83BB-42DD-44E7-88F4-44EA773741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6678444"/>
              </p:ext>
            </p:extLst>
          </p:nvPr>
        </p:nvGraphicFramePr>
        <p:xfrm>
          <a:off x="2090854" y="5743532"/>
          <a:ext cx="4213124" cy="612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91" name="Equation" r:id="rId6" imgW="1396800" imgH="203040" progId="Equation.DSMT4">
                  <p:embed/>
                </p:oleObj>
              </mc:Choice>
              <mc:Fallback>
                <p:oleObj name="Equation" r:id="rId6" imgW="1396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90854" y="5743532"/>
                        <a:ext cx="4213124" cy="6128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8448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4FFC62-6FF9-48AA-9784-6BBA22F17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02/14/2022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DDF991-41D0-437E-B4F5-AE60F0266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A6D8CA-A7BD-410F-AB4F-656B04ED1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A90A265-7CBE-4742-9106-CE3400633B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3053926"/>
              </p:ext>
            </p:extLst>
          </p:nvPr>
        </p:nvGraphicFramePr>
        <p:xfrm>
          <a:off x="4191000" y="145818"/>
          <a:ext cx="4495800" cy="1198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1" name="Equation" r:id="rId3" imgW="1714320" imgH="457200" progId="Equation.DSMT4">
                  <p:embed/>
                </p:oleObj>
              </mc:Choice>
              <mc:Fallback>
                <p:oleObj name="Equation" r:id="rId3" imgW="1714320" imgH="4572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426DD34-B968-4435-819B-0CD396F1A4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91000" y="145818"/>
                        <a:ext cx="4495800" cy="1198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77BD56A-469F-4A4F-AF5D-77FEBE6A3762}"/>
              </a:ext>
            </a:extLst>
          </p:cNvPr>
          <p:cNvSpPr txBox="1"/>
          <p:nvPr/>
        </p:nvSpPr>
        <p:spPr>
          <a:xfrm>
            <a:off x="152400" y="304800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the model current density --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AF2802-009B-400F-AB72-79D4EAD0EC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4812" y="1566862"/>
            <a:ext cx="8334375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264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DDCB6C2-9CD9-4D55-B457-272C5DE0EF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691"/>
          <a:stretch/>
        </p:blipFill>
        <p:spPr>
          <a:xfrm>
            <a:off x="609600" y="2431218"/>
            <a:ext cx="7562850" cy="406065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4FFC62-6FF9-48AA-9784-6BBA22F17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02/14/2022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DDF991-41D0-437E-B4F5-AE60F0266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A6D8CA-A7BD-410F-AB4F-656B04ED1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076396-006E-4CF3-97D5-9C24583F111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2542"/>
          <a:stretch/>
        </p:blipFill>
        <p:spPr>
          <a:xfrm>
            <a:off x="0" y="366132"/>
            <a:ext cx="8334375" cy="176746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A386AEA-F1CE-4383-BDE7-FB8E1EA6FB7A}"/>
              </a:ext>
            </a:extLst>
          </p:cNvPr>
          <p:cNvSpPr txBox="1"/>
          <p:nvPr/>
        </p:nvSpPr>
        <p:spPr>
          <a:xfrm>
            <a:off x="6019800" y="51816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r/a </a:t>
            </a:r>
            <a:r>
              <a:rPr lang="en-US" sz="2400" i="1" dirty="0">
                <a:latin typeface="+mj-lt"/>
                <a:sym typeface="Wingdings" panose="05000000000000000000" pitchFamily="2" charset="2"/>
              </a:rPr>
              <a:t></a:t>
            </a:r>
            <a:endParaRPr lang="en-US" sz="2400" i="1" dirty="0"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838DB6-899B-43F5-8915-3419409B5B6A}"/>
              </a:ext>
            </a:extLst>
          </p:cNvPr>
          <p:cNvSpPr txBox="1"/>
          <p:nvPr/>
        </p:nvSpPr>
        <p:spPr>
          <a:xfrm rot="16200000">
            <a:off x="-1112334" y="4012283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Radial part of A(r)</a:t>
            </a:r>
          </a:p>
        </p:txBody>
      </p:sp>
    </p:spTree>
    <p:extLst>
      <p:ext uri="{BB962C8B-B14F-4D97-AF65-F5344CB8AC3E}">
        <p14:creationId xmlns:p14="http://schemas.microsoft.com/office/powerpoint/2010/main" val="908302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4FFC62-6FF9-48AA-9784-6BBA22F17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02/14/2022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DDF991-41D0-437E-B4F5-AE60F0266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A6D8CA-A7BD-410F-AB4F-656B04ED1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076396-006E-4CF3-97D5-9C24583F11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9335"/>
          <a:stretch/>
        </p:blipFill>
        <p:spPr>
          <a:xfrm>
            <a:off x="152400" y="136525"/>
            <a:ext cx="8334375" cy="15144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9C57788-D8B8-42B5-A1EF-1C06F7D59C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150" y="1651000"/>
            <a:ext cx="7867650" cy="472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564B42F-0061-4E1D-9CD7-73FE81C09C5C}"/>
              </a:ext>
            </a:extLst>
          </p:cNvPr>
          <p:cNvSpPr txBox="1"/>
          <p:nvPr/>
        </p:nvSpPr>
        <p:spPr>
          <a:xfrm>
            <a:off x="5960327" y="4745335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r/a </a:t>
            </a:r>
            <a:r>
              <a:rPr lang="en-US" sz="2400" i="1" dirty="0">
                <a:latin typeface="+mj-lt"/>
                <a:sym typeface="Wingdings" panose="05000000000000000000" pitchFamily="2" charset="2"/>
              </a:rPr>
              <a:t></a:t>
            </a:r>
            <a:endParaRPr lang="en-US" sz="2400" i="1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B8AD11-067D-48C2-8225-FE9B6E217611}"/>
              </a:ext>
            </a:extLst>
          </p:cNvPr>
          <p:cNvSpPr txBox="1"/>
          <p:nvPr/>
        </p:nvSpPr>
        <p:spPr>
          <a:xfrm rot="16200000">
            <a:off x="-819149" y="3617268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Radial part of B(r)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3270B8-4D46-45CB-A061-7203C93FF6E5}"/>
              </a:ext>
            </a:extLst>
          </p:cNvPr>
          <p:cNvSpPr txBox="1"/>
          <p:nvPr/>
        </p:nvSpPr>
        <p:spPr>
          <a:xfrm>
            <a:off x="3048000" y="22098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+mj-lt"/>
              </a:rPr>
              <a:t>r</a:t>
            </a:r>
            <a:r>
              <a:rPr lang="en-US" sz="2400" dirty="0">
                <a:solidFill>
                  <a:srgbClr val="0070C0"/>
                </a:solidFill>
                <a:latin typeface="+mj-lt"/>
              </a:rPr>
              <a:t> parallel to </a:t>
            </a:r>
            <a:r>
              <a:rPr lang="en-US" sz="2400" b="1" dirty="0">
                <a:solidFill>
                  <a:srgbClr val="0070C0"/>
                </a:solidFill>
                <a:latin typeface="Symbol" panose="05050102010706020507" pitchFamily="18" charset="2"/>
              </a:rPr>
              <a:t>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14C4B4-7C0F-4739-82D0-271D2ACEEED2}"/>
              </a:ext>
            </a:extLst>
          </p:cNvPr>
          <p:cNvSpPr txBox="1"/>
          <p:nvPr/>
        </p:nvSpPr>
        <p:spPr>
          <a:xfrm>
            <a:off x="5105400" y="5634335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+mj-lt"/>
              </a:rPr>
              <a:t>r</a:t>
            </a:r>
            <a:r>
              <a:rPr lang="en-US" sz="2400">
                <a:solidFill>
                  <a:srgbClr val="FF0000"/>
                </a:solidFill>
                <a:latin typeface="+mj-lt"/>
              </a:rPr>
              <a:t> perpendicular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to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303690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A9D5FFF-FC31-461E-8C30-CDE6B0EB1D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" y="883013"/>
            <a:ext cx="9144000" cy="5655899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6AAC3-3BDC-41BD-824F-E8DD7A44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02/14/2022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84FF02-C66E-479F-9A64-622A601FD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C05A3-9399-468B-B6A5-034B6D895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850EC2-054A-4E0C-AA86-4AE9331712C1}"/>
              </a:ext>
            </a:extLst>
          </p:cNvPr>
          <p:cNvSpPr txBox="1"/>
          <p:nvPr/>
        </p:nvSpPr>
        <p:spPr>
          <a:xfrm>
            <a:off x="72656" y="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about spherical polar coordinates</a:t>
            </a:r>
          </a:p>
          <a:p>
            <a:r>
              <a:rPr lang="en-US" sz="2400" dirty="0">
                <a:latin typeface="+mj-lt"/>
              </a:rPr>
              <a:t>      Ref: </a:t>
            </a:r>
            <a:r>
              <a:rPr lang="en-US" sz="2400" dirty="0">
                <a:latin typeface="+mj-lt"/>
                <a:hlinkClick r:id="rId3"/>
              </a:rPr>
              <a:t>https://www.cpp.edu/~ajm/materials/delsph.pdf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9290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33400"/>
            <a:ext cx="8549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Various forms of Ampere’s law 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99687"/>
              </p:ext>
            </p:extLst>
          </p:nvPr>
        </p:nvGraphicFramePr>
        <p:xfrm>
          <a:off x="1539875" y="1346200"/>
          <a:ext cx="6223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46" name="Equation" r:id="rId3" imgW="2489040" imgH="1625400" progId="Equation.DSMT4">
                  <p:embed/>
                </p:oleObj>
              </mc:Choice>
              <mc:Fallback>
                <p:oleObj name="Equation" r:id="rId3" imgW="2489040" imgH="1625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1346200"/>
                        <a:ext cx="6223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9576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examples of current density sources: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890722"/>
              </p:ext>
            </p:extLst>
          </p:nvPr>
        </p:nvGraphicFramePr>
        <p:xfrm>
          <a:off x="696913" y="914400"/>
          <a:ext cx="7869237" cy="181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37" name="数式" r:id="rId3" imgW="4635360" imgH="1066680" progId="Equation.3">
                  <p:embed/>
                </p:oleObj>
              </mc:Choice>
              <mc:Fallback>
                <p:oleObj name="数式" r:id="rId3" imgW="4635360" imgH="1066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914400"/>
                        <a:ext cx="7869237" cy="181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0640700"/>
              </p:ext>
            </p:extLst>
          </p:nvPr>
        </p:nvGraphicFramePr>
        <p:xfrm>
          <a:off x="484188" y="2514600"/>
          <a:ext cx="7015162" cy="388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38" name="Equation" r:id="rId5" imgW="6032160" imgH="3340080" progId="Equation.DSMT4">
                  <p:embed/>
                </p:oleObj>
              </mc:Choice>
              <mc:Fallback>
                <p:oleObj name="Equation" r:id="rId5" imgW="6032160" imgH="33400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8" y="2514600"/>
                        <a:ext cx="7015162" cy="3884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5442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14180</TotalTime>
  <Words>276</Words>
  <Application>Microsoft Office PowerPoint</Application>
  <PresentationFormat>On-screen Show (4:3)</PresentationFormat>
  <Paragraphs>62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792</cp:revision>
  <cp:lastPrinted>2020-02-08T21:52:35Z</cp:lastPrinted>
  <dcterms:created xsi:type="dcterms:W3CDTF">2012-01-10T18:32:24Z</dcterms:created>
  <dcterms:modified xsi:type="dcterms:W3CDTF">2022-02-14T03:47:39Z</dcterms:modified>
</cp:coreProperties>
</file>