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387" r:id="rId3"/>
    <p:sldId id="388" r:id="rId4"/>
    <p:sldId id="389" r:id="rId5"/>
    <p:sldId id="385" r:id="rId6"/>
    <p:sldId id="386" r:id="rId7"/>
    <p:sldId id="368" r:id="rId8"/>
    <p:sldId id="369" r:id="rId9"/>
    <p:sldId id="370" r:id="rId10"/>
    <p:sldId id="371" r:id="rId11"/>
    <p:sldId id="355" r:id="rId12"/>
    <p:sldId id="356" r:id="rId13"/>
    <p:sldId id="357" r:id="rId14"/>
    <p:sldId id="358" r:id="rId15"/>
    <p:sldId id="359" r:id="rId16"/>
    <p:sldId id="381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74" r:id="rId26"/>
    <p:sldId id="375" r:id="rId27"/>
    <p:sldId id="383" r:id="rId28"/>
    <p:sldId id="384" r:id="rId29"/>
    <p:sldId id="376" r:id="rId30"/>
    <p:sldId id="377" r:id="rId31"/>
    <p:sldId id="378" r:id="rId32"/>
    <p:sldId id="379" r:id="rId33"/>
    <p:sldId id="38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89" d="100"/>
          <a:sy n="89" d="100"/>
        </p:scale>
        <p:origin x="57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7.wmf"/><Relationship Id="rId1" Type="http://schemas.openxmlformats.org/officeDocument/2006/relationships/image" Target="../media/image31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Equation" r:id="rId3" imgW="2247840" imgH="241200" progId="Equation.DSMT4">
                  <p:embed/>
                </p:oleObj>
              </mc:Choice>
              <mc:Fallback>
                <p:oleObj name="Equation" r:id="rId3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Equation" r:id="rId5" imgW="4470120" imgH="482400" progId="Equation.DSMT4">
                  <p:embed/>
                </p:oleObj>
              </mc:Choice>
              <mc:Fallback>
                <p:oleObj name="Equation" r:id="rId5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7" imgW="228600" imgH="253800" progId="Equation.DSMT4">
                  <p:embed/>
                </p:oleObj>
              </mc:Choice>
              <mc:Fallback>
                <p:oleObj name="Equation" r:id="rId7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数式" r:id="rId3" imgW="1206360" imgH="393480" progId="Equation.3">
                  <p:embed/>
                </p:oleObj>
              </mc:Choice>
              <mc:Fallback>
                <p:oleObj name="数式" r:id="rId3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数式" r:id="rId5" imgW="1041120" imgH="469800" progId="Equation.3">
                  <p:embed/>
                </p:oleObj>
              </mc:Choice>
              <mc:Fallback>
                <p:oleObj name="数式" r:id="rId5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9F200-B798-4129-B9F3-5B1CF6B51494}"/>
              </a:ext>
            </a:extLst>
          </p:cNvPr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Valid outside the extent  of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数式" r:id="rId3" imgW="1396800" imgH="342720" progId="Equation.3">
                  <p:embed/>
                </p:oleObj>
              </mc:Choice>
              <mc:Fallback>
                <p:oleObj name="数式" r:id="rId3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05293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77073"/>
              </p:ext>
            </p:extLst>
          </p:nvPr>
        </p:nvGraphicFramePr>
        <p:xfrm>
          <a:off x="212725" y="38862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数式" r:id="rId5" imgW="2692080" imgH="558720" progId="Equation.3">
                  <p:embed/>
                </p:oleObj>
              </mc:Choice>
              <mc:Fallback>
                <p:oleObj name="数式" r:id="rId5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8862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数式" r:id="rId3" imgW="2692080" imgH="2273040" progId="Equation.3">
                  <p:embed/>
                </p:oleObj>
              </mc:Choice>
              <mc:Fallback>
                <p:oleObj name="数式" r:id="rId3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数式" r:id="rId3" imgW="3124080" imgH="1854000" progId="Equation.3">
                  <p:embed/>
                </p:oleObj>
              </mc:Choice>
              <mc:Fallback>
                <p:oleObj name="数式" r:id="rId3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3" imgW="2222280" imgH="1041120" progId="Equation.DSMT4">
                  <p:embed/>
                </p:oleObj>
              </mc:Choice>
              <mc:Fallback>
                <p:oleObj name="Equation" r:id="rId3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数式" r:id="rId5" imgW="2577960" imgH="1168200" progId="Equation.3">
                  <p:embed/>
                </p:oleObj>
              </mc:Choice>
              <mc:Fallback>
                <p:oleObj name="数式" r:id="rId5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2493"/>
              </p:ext>
            </p:extLst>
          </p:nvPr>
        </p:nvGraphicFramePr>
        <p:xfrm>
          <a:off x="1381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3" imgW="3670200" imgH="2425680" progId="Equation.DSMT4">
                  <p:embed/>
                </p:oleObj>
              </mc:Choice>
              <mc:Fallback>
                <p:oleObj name="Equation" r:id="rId3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Equation" r:id="rId5" imgW="1854000" imgH="761760" progId="Equation.DSMT4">
                  <p:embed/>
                </p:oleObj>
              </mc:Choice>
              <mc:Fallback>
                <p:oleObj name="Equation" r:id="rId5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5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Equation" r:id="rId3" imgW="2743200" imgH="1104840" progId="Equation.DSMT4">
                  <p:embed/>
                </p:oleObj>
              </mc:Choice>
              <mc:Fallback>
                <p:oleObj name="Equation" r:id="rId3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7" name="数式" r:id="rId5" imgW="126720" imgH="177480" progId="Equation.3">
                    <p:embed/>
                  </p:oleObj>
                </mc:Choice>
                <mc:Fallback>
                  <p:oleObj name="数式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数式" r:id="rId7" imgW="965160" imgH="672840" progId="Equation.3">
                  <p:embed/>
                </p:oleObj>
              </mc:Choice>
              <mc:Fallback>
                <p:oleObj name="数式" r:id="rId7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数式" r:id="rId5" imgW="2311200" imgH="939600" progId="Equation.3">
                  <p:embed/>
                </p:oleObj>
              </mc:Choice>
              <mc:Fallback>
                <p:oleObj name="数式" r:id="rId5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C9505-CEB1-43E9-BCEA-BEC9F528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C1209-2E71-49D5-82D9-EF70C02C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7C579-ED66-4E99-A173-0D21C747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DE397-9030-4338-8B27-954B605F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625"/>
            <a:ext cx="6648450" cy="6429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3DE3F-C1FE-45E9-88BA-F419E3791FCE}"/>
              </a:ext>
            </a:extLst>
          </p:cNvPr>
          <p:cNvSpPr txBox="1"/>
          <p:nvPr/>
        </p:nvSpPr>
        <p:spPr>
          <a:xfrm>
            <a:off x="5295900" y="-149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4 PM  Olin 101</a:t>
            </a:r>
          </a:p>
        </p:txBody>
      </p:sp>
    </p:spTree>
    <p:extLst>
      <p:ext uri="{BB962C8B-B14F-4D97-AF65-F5344CB8AC3E}">
        <p14:creationId xmlns:p14="http://schemas.microsoft.com/office/powerpoint/2010/main" val="344446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数式" r:id="rId5" imgW="3251160" imgH="1701720" progId="Equation.3">
                  <p:embed/>
                </p:oleObj>
              </mc:Choice>
              <mc:Fallback>
                <p:oleObj name="数式" r:id="rId5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5" imgW="2946240" imgH="1701720" progId="Equation.DSMT4">
                  <p:embed/>
                </p:oleObj>
              </mc:Choice>
              <mc:Fallback>
                <p:oleObj name="Equation" r:id="rId5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数式" r:id="rId7" imgW="1790640" imgH="444240" progId="Equation.3">
                  <p:embed/>
                </p:oleObj>
              </mc:Choice>
              <mc:Fallback>
                <p:oleObj name="数式" r:id="rId7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数式" r:id="rId5" imgW="4381200" imgH="1079280" progId="Equation.3">
                  <p:embed/>
                </p:oleObj>
              </mc:Choice>
              <mc:Fallback>
                <p:oleObj name="数式" r:id="rId5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数式" r:id="rId7" imgW="3047760" imgH="1549080" progId="Equation.3">
                  <p:embed/>
                </p:oleObj>
              </mc:Choice>
              <mc:Fallback>
                <p:oleObj name="数式" r:id="rId7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数式" r:id="rId3" imgW="3390840" imgH="1282680" progId="Equation.3">
                  <p:embed/>
                </p:oleObj>
              </mc:Choice>
              <mc:Fallback>
                <p:oleObj name="数式" r:id="rId3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数式" r:id="rId5" imgW="3886200" imgH="1574640" progId="Equation.3">
                  <p:embed/>
                </p:oleObj>
              </mc:Choice>
              <mc:Fallback>
                <p:oleObj name="数式" r:id="rId5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数式" r:id="rId3" imgW="1257120" imgH="457200" progId="Equation.3">
                  <p:embed/>
                </p:oleObj>
              </mc:Choice>
              <mc:Fallback>
                <p:oleObj name="数式" r:id="rId3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89636"/>
              </p:ext>
            </p:extLst>
          </p:nvPr>
        </p:nvGraphicFramePr>
        <p:xfrm>
          <a:off x="73025" y="1700213"/>
          <a:ext cx="812323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5" imgW="3632040" imgH="2298600" progId="Equation.DSMT4">
                  <p:embed/>
                </p:oleObj>
              </mc:Choice>
              <mc:Fallback>
                <p:oleObj name="Equation" r:id="rId5" imgW="3632040" imgH="229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700213"/>
                        <a:ext cx="812323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数式" r:id="rId5" imgW="1549080" imgH="685800" progId="Equation.3">
                  <p:embed/>
                </p:oleObj>
              </mc:Choice>
              <mc:Fallback>
                <p:oleObj name="数式" r:id="rId5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0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" name="数式" r:id="rId9" imgW="965160" imgH="672840" progId="Equation.3">
                  <p:embed/>
                </p:oleObj>
              </mc:Choice>
              <mc:Fallback>
                <p:oleObj name="数式" r:id="rId9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数式" r:id="rId3" imgW="2869920" imgH="1600200" progId="Equation.3">
                  <p:embed/>
                </p:oleObj>
              </mc:Choice>
              <mc:Fallback>
                <p:oleObj name="数式" r:id="rId3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F3F3CB-B527-418C-9318-1E48A17D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8" y="152400"/>
            <a:ext cx="9144000" cy="617837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45DFA-B016-406B-92B1-A83D4A1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86C5-B84F-416C-A750-8593B107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D9C5A-55EB-46ED-A33F-B4B14FA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7E205-A0E8-4CAA-93B9-F897E76D8DD0}"/>
              </a:ext>
            </a:extLst>
          </p:cNvPr>
          <p:cNvSpPr/>
          <p:nvPr/>
        </p:nvSpPr>
        <p:spPr>
          <a:xfrm>
            <a:off x="152400" y="5486400"/>
            <a:ext cx="8839200" cy="2286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B75E351-2DE3-4A5A-BD6F-DE678FEDB7B0}"/>
              </a:ext>
            </a:extLst>
          </p:cNvPr>
          <p:cNvSpPr/>
          <p:nvPr/>
        </p:nvSpPr>
        <p:spPr>
          <a:xfrm>
            <a:off x="6858000" y="5867400"/>
            <a:ext cx="457200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3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数式" r:id="rId3" imgW="863280" imgH="888840" progId="Equation.3">
                  <p:embed/>
                </p:oleObj>
              </mc:Choice>
              <mc:Fallback>
                <p:oleObj name="数式" r:id="rId3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数式" r:id="rId5" imgW="1600200" imgH="634680" progId="Equation.3">
                  <p:embed/>
                </p:oleObj>
              </mc:Choice>
              <mc:Fallback>
                <p:oleObj name="数式" r:id="rId5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数式" r:id="rId3" imgW="3568680" imgH="1726920" progId="Equation.3">
                  <p:embed/>
                </p:oleObj>
              </mc:Choice>
              <mc:Fallback>
                <p:oleObj name="数式" r:id="rId3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数式" r:id="rId3" imgW="2565360" imgH="2209680" progId="Equation.3">
                  <p:embed/>
                </p:oleObj>
              </mc:Choice>
              <mc:Fallback>
                <p:oleObj name="数式" r:id="rId3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数式" r:id="rId3" imgW="3340080" imgH="1218960" progId="Equation.3">
                  <p:embed/>
                </p:oleObj>
              </mc:Choice>
              <mc:Fallback>
                <p:oleObj name="数式" r:id="rId3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1A132-79FB-425F-BEE8-F669EF2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D1B82-49FE-4C03-B7C0-154E6FEA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2CDD6-A4AD-498C-9E03-A3924EA2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D7C97-48BE-42FB-884E-84CB54189159}"/>
              </a:ext>
            </a:extLst>
          </p:cNvPr>
          <p:cNvSpPr txBox="1"/>
          <p:nvPr/>
        </p:nvSpPr>
        <p:spPr>
          <a:xfrm>
            <a:off x="533400" y="4572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Proposed review session for Monday   2/21/2022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Rational: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Possible method of increasing engagement?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Facilitate understanding of  outstanding homework assignments???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Plan:</a:t>
            </a:r>
          </a:p>
          <a:p>
            <a:pPr lvl="1"/>
            <a:r>
              <a:rPr lang="en-US" sz="2400" dirty="0">
                <a:latin typeface="+mj-lt"/>
              </a:rPr>
              <a:t>Use two class periods with student presentations of chosen homework solutions – one from PHY 712 and one from PHY 742, allotting ~20 minutes per student.   </a:t>
            </a:r>
          </a:p>
          <a:p>
            <a:pPr lvl="1"/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Signup schedule to follow --</a:t>
            </a:r>
          </a:p>
        </p:txBody>
      </p:sp>
    </p:spTree>
    <p:extLst>
      <p:ext uri="{BB962C8B-B14F-4D97-AF65-F5344CB8AC3E}">
        <p14:creationId xmlns:p14="http://schemas.microsoft.com/office/powerpoint/2010/main" val="124096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7CDBF-CD30-4DFA-A864-EA04E352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C51A8-9F1B-4D1D-9D10-2807B456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0539-CD5A-4BE0-A41A-D762852F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5E1513-7D22-4CBC-9C5C-5DD4C04D4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1763"/>
              </p:ext>
            </p:extLst>
          </p:nvPr>
        </p:nvGraphicFramePr>
        <p:xfrm>
          <a:off x="1524000" y="1397000"/>
          <a:ext cx="6096000" cy="401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7276754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50161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1197221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78284588"/>
                    </a:ext>
                  </a:extLst>
                </a:gridCol>
              </a:tblGrid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 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 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181855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r>
                        <a:rPr lang="en-US" dirty="0"/>
                        <a:t>11:05-11:25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2247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r>
                        <a:rPr lang="en-US" dirty="0"/>
                        <a:t>11:25-11:45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97659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r>
                        <a:rPr lang="en-US" dirty="0"/>
                        <a:t>11:45-12:05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13904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r>
                        <a:rPr lang="en-US" dirty="0"/>
                        <a:t>12:10-12:30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18015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r>
                        <a:rPr lang="en-US" dirty="0"/>
                        <a:t>12:30-12:50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649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6994FC-FCBA-4D72-8840-1DA6BB3C8DBB}"/>
              </a:ext>
            </a:extLst>
          </p:cNvPr>
          <p:cNvSpPr txBox="1"/>
          <p:nvPr/>
        </p:nvSpPr>
        <p:spPr>
          <a:xfrm>
            <a:off x="609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Proposed schedule for Monday’s HW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9645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23679-F2B8-4D73-A1B2-EBF7E13F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7E71B-4C81-4EA0-9694-00DADC21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13EF4-50C5-4844-B47A-EC2AF745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33109-1A0F-4F1E-9D27-DBCF2B203396}"/>
              </a:ext>
            </a:extLst>
          </p:cNvPr>
          <p:cNvSpPr txBox="1"/>
          <p:nvPr/>
        </p:nvSpPr>
        <p:spPr>
          <a:xfrm>
            <a:off x="228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about HW 12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D03031C-7ADF-416A-B431-ADB8A22CEB17}"/>
              </a:ext>
            </a:extLst>
          </p:cNvPr>
          <p:cNvSpPr/>
          <p:nvPr/>
        </p:nvSpPr>
        <p:spPr>
          <a:xfrm>
            <a:off x="1905000" y="1676400"/>
            <a:ext cx="914400" cy="449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B20884-9945-45F1-87AC-988EA2483A7B}"/>
              </a:ext>
            </a:extLst>
          </p:cNvPr>
          <p:cNvCxnSpPr/>
          <p:nvPr/>
        </p:nvCxnSpPr>
        <p:spPr>
          <a:xfrm flipV="1">
            <a:off x="2362200" y="766465"/>
            <a:ext cx="0" cy="725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66B6A-92C5-4C63-84BB-84C69D3E1CCC}"/>
              </a:ext>
            </a:extLst>
          </p:cNvPr>
          <p:cNvSpPr txBox="1"/>
          <p:nvPr/>
        </p:nvSpPr>
        <p:spPr>
          <a:xfrm>
            <a:off x="2590800" y="990600"/>
            <a:ext cx="53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CABAC-FDE5-4123-98E4-67C052470C3A}"/>
              </a:ext>
            </a:extLst>
          </p:cNvPr>
          <p:cNvSpPr txBox="1"/>
          <p:nvPr/>
        </p:nvSpPr>
        <p:spPr>
          <a:xfrm>
            <a:off x="2209800" y="3195935"/>
            <a:ext cx="53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J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1FD26-46B5-4F92-BE6E-2A6C01E48658}"/>
              </a:ext>
            </a:extLst>
          </p:cNvPr>
          <p:cNvSpPr txBox="1"/>
          <p:nvPr/>
        </p:nvSpPr>
        <p:spPr>
          <a:xfrm>
            <a:off x="3276600" y="323719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J = 0</a:t>
            </a:r>
          </a:p>
        </p:txBody>
      </p:sp>
    </p:spTree>
    <p:extLst>
      <p:ext uri="{BB962C8B-B14F-4D97-AF65-F5344CB8AC3E}">
        <p14:creationId xmlns:p14="http://schemas.microsoft.com/office/powerpoint/2010/main" val="8652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7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8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9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0" name="Equation" r:id="rId9" imgW="2730240" imgH="241200" progId="Equation.DSMT4">
                  <p:embed/>
                </p:oleObj>
              </mc:Choice>
              <mc:Fallback>
                <p:oleObj name="Equation" r:id="rId9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"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02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03" name="Equation" r:id="rId15" imgW="177480" imgH="228600" progId="Equation.DSMT4">
                    <p:embed/>
                  </p:oleObj>
                </mc:Choice>
                <mc:Fallback>
                  <p:oleObj name="Equation" r:id="rId15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" name="Equation" r:id="rId17" imgW="2679480" imgH="482400" progId="Equation.DSMT4">
                  <p:embed/>
                </p:oleObj>
              </mc:Choice>
              <mc:Fallback>
                <p:oleObj name="Equation" r:id="rId17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3" name="Equation" r:id="rId3" imgW="1828800" imgH="241200" progId="Equation.DSMT4">
                  <p:embed/>
                </p:oleObj>
              </mc:Choice>
              <mc:Fallback>
                <p:oleObj name="Equation" r:id="rId3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7" imgW="2755800" imgH="533160" progId="Equation.DSMT4">
                  <p:embed/>
                </p:oleObj>
              </mc:Choice>
              <mc:Fallback>
                <p:oleObj name="Equation" r:id="rId7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3" imgW="3987720" imgH="647640" progId="Equation.DSMT4">
                  <p:embed/>
                </p:oleObj>
              </mc:Choice>
              <mc:Fallback>
                <p:oleObj name="Equation" r:id="rId3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5" imgW="3327120" imgH="1193760" progId="Equation.DSMT4">
                  <p:embed/>
                </p:oleObj>
              </mc:Choice>
              <mc:Fallback>
                <p:oleObj name="Equation" r:id="rId5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7" imgW="4863960" imgH="1244520" progId="Equation.DSMT4">
                  <p:embed/>
                </p:oleObj>
              </mc:Choice>
              <mc:Fallback>
                <p:oleObj name="Equation" r:id="rId7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47CB3095-F7FE-4346-9A41-5792452AE253}"/>
              </a:ext>
            </a:extLst>
          </p:cNvPr>
          <p:cNvSpPr/>
          <p:nvPr/>
        </p:nvSpPr>
        <p:spPr>
          <a:xfrm>
            <a:off x="609600" y="1219200"/>
            <a:ext cx="304800" cy="568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D53CC-0DF5-4F48-BB62-8E291BD705B9}"/>
              </a:ext>
            </a:extLst>
          </p:cNvPr>
          <p:cNvSpPr txBox="1"/>
          <p:nvPr/>
        </p:nvSpPr>
        <p:spPr>
          <a:xfrm>
            <a:off x="190500" y="52233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Note that this field at the nucleus site is due to the electronic orbital angular momentum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14556</TotalTime>
  <Words>898</Words>
  <Application>Microsoft Office PowerPoint</Application>
  <PresentationFormat>On-screen Show (4:3)</PresentationFormat>
  <Paragraphs>223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823</cp:revision>
  <cp:lastPrinted>2020-02-11T15:05:09Z</cp:lastPrinted>
  <dcterms:created xsi:type="dcterms:W3CDTF">2012-01-10T18:32:24Z</dcterms:created>
  <dcterms:modified xsi:type="dcterms:W3CDTF">2022-02-15T15:17:46Z</dcterms:modified>
</cp:coreProperties>
</file>