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6" r:id="rId2"/>
    <p:sldId id="354" r:id="rId3"/>
    <p:sldId id="400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7" r:id="rId24"/>
    <p:sldId id="398" r:id="rId25"/>
    <p:sldId id="399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9" d="100"/>
          <a:sy n="69" d="100"/>
        </p:scale>
        <p:origin x="51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2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58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6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26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rkmaxwellfoundation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354707"/>
            <a:ext cx="8991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11-11:50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Lecture Notes for Lecture 15: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Start reading  Chapter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Maxwell’s full equations; effects of time varying fields and sources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Gauge choices and transformations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Green’s function for vector and scalar potentials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000" y="5791200"/>
            <a:ext cx="37338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1219200"/>
            <a:ext cx="2514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996912"/>
              </p:ext>
            </p:extLst>
          </p:nvPr>
        </p:nvGraphicFramePr>
        <p:xfrm>
          <a:off x="685800" y="735012"/>
          <a:ext cx="7874000" cy="597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0" name="数式" r:id="rId3" imgW="3454200" imgH="2616120" progId="Equation.3">
                  <p:embed/>
                </p:oleObj>
              </mc:Choice>
              <mc:Fallback>
                <p:oleObj name="数式" r:id="rId3" imgW="3454200" imgH="2616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35012"/>
                        <a:ext cx="7874000" cy="597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5677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4495800"/>
            <a:ext cx="3810000" cy="1860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449149"/>
              </p:ext>
            </p:extLst>
          </p:nvPr>
        </p:nvGraphicFramePr>
        <p:xfrm>
          <a:off x="492767" y="781050"/>
          <a:ext cx="7129292" cy="557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0" name="Equation" r:id="rId3" imgW="4635360" imgH="3619440" progId="Equation.DSMT4">
                  <p:embed/>
                </p:oleObj>
              </mc:Choice>
              <mc:Fallback>
                <p:oleObj name="Equation" r:id="rId3" imgW="4635360" imgH="3619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7" y="781050"/>
                        <a:ext cx="7129292" cy="557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9664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709249"/>
              </p:ext>
            </p:extLst>
          </p:nvPr>
        </p:nvGraphicFramePr>
        <p:xfrm>
          <a:off x="512762" y="1219200"/>
          <a:ext cx="8250238" cy="478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5" name="数式" r:id="rId3" imgW="3619440" imgH="2095200" progId="Equation.3">
                  <p:embed/>
                </p:oleObj>
              </mc:Choice>
              <mc:Fallback>
                <p:oleObj name="数式" r:id="rId3" imgW="361944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" y="1219200"/>
                        <a:ext cx="8250238" cy="478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0950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6901"/>
              </p:ext>
            </p:extLst>
          </p:nvPr>
        </p:nvGraphicFramePr>
        <p:xfrm>
          <a:off x="228600" y="709613"/>
          <a:ext cx="8886825" cy="48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8" name="数式" r:id="rId3" imgW="3898800" imgH="2145960" progId="Equation.3">
                  <p:embed/>
                </p:oleObj>
              </mc:Choice>
              <mc:Fallback>
                <p:oleObj name="数式" r:id="rId3" imgW="3898800" imgH="2145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09613"/>
                        <a:ext cx="8886825" cy="489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 rot="13976249" flipV="1">
            <a:off x="691417" y="4206910"/>
            <a:ext cx="905917" cy="209881"/>
          </a:xfrm>
          <a:prstGeom prst="right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3976249" flipV="1">
            <a:off x="3128959" y="4248304"/>
            <a:ext cx="1446488" cy="159186"/>
          </a:xfrm>
          <a:prstGeom prst="right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26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621909"/>
              </p:ext>
            </p:extLst>
          </p:nvPr>
        </p:nvGraphicFramePr>
        <p:xfrm>
          <a:off x="685800" y="1219200"/>
          <a:ext cx="7323138" cy="423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6" name="数式" r:id="rId3" imgW="3213000" imgH="1854000" progId="Equation.3">
                  <p:embed/>
                </p:oleObj>
              </mc:Choice>
              <mc:Fallback>
                <p:oleObj name="数式" r:id="rId3" imgW="321300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9200"/>
                        <a:ext cx="7323138" cy="423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284036"/>
              </p:ext>
            </p:extLst>
          </p:nvPr>
        </p:nvGraphicFramePr>
        <p:xfrm>
          <a:off x="487180" y="678488"/>
          <a:ext cx="4114800" cy="474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7" name="Equation" r:id="rId5" imgW="2755800" imgH="317160" progId="Equation.DSMT4">
                  <p:embed/>
                </p:oleObj>
              </mc:Choice>
              <mc:Fallback>
                <p:oleObj name="Equation" r:id="rId5" imgW="27558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7180" y="678488"/>
                        <a:ext cx="4114800" cy="474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065628"/>
              </p:ext>
            </p:extLst>
          </p:nvPr>
        </p:nvGraphicFramePr>
        <p:xfrm>
          <a:off x="4905375" y="695325"/>
          <a:ext cx="39052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8" name="Equation" r:id="rId7" imgW="2616120" imgH="317160" progId="Equation.DSMT4">
                  <p:embed/>
                </p:oleObj>
              </mc:Choice>
              <mc:Fallback>
                <p:oleObj name="Equation" r:id="rId7" imgW="261612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05375" y="695325"/>
                        <a:ext cx="3905250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3019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215853"/>
              </p:ext>
            </p:extLst>
          </p:nvPr>
        </p:nvGraphicFramePr>
        <p:xfrm>
          <a:off x="719138" y="774700"/>
          <a:ext cx="7815262" cy="585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6" name="数式" r:id="rId3" imgW="3429000" imgH="2565360" progId="Equation.3">
                  <p:embed/>
                </p:oleObj>
              </mc:Choice>
              <mc:Fallback>
                <p:oleObj name="数式" r:id="rId3" imgW="3429000" imgH="2565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774700"/>
                        <a:ext cx="7815262" cy="585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322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734" y="3488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659221"/>
              </p:ext>
            </p:extLst>
          </p:nvPr>
        </p:nvGraphicFramePr>
        <p:xfrm>
          <a:off x="393294" y="571500"/>
          <a:ext cx="8673257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0" name="Equation" r:id="rId3" imgW="5905440" imgH="3886200" progId="Equation.DSMT4">
                  <p:embed/>
                </p:oleObj>
              </mc:Choice>
              <mc:Fallback>
                <p:oleObj name="Equation" r:id="rId3" imgW="5905440" imgH="3886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294" y="571500"/>
                        <a:ext cx="8673257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7814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417725"/>
              </p:ext>
            </p:extLst>
          </p:nvPr>
        </p:nvGraphicFramePr>
        <p:xfrm>
          <a:off x="533400" y="914400"/>
          <a:ext cx="8453437" cy="5391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4" name="数式" r:id="rId3" imgW="3708360" imgH="2361960" progId="Equation.3">
                  <p:embed/>
                </p:oleObj>
              </mc:Choice>
              <mc:Fallback>
                <p:oleObj name="数式" r:id="rId3" imgW="3708360" imgH="236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914400"/>
                        <a:ext cx="8453437" cy="53911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7457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245221"/>
              </p:ext>
            </p:extLst>
          </p:nvPr>
        </p:nvGraphicFramePr>
        <p:xfrm>
          <a:off x="384174" y="609600"/>
          <a:ext cx="8683626" cy="596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8" name="数式" r:id="rId3" imgW="3809880" imgH="2616120" progId="Equation.3">
                  <p:embed/>
                </p:oleObj>
              </mc:Choice>
              <mc:Fallback>
                <p:oleObj name="数式" r:id="rId3" imgW="3809880" imgH="2616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4" y="609600"/>
                        <a:ext cx="8683626" cy="596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324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096000" y="1447800"/>
            <a:ext cx="609600" cy="3048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329213"/>
              </p:ext>
            </p:extLst>
          </p:nvPr>
        </p:nvGraphicFramePr>
        <p:xfrm>
          <a:off x="675386" y="838200"/>
          <a:ext cx="8057134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50" name="数式" r:id="rId3" imgW="2349360" imgH="444240" progId="Equation.3">
                  <p:embed/>
                </p:oleObj>
              </mc:Choice>
              <mc:Fallback>
                <p:oleObj name="数式" r:id="rId3" imgW="2349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86" y="838200"/>
                        <a:ext cx="8057134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976319"/>
              </p:ext>
            </p:extLst>
          </p:nvPr>
        </p:nvGraphicFramePr>
        <p:xfrm>
          <a:off x="533400" y="2590800"/>
          <a:ext cx="7815262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51" name="数式" r:id="rId5" imgW="3429000" imgH="1143000" progId="Equation.3">
                  <p:embed/>
                </p:oleObj>
              </mc:Choice>
              <mc:Fallback>
                <p:oleObj name="数式" r:id="rId5" imgW="3429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7815262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301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8BBDCBE-7E9F-4236-B184-E4C667733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6525"/>
            <a:ext cx="9144000" cy="603225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" y="5638800"/>
            <a:ext cx="8686800" cy="228600"/>
          </a:xfrm>
          <a:prstGeom prst="rect">
            <a:avLst/>
          </a:prstGeom>
          <a:solidFill>
            <a:srgbClr val="DA32AA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835967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Liènard-Wiechert</a:t>
            </a:r>
            <a:r>
              <a:rPr lang="en-US" sz="2400" dirty="0"/>
              <a:t> potentials and fields --</a:t>
            </a:r>
          </a:p>
          <a:p>
            <a:r>
              <a:rPr lang="en-US" sz="2400" dirty="0"/>
              <a:t>Determination of the scalar and vector potentials for a moving point  particle  (also see Landau and </a:t>
            </a:r>
            <a:r>
              <a:rPr lang="en-US" sz="2400" dirty="0" err="1"/>
              <a:t>Lifshitz</a:t>
            </a:r>
            <a:r>
              <a:rPr lang="en-US" sz="2400" dirty="0"/>
              <a:t> </a:t>
            </a:r>
            <a:r>
              <a:rPr lang="en-US" sz="2400" b="1" i="1" dirty="0"/>
              <a:t>The Classical Theory of Fields</a:t>
            </a:r>
            <a:r>
              <a:rPr lang="en-US" sz="2400" dirty="0"/>
              <a:t>, Chapter 8.)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Consider the fields produced by the following source: a point charge </a:t>
            </a:r>
            <a:r>
              <a:rPr lang="en-US" sz="2400" i="1" dirty="0"/>
              <a:t>q</a:t>
            </a:r>
            <a:r>
              <a:rPr lang="en-US" sz="2400" dirty="0"/>
              <a:t> moving on a trajectory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r>
              <a:rPr lang="en-US" sz="2400" dirty="0"/>
              <a:t>. 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013716"/>
              </p:ext>
            </p:extLst>
          </p:nvPr>
        </p:nvGraphicFramePr>
        <p:xfrm>
          <a:off x="152400" y="3657600"/>
          <a:ext cx="5200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3" name="Equation" r:id="rId3" imgW="2476440" imgH="253800" progId="Equation.DSMT4">
                  <p:embed/>
                </p:oleObj>
              </mc:Choice>
              <mc:Fallback>
                <p:oleObj name="Equation" r:id="rId3" imgW="2476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3657600"/>
                        <a:ext cx="52006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849472"/>
              </p:ext>
            </p:extLst>
          </p:nvPr>
        </p:nvGraphicFramePr>
        <p:xfrm>
          <a:off x="152400" y="4114800"/>
          <a:ext cx="8966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4" name="Equation" r:id="rId5" imgW="4483080" imgH="419040" progId="Equation.DSMT4">
                  <p:embed/>
                </p:oleObj>
              </mc:Choice>
              <mc:Fallback>
                <p:oleObj name="Equation" r:id="rId5" imgW="4483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" y="4114800"/>
                        <a:ext cx="8966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1143000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6812" y="57867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q</a:t>
            </a:r>
          </a:p>
        </p:txBody>
      </p:sp>
      <p:sp>
        <p:nvSpPr>
          <p:cNvPr id="11" name="Freeform 10"/>
          <p:cNvSpPr/>
          <p:nvPr/>
        </p:nvSpPr>
        <p:spPr>
          <a:xfrm>
            <a:off x="1280160" y="5547360"/>
            <a:ext cx="2042160" cy="595642"/>
          </a:xfrm>
          <a:custGeom>
            <a:avLst/>
            <a:gdLst>
              <a:gd name="connsiteX0" fmla="*/ 0 w 2042160"/>
              <a:gd name="connsiteY0" fmla="*/ 274320 h 595642"/>
              <a:gd name="connsiteX1" fmla="*/ 76200 w 2042160"/>
              <a:gd name="connsiteY1" fmla="*/ 243840 h 595642"/>
              <a:gd name="connsiteX2" fmla="*/ 137160 w 2042160"/>
              <a:gd name="connsiteY2" fmla="*/ 182880 h 595642"/>
              <a:gd name="connsiteX3" fmla="*/ 182880 w 2042160"/>
              <a:gd name="connsiteY3" fmla="*/ 152400 h 595642"/>
              <a:gd name="connsiteX4" fmla="*/ 304800 w 2042160"/>
              <a:gd name="connsiteY4" fmla="*/ 106680 h 595642"/>
              <a:gd name="connsiteX5" fmla="*/ 381000 w 2042160"/>
              <a:gd name="connsiteY5" fmla="*/ 91440 h 595642"/>
              <a:gd name="connsiteX6" fmla="*/ 624840 w 2042160"/>
              <a:gd name="connsiteY6" fmla="*/ 106680 h 595642"/>
              <a:gd name="connsiteX7" fmla="*/ 701040 w 2042160"/>
              <a:gd name="connsiteY7" fmla="*/ 121920 h 595642"/>
              <a:gd name="connsiteX8" fmla="*/ 746760 w 2042160"/>
              <a:gd name="connsiteY8" fmla="*/ 167640 h 595642"/>
              <a:gd name="connsiteX9" fmla="*/ 807720 w 2042160"/>
              <a:gd name="connsiteY9" fmla="*/ 259080 h 595642"/>
              <a:gd name="connsiteX10" fmla="*/ 853440 w 2042160"/>
              <a:gd name="connsiteY10" fmla="*/ 274320 h 595642"/>
              <a:gd name="connsiteX11" fmla="*/ 960120 w 2042160"/>
              <a:gd name="connsiteY11" fmla="*/ 350520 h 595642"/>
              <a:gd name="connsiteX12" fmla="*/ 1036320 w 2042160"/>
              <a:gd name="connsiteY12" fmla="*/ 381000 h 595642"/>
              <a:gd name="connsiteX13" fmla="*/ 1082040 w 2042160"/>
              <a:gd name="connsiteY13" fmla="*/ 411480 h 595642"/>
              <a:gd name="connsiteX14" fmla="*/ 1173480 w 2042160"/>
              <a:gd name="connsiteY14" fmla="*/ 441960 h 595642"/>
              <a:gd name="connsiteX15" fmla="*/ 1264920 w 2042160"/>
              <a:gd name="connsiteY15" fmla="*/ 472440 h 595642"/>
              <a:gd name="connsiteX16" fmla="*/ 1310640 w 2042160"/>
              <a:gd name="connsiteY16" fmla="*/ 502920 h 595642"/>
              <a:gd name="connsiteX17" fmla="*/ 1386840 w 2042160"/>
              <a:gd name="connsiteY17" fmla="*/ 533400 h 595642"/>
              <a:gd name="connsiteX18" fmla="*/ 1524000 w 2042160"/>
              <a:gd name="connsiteY18" fmla="*/ 563880 h 595642"/>
              <a:gd name="connsiteX19" fmla="*/ 1584960 w 2042160"/>
              <a:gd name="connsiteY19" fmla="*/ 594360 h 595642"/>
              <a:gd name="connsiteX20" fmla="*/ 1767840 w 2042160"/>
              <a:gd name="connsiteY20" fmla="*/ 548640 h 595642"/>
              <a:gd name="connsiteX21" fmla="*/ 1859280 w 2042160"/>
              <a:gd name="connsiteY21" fmla="*/ 487680 h 595642"/>
              <a:gd name="connsiteX22" fmla="*/ 1965960 w 2042160"/>
              <a:gd name="connsiteY22" fmla="*/ 411480 h 595642"/>
              <a:gd name="connsiteX23" fmla="*/ 2011680 w 2042160"/>
              <a:gd name="connsiteY23" fmla="*/ 320040 h 595642"/>
              <a:gd name="connsiteX24" fmla="*/ 2042160 w 2042160"/>
              <a:gd name="connsiteY24" fmla="*/ 213360 h 595642"/>
              <a:gd name="connsiteX25" fmla="*/ 2026920 w 2042160"/>
              <a:gd name="connsiteY25" fmla="*/ 76200 h 595642"/>
              <a:gd name="connsiteX26" fmla="*/ 1996440 w 2042160"/>
              <a:gd name="connsiteY26" fmla="*/ 0 h 59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42160" h="595642">
                <a:moveTo>
                  <a:pt x="0" y="274320"/>
                </a:moveTo>
                <a:cubicBezTo>
                  <a:pt x="25400" y="264160"/>
                  <a:pt x="55184" y="261353"/>
                  <a:pt x="76200" y="243840"/>
                </a:cubicBezTo>
                <a:cubicBezTo>
                  <a:pt x="184573" y="153529"/>
                  <a:pt x="-11853" y="232551"/>
                  <a:pt x="137160" y="182880"/>
                </a:cubicBezTo>
                <a:cubicBezTo>
                  <a:pt x="152400" y="172720"/>
                  <a:pt x="166497" y="160591"/>
                  <a:pt x="182880" y="152400"/>
                </a:cubicBezTo>
                <a:cubicBezTo>
                  <a:pt x="196864" y="145408"/>
                  <a:pt x="278420" y="113275"/>
                  <a:pt x="304800" y="106680"/>
                </a:cubicBezTo>
                <a:cubicBezTo>
                  <a:pt x="329930" y="100398"/>
                  <a:pt x="355600" y="96520"/>
                  <a:pt x="381000" y="91440"/>
                </a:cubicBezTo>
                <a:cubicBezTo>
                  <a:pt x="462280" y="96520"/>
                  <a:pt x="543768" y="98959"/>
                  <a:pt x="624840" y="106680"/>
                </a:cubicBezTo>
                <a:cubicBezTo>
                  <a:pt x="650626" y="109136"/>
                  <a:pt x="677872" y="110336"/>
                  <a:pt x="701040" y="121920"/>
                </a:cubicBezTo>
                <a:cubicBezTo>
                  <a:pt x="720317" y="131559"/>
                  <a:pt x="733528" y="150627"/>
                  <a:pt x="746760" y="167640"/>
                </a:cubicBezTo>
                <a:cubicBezTo>
                  <a:pt x="769250" y="196556"/>
                  <a:pt x="772967" y="247496"/>
                  <a:pt x="807720" y="259080"/>
                </a:cubicBezTo>
                <a:lnTo>
                  <a:pt x="853440" y="274320"/>
                </a:lnTo>
                <a:cubicBezTo>
                  <a:pt x="867246" y="284675"/>
                  <a:pt x="937835" y="339378"/>
                  <a:pt x="960120" y="350520"/>
                </a:cubicBezTo>
                <a:cubicBezTo>
                  <a:pt x="984589" y="362754"/>
                  <a:pt x="1011851" y="368766"/>
                  <a:pt x="1036320" y="381000"/>
                </a:cubicBezTo>
                <a:cubicBezTo>
                  <a:pt x="1052703" y="389191"/>
                  <a:pt x="1065302" y="404041"/>
                  <a:pt x="1082040" y="411480"/>
                </a:cubicBezTo>
                <a:cubicBezTo>
                  <a:pt x="1111400" y="424529"/>
                  <a:pt x="1143000" y="431800"/>
                  <a:pt x="1173480" y="441960"/>
                </a:cubicBezTo>
                <a:lnTo>
                  <a:pt x="1264920" y="472440"/>
                </a:lnTo>
                <a:cubicBezTo>
                  <a:pt x="1280160" y="482600"/>
                  <a:pt x="1294257" y="494729"/>
                  <a:pt x="1310640" y="502920"/>
                </a:cubicBezTo>
                <a:cubicBezTo>
                  <a:pt x="1335109" y="515154"/>
                  <a:pt x="1360887" y="524749"/>
                  <a:pt x="1386840" y="533400"/>
                </a:cubicBezTo>
                <a:cubicBezTo>
                  <a:pt x="1419124" y="544161"/>
                  <a:pt x="1493803" y="557841"/>
                  <a:pt x="1524000" y="563880"/>
                </a:cubicBezTo>
                <a:cubicBezTo>
                  <a:pt x="1544320" y="574040"/>
                  <a:pt x="1562320" y="592473"/>
                  <a:pt x="1584960" y="594360"/>
                </a:cubicBezTo>
                <a:cubicBezTo>
                  <a:pt x="1659633" y="600583"/>
                  <a:pt x="1708960" y="583968"/>
                  <a:pt x="1767840" y="548640"/>
                </a:cubicBezTo>
                <a:cubicBezTo>
                  <a:pt x="1799252" y="529793"/>
                  <a:pt x="1826515" y="504063"/>
                  <a:pt x="1859280" y="487680"/>
                </a:cubicBezTo>
                <a:cubicBezTo>
                  <a:pt x="1939517" y="447561"/>
                  <a:pt x="1904176" y="473264"/>
                  <a:pt x="1965960" y="411480"/>
                </a:cubicBezTo>
                <a:cubicBezTo>
                  <a:pt x="2004266" y="296562"/>
                  <a:pt x="1952594" y="438213"/>
                  <a:pt x="2011680" y="320040"/>
                </a:cubicBezTo>
                <a:cubicBezTo>
                  <a:pt x="2022612" y="298176"/>
                  <a:pt x="2037277" y="232892"/>
                  <a:pt x="2042160" y="213360"/>
                </a:cubicBezTo>
                <a:cubicBezTo>
                  <a:pt x="2037080" y="167640"/>
                  <a:pt x="2034483" y="121575"/>
                  <a:pt x="2026920" y="76200"/>
                </a:cubicBezTo>
                <a:cubicBezTo>
                  <a:pt x="2022212" y="47952"/>
                  <a:pt x="2008877" y="24874"/>
                  <a:pt x="1996440" y="0"/>
                </a:cubicBezTo>
              </a:path>
            </a:pathLst>
          </a:cu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22320" y="5329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8252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515949"/>
              </p:ext>
            </p:extLst>
          </p:nvPr>
        </p:nvGraphicFramePr>
        <p:xfrm>
          <a:off x="914400" y="914400"/>
          <a:ext cx="643441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5" name="Equation" r:id="rId3" imgW="3314520" imgH="431640" progId="Equation.DSMT4">
                  <p:embed/>
                </p:oleObj>
              </mc:Choice>
              <mc:Fallback>
                <p:oleObj name="Equation" r:id="rId3" imgW="3314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914400"/>
                        <a:ext cx="643441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290214"/>
              </p:ext>
            </p:extLst>
          </p:nvPr>
        </p:nvGraphicFramePr>
        <p:xfrm>
          <a:off x="927100" y="1828800"/>
          <a:ext cx="6680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6" name="Equation" r:id="rId5" imgW="3441600" imgH="431640" progId="Equation.DSMT4">
                  <p:embed/>
                </p:oleObj>
              </mc:Choice>
              <mc:Fallback>
                <p:oleObj name="Equation" r:id="rId5" imgW="3441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7100" y="1828800"/>
                        <a:ext cx="6680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" y="269346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performing the integrations over first </a:t>
            </a:r>
            <a:r>
              <a:rPr lang="en-US" sz="2400" i="1" dirty="0"/>
              <a:t> d</a:t>
            </a:r>
            <a:r>
              <a:rPr lang="en-US" sz="2400" i="1" baseline="30000" dirty="0"/>
              <a:t>3</a:t>
            </a:r>
            <a:r>
              <a:rPr lang="en-US" sz="2400" i="1" dirty="0"/>
              <a:t>r’</a:t>
            </a:r>
            <a:r>
              <a:rPr lang="en-US" sz="2400" dirty="0"/>
              <a:t>  and then </a:t>
            </a:r>
            <a:r>
              <a:rPr lang="en-US" sz="2400" i="1" dirty="0" err="1"/>
              <a:t>dt</a:t>
            </a:r>
            <a:r>
              <a:rPr lang="en-US" sz="2400" i="1" dirty="0"/>
              <a:t>’</a:t>
            </a:r>
            <a:endParaRPr lang="en-US" sz="2400" dirty="0"/>
          </a:p>
          <a:p>
            <a:r>
              <a:rPr lang="en-US" sz="2400" dirty="0"/>
              <a:t> making use of the fact that for any function of </a:t>
            </a:r>
            <a:r>
              <a:rPr lang="en-US" sz="2400" i="1" dirty="0"/>
              <a:t>t’</a:t>
            </a:r>
            <a:r>
              <a:rPr lang="en-US" sz="2400" dirty="0"/>
              <a:t>,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68628"/>
              </p:ext>
            </p:extLst>
          </p:nvPr>
        </p:nvGraphicFramePr>
        <p:xfrm>
          <a:off x="3263900" y="2311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7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63900" y="2311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517484"/>
              </p:ext>
            </p:extLst>
          </p:nvPr>
        </p:nvGraphicFramePr>
        <p:xfrm>
          <a:off x="612907" y="3524458"/>
          <a:ext cx="7552426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8" name="Equation" r:id="rId9" imgW="3924000" imgH="672840" progId="Equation.DSMT4">
                  <p:embed/>
                </p:oleObj>
              </mc:Choice>
              <mc:Fallback>
                <p:oleObj name="Equation" r:id="rId9" imgW="39240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2907" y="3524458"/>
                        <a:ext cx="7552426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4800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the ``retarded time'' is defined to be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364235"/>
              </p:ext>
            </p:extLst>
          </p:nvPr>
        </p:nvGraphicFramePr>
        <p:xfrm>
          <a:off x="1981200" y="5181600"/>
          <a:ext cx="3352800" cy="1095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9" name="Equation" r:id="rId11" imgW="1282680" imgH="419040" progId="Equation.DSMT4">
                  <p:embed/>
                </p:oleObj>
              </mc:Choice>
              <mc:Fallback>
                <p:oleObj name="Equation" r:id="rId11" imgW="1282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5181600"/>
                        <a:ext cx="3352800" cy="1095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140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1" name="Equation" r:id="rId3" imgW="1587240" imgH="583920" progId="Equation.DSMT4">
                  <p:embed/>
                </p:oleObj>
              </mc:Choice>
              <mc:Fallback>
                <p:oleObj name="Equation" r:id="rId3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07123"/>
              </p:ext>
            </p:extLst>
          </p:nvPr>
        </p:nvGraphicFramePr>
        <p:xfrm>
          <a:off x="1131887" y="2881313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2" name="Equation" r:id="rId5" imgW="1701720" imgH="583920" progId="Equation.DSMT4">
                  <p:embed/>
                </p:oleObj>
              </mc:Choice>
              <mc:Fallback>
                <p:oleObj name="Equation" r:id="rId5" imgW="1701720" imgH="583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7" y="2881313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74699"/>
              </p:ext>
            </p:extLst>
          </p:nvPr>
        </p:nvGraphicFramePr>
        <p:xfrm>
          <a:off x="1837505" y="4241185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3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7505" y="4241185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4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114456"/>
              </p:ext>
            </p:extLst>
          </p:nvPr>
        </p:nvGraphicFramePr>
        <p:xfrm>
          <a:off x="1981200" y="49911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5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4991100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635348"/>
              </p:ext>
            </p:extLst>
          </p:nvPr>
        </p:nvGraphicFramePr>
        <p:xfrm>
          <a:off x="4998720" y="4421832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6" name="Equation" r:id="rId13" imgW="1282680" imgH="419040" progId="Equation.DSMT4">
                  <p:embed/>
                </p:oleObj>
              </mc:Choice>
              <mc:Fallback>
                <p:oleObj name="Equation" r:id="rId13" imgW="128268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8720" y="4421832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3978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4" t="46722" r="14521" b="23746"/>
          <a:stretch/>
        </p:blipFill>
        <p:spPr bwMode="auto">
          <a:xfrm>
            <a:off x="914400" y="548640"/>
            <a:ext cx="7498080" cy="204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8160" y="21112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</a:t>
            </a:r>
            <a:r>
              <a:rPr lang="en-US" sz="2400" dirty="0" err="1">
                <a:latin typeface="+mj-lt"/>
              </a:rPr>
              <a:t>Lienard-Wiechert</a:t>
            </a:r>
            <a:r>
              <a:rPr lang="en-US" sz="2400" dirty="0">
                <a:latin typeface="+mj-lt"/>
              </a:rPr>
              <a:t> potential results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697023"/>
              </p:ext>
            </p:extLst>
          </p:nvPr>
        </p:nvGraphicFramePr>
        <p:xfrm>
          <a:off x="1103444" y="2714952"/>
          <a:ext cx="6845672" cy="385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4" name="数式" r:id="rId4" imgW="3835080" imgH="2158920" progId="Equation.3">
                  <p:embed/>
                </p:oleObj>
              </mc:Choice>
              <mc:Fallback>
                <p:oleObj name="数式" r:id="rId4" imgW="383508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444" y="2714952"/>
                        <a:ext cx="6845672" cy="385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6844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4" t="46722" r="14521" b="23746"/>
          <a:stretch/>
        </p:blipFill>
        <p:spPr bwMode="auto">
          <a:xfrm>
            <a:off x="914400" y="548640"/>
            <a:ext cx="7498080" cy="204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211127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</a:t>
            </a:r>
            <a:r>
              <a:rPr lang="en-US" sz="2400" dirty="0" err="1">
                <a:latin typeface="+mj-lt"/>
              </a:rPr>
              <a:t>Lienard-Wiechert</a:t>
            </a:r>
            <a:r>
              <a:rPr lang="en-US" sz="2400" dirty="0">
                <a:latin typeface="+mj-lt"/>
              </a:rPr>
              <a:t> potential results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33398"/>
              </p:ext>
            </p:extLst>
          </p:nvPr>
        </p:nvGraphicFramePr>
        <p:xfrm>
          <a:off x="593725" y="2671763"/>
          <a:ext cx="7797800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8" name="Equation" r:id="rId4" imgW="4368600" imgH="2057400" progId="Equation.DSMT4">
                  <p:embed/>
                </p:oleObj>
              </mc:Choice>
              <mc:Fallback>
                <p:oleObj name="Equation" r:id="rId4" imgW="4368600" imgH="2057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2671763"/>
                        <a:ext cx="7797800" cy="367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738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 for fields due to moving charge – </a:t>
            </a:r>
          </a:p>
          <a:p>
            <a:r>
              <a:rPr lang="en-US" sz="2400" dirty="0">
                <a:latin typeface="+mj-lt"/>
              </a:rPr>
              <a:t>     </a:t>
            </a:r>
            <a:r>
              <a:rPr lang="en-US" sz="2400" dirty="0" err="1">
                <a:latin typeface="+mj-lt"/>
              </a:rPr>
              <a:t>Li</a:t>
            </a:r>
            <a:r>
              <a:rPr lang="en-US" sz="2400" dirty="0" err="1"/>
              <a:t>é</a:t>
            </a:r>
            <a:r>
              <a:rPr lang="en-US" sz="2400" dirty="0" err="1">
                <a:latin typeface="+mj-lt"/>
              </a:rPr>
              <a:t>nard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Wiechert</a:t>
            </a:r>
            <a:r>
              <a:rPr lang="en-US" sz="2400" dirty="0">
                <a:latin typeface="+mj-lt"/>
              </a:rPr>
              <a:t> potentials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82" name="Equation" r:id="rId3" imgW="1587240" imgH="583920" progId="Equation.DSMT4">
                  <p:embed/>
                </p:oleObj>
              </mc:Choice>
              <mc:Fallback>
                <p:oleObj name="Equation" r:id="rId3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846540"/>
              </p:ext>
            </p:extLst>
          </p:nvPr>
        </p:nvGraphicFramePr>
        <p:xfrm>
          <a:off x="1066800" y="2684849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83" name="Equation" r:id="rId5" imgW="1701720" imgH="583920" progId="Equation.DSMT4">
                  <p:embed/>
                </p:oleObj>
              </mc:Choice>
              <mc:Fallback>
                <p:oleObj name="Equation" r:id="rId5" imgW="170172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684849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74699"/>
              </p:ext>
            </p:extLst>
          </p:nvPr>
        </p:nvGraphicFramePr>
        <p:xfrm>
          <a:off x="1837505" y="4241185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84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7505" y="4241185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85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114456"/>
              </p:ext>
            </p:extLst>
          </p:nvPr>
        </p:nvGraphicFramePr>
        <p:xfrm>
          <a:off x="1981200" y="49911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86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4991100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635348"/>
              </p:ext>
            </p:extLst>
          </p:nvPr>
        </p:nvGraphicFramePr>
        <p:xfrm>
          <a:off x="4998720" y="4421832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87" name="Equation" r:id="rId13" imgW="1282680" imgH="419040" progId="Equation.DSMT4">
                  <p:embed/>
                </p:oleObj>
              </mc:Choice>
              <mc:Fallback>
                <p:oleObj name="Equation" r:id="rId13" imgW="12826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8720" y="4421832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1897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B8887D-7A37-437E-8C09-3494647DE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B9BB0-9A52-4B51-BD5C-FADAC902E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6F7F3-B587-4CFA-AF67-6AC01E3C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353067-7C81-4F1F-9BEB-E1B152971C4C}"/>
              </a:ext>
            </a:extLst>
          </p:cNvPr>
          <p:cNvSpPr txBox="1"/>
          <p:nvPr/>
        </p:nvSpPr>
        <p:spPr>
          <a:xfrm>
            <a:off x="228600" y="136525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Plan for Monday     2/21/2022 --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2FE100-7DDB-4E8E-BA68-965B6F599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7628"/>
            <a:ext cx="9144000" cy="374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370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Full electrodynamics with time varying fields and sources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65438" y="757535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2530" name="Picture 2" descr="BannerStat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80865"/>
            <a:ext cx="3291840" cy="279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4800" y="5884872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http://www.clerkmaxwellfoundation.org/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586870"/>
            <a:ext cx="3314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Image of statue of </a:t>
            </a:r>
            <a:r>
              <a:rPr lang="en-US" sz="2400" dirty="0"/>
              <a:t> James Clerk-Maxwell</a:t>
            </a:r>
          </a:p>
          <a:p>
            <a:r>
              <a:rPr lang="en-US" sz="2400" dirty="0">
                <a:latin typeface="+mj-lt"/>
              </a:rPr>
              <a:t>(</a:t>
            </a:r>
            <a:r>
              <a:rPr lang="en-US" dirty="0"/>
              <a:t>1831-1879</a:t>
            </a:r>
            <a:r>
              <a:rPr lang="en-US" sz="2400" dirty="0">
                <a:latin typeface="+mj-lt"/>
              </a:rPr>
              <a:t>) in Edinburgh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33800" y="1776948"/>
            <a:ext cx="518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"From a long view of the history of mankind - seen from, say, ten thousand years from now - there can be little doubt that the most significant event of the 19th century will be judged as Maxwell's discovery of the laws of electrodynamics"  </a:t>
            </a:r>
          </a:p>
          <a:p>
            <a:endParaRPr lang="en-US" sz="2400" b="1" i="1" dirty="0"/>
          </a:p>
          <a:p>
            <a:r>
              <a:rPr lang="en-US" sz="2400" dirty="0"/>
              <a:t>Richard P Feynman</a:t>
            </a:r>
          </a:p>
        </p:txBody>
      </p:sp>
    </p:spTree>
    <p:extLst>
      <p:ext uri="{BB962C8B-B14F-4D97-AF65-F5344CB8AC3E}">
        <p14:creationId xmlns:p14="http://schemas.microsoft.com/office/powerpoint/2010/main" val="50296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77000" y="2819400"/>
            <a:ext cx="6858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77000" y="3962400"/>
            <a:ext cx="6858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65438" y="757535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135286"/>
              </p:ext>
            </p:extLst>
          </p:nvPr>
        </p:nvGraphicFramePr>
        <p:xfrm>
          <a:off x="650198" y="2133600"/>
          <a:ext cx="761851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2" name="数式" r:id="rId3" imgW="2819160" imgH="1295280" progId="Equation.3">
                  <p:embed/>
                </p:oleObj>
              </mc:Choice>
              <mc:Fallback>
                <p:oleObj name="数式" r:id="rId3" imgW="281916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198" y="2133600"/>
                        <a:ext cx="7618518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6543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95870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809332"/>
              </p:ext>
            </p:extLst>
          </p:nvPr>
        </p:nvGraphicFramePr>
        <p:xfrm>
          <a:off x="533400" y="1295400"/>
          <a:ext cx="7961313" cy="522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8" name="数式" r:id="rId3" imgW="2946240" imgH="1930320" progId="Equation.3">
                  <p:embed/>
                </p:oleObj>
              </mc:Choice>
              <mc:Fallback>
                <p:oleObj name="数式" r:id="rId3" imgW="2946240" imgH="1930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61313" cy="522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388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216164"/>
              </p:ext>
            </p:extLst>
          </p:nvPr>
        </p:nvGraphicFramePr>
        <p:xfrm>
          <a:off x="1143000" y="1828800"/>
          <a:ext cx="6210300" cy="39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7" name="数式" r:id="rId3" imgW="2298600" imgH="1473120" progId="Equation.3">
                  <p:embed/>
                </p:oleObj>
              </mc:Choice>
              <mc:Fallback>
                <p:oleObj name="数式" r:id="rId3" imgW="2298600" imgH="1473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828800"/>
                        <a:ext cx="6210300" cy="398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15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638804"/>
              </p:ext>
            </p:extLst>
          </p:nvPr>
        </p:nvGraphicFramePr>
        <p:xfrm>
          <a:off x="982663" y="1616075"/>
          <a:ext cx="7481887" cy="412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2" name="数式" r:id="rId3" imgW="2768400" imgH="1523880" progId="Equation.3">
                  <p:embed/>
                </p:oleObj>
              </mc:Choice>
              <mc:Fallback>
                <p:oleObj name="数式" r:id="rId3" imgW="2768400" imgH="1523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1616075"/>
                        <a:ext cx="7481887" cy="412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168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067162"/>
              </p:ext>
            </p:extLst>
          </p:nvPr>
        </p:nvGraphicFramePr>
        <p:xfrm>
          <a:off x="552450" y="819150"/>
          <a:ext cx="8134350" cy="527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4" name="Equation" r:id="rId3" imgW="3568680" imgH="2311200" progId="Equation.DSMT4">
                  <p:embed/>
                </p:oleObj>
              </mc:Choice>
              <mc:Fallback>
                <p:oleObj name="Equation" r:id="rId3" imgW="3568680" imgH="23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819150"/>
                        <a:ext cx="8134350" cy="527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27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15925</TotalTime>
  <Words>663</Words>
  <Application>Microsoft Office PowerPoint</Application>
  <PresentationFormat>On-screen Show (4:3)</PresentationFormat>
  <Paragraphs>129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861</cp:revision>
  <cp:lastPrinted>2020-02-13T06:01:11Z</cp:lastPrinted>
  <dcterms:created xsi:type="dcterms:W3CDTF">2012-01-10T18:32:24Z</dcterms:created>
  <dcterms:modified xsi:type="dcterms:W3CDTF">2022-02-18T17:00:47Z</dcterms:modified>
</cp:coreProperties>
</file>