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6" r:id="rId2"/>
    <p:sldId id="354" r:id="rId3"/>
    <p:sldId id="420" r:id="rId4"/>
    <p:sldId id="424" r:id="rId5"/>
    <p:sldId id="425" r:id="rId6"/>
    <p:sldId id="422" r:id="rId7"/>
    <p:sldId id="421" r:id="rId8"/>
    <p:sldId id="392" r:id="rId9"/>
    <p:sldId id="393" r:id="rId10"/>
    <p:sldId id="426" r:id="rId11"/>
    <p:sldId id="394" r:id="rId12"/>
    <p:sldId id="395" r:id="rId13"/>
    <p:sldId id="423" r:id="rId14"/>
    <p:sldId id="396" r:id="rId15"/>
    <p:sldId id="401" r:id="rId16"/>
    <p:sldId id="402" r:id="rId17"/>
    <p:sldId id="403" r:id="rId18"/>
    <p:sldId id="404" r:id="rId19"/>
    <p:sldId id="418" r:id="rId20"/>
    <p:sldId id="419" r:id="rId21"/>
    <p:sldId id="405" r:id="rId22"/>
    <p:sldId id="406" r:id="rId23"/>
    <p:sldId id="407" r:id="rId24"/>
    <p:sldId id="409" r:id="rId25"/>
    <p:sldId id="410" r:id="rId26"/>
    <p:sldId id="411" r:id="rId27"/>
    <p:sldId id="412" r:id="rId28"/>
    <p:sldId id="413" r:id="rId29"/>
    <p:sldId id="414" r:id="rId30"/>
    <p:sldId id="415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51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25.wmf"/><Relationship Id="rId4" Type="http://schemas.openxmlformats.org/officeDocument/2006/relationships/image" Target="../media/image26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2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1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6.e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7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3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16: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Some details of </a:t>
            </a:r>
            <a:r>
              <a:rPr lang="en-US" sz="2400" b="1" dirty="0" err="1">
                <a:solidFill>
                  <a:schemeClr val="folHlink"/>
                </a:solidFill>
              </a:rPr>
              <a:t>Li</a:t>
            </a:r>
            <a:r>
              <a:rPr lang="en-US" sz="2400" b="1" dirty="0" err="1">
                <a:solidFill>
                  <a:srgbClr val="7030A0"/>
                </a:solidFill>
              </a:rPr>
              <a:t>é</a:t>
            </a:r>
            <a:r>
              <a:rPr lang="en-US" sz="2400" b="1" dirty="0" err="1">
                <a:solidFill>
                  <a:schemeClr val="folHlink"/>
                </a:solidFill>
              </a:rPr>
              <a:t>nard-Wiechert</a:t>
            </a:r>
            <a:r>
              <a:rPr lang="en-US" sz="2400" b="1" dirty="0">
                <a:solidFill>
                  <a:schemeClr val="folHlink"/>
                </a:solidFill>
              </a:rPr>
              <a:t> results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Energy density and flux associated with electromagnetic fields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Time harmonic fields</a:t>
            </a:r>
          </a:p>
          <a:p>
            <a:pPr marL="514350" indent="-514350" algn="ctr"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823158-A7FC-45F7-A727-F771F64E1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A6B7FA-1E74-4C80-A250-280A89322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278BE-3FFA-4022-ACB5-FE1A7B31D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EAB381-EB90-4C56-8E46-23C1B25296D4}"/>
              </a:ext>
            </a:extLst>
          </p:cNvPr>
          <p:cNvSpPr txBox="1"/>
          <p:nvPr/>
        </p:nvSpPr>
        <p:spPr>
          <a:xfrm>
            <a:off x="3810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about delta functions   -- See Pg. 26 in </a:t>
            </a:r>
            <a:r>
              <a:rPr lang="en-US" sz="2400" b="1" dirty="0">
                <a:latin typeface="+mj-lt"/>
              </a:rPr>
              <a:t>Jackson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59659D4-2055-47C7-84F3-718F10CAC7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011763"/>
              </p:ext>
            </p:extLst>
          </p:nvPr>
        </p:nvGraphicFramePr>
        <p:xfrm>
          <a:off x="685800" y="1172368"/>
          <a:ext cx="6383216" cy="200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8" name="Equation" r:id="rId3" imgW="2145960" imgH="672840" progId="Equation.DSMT4">
                  <p:embed/>
                </p:oleObj>
              </mc:Choice>
              <mc:Fallback>
                <p:oleObj name="Equation" r:id="rId3" imgW="2145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172368"/>
                        <a:ext cx="6383216" cy="2001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85F44731-480F-49CA-95EA-4D1DAE21D3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6020" y="3429000"/>
            <a:ext cx="9144000" cy="27944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D35B49-15E7-457B-B301-BCFA9061282D}"/>
              </a:ext>
            </a:extLst>
          </p:cNvPr>
          <p:cNvSpPr txBox="1"/>
          <p:nvPr/>
        </p:nvSpPr>
        <p:spPr>
          <a:xfrm>
            <a:off x="6172200" y="4687149"/>
            <a:ext cx="1295400" cy="789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baseline="-25000" dirty="0">
                <a:latin typeface="+mj-lt"/>
              </a:rPr>
              <a:t>x</a:t>
            </a:r>
            <a:r>
              <a:rPr lang="en-US" sz="3200" b="1" i="1" baseline="-25000" dirty="0">
                <a:latin typeface="+mj-lt"/>
                <a:sym typeface="Wingdings" panose="05000000000000000000" pitchFamily="2" charset="2"/>
              </a:rPr>
              <a:t></a:t>
            </a:r>
            <a:endParaRPr lang="en-US" sz="3200" b="1" i="1" baseline="-250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0430B99-C116-4B88-8C2C-E0BAE3004976}"/>
              </a:ext>
            </a:extLst>
          </p:cNvPr>
          <p:cNvSpPr/>
          <p:nvPr/>
        </p:nvSpPr>
        <p:spPr>
          <a:xfrm>
            <a:off x="1786052" y="4448932"/>
            <a:ext cx="304800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ED05AEE-B8BD-4FD8-8B85-38232C827492}"/>
              </a:ext>
            </a:extLst>
          </p:cNvPr>
          <p:cNvSpPr/>
          <p:nvPr/>
        </p:nvSpPr>
        <p:spPr>
          <a:xfrm>
            <a:off x="7061507" y="4393177"/>
            <a:ext cx="304800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F0E1B50-B2CE-45F4-92EE-DEB8182610F8}"/>
              </a:ext>
            </a:extLst>
          </p:cNvPr>
          <p:cNvSpPr/>
          <p:nvPr/>
        </p:nvSpPr>
        <p:spPr>
          <a:xfrm>
            <a:off x="5299616" y="4414313"/>
            <a:ext cx="304800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60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9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07123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0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528658"/>
              </p:ext>
            </p:extLst>
          </p:nvPr>
        </p:nvGraphicFramePr>
        <p:xfrm>
          <a:off x="2020797" y="4202410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1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20797" y="4202410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2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960883"/>
              </p:ext>
            </p:extLst>
          </p:nvPr>
        </p:nvGraphicFramePr>
        <p:xfrm>
          <a:off x="2057400" y="5019415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3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57400" y="5019415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164418"/>
              </p:ext>
            </p:extLst>
          </p:nvPr>
        </p:nvGraphicFramePr>
        <p:xfrm>
          <a:off x="5181600" y="4039129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4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039129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397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93003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order to find the electric and magnetic fields, we need to evaluate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60618"/>
              </p:ext>
            </p:extLst>
          </p:nvPr>
        </p:nvGraphicFramePr>
        <p:xfrm>
          <a:off x="1600200" y="1108501"/>
          <a:ext cx="4137381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76" name="Equation" r:id="rId3" imgW="1790640" imgH="393480" progId="Equation.DSMT4">
                  <p:embed/>
                </p:oleObj>
              </mc:Choice>
              <mc:Fallback>
                <p:oleObj name="Equation" r:id="rId3" imgW="1790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108501"/>
                        <a:ext cx="4137381" cy="909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650789"/>
              </p:ext>
            </p:extLst>
          </p:nvPr>
        </p:nvGraphicFramePr>
        <p:xfrm>
          <a:off x="1685290" y="2133600"/>
          <a:ext cx="27876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77" name="Equation" r:id="rId5" imgW="1206360" imgH="203040" progId="Equation.DSMT4">
                  <p:embed/>
                </p:oleObj>
              </mc:Choice>
              <mc:Fallback>
                <p:oleObj name="Equation" r:id="rId5" imgW="12063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290" y="2133600"/>
                        <a:ext cx="27876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3840" y="28194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trick of evaluating these derivatives is that the retarded time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r</a:t>
            </a:r>
            <a:r>
              <a:rPr lang="en-US" sz="2400" i="1" dirty="0"/>
              <a:t> </a:t>
            </a:r>
            <a:r>
              <a:rPr lang="en-US" sz="2400" dirty="0"/>
              <a:t>depends on position </a:t>
            </a:r>
            <a:r>
              <a:rPr lang="en-US" sz="2400" b="1" dirty="0"/>
              <a:t>r </a:t>
            </a:r>
            <a:r>
              <a:rPr lang="en-US" sz="2400" dirty="0"/>
              <a:t>and on itself. We can show the following results using the shorthand notation: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                                         and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530691"/>
              </p:ext>
            </p:extLst>
          </p:nvPr>
        </p:nvGraphicFramePr>
        <p:xfrm>
          <a:off x="914400" y="4267200"/>
          <a:ext cx="2743200" cy="1305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78" name="Equation" r:id="rId7" imgW="1307880" imgH="622080" progId="Equation.DSMT4">
                  <p:embed/>
                </p:oleObj>
              </mc:Choice>
              <mc:Fallback>
                <p:oleObj name="Equation" r:id="rId7" imgW="1307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4267200"/>
                        <a:ext cx="2743200" cy="13050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185012"/>
              </p:ext>
            </p:extLst>
          </p:nvPr>
        </p:nvGraphicFramePr>
        <p:xfrm>
          <a:off x="5257800" y="4207371"/>
          <a:ext cx="242252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79" name="Equation" r:id="rId9" imgW="1155600" imgH="622080" progId="Equation.DSMT4">
                  <p:embed/>
                </p:oleObj>
              </mc:Choice>
              <mc:Fallback>
                <p:oleObj name="Equation" r:id="rId9" imgW="1155600" imgH="622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207371"/>
                        <a:ext cx="2422525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762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905144-8FDF-4FFA-BAE4-1EFE59A44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1B597A-9067-40F8-9389-399499FD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E5919-875B-4C6F-868A-F26F1D3E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83EF8F-0A67-45B8-997D-53701A225012}"/>
              </a:ext>
            </a:extLst>
          </p:cNvPr>
          <p:cNvSpPr txBox="1"/>
          <p:nvPr/>
        </p:nvSpPr>
        <p:spPr>
          <a:xfrm>
            <a:off x="304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611F1DF-0F75-4E9B-998C-32A611E516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962665"/>
              </p:ext>
            </p:extLst>
          </p:nvPr>
        </p:nvGraphicFramePr>
        <p:xfrm>
          <a:off x="1066800" y="914400"/>
          <a:ext cx="4252912" cy="2268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7" name="Equation" r:id="rId3" imgW="2095200" imgH="1117440" progId="Equation.DSMT4">
                  <p:embed/>
                </p:oleObj>
              </mc:Choice>
              <mc:Fallback>
                <p:oleObj name="Equation" r:id="rId3" imgW="209520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914400"/>
                        <a:ext cx="4252912" cy="2268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B8D0F5-C40F-4DA8-97DA-A9BC23072D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399887"/>
              </p:ext>
            </p:extLst>
          </p:nvPr>
        </p:nvGraphicFramePr>
        <p:xfrm>
          <a:off x="2791522" y="3474619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8" name="Equation" r:id="rId5" imgW="990360" imgH="241200" progId="Equation.DSMT4">
                  <p:embed/>
                </p:oleObj>
              </mc:Choice>
              <mc:Fallback>
                <p:oleObj name="Equation" r:id="rId5" imgW="990360" imgH="2412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91522" y="3474619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7121DC1-0415-4553-B74F-A4A2A83991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81428"/>
              </p:ext>
            </p:extLst>
          </p:nvPr>
        </p:nvGraphicFramePr>
        <p:xfrm>
          <a:off x="5791200" y="3436434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9" name="Equation" r:id="rId7" imgW="711000" imgH="253800" progId="Equation.DSMT4">
                  <p:embed/>
                </p:oleObj>
              </mc:Choice>
              <mc:Fallback>
                <p:oleObj name="Equation" r:id="rId7" imgW="711000" imgH="253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91200" y="3436434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3EC140F-0642-4DCF-90CD-DFA51196164F}"/>
              </a:ext>
            </a:extLst>
          </p:cNvPr>
          <p:cNvSpPr txBox="1"/>
          <p:nvPr/>
        </p:nvSpPr>
        <p:spPr>
          <a:xfrm>
            <a:off x="420029" y="3518613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Using notation: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0CE470D-44DF-4303-8D1D-D333B81480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248029"/>
              </p:ext>
            </p:extLst>
          </p:nvPr>
        </p:nvGraphicFramePr>
        <p:xfrm>
          <a:off x="2782229" y="4312400"/>
          <a:ext cx="3140075" cy="1683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0" name="Equation" r:id="rId9" imgW="2415509" imgH="1295289" progId="Equation.DSMT4">
                  <p:embed/>
                </p:oleObj>
              </mc:Choice>
              <mc:Fallback>
                <p:oleObj name="Equation" r:id="rId9" imgW="2415509" imgH="129528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82229" y="4312400"/>
                        <a:ext cx="3140075" cy="16835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09BA66C-0E2B-4349-8DF7-2110F6C46A04}"/>
              </a:ext>
            </a:extLst>
          </p:cNvPr>
          <p:cNvSpPr txBox="1"/>
          <p:nvPr/>
        </p:nvSpPr>
        <p:spPr>
          <a:xfrm>
            <a:off x="2210264" y="4650252"/>
            <a:ext cx="761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1687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272203"/>
              </p:ext>
            </p:extLst>
          </p:nvPr>
        </p:nvGraphicFramePr>
        <p:xfrm>
          <a:off x="598488" y="762000"/>
          <a:ext cx="7281862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90" name="Equation" r:id="rId3" imgW="4241520" imgH="711000" progId="Equation.DSMT4">
                  <p:embed/>
                </p:oleObj>
              </mc:Choice>
              <mc:Fallback>
                <p:oleObj name="Equation" r:id="rId3" imgW="424152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8488" y="762000"/>
                        <a:ext cx="7281862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965824"/>
              </p:ext>
            </p:extLst>
          </p:nvPr>
        </p:nvGraphicFramePr>
        <p:xfrm>
          <a:off x="490538" y="1828800"/>
          <a:ext cx="7891462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91" name="Equation" r:id="rId5" imgW="4597200" imgH="711000" progId="Equation.DSMT4">
                  <p:embed/>
                </p:oleObj>
              </mc:Choice>
              <mc:Fallback>
                <p:oleObj name="Equation" r:id="rId5" imgW="459720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1828800"/>
                        <a:ext cx="7891462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747434"/>
              </p:ext>
            </p:extLst>
          </p:nvPr>
        </p:nvGraphicFramePr>
        <p:xfrm>
          <a:off x="392113" y="3124200"/>
          <a:ext cx="8021637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92" name="Equation" r:id="rId7" imgW="4673520" imgH="711000" progId="Equation.DSMT4">
                  <p:embed/>
                </p:oleObj>
              </mc:Choice>
              <mc:Fallback>
                <p:oleObj name="Equation" r:id="rId7" imgW="467352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3124200"/>
                        <a:ext cx="8021637" cy="12207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169440"/>
              </p:ext>
            </p:extLst>
          </p:nvPr>
        </p:nvGraphicFramePr>
        <p:xfrm>
          <a:off x="512762" y="4405312"/>
          <a:ext cx="802163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93" name="Equation" r:id="rId9" imgW="4673520" imgH="939600" progId="Equation.DSMT4">
                  <p:embed/>
                </p:oleObj>
              </mc:Choice>
              <mc:Fallback>
                <p:oleObj name="Equation" r:id="rId9" imgW="4673520" imgH="939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" y="4405312"/>
                        <a:ext cx="8021638" cy="16144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226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60718"/>
              </p:ext>
            </p:extLst>
          </p:nvPr>
        </p:nvGraphicFramePr>
        <p:xfrm>
          <a:off x="338831" y="3874436"/>
          <a:ext cx="7556500" cy="2602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76" name="Equation" r:id="rId3" imgW="5574960" imgH="1917360" progId="Equation.DSMT4">
                  <p:embed/>
                </p:oleObj>
              </mc:Choice>
              <mc:Fallback>
                <p:oleObj name="Equation" r:id="rId3" imgW="557496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831" y="3874436"/>
                        <a:ext cx="7556500" cy="2602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505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971800" y="410399"/>
            <a:ext cx="5373116" cy="3094801"/>
            <a:chOff x="2866533" y="1355025"/>
            <a:chExt cx="7618518" cy="4505650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6993769"/>
                </p:ext>
              </p:extLst>
            </p:nvPr>
          </p:nvGraphicFramePr>
          <p:xfrm>
            <a:off x="2866533" y="2355475"/>
            <a:ext cx="7618518" cy="350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77" name="数式" r:id="rId5" imgW="2819160" imgH="1295280" progId="Equation.3">
                    <p:embed/>
                  </p:oleObj>
                </mc:Choice>
                <mc:Fallback>
                  <p:oleObj name="数式" r:id="rId5" imgW="2819160" imgH="1295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6533" y="2355475"/>
                          <a:ext cx="7618518" cy="3505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2900790" y="1355025"/>
              <a:ext cx="6026980" cy="8513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32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FF2B6D9-A808-4770-A480-03083CDFF343}"/>
              </a:ext>
            </a:extLst>
          </p:cNvPr>
          <p:cNvSpPr txBox="1"/>
          <p:nvPr/>
        </p:nvSpPr>
        <p:spPr>
          <a:xfrm>
            <a:off x="0" y="47982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Back to general case --</a:t>
            </a:r>
          </a:p>
        </p:txBody>
      </p:sp>
    </p:spTree>
    <p:extLst>
      <p:ext uri="{BB962C8B-B14F-4D97-AF65-F5344CB8AC3E}">
        <p14:creationId xmlns:p14="http://schemas.microsoft.com/office/powerpoint/2010/main" val="2092962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6200" y="76200"/>
            <a:ext cx="922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 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994864"/>
              </p:ext>
            </p:extLst>
          </p:nvPr>
        </p:nvGraphicFramePr>
        <p:xfrm>
          <a:off x="80962" y="636587"/>
          <a:ext cx="8905875" cy="571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9" name="Equation" r:id="rId3" imgW="4495680" imgH="2882880" progId="Equation.DSMT4">
                  <p:embed/>
                </p:oleObj>
              </mc:Choice>
              <mc:Fallback>
                <p:oleObj name="Equation" r:id="rId3" imgW="4495680" imgH="2882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" y="636587"/>
                        <a:ext cx="8905875" cy="571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38D5A1D-8DC3-40FB-AD68-C5A271ADDE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417220"/>
              </p:ext>
            </p:extLst>
          </p:nvPr>
        </p:nvGraphicFramePr>
        <p:xfrm>
          <a:off x="5791200" y="5241872"/>
          <a:ext cx="3033246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50" name="Equation" r:id="rId5" imgW="1384200" imgH="431640" progId="Equation.DSMT4">
                  <p:embed/>
                </p:oleObj>
              </mc:Choice>
              <mc:Fallback>
                <p:oleObj name="Equation" r:id="rId5" imgW="13842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1200" y="5241872"/>
                        <a:ext cx="3033246" cy="94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8654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8099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 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528949"/>
              </p:ext>
            </p:extLst>
          </p:nvPr>
        </p:nvGraphicFramePr>
        <p:xfrm>
          <a:off x="371475" y="1277203"/>
          <a:ext cx="8529914" cy="5261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0" name="Equation" r:id="rId3" imgW="5257800" imgH="3238200" progId="Equation.DSMT4">
                  <p:embed/>
                </p:oleObj>
              </mc:Choice>
              <mc:Fallback>
                <p:oleObj name="Equation" r:id="rId3" imgW="5257800" imgH="323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1277203"/>
                        <a:ext cx="8529914" cy="5261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9303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50166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Momentum analysis of electromagnetic fields and sources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386228"/>
              </p:ext>
            </p:extLst>
          </p:nvPr>
        </p:nvGraphicFramePr>
        <p:xfrm>
          <a:off x="984250" y="428625"/>
          <a:ext cx="7032625" cy="633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3" name="Equation" r:id="rId3" imgW="2908080" imgH="2616120" progId="Equation.DSMT4">
                  <p:embed/>
                </p:oleObj>
              </mc:Choice>
              <mc:Fallback>
                <p:oleObj name="Equation" r:id="rId3" imgW="2908080" imgH="2616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28625"/>
                        <a:ext cx="7032625" cy="633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423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FD8353-D014-45DB-A144-2B175102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25C8AC-BDF3-41D9-ACFC-55432FC58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11EF8-5A9D-484D-AC4C-DAE8CF1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DD9DD3-35CB-44A7-B271-19B667CFD818}"/>
              </a:ext>
            </a:extLst>
          </p:cNvPr>
          <p:cNvSpPr txBox="1"/>
          <p:nvPr/>
        </p:nvSpPr>
        <p:spPr>
          <a:xfrm>
            <a:off x="228600" y="9463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--  By considering a complete system involving self-contained sources and fields,   we examined the energy and force relationships and introduce energy and force equivalents of the electromagnetic fields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914F4E7-A86F-4945-B216-788C270A4C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572638"/>
              </p:ext>
            </p:extLst>
          </p:nvPr>
        </p:nvGraphicFramePr>
        <p:xfrm>
          <a:off x="380651" y="1981200"/>
          <a:ext cx="8281988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9" name="Equation" r:id="rId3" imgW="5105160" imgH="1511280" progId="Equation.DSMT4">
                  <p:embed/>
                </p:oleObj>
              </mc:Choice>
              <mc:Fallback>
                <p:oleObj name="Equation" r:id="rId3" imgW="5105160" imgH="15112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51" y="1981200"/>
                        <a:ext cx="8281988" cy="245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B3B60E7-93AC-4281-8BD2-43627FC91E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290990"/>
              </p:ext>
            </p:extLst>
          </p:nvPr>
        </p:nvGraphicFramePr>
        <p:xfrm>
          <a:off x="380651" y="4693052"/>
          <a:ext cx="6670288" cy="1629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0" name="Equation" r:id="rId5" imgW="2806560" imgH="685800" progId="Equation.DSMT4">
                  <p:embed/>
                </p:oleObj>
              </mc:Choice>
              <mc:Fallback>
                <p:oleObj name="Equation" r:id="rId5" imgW="28065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0651" y="4693052"/>
                        <a:ext cx="6670288" cy="1629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0648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AF0204-2639-42FC-997D-734AB4931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86775"/>
            <a:ext cx="8638994" cy="654771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943600"/>
            <a:ext cx="8991600" cy="228600"/>
          </a:xfrm>
          <a:prstGeom prst="rect">
            <a:avLst/>
          </a:prstGeom>
          <a:solidFill>
            <a:srgbClr val="DA32AA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D5F26B-3604-42D8-8047-AA4B2470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5C604B-482C-47E3-B37B-CF5DD2EE6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8E3B2-FEFE-4E90-9C5E-164E5298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08D028C-B61C-4CFA-BC18-7DBED9A901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18746"/>
              </p:ext>
            </p:extLst>
          </p:nvPr>
        </p:nvGraphicFramePr>
        <p:xfrm>
          <a:off x="239712" y="304800"/>
          <a:ext cx="8447088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3" name="Equation" r:id="rId3" imgW="5206680" imgH="2336760" progId="Equation.DSMT4">
                  <p:embed/>
                </p:oleObj>
              </mc:Choice>
              <mc:Fallback>
                <p:oleObj name="Equation" r:id="rId3" imgW="5206680" imgH="23367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914F4E7-A86F-4945-B216-788C270A4C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" y="304800"/>
                        <a:ext cx="8447088" cy="379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0F8CF2D-8791-4438-83F7-9688318B24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646012"/>
              </p:ext>
            </p:extLst>
          </p:nvPr>
        </p:nvGraphicFramePr>
        <p:xfrm>
          <a:off x="652462" y="4800600"/>
          <a:ext cx="494347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4" name="Equation" r:id="rId5" imgW="2044440" imgH="482400" progId="Equation.DSMT4">
                  <p:embed/>
                </p:oleObj>
              </mc:Choice>
              <mc:Fallback>
                <p:oleObj name="Equation" r:id="rId5" imgW="2044440" imgH="4824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" y="4800600"/>
                        <a:ext cx="4943475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1317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122575"/>
              </p:ext>
            </p:extLst>
          </p:nvPr>
        </p:nvGraphicFramePr>
        <p:xfrm>
          <a:off x="762000" y="533400"/>
          <a:ext cx="5410200" cy="2639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7" name="Equation" r:id="rId3" imgW="2425680" imgH="1180800" progId="Equation.DSMT4">
                  <p:embed/>
                </p:oleObj>
              </mc:Choice>
              <mc:Fallback>
                <p:oleObj name="Equation" r:id="rId3" imgW="2425680" imgH="1180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"/>
                        <a:ext cx="5410200" cy="26392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38904"/>
              </p:ext>
            </p:extLst>
          </p:nvPr>
        </p:nvGraphicFramePr>
        <p:xfrm>
          <a:off x="533400" y="3124200"/>
          <a:ext cx="669766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8" name="数式" r:id="rId5" imgW="2768400" imgH="241200" progId="Equation.3">
                  <p:embed/>
                </p:oleObj>
              </mc:Choice>
              <mc:Fallback>
                <p:oleObj name="数式" r:id="rId5" imgW="2768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6697662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873991"/>
              </p:ext>
            </p:extLst>
          </p:nvPr>
        </p:nvGraphicFramePr>
        <p:xfrm>
          <a:off x="159543" y="4038600"/>
          <a:ext cx="8824913" cy="1905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9" name="Equation" r:id="rId7" imgW="3886200" imgH="838080" progId="Equation.DSMT4">
                  <p:embed/>
                </p:oleObj>
              </mc:Choice>
              <mc:Fallback>
                <p:oleObj name="Equation" r:id="rId7" imgW="388620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43" y="4038600"/>
                        <a:ext cx="8824913" cy="1905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4456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379796"/>
              </p:ext>
            </p:extLst>
          </p:nvPr>
        </p:nvGraphicFramePr>
        <p:xfrm>
          <a:off x="320040" y="762000"/>
          <a:ext cx="847566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6" name="数式" r:id="rId3" imgW="3504960" imgH="609480" progId="Equation.3">
                  <p:embed/>
                </p:oleObj>
              </mc:Choice>
              <mc:Fallback>
                <p:oleObj name="数式" r:id="rId3" imgW="350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62000"/>
                        <a:ext cx="8475663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867054"/>
              </p:ext>
            </p:extLst>
          </p:nvPr>
        </p:nvGraphicFramePr>
        <p:xfrm>
          <a:off x="622300" y="2754312"/>
          <a:ext cx="791210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7" name="数式" r:id="rId5" imgW="4152600" imgH="1346040" progId="Equation.3">
                  <p:embed/>
                </p:oleObj>
              </mc:Choice>
              <mc:Fallback>
                <p:oleObj name="数式" r:id="rId5" imgW="41526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754312"/>
                        <a:ext cx="7912100" cy="250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481935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--  in all of these, the real part is taken at the end of the calculation.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2300" y="2280206"/>
            <a:ext cx="8521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Equations                  in time domain     in frequency domain</a:t>
            </a:r>
          </a:p>
        </p:txBody>
      </p:sp>
    </p:spTree>
    <p:extLst>
      <p:ext uri="{BB962C8B-B14F-4D97-AF65-F5344CB8AC3E}">
        <p14:creationId xmlns:p14="http://schemas.microsoft.com/office/powerpoint/2010/main" val="2782084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485014"/>
              </p:ext>
            </p:extLst>
          </p:nvPr>
        </p:nvGraphicFramePr>
        <p:xfrm>
          <a:off x="320040" y="762000"/>
          <a:ext cx="847566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20" name="数式" r:id="rId3" imgW="3504960" imgH="609480" progId="Equation.3">
                  <p:embed/>
                </p:oleObj>
              </mc:Choice>
              <mc:Fallback>
                <p:oleObj name="数式" r:id="rId3" imgW="350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62000"/>
                        <a:ext cx="8475663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863969"/>
              </p:ext>
            </p:extLst>
          </p:nvPr>
        </p:nvGraphicFramePr>
        <p:xfrm>
          <a:off x="838200" y="2286000"/>
          <a:ext cx="8001000" cy="388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21" name="数式" r:id="rId5" imgW="3873240" imgH="1879560" progId="Equation.3">
                  <p:embed/>
                </p:oleObj>
              </mc:Choice>
              <mc:Fallback>
                <p:oleObj name="数式" r:id="rId5" imgW="387324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8001000" cy="388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252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400" y="914400"/>
            <a:ext cx="7419768" cy="4800600"/>
            <a:chOff x="650198" y="757535"/>
            <a:chExt cx="7618518" cy="48812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0003996"/>
                </p:ext>
              </p:extLst>
            </p:nvPr>
          </p:nvGraphicFramePr>
          <p:xfrm>
            <a:off x="650198" y="2133600"/>
            <a:ext cx="7618518" cy="350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402" name="数式" r:id="rId3" imgW="2819160" imgH="1295280" progId="Equation.3">
                    <p:embed/>
                  </p:oleObj>
                </mc:Choice>
                <mc:Fallback>
                  <p:oleObj name="数式" r:id="rId3" imgW="2819160" imgH="1295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198" y="2133600"/>
                          <a:ext cx="7618518" cy="3505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65438" y="757535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57200" y="152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and review</a:t>
            </a:r>
          </a:p>
        </p:txBody>
      </p:sp>
    </p:spTree>
    <p:extLst>
      <p:ext uri="{BB962C8B-B14F-4D97-AF65-F5344CB8AC3E}">
        <p14:creationId xmlns:p14="http://schemas.microsoft.com/office/powerpoint/2010/main" val="20929620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44484" y="304800"/>
            <a:ext cx="7794702" cy="5673725"/>
            <a:chOff x="681086" y="137692"/>
            <a:chExt cx="8003497" cy="57690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3026472"/>
                </p:ext>
              </p:extLst>
            </p:nvPr>
          </p:nvGraphicFramePr>
          <p:xfrm>
            <a:off x="681086" y="1299899"/>
            <a:ext cx="8003497" cy="46068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26" name="数式" r:id="rId3" imgW="2857320" imgH="1701720" progId="Equation.3">
                    <p:embed/>
                  </p:oleObj>
                </mc:Choice>
                <mc:Fallback>
                  <p:oleObj name="数式" r:id="rId3" imgW="2857320" imgH="1701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086" y="1299899"/>
                          <a:ext cx="8003497" cy="46068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10" name="数式" r:id="rId3" imgW="2628720" imgH="863280" progId="Equation.3">
                  <p:embed/>
                </p:oleObj>
              </mc:Choice>
              <mc:Fallback>
                <p:oleObj name="数式" r:id="rId3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11" name="数式" r:id="rId5" imgW="2793960" imgH="1244520" progId="Equation.3">
                  <p:embed/>
                </p:oleObj>
              </mc:Choice>
              <mc:Fallback>
                <p:oleObj name="数式" r:id="rId5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12" name="数式" r:id="rId7" imgW="2400120" imgH="863280" progId="Equation.3">
                  <p:embed/>
                </p:oleObj>
              </mc:Choice>
              <mc:Fallback>
                <p:oleObj name="数式" r:id="rId7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54" name="数式" r:id="rId3" imgW="1638000" imgH="1307880" progId="Equation.3">
                  <p:embed/>
                </p:oleObj>
              </mc:Choice>
              <mc:Fallback>
                <p:oleObj name="数式" r:id="rId3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55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78" name="数式" r:id="rId3" imgW="2933640" imgH="952200" progId="Equation.3">
                  <p:embed/>
                </p:oleObj>
              </mc:Choice>
              <mc:Fallback>
                <p:oleObj name="数式" r:id="rId3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</a:t>
            </a:r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>
                <a:latin typeface="+mj-lt"/>
              </a:rPr>
              <a:t>, n, k</a:t>
            </a:r>
            <a:r>
              <a:rPr lang="en-US" sz="2400" dirty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90852"/>
              </p:ext>
            </p:extLst>
          </p:nvPr>
        </p:nvGraphicFramePr>
        <p:xfrm>
          <a:off x="995363" y="4038600"/>
          <a:ext cx="46942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79" name="数式" r:id="rId5" imgW="2539800" imgH="1346040" progId="Equation.3">
                  <p:embed/>
                </p:oleObj>
              </mc:Choice>
              <mc:Fallback>
                <p:oleObj name="数式" r:id="rId5" imgW="2539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4038600"/>
                        <a:ext cx="46942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7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488731"/>
              </p:ext>
            </p:extLst>
          </p:nvPr>
        </p:nvGraphicFramePr>
        <p:xfrm>
          <a:off x="533400" y="3124200"/>
          <a:ext cx="7118350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8" name="数式" r:id="rId5" imgW="3035160" imgH="1307880" progId="Equation.3">
                  <p:embed/>
                </p:oleObj>
              </mc:Choice>
              <mc:Fallback>
                <p:oleObj name="数式" r:id="rId5" imgW="303516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7118350" cy="310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065373"/>
              </p:ext>
            </p:extLst>
          </p:nvPr>
        </p:nvGraphicFramePr>
        <p:xfrm>
          <a:off x="5480221" y="5101216"/>
          <a:ext cx="3765399" cy="1255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9" name="Equation" r:id="rId7" imgW="2438280" imgH="812520" progId="Equation.DSMT4">
                  <p:embed/>
                </p:oleObj>
              </mc:Choice>
              <mc:Fallback>
                <p:oleObj name="Equation" r:id="rId7" imgW="243828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80221" y="5101216"/>
                        <a:ext cx="3765399" cy="1255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30CAE0-E63E-4417-B794-0804E75F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F9816-9DA7-4D61-8C1E-F3DBCC979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FEB2-F538-4E26-9275-520370B5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7387C0-C115-4343-A129-82BB1855F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727" y="1986877"/>
            <a:ext cx="9144000" cy="324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452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309024"/>
              </p:ext>
            </p:extLst>
          </p:nvPr>
        </p:nvGraphicFramePr>
        <p:xfrm>
          <a:off x="613348" y="1036848"/>
          <a:ext cx="6019800" cy="2191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6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348" y="1036848"/>
                        <a:ext cx="6019800" cy="2191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286938"/>
              </p:ext>
            </p:extLst>
          </p:nvPr>
        </p:nvGraphicFramePr>
        <p:xfrm>
          <a:off x="609600" y="3260793"/>
          <a:ext cx="6802905" cy="3278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7" name="数式" r:id="rId5" imgW="3416040" imgH="1625400" progId="Equation.3">
                  <p:embed/>
                </p:oleObj>
              </mc:Choice>
              <mc:Fallback>
                <p:oleObj name="数式" r:id="rId5" imgW="341604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60793"/>
                        <a:ext cx="6802905" cy="3278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617143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Transverse Electric and Magnetic (TEM) waves</a:t>
            </a:r>
          </a:p>
        </p:txBody>
      </p:sp>
    </p:spTree>
    <p:extLst>
      <p:ext uri="{BB962C8B-B14F-4D97-AF65-F5344CB8AC3E}">
        <p14:creationId xmlns:p14="http://schemas.microsoft.com/office/powerpoint/2010/main" val="265783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EC288-BA14-4CBD-AD31-D1F335D57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783B4B-EA88-44AF-AD28-3399D452A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B6DC7-E6F6-4F20-83A8-258DA54EF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42D2DE-4CEE-419F-A824-9172A92D7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9054"/>
            <a:ext cx="9144000" cy="3505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B645A34-A8BF-4C04-9A25-49AD2428A032}"/>
              </a:ext>
            </a:extLst>
          </p:cNvPr>
          <p:cNvSpPr/>
          <p:nvPr/>
        </p:nvSpPr>
        <p:spPr>
          <a:xfrm>
            <a:off x="3657600" y="2133600"/>
            <a:ext cx="2209800" cy="533400"/>
          </a:xfrm>
          <a:prstGeom prst="rect">
            <a:avLst/>
          </a:prstGeom>
          <a:solidFill>
            <a:srgbClr val="FFFF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Curved Left 6">
            <a:extLst>
              <a:ext uri="{FF2B5EF4-FFF2-40B4-BE49-F238E27FC236}">
                <a16:creationId xmlns:a16="http://schemas.microsoft.com/office/drawing/2014/main" id="{A99B7DA8-E076-4668-9AFF-9663157B7797}"/>
              </a:ext>
            </a:extLst>
          </p:cNvPr>
          <p:cNvSpPr/>
          <p:nvPr/>
        </p:nvSpPr>
        <p:spPr>
          <a:xfrm flipV="1">
            <a:off x="5334000" y="539054"/>
            <a:ext cx="685800" cy="1752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1B257D-6E60-450B-A3AE-39EC326D8E1F}"/>
              </a:ext>
            </a:extLst>
          </p:cNvPr>
          <p:cNvSpPr txBox="1"/>
          <p:nvPr/>
        </p:nvSpPr>
        <p:spPr>
          <a:xfrm>
            <a:off x="3657600" y="13652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Spring break</a:t>
            </a:r>
          </a:p>
        </p:txBody>
      </p:sp>
      <p:sp>
        <p:nvSpPr>
          <p:cNvPr id="9" name="Arrow: Curved Left 8">
            <a:extLst>
              <a:ext uri="{FF2B5EF4-FFF2-40B4-BE49-F238E27FC236}">
                <a16:creationId xmlns:a16="http://schemas.microsoft.com/office/drawing/2014/main" id="{0611246B-6E02-4F21-BDB8-422A80D22CA6}"/>
              </a:ext>
            </a:extLst>
          </p:cNvPr>
          <p:cNvSpPr/>
          <p:nvPr/>
        </p:nvSpPr>
        <p:spPr>
          <a:xfrm flipH="1">
            <a:off x="2971800" y="2367643"/>
            <a:ext cx="762000" cy="2362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48BE8B-D675-4C90-A737-281170409E63}"/>
              </a:ext>
            </a:extLst>
          </p:cNvPr>
          <p:cNvSpPr txBox="1"/>
          <p:nvPr/>
        </p:nvSpPr>
        <p:spPr>
          <a:xfrm>
            <a:off x="3886200" y="420241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Mid term grades due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646C378-2350-44E5-9B4D-0B3691B4A4D4}"/>
              </a:ext>
            </a:extLst>
          </p:cNvPr>
          <p:cNvSpPr/>
          <p:nvPr/>
        </p:nvSpPr>
        <p:spPr>
          <a:xfrm>
            <a:off x="3557452" y="2590800"/>
            <a:ext cx="2209800" cy="533400"/>
          </a:xfrm>
          <a:prstGeom prst="rect">
            <a:avLst/>
          </a:prstGeom>
          <a:solidFill>
            <a:srgbClr val="92D05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Curved Left 11">
            <a:extLst>
              <a:ext uri="{FF2B5EF4-FFF2-40B4-BE49-F238E27FC236}">
                <a16:creationId xmlns:a16="http://schemas.microsoft.com/office/drawing/2014/main" id="{76BDA8ED-E338-4034-9A2E-33396B50A7DB}"/>
              </a:ext>
            </a:extLst>
          </p:cNvPr>
          <p:cNvSpPr/>
          <p:nvPr/>
        </p:nvSpPr>
        <p:spPr>
          <a:xfrm flipH="1">
            <a:off x="2895600" y="2743200"/>
            <a:ext cx="762000" cy="283646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991841-6B33-418D-A6DB-E8B4D5D732B5}"/>
              </a:ext>
            </a:extLst>
          </p:cNvPr>
          <p:cNvSpPr txBox="1"/>
          <p:nvPr/>
        </p:nvSpPr>
        <p:spPr>
          <a:xfrm>
            <a:off x="3733800" y="51054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Prepare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74368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16E748-DA7F-4195-96DA-AC5CD908B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C2F9C-CEA0-48C7-9B50-A4BE46582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9780FD-95A3-435B-A6D6-E13A063BB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3F2372-6C0A-4D61-B654-E8DE02302327}"/>
              </a:ext>
            </a:extLst>
          </p:cNvPr>
          <p:cNvSpPr txBox="1"/>
          <p:nvPr/>
        </p:nvSpPr>
        <p:spPr>
          <a:xfrm>
            <a:off x="228600" y="3048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Scheduling details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When would you like to make your presentations – expected to need two double class periods?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latin typeface="+mj-lt"/>
              </a:rPr>
              <a:t>Week of March 21?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latin typeface="+mj-lt"/>
              </a:rPr>
              <a:t>Week of April 25  (last week of class)?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7EBC02-596B-4B8D-A0E0-E50DAA6D000F}"/>
              </a:ext>
            </a:extLst>
          </p:cNvPr>
          <p:cNvSpPr txBox="1"/>
          <p:nvPr/>
        </p:nvSpPr>
        <p:spPr>
          <a:xfrm>
            <a:off x="228600" y="29718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Remaining topics to be covered in PHY 712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Chap. 7 – Plane waves and optical properties of materials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Chap. 8 – Wave guides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Chap. 9 – Radiation from time harmonic sources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Chap. 11 – Theory of special relativity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Chap. 14 – Synchrotron radiation and other special radiation effects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37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D491D4-FF46-485C-A5FC-15E3F8A8F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7EDD7C-1072-4016-9F32-C96DBD85F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FDC43-0F05-472E-BBB2-13F1D6B3C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78FA4F-2C57-40CB-B784-B1C0D6A3C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161" y="0"/>
            <a:ext cx="7521677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D721C5-25A7-49D4-B50F-FC0C216A39E8}"/>
              </a:ext>
            </a:extLst>
          </p:cNvPr>
          <p:cNvSpPr txBox="1"/>
          <p:nvPr/>
        </p:nvSpPr>
        <p:spPr>
          <a:xfrm>
            <a:off x="5257800" y="13652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4 PM   Olin 101</a:t>
            </a:r>
          </a:p>
        </p:txBody>
      </p:sp>
    </p:spTree>
    <p:extLst>
      <p:ext uri="{BB962C8B-B14F-4D97-AF65-F5344CB8AC3E}">
        <p14:creationId xmlns:p14="http://schemas.microsoft.com/office/powerpoint/2010/main" val="92017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E666C1-1ED0-47DC-9E5B-8F8B7E91B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9A92E0-5DEF-4D47-8DA7-F422E369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5E789-FDCF-42C0-81AB-C371F889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21D85A-53C1-4E39-91C7-08B4454298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0693"/>
          <a:stretch/>
        </p:blipFill>
        <p:spPr>
          <a:xfrm>
            <a:off x="36910" y="-1859"/>
            <a:ext cx="5107779" cy="22859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84DD2B-ADF0-4668-8E4D-F9354CCE4D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243"/>
          <a:stretch/>
        </p:blipFill>
        <p:spPr>
          <a:xfrm>
            <a:off x="3072421" y="1141140"/>
            <a:ext cx="5286375" cy="9959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C2669A-DC98-49CC-9138-32699FE15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548779"/>
            <a:ext cx="6443842" cy="395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378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– Review from previous lecture --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359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Liénard-Wiechert</a:t>
            </a:r>
            <a:r>
              <a:rPr lang="en-US" sz="2400" dirty="0"/>
              <a:t> potentials and fields --</a:t>
            </a:r>
          </a:p>
          <a:p>
            <a:r>
              <a:rPr lang="en-US" sz="2400" dirty="0"/>
              <a:t>Determination of the scalar and vector potentials for a moving point  particle  (also see Landau and </a:t>
            </a:r>
            <a:r>
              <a:rPr lang="en-US" sz="2400" dirty="0" err="1"/>
              <a:t>Lifshitz</a:t>
            </a:r>
            <a:r>
              <a:rPr lang="en-US" sz="2400" dirty="0"/>
              <a:t> </a:t>
            </a:r>
            <a:r>
              <a:rPr lang="en-US" sz="2400" b="1" i="1" dirty="0"/>
              <a:t>The Classical Theory of Fields</a:t>
            </a:r>
            <a:r>
              <a:rPr lang="en-US" sz="2400" dirty="0"/>
              <a:t>, Chapter 8.)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the fields produced by the following source: a point charge </a:t>
            </a:r>
            <a:r>
              <a:rPr lang="en-US" sz="2400" i="1" dirty="0"/>
              <a:t>q</a:t>
            </a:r>
            <a:r>
              <a:rPr lang="en-US" sz="2400" dirty="0"/>
              <a:t> moving on a trajectory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r>
              <a:rPr lang="en-US" sz="2400" dirty="0"/>
              <a:t>.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13716"/>
              </p:ext>
            </p:extLst>
          </p:nvPr>
        </p:nvGraphicFramePr>
        <p:xfrm>
          <a:off x="152400" y="36576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1" name="Equation" r:id="rId3" imgW="2476440" imgH="253800" progId="Equation.DSMT4">
                  <p:embed/>
                </p:oleObj>
              </mc:Choice>
              <mc:Fallback>
                <p:oleObj name="Equation" r:id="rId3" imgW="2476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6576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160547"/>
              </p:ext>
            </p:extLst>
          </p:nvPr>
        </p:nvGraphicFramePr>
        <p:xfrm>
          <a:off x="177800" y="4114800"/>
          <a:ext cx="891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2" name="Equation" r:id="rId5" imgW="4457520" imgH="419040" progId="Equation.DSMT4">
                  <p:embed/>
                </p:oleObj>
              </mc:Choice>
              <mc:Fallback>
                <p:oleObj name="Equation" r:id="rId5" imgW="4457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800" y="4114800"/>
                        <a:ext cx="8915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143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812" y="57867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q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0160" y="55473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2232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15949"/>
              </p:ext>
            </p:extLst>
          </p:nvPr>
        </p:nvGraphicFramePr>
        <p:xfrm>
          <a:off x="914400" y="914400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4" name="Equation" r:id="rId3" imgW="3314520" imgH="431640" progId="Equation.DSMT4">
                  <p:embed/>
                </p:oleObj>
              </mc:Choice>
              <mc:Fallback>
                <p:oleObj name="Equation" r:id="rId3" imgW="331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644253"/>
              </p:ext>
            </p:extLst>
          </p:nvPr>
        </p:nvGraphicFramePr>
        <p:xfrm>
          <a:off x="927100" y="18288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5" name="Equation" r:id="rId5" imgW="3441600" imgH="431640" progId="Equation.DSMT4">
                  <p:embed/>
                </p:oleObj>
              </mc:Choice>
              <mc:Fallback>
                <p:oleObj name="Equation" r:id="rId5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7100" y="18288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269346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/>
              <a:t> d</a:t>
            </a:r>
            <a:r>
              <a:rPr lang="en-US" sz="2400" i="1" baseline="30000" dirty="0"/>
              <a:t>3</a:t>
            </a:r>
            <a:r>
              <a:rPr lang="en-US" sz="2400" i="1" dirty="0"/>
              <a:t>r’</a:t>
            </a:r>
            <a:r>
              <a:rPr lang="en-US" sz="2400" dirty="0"/>
              <a:t>  and then </a:t>
            </a:r>
            <a:r>
              <a:rPr lang="en-US" sz="2400" i="1" dirty="0" err="1"/>
              <a:t>dt</a:t>
            </a:r>
            <a:r>
              <a:rPr lang="en-US" sz="2400" i="1" dirty="0"/>
              <a:t>’</a:t>
            </a:r>
            <a:endParaRPr lang="en-US" sz="2400" dirty="0"/>
          </a:p>
          <a:p>
            <a:r>
              <a:rPr lang="en-US" sz="2400" dirty="0"/>
              <a:t> making use of the fact that for any function of </a:t>
            </a:r>
            <a:r>
              <a:rPr lang="en-US" sz="2400" i="1" dirty="0"/>
              <a:t>t’</a:t>
            </a:r>
            <a:r>
              <a:rPr lang="en-US" sz="2400" dirty="0"/>
              <a:t>,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68628"/>
              </p:ext>
            </p:extLst>
          </p:nvPr>
        </p:nvGraphicFramePr>
        <p:xfrm>
          <a:off x="32639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6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639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037585"/>
              </p:ext>
            </p:extLst>
          </p:nvPr>
        </p:nvGraphicFramePr>
        <p:xfrm>
          <a:off x="612907" y="3524458"/>
          <a:ext cx="75524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7" name="Equation" r:id="rId9" imgW="3924000" imgH="672840" progId="Equation.DSMT4">
                  <p:embed/>
                </p:oleObj>
              </mc:Choice>
              <mc:Fallback>
                <p:oleObj name="Equation" r:id="rId9" imgW="39240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2907" y="3524458"/>
                        <a:ext cx="755242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the ``retarded time'' is defined to be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364235"/>
              </p:ext>
            </p:extLst>
          </p:nvPr>
        </p:nvGraphicFramePr>
        <p:xfrm>
          <a:off x="1981200" y="5181600"/>
          <a:ext cx="3352800" cy="109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8" name="Equation" r:id="rId11" imgW="1282680" imgH="419040" progId="Equation.DSMT4">
                  <p:embed/>
                </p:oleObj>
              </mc:Choice>
              <mc:Fallback>
                <p:oleObj name="Equation" r:id="rId11" imgW="1282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5181600"/>
                        <a:ext cx="3352800" cy="1095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140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15282</TotalTime>
  <Words>846</Words>
  <Application>Microsoft Office PowerPoint</Application>
  <PresentationFormat>On-screen Show (4:3)</PresentationFormat>
  <Paragraphs>164</Paragraphs>
  <Slides>30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888</cp:revision>
  <cp:lastPrinted>2020-02-16T08:38:58Z</cp:lastPrinted>
  <dcterms:created xsi:type="dcterms:W3CDTF">2012-01-10T18:32:24Z</dcterms:created>
  <dcterms:modified xsi:type="dcterms:W3CDTF">2022-02-23T16:55:31Z</dcterms:modified>
</cp:coreProperties>
</file>