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96" r:id="rId2"/>
    <p:sldId id="406" r:id="rId3"/>
    <p:sldId id="357" r:id="rId4"/>
    <p:sldId id="358" r:id="rId5"/>
    <p:sldId id="359" r:id="rId6"/>
    <p:sldId id="360" r:id="rId7"/>
    <p:sldId id="361" r:id="rId8"/>
    <p:sldId id="409" r:id="rId9"/>
    <p:sldId id="363" r:id="rId10"/>
    <p:sldId id="364" r:id="rId11"/>
    <p:sldId id="365" r:id="rId12"/>
    <p:sldId id="366" r:id="rId13"/>
    <p:sldId id="367" r:id="rId14"/>
    <p:sldId id="368" r:id="rId15"/>
    <p:sldId id="369" r:id="rId16"/>
    <p:sldId id="370" r:id="rId17"/>
    <p:sldId id="374" r:id="rId18"/>
    <p:sldId id="408" r:id="rId19"/>
    <p:sldId id="375" r:id="rId20"/>
    <p:sldId id="376" r:id="rId21"/>
    <p:sldId id="377" r:id="rId22"/>
    <p:sldId id="401" r:id="rId23"/>
    <p:sldId id="402" r:id="rId24"/>
    <p:sldId id="403" r:id="rId25"/>
    <p:sldId id="404" r:id="rId26"/>
    <p:sldId id="405" r:id="rId27"/>
    <p:sldId id="400" r:id="rId2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51" d="100"/>
          <a:sy n="51" d="100"/>
        </p:scale>
        <p:origin x="1195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1" d="100"/>
        <a:sy n="41" d="100"/>
      </p:scale>
      <p:origin x="0" y="-1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3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33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5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2/25/2022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051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646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02/25/2022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02/25/2022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02/25/2022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02/25/2022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02/25/2022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02/25/2022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02/25/2022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02/25/2022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02/25/2022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02/25/2022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02/25/2022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2022 -- Lecture 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8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2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2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26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5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29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30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31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34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36.bin"/><Relationship Id="rId10" Type="http://schemas.openxmlformats.org/officeDocument/2006/relationships/image" Target="../media/image33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38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34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36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3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41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49.bin"/><Relationship Id="rId4" Type="http://schemas.openxmlformats.org/officeDocument/2006/relationships/image" Target="../media/image44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52.bin"/><Relationship Id="rId4" Type="http://schemas.openxmlformats.org/officeDocument/2006/relationships/image" Target="../media/image47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55.bin"/><Relationship Id="rId4" Type="http://schemas.openxmlformats.org/officeDocument/2006/relationships/image" Target="../media/image50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3" Type="http://schemas.openxmlformats.org/officeDocument/2006/relationships/oleObject" Target="../embeddings/oleObject57.bin"/><Relationship Id="rId7" Type="http://schemas.openxmlformats.org/officeDocument/2006/relationships/oleObject" Target="../embeddings/oleObject5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58.bin"/><Relationship Id="rId4" Type="http://schemas.openxmlformats.org/officeDocument/2006/relationships/image" Target="../media/image53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5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" y="518160"/>
            <a:ext cx="89916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11-11:50 AM  in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Discussion about Lecture 17:</a:t>
            </a: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Read Chapter 7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Plane polarized electromagnetic waves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Reflectance and transmittance of electromagnetic waves – extension to anisotropy and complexity</a:t>
            </a:r>
          </a:p>
          <a:p>
            <a:pPr marL="514350" indent="-514350" algn="ctr">
              <a:buFont typeface="+mj-lt"/>
              <a:buAutoNum type="arabicPeriod"/>
            </a:pPr>
            <a:endParaRPr lang="en-US" sz="3200" b="1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Reflection and refraction -- continued</a:t>
            </a: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>
          <a:xfrm>
            <a:off x="533400" y="838200"/>
            <a:ext cx="3009900" cy="2362200"/>
            <a:chOff x="1447800" y="1524000"/>
            <a:chExt cx="6019800" cy="4724400"/>
          </a:xfrm>
        </p:grpSpPr>
        <p:sp>
          <p:nvSpPr>
            <p:cNvPr id="7" name="Rectangle 6"/>
            <p:cNvSpPr/>
            <p:nvPr/>
          </p:nvSpPr>
          <p:spPr>
            <a:xfrm>
              <a:off x="1447800" y="1524000"/>
              <a:ext cx="6019800" cy="2362200"/>
            </a:xfrm>
            <a:prstGeom prst="rect">
              <a:avLst/>
            </a:prstGeom>
            <a:solidFill>
              <a:schemeClr val="accent1">
                <a:alpha val="3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447800" y="3886200"/>
              <a:ext cx="6019800" cy="2362200"/>
            </a:xfrm>
            <a:prstGeom prst="rect">
              <a:avLst/>
            </a:prstGeom>
            <a:solidFill>
              <a:srgbClr val="DA32AA">
                <a:alpha val="3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752600" y="1905000"/>
              <a:ext cx="19812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Symbol" pitchFamily="18" charset="2"/>
                </a:rPr>
                <a:t>m</a:t>
              </a:r>
              <a:r>
                <a:rPr lang="en-US" sz="2400" dirty="0">
                  <a:latin typeface="+mj-lt"/>
                </a:rPr>
                <a:t>’</a:t>
              </a:r>
              <a:r>
                <a:rPr lang="en-US" sz="2400" dirty="0">
                  <a:latin typeface="Symbol" pitchFamily="18" charset="2"/>
                </a:rPr>
                <a:t> e</a:t>
              </a:r>
              <a:r>
                <a:rPr lang="en-US" sz="2400" dirty="0"/>
                <a:t>’</a:t>
              </a:r>
              <a:endParaRPr lang="en-US" sz="2400" dirty="0">
                <a:latin typeface="Symbol" pitchFamily="18" charset="2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676400" y="4114800"/>
              <a:ext cx="1295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Symbol" pitchFamily="18" charset="2"/>
                </a:rPr>
                <a:t>m e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2819400" y="3886200"/>
              <a:ext cx="1295400" cy="19812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4114800" y="3886200"/>
              <a:ext cx="1219200" cy="19812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4114800" y="1676400"/>
              <a:ext cx="0" cy="41910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4114800" y="2819400"/>
              <a:ext cx="2209800" cy="10668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5029200" y="3121968"/>
              <a:ext cx="12954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k’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819400" y="3962400"/>
              <a:ext cx="15240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>
                  <a:latin typeface="+mj-lt"/>
                </a:rPr>
                <a:t>k</a:t>
              </a:r>
              <a:r>
                <a:rPr lang="en-US" sz="2400" baseline="-25000" dirty="0" err="1">
                  <a:latin typeface="+mj-lt"/>
                </a:rPr>
                <a:t>i</a:t>
              </a:r>
              <a:endParaRPr lang="en-US" sz="2400" b="1" dirty="0">
                <a:latin typeface="+mj-lt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648200" y="4186536"/>
              <a:ext cx="18288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>
                  <a:latin typeface="+mj-lt"/>
                </a:rPr>
                <a:t>k</a:t>
              </a:r>
              <a:r>
                <a:rPr lang="en-US" sz="2400" baseline="-25000" dirty="0" err="1">
                  <a:latin typeface="+mj-lt"/>
                </a:rPr>
                <a:t>R</a:t>
              </a:r>
              <a:endParaRPr lang="en-US" sz="2400" b="1" dirty="0">
                <a:latin typeface="+mj-l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581400" y="4419600"/>
              <a:ext cx="381000" cy="461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i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038600" y="4419600"/>
              <a:ext cx="381000" cy="461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R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038600" y="2895600"/>
              <a:ext cx="381000" cy="461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Symbol" pitchFamily="18" charset="2"/>
                </a:rPr>
                <a:t>q</a:t>
              </a:r>
            </a:p>
          </p:txBody>
        </p:sp>
      </p:grp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3274456"/>
              </p:ext>
            </p:extLst>
          </p:nvPr>
        </p:nvGraphicFramePr>
        <p:xfrm>
          <a:off x="1484313" y="3240425"/>
          <a:ext cx="5794375" cy="350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84" name="数式" r:id="rId3" imgW="2679480" imgH="1600200" progId="Equation.3">
                  <p:embed/>
                </p:oleObj>
              </mc:Choice>
              <mc:Fallback>
                <p:oleObj name="数式" r:id="rId3" imgW="2679480" imgH="1600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4313" y="3240425"/>
                        <a:ext cx="5794375" cy="350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3381325"/>
              </p:ext>
            </p:extLst>
          </p:nvPr>
        </p:nvGraphicFramePr>
        <p:xfrm>
          <a:off x="3773488" y="1036638"/>
          <a:ext cx="5218112" cy="197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85" name="数式" r:id="rId5" imgW="2412720" imgH="901440" progId="Equation.3">
                  <p:embed/>
                </p:oleObj>
              </mc:Choice>
              <mc:Fallback>
                <p:oleObj name="数式" r:id="rId5" imgW="2412720" imgH="901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3488" y="1036638"/>
                        <a:ext cx="5218112" cy="1973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7301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0808" y="74865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Reflection and refraction -- continued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7893290"/>
              </p:ext>
            </p:extLst>
          </p:nvPr>
        </p:nvGraphicFramePr>
        <p:xfrm>
          <a:off x="1733550" y="3602038"/>
          <a:ext cx="5602288" cy="2611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1" name="Equation" r:id="rId3" imgW="2590560" imgH="1193760" progId="Equation.DSMT4">
                  <p:embed/>
                </p:oleObj>
              </mc:Choice>
              <mc:Fallback>
                <p:oleObj name="Equation" r:id="rId3" imgW="2590560" imgH="1193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3550" y="3602038"/>
                        <a:ext cx="5602288" cy="2611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533400" y="457200"/>
            <a:ext cx="3009900" cy="2417763"/>
            <a:chOff x="533400" y="1011237"/>
            <a:chExt cx="3009900" cy="2417763"/>
          </a:xfrm>
        </p:grpSpPr>
        <p:grpSp>
          <p:nvGrpSpPr>
            <p:cNvPr id="6" name="Group 5"/>
            <p:cNvGrpSpPr>
              <a:grpSpLocks noChangeAspect="1"/>
            </p:cNvGrpSpPr>
            <p:nvPr/>
          </p:nvGrpSpPr>
          <p:grpSpPr>
            <a:xfrm>
              <a:off x="533400" y="1066800"/>
              <a:ext cx="3009900" cy="2362200"/>
              <a:chOff x="1447800" y="1524000"/>
              <a:chExt cx="6019800" cy="47244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447800" y="1524000"/>
                <a:ext cx="6019800" cy="2362200"/>
              </a:xfrm>
              <a:prstGeom prst="rect">
                <a:avLst/>
              </a:prstGeom>
              <a:solidFill>
                <a:schemeClr val="accent1">
                  <a:alpha val="3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447800" y="3886200"/>
                <a:ext cx="6019800" cy="2362200"/>
              </a:xfrm>
              <a:prstGeom prst="rect">
                <a:avLst/>
              </a:prstGeom>
              <a:solidFill>
                <a:srgbClr val="DA32AA">
                  <a:alpha val="3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752600" y="1905000"/>
                <a:ext cx="19812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Symbol" pitchFamily="18" charset="2"/>
                  </a:rPr>
                  <a:t>m</a:t>
                </a:r>
                <a:r>
                  <a:rPr lang="en-US" sz="2400" dirty="0">
                    <a:latin typeface="+mj-lt"/>
                  </a:rPr>
                  <a:t>’</a:t>
                </a:r>
                <a:r>
                  <a:rPr lang="en-US" sz="2400" dirty="0">
                    <a:latin typeface="Symbol" pitchFamily="18" charset="2"/>
                  </a:rPr>
                  <a:t> e</a:t>
                </a:r>
                <a:r>
                  <a:rPr lang="en-US" sz="2400" dirty="0"/>
                  <a:t>’</a:t>
                </a:r>
                <a:endParaRPr lang="en-US" sz="2400" dirty="0">
                  <a:latin typeface="Symbol" pitchFamily="18" charset="2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676400" y="41148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Symbol" pitchFamily="18" charset="2"/>
                  </a:rPr>
                  <a:t>m e</a:t>
                </a: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 flipV="1">
                <a:off x="2819400" y="3886200"/>
                <a:ext cx="1295400" cy="1981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>
                <a:off x="4114800" y="3886200"/>
                <a:ext cx="1219200" cy="1981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4114800" y="1676400"/>
                <a:ext cx="0" cy="419100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 flipV="1">
                <a:off x="4114800" y="2819400"/>
                <a:ext cx="2209800" cy="1066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5029200" y="3121968"/>
                <a:ext cx="12954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k’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2819400" y="3962400"/>
                <a:ext cx="1524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>
                    <a:latin typeface="+mj-lt"/>
                  </a:rPr>
                  <a:t>k</a:t>
                </a:r>
                <a:r>
                  <a:rPr lang="en-US" sz="2400" baseline="-25000" dirty="0" err="1">
                    <a:latin typeface="+mj-lt"/>
                  </a:rPr>
                  <a:t>i</a:t>
                </a:r>
                <a:endParaRPr lang="en-US" sz="2400" b="1" dirty="0">
                  <a:latin typeface="+mj-lt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648200" y="4186536"/>
                <a:ext cx="18288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>
                    <a:latin typeface="+mj-lt"/>
                  </a:rPr>
                  <a:t>k</a:t>
                </a:r>
                <a:r>
                  <a:rPr lang="en-US" sz="2400" baseline="-25000" dirty="0" err="1">
                    <a:latin typeface="+mj-lt"/>
                  </a:rPr>
                  <a:t>R</a:t>
                </a:r>
                <a:endParaRPr lang="en-US" sz="2400" b="1" dirty="0">
                  <a:latin typeface="+mj-lt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581400" y="4419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i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038600" y="4419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R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038600" y="2895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Symbol" pitchFamily="18" charset="2"/>
                  </a:rPr>
                  <a:t>q</a:t>
                </a:r>
              </a:p>
            </p:txBody>
          </p:sp>
        </p:grpSp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74626533"/>
                </p:ext>
              </p:extLst>
            </p:nvPr>
          </p:nvGraphicFramePr>
          <p:xfrm>
            <a:off x="1905000" y="1011237"/>
            <a:ext cx="274638" cy="360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912" name="数式" r:id="rId5" imgW="126720" imgH="164880" progId="Equation.3">
                    <p:embed/>
                  </p:oleObj>
                </mc:Choice>
                <mc:Fallback>
                  <p:oleObj name="数式" r:id="rId5" imgW="12672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5000" y="1011237"/>
                          <a:ext cx="274638" cy="360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0787929"/>
                </p:ext>
              </p:extLst>
            </p:nvPr>
          </p:nvGraphicFramePr>
          <p:xfrm>
            <a:off x="3200400" y="2078037"/>
            <a:ext cx="274638" cy="360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913" name="数式" r:id="rId7" imgW="126720" imgH="164880" progId="Equation.3">
                    <p:embed/>
                  </p:oleObj>
                </mc:Choice>
                <mc:Fallback>
                  <p:oleObj name="数式" r:id="rId7" imgW="12672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0400" y="2078037"/>
                          <a:ext cx="274638" cy="360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5536642"/>
              </p:ext>
            </p:extLst>
          </p:nvPr>
        </p:nvGraphicFramePr>
        <p:xfrm>
          <a:off x="3919537" y="1351816"/>
          <a:ext cx="4727325" cy="20009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4" name="Equation" r:id="rId9" imgW="1942920" imgH="812520" progId="Equation.DSMT4">
                  <p:embed/>
                </p:oleObj>
              </mc:Choice>
              <mc:Fallback>
                <p:oleObj name="Equation" r:id="rId9" imgW="1942920" imgH="812520" progId="Equation.DSMT4">
                  <p:embed/>
                  <p:pic>
                    <p:nvPicPr>
                      <p:cNvPr id="25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9537" y="1351816"/>
                        <a:ext cx="4727325" cy="20009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3737927" y="518596"/>
            <a:ext cx="49949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Snell’s law – matching phase factors at boundary plane </a:t>
            </a:r>
            <a:r>
              <a:rPr lang="en-US" sz="2400" i="1" dirty="0">
                <a:latin typeface="+mj-lt"/>
              </a:rPr>
              <a:t>z=0</a:t>
            </a:r>
            <a:r>
              <a:rPr lang="en-US" sz="2400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21778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Reflection and refraction -- continued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9274448"/>
              </p:ext>
            </p:extLst>
          </p:nvPr>
        </p:nvGraphicFramePr>
        <p:xfrm>
          <a:off x="1196975" y="3241675"/>
          <a:ext cx="6673850" cy="333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95" name="数式" r:id="rId3" imgW="3085920" imgH="1523880" progId="Equation.3">
                  <p:embed/>
                </p:oleObj>
              </mc:Choice>
              <mc:Fallback>
                <p:oleObj name="数式" r:id="rId3" imgW="3085920" imgH="1523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6975" y="3241675"/>
                        <a:ext cx="6673850" cy="333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533400" y="838200"/>
            <a:ext cx="3009900" cy="2417763"/>
            <a:chOff x="533400" y="1011237"/>
            <a:chExt cx="3009900" cy="2417763"/>
          </a:xfrm>
        </p:grpSpPr>
        <p:grpSp>
          <p:nvGrpSpPr>
            <p:cNvPr id="6" name="Group 5"/>
            <p:cNvGrpSpPr>
              <a:grpSpLocks noChangeAspect="1"/>
            </p:cNvGrpSpPr>
            <p:nvPr/>
          </p:nvGrpSpPr>
          <p:grpSpPr>
            <a:xfrm>
              <a:off x="533400" y="1066800"/>
              <a:ext cx="3009900" cy="2362200"/>
              <a:chOff x="1447800" y="1524000"/>
              <a:chExt cx="6019800" cy="47244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447800" y="1524000"/>
                <a:ext cx="6019800" cy="2362200"/>
              </a:xfrm>
              <a:prstGeom prst="rect">
                <a:avLst/>
              </a:prstGeom>
              <a:solidFill>
                <a:schemeClr val="accent1">
                  <a:alpha val="3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447800" y="3886200"/>
                <a:ext cx="6019800" cy="2362200"/>
              </a:xfrm>
              <a:prstGeom prst="rect">
                <a:avLst/>
              </a:prstGeom>
              <a:solidFill>
                <a:srgbClr val="DA32AA">
                  <a:alpha val="3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752600" y="1905000"/>
                <a:ext cx="19812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Symbol" pitchFamily="18" charset="2"/>
                  </a:rPr>
                  <a:t>m</a:t>
                </a:r>
                <a:r>
                  <a:rPr lang="en-US" sz="2400" dirty="0">
                    <a:latin typeface="+mj-lt"/>
                  </a:rPr>
                  <a:t>’</a:t>
                </a:r>
                <a:r>
                  <a:rPr lang="en-US" sz="2400" dirty="0">
                    <a:latin typeface="Symbol" pitchFamily="18" charset="2"/>
                  </a:rPr>
                  <a:t> e</a:t>
                </a:r>
                <a:r>
                  <a:rPr lang="en-US" sz="2400" dirty="0"/>
                  <a:t>’</a:t>
                </a:r>
                <a:endParaRPr lang="en-US" sz="2400" dirty="0">
                  <a:latin typeface="Symbol" pitchFamily="18" charset="2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676400" y="41148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Symbol" pitchFamily="18" charset="2"/>
                  </a:rPr>
                  <a:t>m e</a:t>
                </a: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 flipV="1">
                <a:off x="2819400" y="3886200"/>
                <a:ext cx="1295400" cy="1981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>
                <a:off x="4114800" y="3886200"/>
                <a:ext cx="1219200" cy="1981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4114800" y="1676400"/>
                <a:ext cx="0" cy="419100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 flipV="1">
                <a:off x="4114800" y="2819400"/>
                <a:ext cx="2209800" cy="1066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5029200" y="3121968"/>
                <a:ext cx="12954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k’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2819400" y="3962400"/>
                <a:ext cx="1524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>
                    <a:latin typeface="+mj-lt"/>
                  </a:rPr>
                  <a:t>k</a:t>
                </a:r>
                <a:r>
                  <a:rPr lang="en-US" sz="2400" baseline="-25000" dirty="0" err="1">
                    <a:latin typeface="+mj-lt"/>
                  </a:rPr>
                  <a:t>i</a:t>
                </a:r>
                <a:endParaRPr lang="en-US" sz="2400" b="1" dirty="0">
                  <a:latin typeface="+mj-lt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648200" y="4186536"/>
                <a:ext cx="18288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>
                    <a:latin typeface="+mj-lt"/>
                  </a:rPr>
                  <a:t>k</a:t>
                </a:r>
                <a:r>
                  <a:rPr lang="en-US" sz="2400" baseline="-25000" dirty="0" err="1">
                    <a:latin typeface="+mj-lt"/>
                  </a:rPr>
                  <a:t>R</a:t>
                </a:r>
                <a:endParaRPr lang="en-US" sz="2400" b="1" dirty="0">
                  <a:latin typeface="+mj-lt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581400" y="4419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i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038600" y="4419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R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038600" y="2895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Symbol" pitchFamily="18" charset="2"/>
                  </a:rPr>
                  <a:t>q</a:t>
                </a:r>
              </a:p>
            </p:txBody>
          </p:sp>
        </p:grpSp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38866343"/>
                </p:ext>
              </p:extLst>
            </p:nvPr>
          </p:nvGraphicFramePr>
          <p:xfrm>
            <a:off x="1905000" y="1011237"/>
            <a:ext cx="274638" cy="360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896" name="数式" r:id="rId5" imgW="126720" imgH="164880" progId="Equation.3">
                    <p:embed/>
                  </p:oleObj>
                </mc:Choice>
                <mc:Fallback>
                  <p:oleObj name="数式" r:id="rId5" imgW="12672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5000" y="1011237"/>
                          <a:ext cx="274638" cy="360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33316511"/>
                </p:ext>
              </p:extLst>
            </p:nvPr>
          </p:nvGraphicFramePr>
          <p:xfrm>
            <a:off x="3200400" y="2078037"/>
            <a:ext cx="274638" cy="360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897" name="数式" r:id="rId7" imgW="126720" imgH="164880" progId="Equation.3">
                    <p:embed/>
                  </p:oleObj>
                </mc:Choice>
                <mc:Fallback>
                  <p:oleObj name="数式" r:id="rId7" imgW="12672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0400" y="2078037"/>
                          <a:ext cx="274638" cy="360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5285968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" y="61913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Reflection and refraction -- continued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6766973"/>
              </p:ext>
            </p:extLst>
          </p:nvPr>
        </p:nvGraphicFramePr>
        <p:xfrm>
          <a:off x="4688522" y="477044"/>
          <a:ext cx="3983038" cy="380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17" name="Equation" r:id="rId3" imgW="1841400" imgH="1739880" progId="Equation.DSMT4">
                  <p:embed/>
                </p:oleObj>
              </mc:Choice>
              <mc:Fallback>
                <p:oleObj name="Equation" r:id="rId3" imgW="1841400" imgH="1739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8522" y="477044"/>
                        <a:ext cx="3983038" cy="3805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167640" y="914400"/>
            <a:ext cx="3009900" cy="2417763"/>
            <a:chOff x="533400" y="1011237"/>
            <a:chExt cx="3009900" cy="2417763"/>
          </a:xfrm>
        </p:grpSpPr>
        <p:grpSp>
          <p:nvGrpSpPr>
            <p:cNvPr id="6" name="Group 5"/>
            <p:cNvGrpSpPr>
              <a:grpSpLocks noChangeAspect="1"/>
            </p:cNvGrpSpPr>
            <p:nvPr/>
          </p:nvGrpSpPr>
          <p:grpSpPr>
            <a:xfrm>
              <a:off x="533400" y="1066800"/>
              <a:ext cx="3009900" cy="2362200"/>
              <a:chOff x="1447800" y="1524000"/>
              <a:chExt cx="6019800" cy="47244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447800" y="1524000"/>
                <a:ext cx="6019800" cy="2362200"/>
              </a:xfrm>
              <a:prstGeom prst="rect">
                <a:avLst/>
              </a:prstGeom>
              <a:solidFill>
                <a:schemeClr val="accent1">
                  <a:alpha val="3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447800" y="3886200"/>
                <a:ext cx="6019800" cy="2362200"/>
              </a:xfrm>
              <a:prstGeom prst="rect">
                <a:avLst/>
              </a:prstGeom>
              <a:solidFill>
                <a:srgbClr val="DA32AA">
                  <a:alpha val="3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752600" y="1905000"/>
                <a:ext cx="19812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Symbol" pitchFamily="18" charset="2"/>
                  </a:rPr>
                  <a:t>m</a:t>
                </a:r>
                <a:r>
                  <a:rPr lang="en-US" sz="2400" dirty="0">
                    <a:latin typeface="+mj-lt"/>
                  </a:rPr>
                  <a:t>’</a:t>
                </a:r>
                <a:r>
                  <a:rPr lang="en-US" sz="2400" dirty="0">
                    <a:latin typeface="Symbol" pitchFamily="18" charset="2"/>
                  </a:rPr>
                  <a:t> e</a:t>
                </a:r>
                <a:r>
                  <a:rPr lang="en-US" sz="2400" dirty="0"/>
                  <a:t>’</a:t>
                </a:r>
                <a:endParaRPr lang="en-US" sz="2400" dirty="0">
                  <a:latin typeface="Symbol" pitchFamily="18" charset="2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676400" y="41148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Symbol" pitchFamily="18" charset="2"/>
                  </a:rPr>
                  <a:t>m e</a:t>
                </a: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 flipV="1">
                <a:off x="2819400" y="3886200"/>
                <a:ext cx="1295400" cy="1981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>
                <a:off x="4114800" y="3886200"/>
                <a:ext cx="1219200" cy="1981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4114800" y="1676400"/>
                <a:ext cx="0" cy="419100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 flipV="1">
                <a:off x="4114800" y="2819400"/>
                <a:ext cx="2209800" cy="1066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5029200" y="3121968"/>
                <a:ext cx="12954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k’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2819400" y="3962400"/>
                <a:ext cx="1524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>
                    <a:latin typeface="+mj-lt"/>
                  </a:rPr>
                  <a:t>k</a:t>
                </a:r>
                <a:r>
                  <a:rPr lang="en-US" sz="2400" baseline="-25000" dirty="0" err="1">
                    <a:latin typeface="+mj-lt"/>
                  </a:rPr>
                  <a:t>i</a:t>
                </a:r>
                <a:endParaRPr lang="en-US" sz="2400" b="1" dirty="0">
                  <a:latin typeface="+mj-lt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648200" y="4186536"/>
                <a:ext cx="18288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>
                    <a:latin typeface="+mj-lt"/>
                  </a:rPr>
                  <a:t>k</a:t>
                </a:r>
                <a:r>
                  <a:rPr lang="en-US" sz="2400" baseline="-25000" dirty="0" err="1">
                    <a:latin typeface="+mj-lt"/>
                  </a:rPr>
                  <a:t>R</a:t>
                </a:r>
                <a:endParaRPr lang="en-US" sz="2400" b="1" dirty="0">
                  <a:latin typeface="+mj-lt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581400" y="4419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i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038600" y="4419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R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038600" y="2895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Symbol" pitchFamily="18" charset="2"/>
                  </a:rPr>
                  <a:t>q</a:t>
                </a:r>
              </a:p>
            </p:txBody>
          </p:sp>
        </p:grpSp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6467209"/>
                </p:ext>
              </p:extLst>
            </p:nvPr>
          </p:nvGraphicFramePr>
          <p:xfrm>
            <a:off x="1905000" y="1011237"/>
            <a:ext cx="274638" cy="360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018" name="数式" r:id="rId5" imgW="126720" imgH="164880" progId="Equation.3">
                    <p:embed/>
                  </p:oleObj>
                </mc:Choice>
                <mc:Fallback>
                  <p:oleObj name="数式" r:id="rId5" imgW="12672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5000" y="1011237"/>
                          <a:ext cx="274638" cy="360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81497369"/>
                </p:ext>
              </p:extLst>
            </p:nvPr>
          </p:nvGraphicFramePr>
          <p:xfrm>
            <a:off x="3200400" y="2078037"/>
            <a:ext cx="274638" cy="360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019" name="数式" r:id="rId7" imgW="126720" imgH="164880" progId="Equation.3">
                    <p:embed/>
                  </p:oleObj>
                </mc:Choice>
                <mc:Fallback>
                  <p:oleObj name="数式" r:id="rId7" imgW="12672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0400" y="2078037"/>
                          <a:ext cx="274638" cy="360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0936430"/>
              </p:ext>
            </p:extLst>
          </p:nvPr>
        </p:nvGraphicFramePr>
        <p:xfrm>
          <a:off x="201295" y="3280410"/>
          <a:ext cx="3597275" cy="344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20" name="Equation" r:id="rId9" imgW="1663560" imgH="1574640" progId="Equation.DSMT4">
                  <p:embed/>
                </p:oleObj>
              </mc:Choice>
              <mc:Fallback>
                <p:oleObj name="Equation" r:id="rId9" imgW="1663560" imgH="1574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295" y="3280410"/>
                        <a:ext cx="3597275" cy="344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990898"/>
              </p:ext>
            </p:extLst>
          </p:nvPr>
        </p:nvGraphicFramePr>
        <p:xfrm>
          <a:off x="4645025" y="4772025"/>
          <a:ext cx="3319463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21" name="Equation" r:id="rId11" imgW="1447560" imgH="507960" progId="Equation.DSMT4">
                  <p:embed/>
                </p:oleObj>
              </mc:Choice>
              <mc:Fallback>
                <p:oleObj name="Equation" r:id="rId11" imgW="144756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645025" y="4772025"/>
                        <a:ext cx="3319463" cy="1165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81031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2880" y="89207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Reflection and refraction -- continued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167640" y="914400"/>
            <a:ext cx="3009900" cy="2417763"/>
            <a:chOff x="533400" y="1011237"/>
            <a:chExt cx="3009900" cy="2417763"/>
          </a:xfrm>
        </p:grpSpPr>
        <p:grpSp>
          <p:nvGrpSpPr>
            <p:cNvPr id="6" name="Group 5"/>
            <p:cNvGrpSpPr>
              <a:grpSpLocks noChangeAspect="1"/>
            </p:cNvGrpSpPr>
            <p:nvPr/>
          </p:nvGrpSpPr>
          <p:grpSpPr>
            <a:xfrm>
              <a:off x="533400" y="1066800"/>
              <a:ext cx="3009900" cy="2362200"/>
              <a:chOff x="1447800" y="1524000"/>
              <a:chExt cx="6019800" cy="47244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447800" y="1524000"/>
                <a:ext cx="6019800" cy="2362200"/>
              </a:xfrm>
              <a:prstGeom prst="rect">
                <a:avLst/>
              </a:prstGeom>
              <a:solidFill>
                <a:schemeClr val="accent1">
                  <a:alpha val="3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447800" y="3886200"/>
                <a:ext cx="6019800" cy="2362200"/>
              </a:xfrm>
              <a:prstGeom prst="rect">
                <a:avLst/>
              </a:prstGeom>
              <a:solidFill>
                <a:srgbClr val="DA32AA">
                  <a:alpha val="3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752600" y="1905000"/>
                <a:ext cx="19812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Symbol" pitchFamily="18" charset="2"/>
                  </a:rPr>
                  <a:t>m</a:t>
                </a:r>
                <a:r>
                  <a:rPr lang="en-US" sz="2400" dirty="0">
                    <a:latin typeface="+mj-lt"/>
                  </a:rPr>
                  <a:t>’</a:t>
                </a:r>
                <a:r>
                  <a:rPr lang="en-US" sz="2400" dirty="0">
                    <a:latin typeface="Symbol" pitchFamily="18" charset="2"/>
                  </a:rPr>
                  <a:t> e</a:t>
                </a:r>
                <a:r>
                  <a:rPr lang="en-US" sz="2400" dirty="0"/>
                  <a:t>’</a:t>
                </a:r>
                <a:endParaRPr lang="en-US" sz="2400" dirty="0">
                  <a:latin typeface="Symbol" pitchFamily="18" charset="2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676400" y="41148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Symbol" pitchFamily="18" charset="2"/>
                  </a:rPr>
                  <a:t>m e</a:t>
                </a: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 flipV="1">
                <a:off x="2819400" y="3886200"/>
                <a:ext cx="1295400" cy="1981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>
                <a:off x="4114800" y="3886200"/>
                <a:ext cx="1219200" cy="1981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4114800" y="1676400"/>
                <a:ext cx="0" cy="419100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 flipV="1">
                <a:off x="4114800" y="2819400"/>
                <a:ext cx="2209800" cy="1066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5029200" y="3121968"/>
                <a:ext cx="12954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k’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2819400" y="3962400"/>
                <a:ext cx="1524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>
                    <a:latin typeface="+mj-lt"/>
                  </a:rPr>
                  <a:t>k</a:t>
                </a:r>
                <a:r>
                  <a:rPr lang="en-US" sz="2400" baseline="-25000" dirty="0" err="1">
                    <a:latin typeface="+mj-lt"/>
                  </a:rPr>
                  <a:t>i</a:t>
                </a:r>
                <a:endParaRPr lang="en-US" sz="2400" b="1" dirty="0">
                  <a:latin typeface="+mj-lt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648200" y="4186536"/>
                <a:ext cx="18288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>
                    <a:latin typeface="+mj-lt"/>
                  </a:rPr>
                  <a:t>k</a:t>
                </a:r>
                <a:r>
                  <a:rPr lang="en-US" sz="2400" baseline="-25000" dirty="0" err="1">
                    <a:latin typeface="+mj-lt"/>
                  </a:rPr>
                  <a:t>R</a:t>
                </a:r>
                <a:endParaRPr lang="en-US" sz="2400" b="1" dirty="0">
                  <a:latin typeface="+mj-lt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581400" y="4419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i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038600" y="4419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R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038600" y="2895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Symbol" pitchFamily="18" charset="2"/>
                  </a:rPr>
                  <a:t>q</a:t>
                </a:r>
              </a:p>
            </p:txBody>
          </p:sp>
        </p:grpSp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53952182"/>
                </p:ext>
              </p:extLst>
            </p:nvPr>
          </p:nvGraphicFramePr>
          <p:xfrm>
            <a:off x="1905000" y="1011237"/>
            <a:ext cx="274638" cy="360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006" name="数式" r:id="rId3" imgW="126720" imgH="164880" progId="Equation.3">
                    <p:embed/>
                  </p:oleObj>
                </mc:Choice>
                <mc:Fallback>
                  <p:oleObj name="数式" r:id="rId3" imgW="12672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5000" y="1011237"/>
                          <a:ext cx="274638" cy="360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49919296"/>
                </p:ext>
              </p:extLst>
            </p:nvPr>
          </p:nvGraphicFramePr>
          <p:xfrm>
            <a:off x="3200400" y="2078037"/>
            <a:ext cx="274638" cy="360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007" name="数式" r:id="rId5" imgW="126720" imgH="164880" progId="Equation.3">
                    <p:embed/>
                  </p:oleObj>
                </mc:Choice>
                <mc:Fallback>
                  <p:oleObj name="数式" r:id="rId5" imgW="12672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0400" y="2078037"/>
                          <a:ext cx="274638" cy="360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6" name="TextBox 25"/>
          <p:cNvSpPr txBox="1"/>
          <p:nvPr/>
        </p:nvSpPr>
        <p:spPr>
          <a:xfrm>
            <a:off x="3406140" y="630664"/>
            <a:ext cx="502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s-polarization – </a:t>
            </a:r>
            <a:r>
              <a:rPr lang="en-US" sz="2400" b="1" dirty="0">
                <a:latin typeface="+mj-lt"/>
              </a:rPr>
              <a:t>E</a:t>
            </a:r>
            <a:r>
              <a:rPr lang="en-US" sz="2400" dirty="0">
                <a:latin typeface="+mj-lt"/>
              </a:rPr>
              <a:t> field “polarized” perpendicular to plane of incidence</a:t>
            </a: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0557361"/>
              </p:ext>
            </p:extLst>
          </p:nvPr>
        </p:nvGraphicFramePr>
        <p:xfrm>
          <a:off x="3244850" y="1435100"/>
          <a:ext cx="5795963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008" name="Equation" r:id="rId7" imgW="2679480" imgH="1143000" progId="Equation.DSMT4">
                  <p:embed/>
                </p:oleObj>
              </mc:Choice>
              <mc:Fallback>
                <p:oleObj name="Equation" r:id="rId7" imgW="2679480" imgH="1143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4850" y="1435100"/>
                        <a:ext cx="5795963" cy="250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5840439"/>
              </p:ext>
            </p:extLst>
          </p:nvPr>
        </p:nvGraphicFramePr>
        <p:xfrm>
          <a:off x="571500" y="3861098"/>
          <a:ext cx="7029450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009" name="数式" r:id="rId9" imgW="3251160" imgH="1066680" progId="Equation.3">
                  <p:embed/>
                </p:oleObj>
              </mc:Choice>
              <mc:Fallback>
                <p:oleObj name="数式" r:id="rId9" imgW="3251160" imgH="1066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" y="3861098"/>
                        <a:ext cx="7029450" cy="233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48533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2880" y="89207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Reflection and refraction -- continued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167640" y="914400"/>
            <a:ext cx="3009900" cy="2417763"/>
            <a:chOff x="533400" y="1011237"/>
            <a:chExt cx="3009900" cy="2417763"/>
          </a:xfrm>
        </p:grpSpPr>
        <p:grpSp>
          <p:nvGrpSpPr>
            <p:cNvPr id="6" name="Group 5"/>
            <p:cNvGrpSpPr>
              <a:grpSpLocks noChangeAspect="1"/>
            </p:cNvGrpSpPr>
            <p:nvPr/>
          </p:nvGrpSpPr>
          <p:grpSpPr>
            <a:xfrm>
              <a:off x="533400" y="1066800"/>
              <a:ext cx="3009900" cy="2362200"/>
              <a:chOff x="1447800" y="1524000"/>
              <a:chExt cx="6019800" cy="47244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447800" y="1524000"/>
                <a:ext cx="6019800" cy="2362200"/>
              </a:xfrm>
              <a:prstGeom prst="rect">
                <a:avLst/>
              </a:prstGeom>
              <a:solidFill>
                <a:schemeClr val="accent1">
                  <a:alpha val="3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447800" y="3886200"/>
                <a:ext cx="6019800" cy="2362200"/>
              </a:xfrm>
              <a:prstGeom prst="rect">
                <a:avLst/>
              </a:prstGeom>
              <a:solidFill>
                <a:srgbClr val="DA32AA">
                  <a:alpha val="3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752600" y="1905000"/>
                <a:ext cx="19812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Symbol" pitchFamily="18" charset="2"/>
                  </a:rPr>
                  <a:t>m</a:t>
                </a:r>
                <a:r>
                  <a:rPr lang="en-US" sz="2400" dirty="0">
                    <a:latin typeface="+mj-lt"/>
                  </a:rPr>
                  <a:t>’</a:t>
                </a:r>
                <a:r>
                  <a:rPr lang="en-US" sz="2400" dirty="0">
                    <a:latin typeface="Symbol" pitchFamily="18" charset="2"/>
                  </a:rPr>
                  <a:t> e</a:t>
                </a:r>
                <a:r>
                  <a:rPr lang="en-US" sz="2400" dirty="0"/>
                  <a:t>’</a:t>
                </a:r>
                <a:endParaRPr lang="en-US" sz="2400" dirty="0">
                  <a:latin typeface="Symbol" pitchFamily="18" charset="2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676400" y="41148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Symbol" pitchFamily="18" charset="2"/>
                  </a:rPr>
                  <a:t>m e</a:t>
                </a: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 flipV="1">
                <a:off x="2819400" y="3886200"/>
                <a:ext cx="1295400" cy="1981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>
                <a:off x="4114800" y="3886200"/>
                <a:ext cx="1219200" cy="1981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4114800" y="1676400"/>
                <a:ext cx="0" cy="419100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 flipV="1">
                <a:off x="4114800" y="2819400"/>
                <a:ext cx="2209800" cy="1066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5029200" y="3121968"/>
                <a:ext cx="12954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k’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2819400" y="3962400"/>
                <a:ext cx="1524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>
                    <a:latin typeface="+mj-lt"/>
                  </a:rPr>
                  <a:t>k</a:t>
                </a:r>
                <a:r>
                  <a:rPr lang="en-US" sz="2400" baseline="-25000" dirty="0" err="1">
                    <a:latin typeface="+mj-lt"/>
                  </a:rPr>
                  <a:t>i</a:t>
                </a:r>
                <a:endParaRPr lang="en-US" sz="2400" b="1" dirty="0">
                  <a:latin typeface="+mj-lt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648200" y="4186536"/>
                <a:ext cx="18288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>
                    <a:latin typeface="+mj-lt"/>
                  </a:rPr>
                  <a:t>k</a:t>
                </a:r>
                <a:r>
                  <a:rPr lang="en-US" sz="2400" baseline="-25000" dirty="0" err="1">
                    <a:latin typeface="+mj-lt"/>
                  </a:rPr>
                  <a:t>R</a:t>
                </a:r>
                <a:endParaRPr lang="en-US" sz="2400" b="1" dirty="0">
                  <a:latin typeface="+mj-lt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581400" y="4419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i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038600" y="4419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R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038600" y="2895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Symbol" pitchFamily="18" charset="2"/>
                  </a:rPr>
                  <a:t>q</a:t>
                </a:r>
              </a:p>
            </p:txBody>
          </p:sp>
        </p:grpSp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36464886"/>
                </p:ext>
              </p:extLst>
            </p:nvPr>
          </p:nvGraphicFramePr>
          <p:xfrm>
            <a:off x="1905000" y="1011237"/>
            <a:ext cx="274638" cy="360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030" name="数式" r:id="rId3" imgW="126720" imgH="164880" progId="Equation.3">
                    <p:embed/>
                  </p:oleObj>
                </mc:Choice>
                <mc:Fallback>
                  <p:oleObj name="数式" r:id="rId3" imgW="12672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5000" y="1011237"/>
                          <a:ext cx="274638" cy="360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19491815"/>
                </p:ext>
              </p:extLst>
            </p:nvPr>
          </p:nvGraphicFramePr>
          <p:xfrm>
            <a:off x="3200400" y="2078037"/>
            <a:ext cx="274638" cy="360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031" name="数式" r:id="rId5" imgW="126720" imgH="164880" progId="Equation.3">
                    <p:embed/>
                  </p:oleObj>
                </mc:Choice>
                <mc:Fallback>
                  <p:oleObj name="数式" r:id="rId5" imgW="12672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0400" y="2078037"/>
                          <a:ext cx="274638" cy="360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6" name="TextBox 25"/>
          <p:cNvSpPr txBox="1"/>
          <p:nvPr/>
        </p:nvSpPr>
        <p:spPr>
          <a:xfrm>
            <a:off x="3406140" y="541456"/>
            <a:ext cx="502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p-polarization – </a:t>
            </a:r>
            <a:r>
              <a:rPr lang="en-US" sz="2400" b="1" dirty="0">
                <a:latin typeface="+mj-lt"/>
              </a:rPr>
              <a:t>E</a:t>
            </a:r>
            <a:r>
              <a:rPr lang="en-US" sz="2400" dirty="0">
                <a:latin typeface="+mj-lt"/>
              </a:rPr>
              <a:t> field “polarized” parallel to plane of incidence</a:t>
            </a: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5453234"/>
              </p:ext>
            </p:extLst>
          </p:nvPr>
        </p:nvGraphicFramePr>
        <p:xfrm>
          <a:off x="605790" y="3962400"/>
          <a:ext cx="7029450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032" name="数式" r:id="rId7" imgW="3251160" imgH="1066680" progId="Equation.3">
                  <p:embed/>
                </p:oleObj>
              </mc:Choice>
              <mc:Fallback>
                <p:oleObj name="数式" r:id="rId7" imgW="3251160" imgH="1066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790" y="3962400"/>
                        <a:ext cx="7029450" cy="233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9036185"/>
              </p:ext>
            </p:extLst>
          </p:nvPr>
        </p:nvGraphicFramePr>
        <p:xfrm>
          <a:off x="3290888" y="1397000"/>
          <a:ext cx="5795962" cy="250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033" name="Equation" r:id="rId9" imgW="2679480" imgH="1143000" progId="Equation.DSMT4">
                  <p:embed/>
                </p:oleObj>
              </mc:Choice>
              <mc:Fallback>
                <p:oleObj name="Equation" r:id="rId9" imgW="2679480" imgH="1143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0888" y="1397000"/>
                        <a:ext cx="5795962" cy="250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27974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2880" y="89207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Reflection and refraction -- continued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167640" y="914400"/>
            <a:ext cx="3009900" cy="2417763"/>
            <a:chOff x="533400" y="1011237"/>
            <a:chExt cx="3009900" cy="2417763"/>
          </a:xfrm>
        </p:grpSpPr>
        <p:grpSp>
          <p:nvGrpSpPr>
            <p:cNvPr id="6" name="Group 5"/>
            <p:cNvGrpSpPr>
              <a:grpSpLocks noChangeAspect="1"/>
            </p:cNvGrpSpPr>
            <p:nvPr/>
          </p:nvGrpSpPr>
          <p:grpSpPr>
            <a:xfrm>
              <a:off x="533400" y="1066800"/>
              <a:ext cx="3009900" cy="2362200"/>
              <a:chOff x="1447800" y="1524000"/>
              <a:chExt cx="6019800" cy="47244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447800" y="1524000"/>
                <a:ext cx="6019800" cy="2362200"/>
              </a:xfrm>
              <a:prstGeom prst="rect">
                <a:avLst/>
              </a:prstGeom>
              <a:solidFill>
                <a:schemeClr val="accent1">
                  <a:alpha val="3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447800" y="3886200"/>
                <a:ext cx="6019800" cy="2362200"/>
              </a:xfrm>
              <a:prstGeom prst="rect">
                <a:avLst/>
              </a:prstGeom>
              <a:solidFill>
                <a:srgbClr val="DA32AA">
                  <a:alpha val="3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752600" y="1905000"/>
                <a:ext cx="19812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Symbol" pitchFamily="18" charset="2"/>
                  </a:rPr>
                  <a:t>m</a:t>
                </a:r>
                <a:r>
                  <a:rPr lang="en-US" sz="2400" dirty="0">
                    <a:latin typeface="+mj-lt"/>
                  </a:rPr>
                  <a:t>’</a:t>
                </a:r>
                <a:r>
                  <a:rPr lang="en-US" sz="2400" dirty="0">
                    <a:latin typeface="Symbol" pitchFamily="18" charset="2"/>
                  </a:rPr>
                  <a:t> e</a:t>
                </a:r>
                <a:r>
                  <a:rPr lang="en-US" sz="2400" dirty="0"/>
                  <a:t>’</a:t>
                </a:r>
                <a:endParaRPr lang="en-US" sz="2400" dirty="0">
                  <a:latin typeface="Symbol" pitchFamily="18" charset="2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676400" y="4114800"/>
                <a:ext cx="1295400" cy="45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Symbol" pitchFamily="18" charset="2"/>
                  </a:rPr>
                  <a:t>m e</a:t>
                </a: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 flipV="1">
                <a:off x="2819400" y="3886200"/>
                <a:ext cx="1295400" cy="1981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>
                <a:off x="4114800" y="3886200"/>
                <a:ext cx="1219200" cy="1981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4114800" y="1676400"/>
                <a:ext cx="0" cy="4191000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 flipV="1">
                <a:off x="4114800" y="2819400"/>
                <a:ext cx="2209800" cy="1066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5029200" y="3121968"/>
                <a:ext cx="12954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k’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2819400" y="3962400"/>
                <a:ext cx="1524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>
                    <a:latin typeface="+mj-lt"/>
                  </a:rPr>
                  <a:t>k</a:t>
                </a:r>
                <a:r>
                  <a:rPr lang="en-US" sz="2400" baseline="-25000" dirty="0" err="1">
                    <a:latin typeface="+mj-lt"/>
                  </a:rPr>
                  <a:t>i</a:t>
                </a:r>
                <a:endParaRPr lang="en-US" sz="2400" b="1" dirty="0">
                  <a:latin typeface="+mj-lt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648200" y="4186536"/>
                <a:ext cx="18288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err="1">
                    <a:latin typeface="+mj-lt"/>
                  </a:rPr>
                  <a:t>k</a:t>
                </a:r>
                <a:r>
                  <a:rPr lang="en-US" sz="2400" baseline="-25000" dirty="0" err="1">
                    <a:latin typeface="+mj-lt"/>
                  </a:rPr>
                  <a:t>R</a:t>
                </a:r>
                <a:endParaRPr lang="en-US" sz="2400" b="1" dirty="0">
                  <a:latin typeface="+mj-lt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581400" y="4419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i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038600" y="4419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+mj-lt"/>
                  </a:rPr>
                  <a:t>R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038600" y="2895600"/>
                <a:ext cx="381000" cy="461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>
                    <a:latin typeface="Symbol" pitchFamily="18" charset="2"/>
                  </a:rPr>
                  <a:t>q</a:t>
                </a:r>
              </a:p>
            </p:txBody>
          </p:sp>
        </p:grpSp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2222380"/>
                </p:ext>
              </p:extLst>
            </p:nvPr>
          </p:nvGraphicFramePr>
          <p:xfrm>
            <a:off x="1905000" y="1011237"/>
            <a:ext cx="274638" cy="360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032" name="数式" r:id="rId3" imgW="126720" imgH="164880" progId="Equation.3">
                    <p:embed/>
                  </p:oleObj>
                </mc:Choice>
                <mc:Fallback>
                  <p:oleObj name="数式" r:id="rId3" imgW="12672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5000" y="1011237"/>
                          <a:ext cx="274638" cy="360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63704738"/>
                </p:ext>
              </p:extLst>
            </p:nvPr>
          </p:nvGraphicFramePr>
          <p:xfrm>
            <a:off x="3200400" y="2078037"/>
            <a:ext cx="274638" cy="360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7033" name="数式" r:id="rId5" imgW="126720" imgH="164880" progId="Equation.3">
                    <p:embed/>
                  </p:oleObj>
                </mc:Choice>
                <mc:Fallback>
                  <p:oleObj name="数式" r:id="rId5" imgW="12672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0400" y="2078037"/>
                          <a:ext cx="274638" cy="360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3872645"/>
              </p:ext>
            </p:extLst>
          </p:nvPr>
        </p:nvGraphicFramePr>
        <p:xfrm>
          <a:off x="496888" y="4114800"/>
          <a:ext cx="7248525" cy="202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34" name="Equation" r:id="rId7" imgW="3352680" imgH="927000" progId="Equation.DSMT4">
                  <p:embed/>
                </p:oleObj>
              </mc:Choice>
              <mc:Fallback>
                <p:oleObj name="Equation" r:id="rId7" imgW="3352680" imgH="927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888" y="4114800"/>
                        <a:ext cx="7248525" cy="202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C4F82B62-FF2F-4C19-8376-CA76B8BBBC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2438208"/>
              </p:ext>
            </p:extLst>
          </p:nvPr>
        </p:nvGraphicFramePr>
        <p:xfrm>
          <a:off x="3912127" y="1326679"/>
          <a:ext cx="4360848" cy="13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35" name="Equation" r:id="rId9" imgW="2298600" imgH="711000" progId="Equation.DSMT4">
                  <p:embed/>
                </p:oleObj>
              </mc:Choice>
              <mc:Fallback>
                <p:oleObj name="Equation" r:id="rId9" imgW="229860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912127" y="1326679"/>
                        <a:ext cx="4360848" cy="1346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45744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811379"/>
              </p:ext>
            </p:extLst>
          </p:nvPr>
        </p:nvGraphicFramePr>
        <p:xfrm>
          <a:off x="457200" y="518047"/>
          <a:ext cx="7029450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04" name="数式" r:id="rId3" imgW="3251160" imgH="1066680" progId="Equation.3">
                  <p:embed/>
                </p:oleObj>
              </mc:Choice>
              <mc:Fallback>
                <p:oleObj name="数式" r:id="rId3" imgW="3251160" imgH="1066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18047"/>
                        <a:ext cx="7029450" cy="233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400" y="56382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s-polarization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8FEED35F-7593-4698-88EF-326CE10802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2660346"/>
              </p:ext>
            </p:extLst>
          </p:nvPr>
        </p:nvGraphicFramePr>
        <p:xfrm>
          <a:off x="533400" y="2986800"/>
          <a:ext cx="5863859" cy="32361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05" name="Equation" r:id="rId5" imgW="2946240" imgH="1625400" progId="Equation.DSMT4">
                  <p:embed/>
                </p:oleObj>
              </mc:Choice>
              <mc:Fallback>
                <p:oleObj name="Equation" r:id="rId5" imgW="2946240" imgH="1625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3400" y="2986800"/>
                        <a:ext cx="5863859" cy="32361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09002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6593437"/>
              </p:ext>
            </p:extLst>
          </p:nvPr>
        </p:nvGraphicFramePr>
        <p:xfrm>
          <a:off x="304800" y="305022"/>
          <a:ext cx="7029450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98" name="数式" r:id="rId3" imgW="3251160" imgH="1066680" progId="Equation.3">
                  <p:embed/>
                </p:oleObj>
              </mc:Choice>
              <mc:Fallback>
                <p:oleObj name="数式" r:id="rId3" imgW="3251160" imgH="106668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05022"/>
                        <a:ext cx="7029450" cy="233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49998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p-polarization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C39AECEC-AA32-4D8F-87BA-ED31A552D2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5024893"/>
              </p:ext>
            </p:extLst>
          </p:nvPr>
        </p:nvGraphicFramePr>
        <p:xfrm>
          <a:off x="762000" y="2805783"/>
          <a:ext cx="6400800" cy="39729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99" name="Equation" r:id="rId5" imgW="2946240" imgH="1828800" progId="Equation.DSMT4">
                  <p:embed/>
                </p:oleObj>
              </mc:Choice>
              <mc:Fallback>
                <p:oleObj name="Equation" r:id="rId5" imgW="2946240" imgH="1828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62000" y="2805783"/>
                        <a:ext cx="6400800" cy="39729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38483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89207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Special case:   normal incidence   (</a:t>
            </a:r>
            <a:r>
              <a:rPr lang="en-US" sz="2400" i="1" dirty="0">
                <a:latin typeface="+mj-lt"/>
              </a:rPr>
              <a:t>i</a:t>
            </a:r>
            <a:r>
              <a:rPr lang="en-US" sz="2400" dirty="0">
                <a:latin typeface="+mj-lt"/>
              </a:rPr>
              <a:t>=0, </a:t>
            </a:r>
            <a:r>
              <a:rPr lang="en-US" sz="2400" i="1" dirty="0">
                <a:latin typeface="Symbol" pitchFamily="18" charset="2"/>
              </a:rPr>
              <a:t>q</a:t>
            </a:r>
            <a:r>
              <a:rPr lang="en-US" sz="2400" dirty="0">
                <a:latin typeface="+mj-lt"/>
              </a:rPr>
              <a:t>=0)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870986"/>
              </p:ext>
            </p:extLst>
          </p:nvPr>
        </p:nvGraphicFramePr>
        <p:xfrm>
          <a:off x="1143000" y="584200"/>
          <a:ext cx="4200525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024" name="数式" r:id="rId3" imgW="1942920" imgH="812520" progId="Equation.3">
                  <p:embed/>
                </p:oleObj>
              </mc:Choice>
              <mc:Fallback>
                <p:oleObj name="数式" r:id="rId3" imgW="194292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84200"/>
                        <a:ext cx="4200525" cy="177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8777755"/>
              </p:ext>
            </p:extLst>
          </p:nvPr>
        </p:nvGraphicFramePr>
        <p:xfrm>
          <a:off x="1089024" y="2203449"/>
          <a:ext cx="4308475" cy="433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025" name="数式" r:id="rId5" imgW="1993680" imgH="1981080" progId="Equation.3">
                  <p:embed/>
                </p:oleObj>
              </mc:Choice>
              <mc:Fallback>
                <p:oleObj name="数式" r:id="rId5" imgW="1993680" imgH="1981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9024" y="2203449"/>
                        <a:ext cx="4308475" cy="433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4851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1B3ABEE-85C3-42DB-B088-B10600A02E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14995"/>
            <a:ext cx="9144000" cy="271777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" y="2362200"/>
            <a:ext cx="8991600" cy="228600"/>
          </a:xfrm>
          <a:prstGeom prst="rect">
            <a:avLst/>
          </a:prstGeom>
          <a:solidFill>
            <a:srgbClr val="DA32AA">
              <a:alpha val="1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F6AD80C-6D68-44C9-AF07-F5663696D3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1" y="3124200"/>
            <a:ext cx="9144000" cy="3232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8724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807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Multilayer dielectrics     (Problem #7.2)</a:t>
            </a:r>
          </a:p>
        </p:txBody>
      </p:sp>
      <p:sp>
        <p:nvSpPr>
          <p:cNvPr id="6" name="Rectangle 5"/>
          <p:cNvSpPr/>
          <p:nvPr/>
        </p:nvSpPr>
        <p:spPr>
          <a:xfrm>
            <a:off x="533400" y="1371600"/>
            <a:ext cx="3048000" cy="3429000"/>
          </a:xfrm>
          <a:prstGeom prst="rect">
            <a:avLst/>
          </a:prstGeom>
          <a:solidFill>
            <a:schemeClr val="accent1"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581400" y="1371600"/>
            <a:ext cx="1371600" cy="3429000"/>
          </a:xfrm>
          <a:prstGeom prst="rect">
            <a:avLst/>
          </a:prstGeom>
          <a:solidFill>
            <a:srgbClr val="92D05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953000" y="1371600"/>
            <a:ext cx="3657600" cy="3429000"/>
          </a:xfrm>
          <a:prstGeom prst="rect">
            <a:avLst/>
          </a:prstGeom>
          <a:solidFill>
            <a:srgbClr val="7030A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219200" y="2590800"/>
            <a:ext cx="2286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581400" y="2438400"/>
            <a:ext cx="1295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3581400" y="2819400"/>
            <a:ext cx="1219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029200" y="2590800"/>
            <a:ext cx="2133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6" idx="3"/>
          </p:cNvCxnSpPr>
          <p:nvPr/>
        </p:nvCxnSpPr>
        <p:spPr>
          <a:xfrm flipH="1">
            <a:off x="1219200" y="3086100"/>
            <a:ext cx="2362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524000" y="1524000"/>
            <a:ext cx="1676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n</a:t>
            </a:r>
            <a:r>
              <a:rPr lang="en-US" sz="2400" i="1" baseline="-25000" dirty="0">
                <a:latin typeface="+mj-lt"/>
              </a:rPr>
              <a:t>1</a:t>
            </a:r>
            <a:endParaRPr lang="en-US" sz="2400" i="1" dirty="0"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86200" y="1554480"/>
            <a:ext cx="1676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n</a:t>
            </a:r>
            <a:r>
              <a:rPr lang="en-US" sz="2400" i="1" baseline="-25000" dirty="0">
                <a:latin typeface="+mj-lt"/>
              </a:rPr>
              <a:t>2</a:t>
            </a:r>
            <a:endParaRPr lang="en-US" sz="2400" i="1" dirty="0"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324600" y="1524000"/>
            <a:ext cx="1676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n</a:t>
            </a:r>
            <a:r>
              <a:rPr lang="en-US" sz="2400" i="1" baseline="-25000" dirty="0">
                <a:latin typeface="+mj-lt"/>
              </a:rPr>
              <a:t>3</a:t>
            </a:r>
            <a:endParaRPr lang="en-US" sz="2400" i="1" dirty="0"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28800" y="21336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+mj-lt"/>
              </a:rPr>
              <a:t>k</a:t>
            </a:r>
            <a:r>
              <a:rPr lang="en-US" sz="2400" baseline="-25000" dirty="0" err="1">
                <a:latin typeface="+mj-lt"/>
              </a:rPr>
              <a:t>i</a:t>
            </a:r>
            <a:endParaRPr lang="en-US" sz="2400" b="1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905000" y="31197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+mj-lt"/>
              </a:rPr>
              <a:t>k</a:t>
            </a:r>
            <a:r>
              <a:rPr lang="en-US" sz="2400" baseline="-25000" dirty="0" err="1">
                <a:latin typeface="+mj-lt"/>
              </a:rPr>
              <a:t>R</a:t>
            </a:r>
            <a:endParaRPr lang="en-US" sz="2400" b="1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867400" y="25908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+mj-lt"/>
              </a:rPr>
              <a:t>k</a:t>
            </a:r>
            <a:r>
              <a:rPr lang="en-US" sz="2400" baseline="-25000" dirty="0" err="1">
                <a:latin typeface="+mj-lt"/>
              </a:rPr>
              <a:t>t</a:t>
            </a:r>
            <a:endParaRPr lang="en-US" sz="2400" b="1" dirty="0"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038600" y="2814935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k</a:t>
            </a:r>
            <a:r>
              <a:rPr lang="en-US" sz="2400" baseline="-25000" dirty="0">
                <a:latin typeface="+mj-lt"/>
              </a:rPr>
              <a:t>b</a:t>
            </a:r>
            <a:endParaRPr lang="en-US" sz="2400" b="1" dirty="0"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38600" y="19812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+mj-lt"/>
              </a:rPr>
              <a:t>k</a:t>
            </a:r>
            <a:r>
              <a:rPr lang="en-US" sz="2400" baseline="-25000" dirty="0" err="1">
                <a:latin typeface="+mj-lt"/>
              </a:rPr>
              <a:t>a</a:t>
            </a:r>
            <a:endParaRPr lang="en-US" sz="2400" b="1" dirty="0">
              <a:latin typeface="+mj-lt"/>
            </a:endParaRPr>
          </a:p>
        </p:txBody>
      </p:sp>
      <p:sp>
        <p:nvSpPr>
          <p:cNvPr id="29" name="Right Brace 28"/>
          <p:cNvSpPr/>
          <p:nvPr/>
        </p:nvSpPr>
        <p:spPr>
          <a:xfrm rot="5400000">
            <a:off x="4076700" y="4381500"/>
            <a:ext cx="381000" cy="13716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4114800" y="52578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9111305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Extension of analysis to anisotropic media --</a:t>
            </a:r>
          </a:p>
        </p:txBody>
      </p:sp>
      <p:pic>
        <p:nvPicPr>
          <p:cNvPr id="81924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63" t="19425" r="27983" b="15041"/>
          <a:stretch/>
        </p:blipFill>
        <p:spPr bwMode="auto">
          <a:xfrm>
            <a:off x="1409054" y="1032574"/>
            <a:ext cx="6058546" cy="5368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86032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153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Consider the problem of determining the reflectance from an anisotropic medium with isotropic permeability </a:t>
            </a:r>
            <a:r>
              <a:rPr lang="en-US" sz="2400" dirty="0">
                <a:latin typeface="Symbol" pitchFamily="18" charset="2"/>
              </a:rPr>
              <a:t>m</a:t>
            </a:r>
            <a:r>
              <a:rPr lang="en-US" sz="2400" baseline="-25000" dirty="0">
                <a:latin typeface="Symbol" pitchFamily="18" charset="2"/>
              </a:rPr>
              <a:t>0 </a:t>
            </a:r>
            <a:r>
              <a:rPr lang="en-US" sz="2400" dirty="0"/>
              <a:t>and anisotropic permittivity </a:t>
            </a:r>
            <a:r>
              <a:rPr lang="en-US" sz="2400" dirty="0">
                <a:latin typeface="Symbol" pitchFamily="18" charset="2"/>
              </a:rPr>
              <a:t>e</a:t>
            </a:r>
            <a:r>
              <a:rPr lang="en-US" sz="2400" baseline="-25000" dirty="0">
                <a:latin typeface="Symbol" pitchFamily="18" charset="2"/>
              </a:rPr>
              <a:t>0 </a:t>
            </a:r>
            <a:r>
              <a:rPr lang="en-US" sz="2400" b="1" dirty="0">
                <a:latin typeface="Symbol" pitchFamily="18" charset="2"/>
              </a:rPr>
              <a:t>k </a:t>
            </a:r>
            <a:r>
              <a:rPr lang="en-US" sz="2400" dirty="0"/>
              <a:t>where:</a:t>
            </a:r>
          </a:p>
          <a:p>
            <a:endParaRPr lang="en-US" sz="2400" b="1" baseline="-25000" dirty="0"/>
          </a:p>
          <a:p>
            <a:endParaRPr lang="en-US" sz="2400" b="1" baseline="-25000" dirty="0"/>
          </a:p>
          <a:p>
            <a:endParaRPr lang="en-US" sz="2400" b="1" baseline="-25000" dirty="0"/>
          </a:p>
          <a:p>
            <a:endParaRPr lang="en-US" sz="2400" b="1" baseline="-25000" dirty="0"/>
          </a:p>
          <a:p>
            <a:endParaRPr lang="en-US" sz="2400" b="1" baseline="-25000" dirty="0"/>
          </a:p>
          <a:p>
            <a:endParaRPr lang="en-US" sz="2400" b="1" baseline="-25000" dirty="0"/>
          </a:p>
          <a:p>
            <a:endParaRPr lang="en-US" sz="2400" dirty="0"/>
          </a:p>
          <a:p>
            <a:r>
              <a:rPr lang="en-US" sz="2400" dirty="0"/>
              <a:t>By assumption, the wave vector in the medium is</a:t>
            </a:r>
          </a:p>
          <a:p>
            <a:r>
              <a:rPr lang="en-US" sz="2400" dirty="0"/>
              <a:t>confined to the </a:t>
            </a:r>
            <a:r>
              <a:rPr lang="en-US" sz="2400" i="1" dirty="0"/>
              <a:t>x-y</a:t>
            </a:r>
            <a:r>
              <a:rPr lang="en-US" sz="2400" dirty="0"/>
              <a:t> plane and will be denoted by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The electric field inside the medium is given by:</a:t>
            </a:r>
          </a:p>
          <a:p>
            <a:endParaRPr lang="en-US" sz="2400" dirty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6998647"/>
              </p:ext>
            </p:extLst>
          </p:nvPr>
        </p:nvGraphicFramePr>
        <p:xfrm>
          <a:off x="2147973" y="1524000"/>
          <a:ext cx="316094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16" name="Equation" r:id="rId3" imgW="1282680" imgH="711000" progId="Equation.DSMT4">
                  <p:embed/>
                </p:oleObj>
              </mc:Choice>
              <mc:Fallback>
                <p:oleObj name="Equation" r:id="rId3" imgW="128268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47973" y="1524000"/>
                        <a:ext cx="3160940" cy="175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243015"/>
              </p:ext>
            </p:extLst>
          </p:nvPr>
        </p:nvGraphicFramePr>
        <p:xfrm>
          <a:off x="352424" y="3962400"/>
          <a:ext cx="8639176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17" name="Equation" r:id="rId5" imgW="3504960" imgH="393480" progId="Equation.DSMT4">
                  <p:embed/>
                </p:oleObj>
              </mc:Choice>
              <mc:Fallback>
                <p:oleObj name="Equation" r:id="rId5" imgW="350496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24" y="3962400"/>
                        <a:ext cx="8639176" cy="969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4175200"/>
              </p:ext>
            </p:extLst>
          </p:nvPr>
        </p:nvGraphicFramePr>
        <p:xfrm>
          <a:off x="2130425" y="5476875"/>
          <a:ext cx="5291138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18" name="Equation" r:id="rId7" imgW="2145960" imgH="355320" progId="Equation.DSMT4">
                  <p:embed/>
                </p:oleObj>
              </mc:Choice>
              <mc:Fallback>
                <p:oleObj name="Equation" r:id="rId7" imgW="2145960" imgH="35532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0425" y="5476875"/>
                        <a:ext cx="5291138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96680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5344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Inside the anisotropic medium, Maxwell’s equations are:</a:t>
            </a: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After some algebra, the equation for </a:t>
            </a:r>
            <a:r>
              <a:rPr lang="en-US" sz="2400" b="1" dirty="0">
                <a:latin typeface="+mj-lt"/>
              </a:rPr>
              <a:t>E</a:t>
            </a:r>
            <a:r>
              <a:rPr lang="en-US" sz="2400" dirty="0">
                <a:latin typeface="+mj-lt"/>
              </a:rPr>
              <a:t> is:</a:t>
            </a: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From </a:t>
            </a:r>
            <a:r>
              <a:rPr lang="en-US" sz="2400" b="1" dirty="0"/>
              <a:t>E,</a:t>
            </a:r>
            <a:r>
              <a:rPr lang="en-US" sz="2400" dirty="0"/>
              <a:t> </a:t>
            </a:r>
            <a:r>
              <a:rPr lang="en-US" sz="2400" b="1" dirty="0"/>
              <a:t>H</a:t>
            </a:r>
            <a:r>
              <a:rPr lang="en-US" sz="2400" dirty="0"/>
              <a:t> can be determined from</a:t>
            </a:r>
            <a:r>
              <a:rPr lang="en-US" sz="2400" dirty="0">
                <a:latin typeface="+mj-lt"/>
              </a:rPr>
              <a:t>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3130763"/>
              </p:ext>
            </p:extLst>
          </p:nvPr>
        </p:nvGraphicFramePr>
        <p:xfrm>
          <a:off x="904875" y="841375"/>
          <a:ext cx="6638925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35" name="Equation" r:id="rId3" imgW="2692080" imgH="431640" progId="Equation.DSMT4">
                  <p:embed/>
                </p:oleObj>
              </mc:Choice>
              <mc:Fallback>
                <p:oleObj name="Equation" r:id="rId3" imgW="2692080" imgH="4316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4875" y="841375"/>
                        <a:ext cx="6638925" cy="1063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7285975"/>
              </p:ext>
            </p:extLst>
          </p:nvPr>
        </p:nvGraphicFramePr>
        <p:xfrm>
          <a:off x="838200" y="2628364"/>
          <a:ext cx="7015163" cy="181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36" name="Equation" r:id="rId5" imgW="2844720" imgH="736560" progId="Equation.DSMT4">
                  <p:embed/>
                </p:oleObj>
              </mc:Choice>
              <mc:Fallback>
                <p:oleObj name="Equation" r:id="rId5" imgW="2844720" imgH="7365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628364"/>
                        <a:ext cx="7015163" cy="181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9801433"/>
              </p:ext>
            </p:extLst>
          </p:nvPr>
        </p:nvGraphicFramePr>
        <p:xfrm>
          <a:off x="647700" y="5275262"/>
          <a:ext cx="8267700" cy="1125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37" name="Equation" r:id="rId7" imgW="3352680" imgH="457200" progId="Equation.DSMT4">
                  <p:embed/>
                </p:oleObj>
              </mc:Choice>
              <mc:Fallback>
                <p:oleObj name="Equation" r:id="rId7" imgW="3352680" imgH="457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" y="5275262"/>
                        <a:ext cx="8267700" cy="1125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05901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81000"/>
            <a:ext cx="8001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The fields for the incident and reflected waves are the same as for the isotropic case.</a:t>
            </a: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Note that, consistent with Snell’s law:</a:t>
            </a:r>
          </a:p>
          <a:p>
            <a:r>
              <a:rPr lang="en-US" sz="2400" dirty="0">
                <a:latin typeface="+mj-lt"/>
              </a:rPr>
              <a:t>Continuity conditions at the </a:t>
            </a:r>
            <a:r>
              <a:rPr lang="en-US" sz="2400" i="1" dirty="0">
                <a:latin typeface="+mj-lt"/>
              </a:rPr>
              <a:t>y=0</a:t>
            </a:r>
            <a:r>
              <a:rPr lang="en-US" sz="2400" dirty="0">
                <a:latin typeface="+mj-lt"/>
              </a:rPr>
              <a:t> plane must be applied for the following fields:</a:t>
            </a: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There will be two different solutions, depending of the polarization of the incident field.</a:t>
            </a:r>
          </a:p>
          <a:p>
            <a:r>
              <a:rPr lang="en-US" sz="2400" dirty="0">
                <a:latin typeface="+mj-lt"/>
              </a:rPr>
              <a:t>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7050234"/>
              </p:ext>
            </p:extLst>
          </p:nvPr>
        </p:nvGraphicFramePr>
        <p:xfrm>
          <a:off x="1066800" y="1181517"/>
          <a:ext cx="3570287" cy="200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50" name="Equation" r:id="rId3" imgW="1447560" imgH="812520" progId="Equation.DSMT4">
                  <p:embed/>
                </p:oleObj>
              </mc:Choice>
              <mc:Fallback>
                <p:oleObj name="Equation" r:id="rId3" imgW="1447560" imgH="81252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181517"/>
                        <a:ext cx="3570287" cy="2001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4506495"/>
              </p:ext>
            </p:extLst>
          </p:nvPr>
        </p:nvGraphicFramePr>
        <p:xfrm>
          <a:off x="5791200" y="3233757"/>
          <a:ext cx="1439863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51" name="Equation" r:id="rId5" imgW="583920" imgH="228600" progId="Equation.DSMT4">
                  <p:embed/>
                </p:oleObj>
              </mc:Choice>
              <mc:Fallback>
                <p:oleObj name="Equation" r:id="rId5" imgW="58392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3233757"/>
                        <a:ext cx="1439863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0216658"/>
              </p:ext>
            </p:extLst>
          </p:nvPr>
        </p:nvGraphicFramePr>
        <p:xfrm>
          <a:off x="242888" y="4624388"/>
          <a:ext cx="8639175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52" name="Equation" r:id="rId7" imgW="3504960" imgH="241200" progId="Equation.DSMT4">
                  <p:embed/>
                </p:oleObj>
              </mc:Choice>
              <mc:Fallback>
                <p:oleObj name="Equation" r:id="rId7" imgW="3504960" imgH="241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8" y="4624388"/>
                        <a:ext cx="8639175" cy="59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31103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048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for s-polarization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1435331"/>
              </p:ext>
            </p:extLst>
          </p:nvPr>
        </p:nvGraphicFramePr>
        <p:xfrm>
          <a:off x="609600" y="914400"/>
          <a:ext cx="8237538" cy="161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68" name="Equation" r:id="rId3" imgW="3809880" imgH="736560" progId="Equation.DSMT4">
                  <p:embed/>
                </p:oleObj>
              </mc:Choice>
              <mc:Fallback>
                <p:oleObj name="Equation" r:id="rId3" imgW="3809880" imgH="7365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914400"/>
                        <a:ext cx="8237538" cy="161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6345088"/>
              </p:ext>
            </p:extLst>
          </p:nvPr>
        </p:nvGraphicFramePr>
        <p:xfrm>
          <a:off x="533400" y="2514600"/>
          <a:ext cx="8128000" cy="105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69" name="Equation" r:id="rId5" imgW="3759120" imgH="482400" progId="Equation.DSMT4">
                  <p:embed/>
                </p:oleObj>
              </mc:Choice>
              <mc:Fallback>
                <p:oleObj name="Equation" r:id="rId5" imgW="3759120" imgH="482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14600"/>
                        <a:ext cx="8128000" cy="1055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0216366"/>
              </p:ext>
            </p:extLst>
          </p:nvPr>
        </p:nvGraphicFramePr>
        <p:xfrm>
          <a:off x="1763395" y="3962400"/>
          <a:ext cx="2168525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70" name="Equation" r:id="rId7" imgW="1002960" imgH="469800" progId="Equation.DSMT4">
                  <p:embed/>
                </p:oleObj>
              </mc:Choice>
              <mc:Fallback>
                <p:oleObj name="Equation" r:id="rId7" imgW="1002960" imgH="469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395" y="3962400"/>
                        <a:ext cx="2168525" cy="10287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86554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048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for p-polarization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5822218"/>
              </p:ext>
            </p:extLst>
          </p:nvPr>
        </p:nvGraphicFramePr>
        <p:xfrm>
          <a:off x="2462213" y="511175"/>
          <a:ext cx="4530725" cy="322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84" name="Equation" r:id="rId3" imgW="2095200" imgH="1473120" progId="Equation.DSMT4">
                  <p:embed/>
                </p:oleObj>
              </mc:Choice>
              <mc:Fallback>
                <p:oleObj name="Equation" r:id="rId3" imgW="2095200" imgH="1473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2213" y="511175"/>
                        <a:ext cx="4530725" cy="322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8549334"/>
              </p:ext>
            </p:extLst>
          </p:nvPr>
        </p:nvGraphicFramePr>
        <p:xfrm>
          <a:off x="228600" y="3747511"/>
          <a:ext cx="8610600" cy="14340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85" name="Equation" r:id="rId5" imgW="4165560" imgH="685800" progId="Equation.DSMT4">
                  <p:embed/>
                </p:oleObj>
              </mc:Choice>
              <mc:Fallback>
                <p:oleObj name="Equation" r:id="rId5" imgW="416556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747511"/>
                        <a:ext cx="8610600" cy="14340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3351228"/>
              </p:ext>
            </p:extLst>
          </p:nvPr>
        </p:nvGraphicFramePr>
        <p:xfrm>
          <a:off x="2346325" y="5295900"/>
          <a:ext cx="2606675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86" name="Equation" r:id="rId7" imgW="1206360" imgH="469800" progId="Equation.DSMT4">
                  <p:embed/>
                </p:oleObj>
              </mc:Choice>
              <mc:Fallback>
                <p:oleObj name="Equation" r:id="rId7" imgW="1206360" imgH="469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6325" y="5295900"/>
                        <a:ext cx="2606675" cy="10287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06054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3048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Extension of analysis to complex dielectric functions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1921555"/>
              </p:ext>
            </p:extLst>
          </p:nvPr>
        </p:nvGraphicFramePr>
        <p:xfrm>
          <a:off x="685800" y="1323975"/>
          <a:ext cx="6891338" cy="413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5" name="Equation" r:id="rId3" imgW="3187440" imgH="1892160" progId="Equation.DSMT4">
                  <p:embed/>
                </p:oleObj>
              </mc:Choice>
              <mc:Fallback>
                <p:oleObj name="Equation" r:id="rId3" imgW="3187440" imgH="1892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323975"/>
                        <a:ext cx="6891338" cy="413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0218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00062" y="457200"/>
            <a:ext cx="8262938" cy="4953000"/>
            <a:chOff x="-322929" y="137692"/>
            <a:chExt cx="10295233" cy="5459143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70540501"/>
                </p:ext>
              </p:extLst>
            </p:nvPr>
          </p:nvGraphicFramePr>
          <p:xfrm>
            <a:off x="-322929" y="1608207"/>
            <a:ext cx="10295233" cy="39886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578" name="Equation" r:id="rId3" imgW="3809880" imgH="1473120" progId="Equation.DSMT4">
                    <p:embed/>
                  </p:oleObj>
                </mc:Choice>
                <mc:Fallback>
                  <p:oleObj name="Equation" r:id="rId3" imgW="3809880" imgH="14731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322929" y="1608207"/>
                          <a:ext cx="10295233" cy="39886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ctangle 8"/>
            <p:cNvSpPr/>
            <p:nvPr/>
          </p:nvSpPr>
          <p:spPr>
            <a:xfrm>
              <a:off x="681086" y="137692"/>
              <a:ext cx="697492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+mj-lt"/>
                </a:rPr>
                <a:t>Maxwell’s equations</a:t>
              </a:r>
              <a:endPara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45287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5113984"/>
              </p:ext>
            </p:extLst>
          </p:nvPr>
        </p:nvGraphicFramePr>
        <p:xfrm>
          <a:off x="762000" y="2895600"/>
          <a:ext cx="5083175" cy="169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27" name="数式" r:id="rId3" imgW="2628720" imgH="863280" progId="Equation.3">
                  <p:embed/>
                </p:oleObj>
              </mc:Choice>
              <mc:Fallback>
                <p:oleObj name="数式" r:id="rId3" imgW="262872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895600"/>
                        <a:ext cx="5083175" cy="169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73967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Maxwell’s equations without sources  -- continued: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7703202"/>
              </p:ext>
            </p:extLst>
          </p:nvPr>
        </p:nvGraphicFramePr>
        <p:xfrm>
          <a:off x="762000" y="609600"/>
          <a:ext cx="5162550" cy="2326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28" name="数式" r:id="rId5" imgW="2793960" imgH="1244520" progId="Equation.3">
                  <p:embed/>
                </p:oleObj>
              </mc:Choice>
              <mc:Fallback>
                <p:oleObj name="数式" r:id="rId5" imgW="2793960" imgH="1244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09600"/>
                        <a:ext cx="5162550" cy="23260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3381327"/>
              </p:ext>
            </p:extLst>
          </p:nvPr>
        </p:nvGraphicFramePr>
        <p:xfrm>
          <a:off x="1025525" y="4800600"/>
          <a:ext cx="4433888" cy="161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29" name="数式" r:id="rId7" imgW="2400120" imgH="863280" progId="Equation.3">
                  <p:embed/>
                </p:oleObj>
              </mc:Choice>
              <mc:Fallback>
                <p:oleObj name="数式" r:id="rId7" imgW="240012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5525" y="4800600"/>
                        <a:ext cx="4433888" cy="161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6997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998856"/>
              </p:ext>
            </p:extLst>
          </p:nvPr>
        </p:nvGraphicFramePr>
        <p:xfrm>
          <a:off x="1479550" y="1006475"/>
          <a:ext cx="4859338" cy="3929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88" name="数式" r:id="rId3" imgW="1638000" imgH="1307880" progId="Equation.3">
                  <p:embed/>
                </p:oleObj>
              </mc:Choice>
              <mc:Fallback>
                <p:oleObj name="数式" r:id="rId3" imgW="1638000" imgH="1307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9550" y="1006475"/>
                        <a:ext cx="4859338" cy="3929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52400" y="762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Maxwell’s equations without sources  -- continued:</a:t>
            </a:r>
          </a:p>
          <a:p>
            <a:r>
              <a:rPr lang="en-US" sz="2400" dirty="0">
                <a:latin typeface="+mj-lt"/>
              </a:rPr>
              <a:t>    Both E and B fields are solutions to a wave equation: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7327500"/>
              </p:ext>
            </p:extLst>
          </p:nvPr>
        </p:nvGraphicFramePr>
        <p:xfrm>
          <a:off x="304800" y="4953000"/>
          <a:ext cx="8701088" cy="1373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89" name="数式" r:id="rId5" imgW="2933640" imgH="457200" progId="Equation.3">
                  <p:embed/>
                </p:oleObj>
              </mc:Choice>
              <mc:Fallback>
                <p:oleObj name="数式" r:id="rId5" imgW="29336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953000"/>
                        <a:ext cx="8701088" cy="1373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617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762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Maxwell’s equations without sources  -- continued: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8684398"/>
              </p:ext>
            </p:extLst>
          </p:nvPr>
        </p:nvGraphicFramePr>
        <p:xfrm>
          <a:off x="290512" y="515092"/>
          <a:ext cx="8167688" cy="2685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745" name="数式" r:id="rId3" imgW="2933640" imgH="952200" progId="Equation.3">
                  <p:embed/>
                </p:oleObj>
              </mc:Choice>
              <mc:Fallback>
                <p:oleObj name="数式" r:id="rId3" imgW="2933640" imgH="952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12" y="515092"/>
                        <a:ext cx="8167688" cy="26853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3131403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Note:  </a:t>
            </a:r>
            <a:r>
              <a:rPr lang="en-US" sz="2400" i="1" dirty="0">
                <a:latin typeface="Symbol" pitchFamily="18" charset="2"/>
              </a:rPr>
              <a:t>e, m</a:t>
            </a:r>
            <a:r>
              <a:rPr lang="en-US" sz="2400" i="1" dirty="0">
                <a:latin typeface="+mj-lt"/>
              </a:rPr>
              <a:t>, n, k</a:t>
            </a:r>
            <a:r>
              <a:rPr lang="en-US" sz="2400" dirty="0">
                <a:latin typeface="+mj-lt"/>
              </a:rPr>
              <a:t> can all be complex; for the moment we will assume that they are all real (no dissipation).</a:t>
            </a:r>
            <a:r>
              <a:rPr lang="en-US" sz="2400" i="1" dirty="0">
                <a:latin typeface="+mj-lt"/>
              </a:rPr>
              <a:t> 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3052580"/>
              </p:ext>
            </p:extLst>
          </p:nvPr>
        </p:nvGraphicFramePr>
        <p:xfrm>
          <a:off x="914400" y="4038600"/>
          <a:ext cx="4857750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746" name="Equation" r:id="rId5" imgW="2628720" imgH="1346040" progId="Equation.DSMT4">
                  <p:embed/>
                </p:oleObj>
              </mc:Choice>
              <mc:Fallback>
                <p:oleObj name="Equation" r:id="rId5" imgW="2628720" imgH="1346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038600"/>
                        <a:ext cx="4857750" cy="251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0108229"/>
              </p:ext>
            </p:extLst>
          </p:nvPr>
        </p:nvGraphicFramePr>
        <p:xfrm>
          <a:off x="6858000" y="4057650"/>
          <a:ext cx="122903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747" name="Equation" r:id="rId7" imgW="634680" imgH="393480" progId="Equation.DSMT4">
                  <p:embed/>
                </p:oleObj>
              </mc:Choice>
              <mc:Fallback>
                <p:oleObj name="Equation" r:id="rId7" imgW="634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858000" y="4057650"/>
                        <a:ext cx="1229032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598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762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of Maxwell’s equations without sources  -- continued: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228969"/>
              </p:ext>
            </p:extLst>
          </p:nvPr>
        </p:nvGraphicFramePr>
        <p:xfrm>
          <a:off x="290933" y="530109"/>
          <a:ext cx="7176667" cy="2613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45" name="数式" r:id="rId3" imgW="3390840" imgH="1218960" progId="Equation.3">
                  <p:embed/>
                </p:oleObj>
              </mc:Choice>
              <mc:Fallback>
                <p:oleObj name="数式" r:id="rId3" imgW="3390840" imgH="1218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933" y="530109"/>
                        <a:ext cx="7176667" cy="26130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6807874"/>
              </p:ext>
            </p:extLst>
          </p:nvPr>
        </p:nvGraphicFramePr>
        <p:xfrm>
          <a:off x="731836" y="3890702"/>
          <a:ext cx="5211763" cy="265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46" name="Equation" r:id="rId5" imgW="2222280" imgH="1117440" progId="Equation.DSMT4">
                  <p:embed/>
                </p:oleObj>
              </mc:Choice>
              <mc:Fallback>
                <p:oleObj name="Equation" r:id="rId5" imgW="2222280" imgH="1117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836" y="3890702"/>
                        <a:ext cx="5211763" cy="2654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7010400" y="4572000"/>
            <a:ext cx="0" cy="1143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6096000" y="5715000"/>
            <a:ext cx="9144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7010400" y="5715000"/>
            <a:ext cx="1371600" cy="457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162800" y="45720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E</a:t>
            </a:r>
            <a:r>
              <a:rPr lang="en-US" sz="2400" b="1" baseline="-25000" dirty="0">
                <a:latin typeface="+mj-lt"/>
              </a:rPr>
              <a:t>0</a:t>
            </a:r>
            <a:endParaRPr lang="en-US" sz="2400" b="1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43600" y="55626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B</a:t>
            </a:r>
            <a:r>
              <a:rPr lang="en-US" sz="2400" b="1" baseline="-25000" dirty="0">
                <a:latin typeface="+mj-lt"/>
              </a:rPr>
              <a:t>0</a:t>
            </a:r>
            <a:endParaRPr lang="en-US" sz="2400" b="1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20000" y="59391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k</a:t>
            </a:r>
          </a:p>
        </p:txBody>
      </p: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9D066FD1-6578-4D8B-B30F-6051C388D5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5127582"/>
              </p:ext>
            </p:extLst>
          </p:nvPr>
        </p:nvGraphicFramePr>
        <p:xfrm>
          <a:off x="3459717" y="2999048"/>
          <a:ext cx="4160283" cy="965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47" name="Equation" r:id="rId7" imgW="1879560" imgH="431640" progId="Equation.DSMT4">
                  <p:embed/>
                </p:oleObj>
              </mc:Choice>
              <mc:Fallback>
                <p:oleObj name="Equation" r:id="rId7" imgW="1879560" imgH="43164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9717" y="2999048"/>
                        <a:ext cx="4160283" cy="9659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4094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6B7D72-ABD9-42D2-A570-EF7FF5748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02/25/2022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AA0368-C80C-452A-868B-B200A6166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D5859C-3269-4052-A7F0-35A51C818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C4EF11-109E-4A18-B8FB-0D4DC0CB8D8E}"/>
              </a:ext>
            </a:extLst>
          </p:cNvPr>
          <p:cNvSpPr txBox="1"/>
          <p:nvPr/>
        </p:nvSpPr>
        <p:spPr>
          <a:xfrm>
            <a:off x="0" y="-32225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Detailed analysis of reflection and refraction of plane polarized electromagnetic waves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EF7CB86-C76D-450E-B563-574E11CEA2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472114"/>
            <a:ext cx="3933825" cy="53054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07286F6-54C6-4E19-9985-4FF9525F791C}"/>
              </a:ext>
            </a:extLst>
          </p:cNvPr>
          <p:cNvSpPr txBox="1"/>
          <p:nvPr/>
        </p:nvSpPr>
        <p:spPr>
          <a:xfrm>
            <a:off x="6172200" y="5692536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1788-1827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FF9C1B-5C5B-4015-BD53-DAAFB62B6516}"/>
              </a:ext>
            </a:extLst>
          </p:cNvPr>
          <p:cNvSpPr txBox="1"/>
          <p:nvPr/>
        </p:nvSpPr>
        <p:spPr>
          <a:xfrm>
            <a:off x="208613" y="1195827"/>
            <a:ext cx="4343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apparently, Fresnel deduced properties of reflection and refraction before Maxwell’s equations were published.     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However, we can see how these results follow directly from Maxwell’s equations.</a:t>
            </a:r>
          </a:p>
        </p:txBody>
      </p:sp>
    </p:spTree>
    <p:extLst>
      <p:ext uri="{BB962C8B-B14F-4D97-AF65-F5344CB8AC3E}">
        <p14:creationId xmlns:p14="http://schemas.microsoft.com/office/powerpoint/2010/main" val="2714566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02/25/2022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Reflection and refraction of plane electromagnetic waves at a plane interface between dielectrics (assumed to be lossless)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1447800" y="1524000"/>
            <a:ext cx="6019800" cy="4724400"/>
            <a:chOff x="1447800" y="1524000"/>
            <a:chExt cx="6019800" cy="4724400"/>
          </a:xfrm>
        </p:grpSpPr>
        <p:sp>
          <p:nvSpPr>
            <p:cNvPr id="6" name="Rectangle 5"/>
            <p:cNvSpPr/>
            <p:nvPr/>
          </p:nvSpPr>
          <p:spPr>
            <a:xfrm>
              <a:off x="1447800" y="1524000"/>
              <a:ext cx="6019800" cy="2362200"/>
            </a:xfrm>
            <a:prstGeom prst="rect">
              <a:avLst/>
            </a:prstGeom>
            <a:solidFill>
              <a:schemeClr val="accent1">
                <a:alpha val="3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447800" y="3886200"/>
              <a:ext cx="6019800" cy="2362200"/>
            </a:xfrm>
            <a:prstGeom prst="rect">
              <a:avLst/>
            </a:prstGeom>
            <a:solidFill>
              <a:srgbClr val="DA32AA">
                <a:alpha val="3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752600" y="1905000"/>
              <a:ext cx="1295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Symbol" pitchFamily="18" charset="2"/>
                </a:rPr>
                <a:t>m</a:t>
              </a:r>
              <a:r>
                <a:rPr lang="en-US" sz="2400" dirty="0">
                  <a:latin typeface="+mj-lt"/>
                </a:rPr>
                <a:t>’</a:t>
              </a:r>
              <a:r>
                <a:rPr lang="en-US" sz="2400" dirty="0">
                  <a:latin typeface="Symbol" pitchFamily="18" charset="2"/>
                </a:rPr>
                <a:t> e</a:t>
              </a:r>
              <a:r>
                <a:rPr lang="en-US" sz="2400" dirty="0"/>
                <a:t>’</a:t>
              </a:r>
              <a:endParaRPr lang="en-US" sz="2400" dirty="0">
                <a:latin typeface="Symbol" pitchFamily="18" charset="2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676400" y="4114800"/>
              <a:ext cx="1295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Symbol" pitchFamily="18" charset="2"/>
                </a:rPr>
                <a:t>m e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2819400" y="3886200"/>
              <a:ext cx="1295400" cy="19812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4114800" y="3886200"/>
              <a:ext cx="1219200" cy="19812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114800" y="1676400"/>
              <a:ext cx="0" cy="41910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4114800" y="2819400"/>
              <a:ext cx="2209800" cy="10668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029200" y="2891135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k’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124200" y="4341167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>
                  <a:latin typeface="+mj-lt"/>
                </a:rPr>
                <a:t>k</a:t>
              </a:r>
              <a:r>
                <a:rPr lang="en-US" sz="2400" baseline="-25000" dirty="0" err="1">
                  <a:latin typeface="+mj-lt"/>
                </a:rPr>
                <a:t>i</a:t>
              </a:r>
              <a:endParaRPr lang="en-US" sz="2400" b="1" dirty="0">
                <a:latin typeface="+mj-lt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495800" y="4186535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>
                  <a:latin typeface="+mj-lt"/>
                </a:rPr>
                <a:t>k</a:t>
              </a:r>
              <a:r>
                <a:rPr lang="en-US" sz="2400" baseline="-25000" dirty="0" err="1">
                  <a:latin typeface="+mj-lt"/>
                </a:rPr>
                <a:t>R</a:t>
              </a:r>
              <a:endParaRPr lang="en-US" sz="2400" b="1" dirty="0">
                <a:latin typeface="+mj-lt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733800" y="45720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i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191000" y="45720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+mj-lt"/>
                </a:rPr>
                <a:t>R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114800" y="3195935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>
                  <a:latin typeface="Symbol" pitchFamily="18" charset="2"/>
                </a:rPr>
                <a:t>q</a:t>
              </a:r>
            </a:p>
          </p:txBody>
        </p:sp>
        <p:sp>
          <p:nvSpPr>
            <p:cNvPr id="24" name="Arc 23"/>
            <p:cNvSpPr/>
            <p:nvPr/>
          </p:nvSpPr>
          <p:spPr>
            <a:xfrm>
              <a:off x="3733800" y="3200400"/>
              <a:ext cx="914400" cy="685800"/>
            </a:xfrm>
            <a:prstGeom prst="arc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Arc 24"/>
            <p:cNvSpPr/>
            <p:nvPr/>
          </p:nvSpPr>
          <p:spPr>
            <a:xfrm rot="10388273">
              <a:off x="3607134" y="4414369"/>
              <a:ext cx="914400" cy="685800"/>
            </a:xfrm>
            <a:prstGeom prst="arc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Arc 25"/>
            <p:cNvSpPr/>
            <p:nvPr/>
          </p:nvSpPr>
          <p:spPr>
            <a:xfrm rot="7066266">
              <a:off x="3903168" y="4350591"/>
              <a:ext cx="914400" cy="685800"/>
            </a:xfrm>
            <a:prstGeom prst="arc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01363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15324</TotalTime>
  <Words>789</Words>
  <Application>Microsoft Office PowerPoint</Application>
  <PresentationFormat>On-screen Show (4:3)</PresentationFormat>
  <Paragraphs>237</Paragraphs>
  <Slides>27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Calibri</vt:lpstr>
      <vt:lpstr>Symbol</vt:lpstr>
      <vt:lpstr>Office Theme</vt:lpstr>
      <vt:lpstr>Equation</vt:lpstr>
      <vt:lpstr>数式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889</cp:revision>
  <cp:lastPrinted>2020-02-18T06:12:13Z</cp:lastPrinted>
  <dcterms:created xsi:type="dcterms:W3CDTF">2012-01-10T18:32:24Z</dcterms:created>
  <dcterms:modified xsi:type="dcterms:W3CDTF">2022-02-25T15:12:22Z</dcterms:modified>
</cp:coreProperties>
</file>