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406" r:id="rId3"/>
    <p:sldId id="357" r:id="rId4"/>
    <p:sldId id="358" r:id="rId5"/>
    <p:sldId id="359" r:id="rId6"/>
    <p:sldId id="360" r:id="rId7"/>
    <p:sldId id="361" r:id="rId8"/>
    <p:sldId id="409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4" r:id="rId18"/>
    <p:sldId id="408" r:id="rId19"/>
    <p:sldId id="375" r:id="rId20"/>
    <p:sldId id="376" r:id="rId21"/>
    <p:sldId id="377" r:id="rId22"/>
    <p:sldId id="401" r:id="rId23"/>
    <p:sldId id="402" r:id="rId24"/>
    <p:sldId id="403" r:id="rId25"/>
    <p:sldId id="404" r:id="rId26"/>
    <p:sldId id="405" r:id="rId27"/>
    <p:sldId id="400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1" d="100"/>
          <a:sy n="51" d="100"/>
        </p:scale>
        <p:origin x="119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-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5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4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1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3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about Lecture 17: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Read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Plane polarized electromagnetic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Reflectance and transmittance of electromagnetic waves – extension to anisotropy and complexity</a:t>
            </a: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" y="838200"/>
            <a:ext cx="3009900" cy="2362200"/>
            <a:chOff x="1447800" y="1524000"/>
            <a:chExt cx="6019800" cy="4724400"/>
          </a:xfrm>
        </p:grpSpPr>
        <p:sp>
          <p:nvSpPr>
            <p:cNvPr id="7" name="Rectangle 6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1905000"/>
              <a:ext cx="1981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</a:t>
              </a:r>
              <a:r>
                <a:rPr lang="en-US" sz="2400" dirty="0">
                  <a:latin typeface="+mj-lt"/>
                </a:rPr>
                <a:t>’</a:t>
              </a:r>
              <a:r>
                <a:rPr lang="en-US" sz="2400" dirty="0">
                  <a:latin typeface="Symbol" pitchFamily="18" charset="2"/>
                </a:rPr>
                <a:t> e</a:t>
              </a:r>
              <a:r>
                <a:rPr lang="en-US" sz="2400" dirty="0"/>
                <a:t>’</a:t>
              </a:r>
              <a:endParaRPr lang="en-US" sz="2400" dirty="0">
                <a:latin typeface="Symbol" pitchFamily="18" charset="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29200" y="3121968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k’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396240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8200" y="4186536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R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814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86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8600" y="2895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274456"/>
              </p:ext>
            </p:extLst>
          </p:nvPr>
        </p:nvGraphicFramePr>
        <p:xfrm>
          <a:off x="1484313" y="3240425"/>
          <a:ext cx="5794375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4" name="数式" r:id="rId3" imgW="2679480" imgH="1600200" progId="Equation.3">
                  <p:embed/>
                </p:oleObj>
              </mc:Choice>
              <mc:Fallback>
                <p:oleObj name="数式" r:id="rId3" imgW="267948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3240425"/>
                        <a:ext cx="5794375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381325"/>
              </p:ext>
            </p:extLst>
          </p:nvPr>
        </p:nvGraphicFramePr>
        <p:xfrm>
          <a:off x="3773488" y="1036638"/>
          <a:ext cx="5218112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5" name="数式" r:id="rId5" imgW="2412720" imgH="901440" progId="Equation.3">
                  <p:embed/>
                </p:oleObj>
              </mc:Choice>
              <mc:Fallback>
                <p:oleObj name="数式" r:id="rId5" imgW="24127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1036638"/>
                        <a:ext cx="5218112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301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808" y="7486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93290"/>
              </p:ext>
            </p:extLst>
          </p:nvPr>
        </p:nvGraphicFramePr>
        <p:xfrm>
          <a:off x="1733550" y="3602038"/>
          <a:ext cx="5602288" cy="261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1" name="Equation" r:id="rId3" imgW="2590560" imgH="1193760" progId="Equation.DSMT4">
                  <p:embed/>
                </p:oleObj>
              </mc:Choice>
              <mc:Fallback>
                <p:oleObj name="Equation" r:id="rId3" imgW="259056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602038"/>
                        <a:ext cx="5602288" cy="261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457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62653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12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78792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13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536642"/>
              </p:ext>
            </p:extLst>
          </p:nvPr>
        </p:nvGraphicFramePr>
        <p:xfrm>
          <a:off x="3919537" y="1351816"/>
          <a:ext cx="4727325" cy="200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4" name="Equation" r:id="rId9" imgW="1942920" imgH="812520" progId="Equation.DSMT4">
                  <p:embed/>
                </p:oleObj>
              </mc:Choice>
              <mc:Fallback>
                <p:oleObj name="Equation" r:id="rId9" imgW="1942920" imgH="81252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37" y="1351816"/>
                        <a:ext cx="4727325" cy="2000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737927" y="518596"/>
            <a:ext cx="4994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Snell’s law – matching phase factors at boundary plane </a:t>
            </a:r>
            <a:r>
              <a:rPr lang="en-US" sz="2400" i="1" dirty="0">
                <a:latin typeface="+mj-lt"/>
              </a:rPr>
              <a:t>z=0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177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74448"/>
              </p:ext>
            </p:extLst>
          </p:nvPr>
        </p:nvGraphicFramePr>
        <p:xfrm>
          <a:off x="1196975" y="3241675"/>
          <a:ext cx="6673850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5" name="数式" r:id="rId3" imgW="3085920" imgH="1523880" progId="Equation.3">
                  <p:embed/>
                </p:oleObj>
              </mc:Choice>
              <mc:Fallback>
                <p:oleObj name="数式" r:id="rId3" imgW="308592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241675"/>
                        <a:ext cx="6673850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886634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96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3316511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97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28596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" y="61913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766973"/>
              </p:ext>
            </p:extLst>
          </p:nvPr>
        </p:nvGraphicFramePr>
        <p:xfrm>
          <a:off x="4688522" y="477044"/>
          <a:ext cx="3983038" cy="380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17" name="Equation" r:id="rId3" imgW="1841400" imgH="1739880" progId="Equation.DSMT4">
                  <p:embed/>
                </p:oleObj>
              </mc:Choice>
              <mc:Fallback>
                <p:oleObj name="Equation" r:id="rId3" imgW="1841400" imgH="1739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8522" y="477044"/>
                        <a:ext cx="3983038" cy="380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467209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018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149736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019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936430"/>
              </p:ext>
            </p:extLst>
          </p:nvPr>
        </p:nvGraphicFramePr>
        <p:xfrm>
          <a:off x="201295" y="3280410"/>
          <a:ext cx="3597275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20" name="Equation" r:id="rId9" imgW="1663560" imgH="1574640" progId="Equation.DSMT4">
                  <p:embed/>
                </p:oleObj>
              </mc:Choice>
              <mc:Fallback>
                <p:oleObj name="Equation" r:id="rId9" imgW="166356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" y="3280410"/>
                        <a:ext cx="3597275" cy="344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90898"/>
              </p:ext>
            </p:extLst>
          </p:nvPr>
        </p:nvGraphicFramePr>
        <p:xfrm>
          <a:off x="4645025" y="4772025"/>
          <a:ext cx="33194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21" name="Equation" r:id="rId11" imgW="1447560" imgH="507960" progId="Equation.DSMT4">
                  <p:embed/>
                </p:oleObj>
              </mc:Choice>
              <mc:Fallback>
                <p:oleObj name="Equation" r:id="rId11" imgW="14475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45025" y="4772025"/>
                        <a:ext cx="3319463" cy="116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103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952182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006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9919296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007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630664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s-polarization –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field “polarized” perpendicular to plane of incidence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557361"/>
              </p:ext>
            </p:extLst>
          </p:nvPr>
        </p:nvGraphicFramePr>
        <p:xfrm>
          <a:off x="3244850" y="1435100"/>
          <a:ext cx="5795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08" name="Equation" r:id="rId7" imgW="2679480" imgH="1143000" progId="Equation.DSMT4">
                  <p:embed/>
                </p:oleObj>
              </mc:Choice>
              <mc:Fallback>
                <p:oleObj name="Equation" r:id="rId7" imgW="267948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1435100"/>
                        <a:ext cx="5795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840439"/>
              </p:ext>
            </p:extLst>
          </p:nvPr>
        </p:nvGraphicFramePr>
        <p:xfrm>
          <a:off x="571500" y="3861098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09" name="数式" r:id="rId9" imgW="3251160" imgH="1066680" progId="Equation.3">
                  <p:embed/>
                </p:oleObj>
              </mc:Choice>
              <mc:Fallback>
                <p:oleObj name="数式" r:id="rId9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861098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4853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464886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030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491815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031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541456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p-polarization –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field “polarized” parallel to plane of incidence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453234"/>
              </p:ext>
            </p:extLst>
          </p:nvPr>
        </p:nvGraphicFramePr>
        <p:xfrm>
          <a:off x="605790" y="39624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32" name="数式" r:id="rId7" imgW="3251160" imgH="1066680" progId="Equation.3">
                  <p:embed/>
                </p:oleObj>
              </mc:Choice>
              <mc:Fallback>
                <p:oleObj name="数式" r:id="rId7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" y="39624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036185"/>
              </p:ext>
            </p:extLst>
          </p:nvPr>
        </p:nvGraphicFramePr>
        <p:xfrm>
          <a:off x="3290888" y="1397000"/>
          <a:ext cx="5795962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33" name="Equation" r:id="rId9" imgW="2679480" imgH="1143000" progId="Equation.DSMT4">
                  <p:embed/>
                </p:oleObj>
              </mc:Choice>
              <mc:Fallback>
                <p:oleObj name="Equation" r:id="rId9" imgW="267948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1397000"/>
                        <a:ext cx="5795962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797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22238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32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3704738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33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872645"/>
              </p:ext>
            </p:extLst>
          </p:nvPr>
        </p:nvGraphicFramePr>
        <p:xfrm>
          <a:off x="496888" y="4114800"/>
          <a:ext cx="724852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34" name="Equation" r:id="rId7" imgW="3352680" imgH="927000" progId="Equation.DSMT4">
                  <p:embed/>
                </p:oleObj>
              </mc:Choice>
              <mc:Fallback>
                <p:oleObj name="Equation" r:id="rId7" imgW="335268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4114800"/>
                        <a:ext cx="724852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4F82B62-FF2F-4C19-8376-CA76B8BBB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438208"/>
              </p:ext>
            </p:extLst>
          </p:nvPr>
        </p:nvGraphicFramePr>
        <p:xfrm>
          <a:off x="3912127" y="1326679"/>
          <a:ext cx="4360848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35" name="Equation" r:id="rId9" imgW="2298600" imgH="711000" progId="Equation.DSMT4">
                  <p:embed/>
                </p:oleObj>
              </mc:Choice>
              <mc:Fallback>
                <p:oleObj name="Equation" r:id="rId9" imgW="22986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12127" y="1326679"/>
                        <a:ext cx="4360848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574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11379"/>
              </p:ext>
            </p:extLst>
          </p:nvPr>
        </p:nvGraphicFramePr>
        <p:xfrm>
          <a:off x="457200" y="518047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04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8047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6382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s-polarization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EED35F-7593-4698-88EF-326CE10802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660346"/>
              </p:ext>
            </p:extLst>
          </p:nvPr>
        </p:nvGraphicFramePr>
        <p:xfrm>
          <a:off x="533400" y="2986800"/>
          <a:ext cx="5863859" cy="3236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05" name="Equation" r:id="rId5" imgW="2946240" imgH="1625400" progId="Equation.DSMT4">
                  <p:embed/>
                </p:oleObj>
              </mc:Choice>
              <mc:Fallback>
                <p:oleObj name="Equation" r:id="rId5" imgW="294624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2986800"/>
                        <a:ext cx="5863859" cy="3236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0900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593437"/>
              </p:ext>
            </p:extLst>
          </p:nvPr>
        </p:nvGraphicFramePr>
        <p:xfrm>
          <a:off x="304800" y="305022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8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5022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9998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p-polarization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39AECEC-AA32-4D8F-87BA-ED31A552D2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024893"/>
              </p:ext>
            </p:extLst>
          </p:nvPr>
        </p:nvGraphicFramePr>
        <p:xfrm>
          <a:off x="762000" y="2805783"/>
          <a:ext cx="6400800" cy="3972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9" name="Equation" r:id="rId5" imgW="2946240" imgH="1828800" progId="Equation.DSMT4">
                  <p:embed/>
                </p:oleObj>
              </mc:Choice>
              <mc:Fallback>
                <p:oleObj name="Equation" r:id="rId5" imgW="294624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805783"/>
                        <a:ext cx="6400800" cy="3972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848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Special case:   normal incidence   (</a:t>
            </a:r>
            <a:r>
              <a:rPr lang="en-US" sz="2400" i="1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=0, </a:t>
            </a:r>
            <a:r>
              <a:rPr lang="en-US" sz="2400" i="1" dirty="0">
                <a:latin typeface="Symbol" pitchFamily="18" charset="2"/>
              </a:rPr>
              <a:t>q</a:t>
            </a:r>
            <a:r>
              <a:rPr lang="en-US" sz="2400" dirty="0">
                <a:latin typeface="+mj-lt"/>
              </a:rPr>
              <a:t>=0)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70986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4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777755"/>
              </p:ext>
            </p:extLst>
          </p:nvPr>
        </p:nvGraphicFramePr>
        <p:xfrm>
          <a:off x="1089024" y="2203449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5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4" y="2203449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85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1B3ABEE-85C3-42DB-B088-B10600A02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995"/>
            <a:ext cx="9144000" cy="27177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2362200"/>
            <a:ext cx="8991600" cy="2286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6AD80C-6D68-44C9-AF07-F5663696D3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1" y="3124200"/>
            <a:ext cx="9144000" cy="323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72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Multilayer dielectrics     (Problem #7.2)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3048000" cy="3429000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371600"/>
            <a:ext cx="1371600" cy="3429000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1371600"/>
            <a:ext cx="3657600" cy="3429000"/>
          </a:xfrm>
          <a:prstGeom prst="rect">
            <a:avLst/>
          </a:prstGeom>
          <a:solidFill>
            <a:srgbClr val="7030A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2590800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24384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81400" y="28194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2590800"/>
            <a:ext cx="213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 flipH="1">
            <a:off x="1219200" y="3086100"/>
            <a:ext cx="2362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40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1</a:t>
            </a:r>
            <a:endParaRPr lang="en-US" sz="2400" i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155448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213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i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3119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R</a:t>
            </a:r>
            <a:endParaRPr lang="en-US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8600" y="2814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  <a:r>
              <a:rPr lang="en-US" sz="2400" baseline="-25000" dirty="0">
                <a:latin typeface="+mj-lt"/>
              </a:rPr>
              <a:t>b</a:t>
            </a:r>
            <a:endParaRPr lang="en-US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a</a:t>
            </a:r>
            <a:endParaRPr lang="en-US" sz="2400" b="1" dirty="0">
              <a:latin typeface="+mj-lt"/>
            </a:endParaRPr>
          </a:p>
        </p:txBody>
      </p:sp>
      <p:sp>
        <p:nvSpPr>
          <p:cNvPr id="29" name="Right Brace 28"/>
          <p:cNvSpPr/>
          <p:nvPr/>
        </p:nvSpPr>
        <p:spPr>
          <a:xfrm rot="5400000">
            <a:off x="4076700" y="4381500"/>
            <a:ext cx="381000" cy="1371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14800" y="525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11130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 of analysis to anisotropic media --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3" t="19425" r="27983" b="15041"/>
          <a:stretch/>
        </p:blipFill>
        <p:spPr bwMode="auto">
          <a:xfrm>
            <a:off x="1409054" y="1032574"/>
            <a:ext cx="6058546" cy="536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603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the problem of determining the reflectance from an anisotropic medium with isotropic permeability </a:t>
            </a:r>
            <a:r>
              <a:rPr lang="en-US" sz="2400" dirty="0">
                <a:latin typeface="Symbol" pitchFamily="18" charset="2"/>
              </a:rPr>
              <a:t>m</a:t>
            </a:r>
            <a:r>
              <a:rPr lang="en-US" sz="2400" baseline="-25000" dirty="0">
                <a:latin typeface="Symbol" pitchFamily="18" charset="2"/>
              </a:rPr>
              <a:t>0 </a:t>
            </a:r>
            <a:r>
              <a:rPr lang="en-US" sz="2400" dirty="0"/>
              <a:t>and anisotropic permittivity </a:t>
            </a:r>
            <a:r>
              <a:rPr lang="en-US" sz="2400" dirty="0">
                <a:latin typeface="Symbol" pitchFamily="18" charset="2"/>
              </a:rPr>
              <a:t>e</a:t>
            </a:r>
            <a:r>
              <a:rPr lang="en-US" sz="2400" baseline="-25000" dirty="0">
                <a:latin typeface="Symbol" pitchFamily="18" charset="2"/>
              </a:rPr>
              <a:t>0 </a:t>
            </a:r>
            <a:r>
              <a:rPr lang="en-US" sz="2400" b="1" dirty="0">
                <a:latin typeface="Symbol" pitchFamily="18" charset="2"/>
              </a:rPr>
              <a:t>k </a:t>
            </a:r>
            <a:r>
              <a:rPr lang="en-US" sz="2400" dirty="0"/>
              <a:t>where:</a:t>
            </a:r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dirty="0"/>
          </a:p>
          <a:p>
            <a:r>
              <a:rPr lang="en-US" sz="2400" dirty="0"/>
              <a:t>By assumption, the wave vector in the medium is</a:t>
            </a:r>
          </a:p>
          <a:p>
            <a:r>
              <a:rPr lang="en-US" sz="2400" dirty="0"/>
              <a:t>confined to the </a:t>
            </a:r>
            <a:r>
              <a:rPr lang="en-US" sz="2400" i="1" dirty="0"/>
              <a:t>x-y</a:t>
            </a:r>
            <a:r>
              <a:rPr lang="en-US" sz="2400" dirty="0"/>
              <a:t> plane and will be denoted by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electric field inside the medium is given by: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98647"/>
              </p:ext>
            </p:extLst>
          </p:nvPr>
        </p:nvGraphicFramePr>
        <p:xfrm>
          <a:off x="2147973" y="1524000"/>
          <a:ext cx="316094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6" name="Equation" r:id="rId3" imgW="1282680" imgH="711000" progId="Equation.DSMT4">
                  <p:embed/>
                </p:oleObj>
              </mc:Choice>
              <mc:Fallback>
                <p:oleObj name="Equation" r:id="rId3" imgW="1282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973" y="1524000"/>
                        <a:ext cx="316094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43015"/>
              </p:ext>
            </p:extLst>
          </p:nvPr>
        </p:nvGraphicFramePr>
        <p:xfrm>
          <a:off x="352424" y="3962400"/>
          <a:ext cx="8639176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7" name="Equation" r:id="rId5" imgW="3504960" imgH="393480" progId="Equation.DSMT4">
                  <p:embed/>
                </p:oleObj>
              </mc:Choice>
              <mc:Fallback>
                <p:oleObj name="Equation" r:id="rId5" imgW="35049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4" y="3962400"/>
                        <a:ext cx="8639176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175200"/>
              </p:ext>
            </p:extLst>
          </p:nvPr>
        </p:nvGraphicFramePr>
        <p:xfrm>
          <a:off x="2130425" y="5476875"/>
          <a:ext cx="5291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8" name="Equation" r:id="rId7" imgW="2145960" imgH="355320" progId="Equation.DSMT4">
                  <p:embed/>
                </p:oleObj>
              </mc:Choice>
              <mc:Fallback>
                <p:oleObj name="Equation" r:id="rId7" imgW="214596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5476875"/>
                        <a:ext cx="5291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668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Inside the anisotropic medium, Maxwell’s equations are: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After some algebra, the equation for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is: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</a:t>
            </a:r>
            <a:r>
              <a:rPr lang="en-US" sz="2400" b="1" dirty="0"/>
              <a:t>E,</a:t>
            </a:r>
            <a:r>
              <a:rPr lang="en-US" sz="2400" dirty="0"/>
              <a:t> </a:t>
            </a:r>
            <a:r>
              <a:rPr lang="en-US" sz="2400" b="1" dirty="0"/>
              <a:t>H</a:t>
            </a:r>
            <a:r>
              <a:rPr lang="en-US" sz="2400" dirty="0"/>
              <a:t> can be determined from</a:t>
            </a:r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130763"/>
              </p:ext>
            </p:extLst>
          </p:nvPr>
        </p:nvGraphicFramePr>
        <p:xfrm>
          <a:off x="904875" y="841375"/>
          <a:ext cx="66389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35" name="Equation" r:id="rId3" imgW="2692080" imgH="431640" progId="Equation.DSMT4">
                  <p:embed/>
                </p:oleObj>
              </mc:Choice>
              <mc:Fallback>
                <p:oleObj name="Equation" r:id="rId3" imgW="269208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841375"/>
                        <a:ext cx="66389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85975"/>
              </p:ext>
            </p:extLst>
          </p:nvPr>
        </p:nvGraphicFramePr>
        <p:xfrm>
          <a:off x="838200" y="2628364"/>
          <a:ext cx="7015163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36" name="Equation" r:id="rId5" imgW="2844720" imgH="736560" progId="Equation.DSMT4">
                  <p:embed/>
                </p:oleObj>
              </mc:Choice>
              <mc:Fallback>
                <p:oleObj name="Equation" r:id="rId5" imgW="284472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28364"/>
                        <a:ext cx="7015163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01433"/>
              </p:ext>
            </p:extLst>
          </p:nvPr>
        </p:nvGraphicFramePr>
        <p:xfrm>
          <a:off x="647700" y="5275262"/>
          <a:ext cx="82677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37" name="Equation" r:id="rId7" imgW="3352680" imgH="457200" progId="Equation.DSMT4">
                  <p:embed/>
                </p:oleObj>
              </mc:Choice>
              <mc:Fallback>
                <p:oleObj name="Equation" r:id="rId7" imgW="33526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275262"/>
                        <a:ext cx="82677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590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fields for the incident and reflected waves are the same as for the isotropic case.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Note that, consistent with Snell’s law:</a:t>
            </a:r>
          </a:p>
          <a:p>
            <a:r>
              <a:rPr lang="en-US" sz="2400" dirty="0">
                <a:latin typeface="+mj-lt"/>
              </a:rPr>
              <a:t>Continuity conditions at the </a:t>
            </a:r>
            <a:r>
              <a:rPr lang="en-US" sz="2400" i="1" dirty="0">
                <a:latin typeface="+mj-lt"/>
              </a:rPr>
              <a:t>y=0</a:t>
            </a:r>
            <a:r>
              <a:rPr lang="en-US" sz="2400" dirty="0">
                <a:latin typeface="+mj-lt"/>
              </a:rPr>
              <a:t> plane must be applied for the following fields: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There will be two different solutions, depending of the polarization of the incident field.</a:t>
            </a:r>
          </a:p>
          <a:p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050234"/>
              </p:ext>
            </p:extLst>
          </p:nvPr>
        </p:nvGraphicFramePr>
        <p:xfrm>
          <a:off x="1066800" y="1181517"/>
          <a:ext cx="3570287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50" name="Equation" r:id="rId3" imgW="1447560" imgH="812520" progId="Equation.DSMT4">
                  <p:embed/>
                </p:oleObj>
              </mc:Choice>
              <mc:Fallback>
                <p:oleObj name="Equation" r:id="rId3" imgW="1447560" imgH="812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81517"/>
                        <a:ext cx="3570287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06495"/>
              </p:ext>
            </p:extLst>
          </p:nvPr>
        </p:nvGraphicFramePr>
        <p:xfrm>
          <a:off x="5791200" y="3233757"/>
          <a:ext cx="14398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51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33757"/>
                        <a:ext cx="14398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216658"/>
              </p:ext>
            </p:extLst>
          </p:nvPr>
        </p:nvGraphicFramePr>
        <p:xfrm>
          <a:off x="242888" y="4624388"/>
          <a:ext cx="86391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52" name="Equation" r:id="rId7" imgW="3504960" imgH="241200" progId="Equation.DSMT4">
                  <p:embed/>
                </p:oleObj>
              </mc:Choice>
              <mc:Fallback>
                <p:oleObj name="Equation" r:id="rId7" imgW="35049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624388"/>
                        <a:ext cx="86391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110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s-polarization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435331"/>
              </p:ext>
            </p:extLst>
          </p:nvPr>
        </p:nvGraphicFramePr>
        <p:xfrm>
          <a:off x="609600" y="914400"/>
          <a:ext cx="8237538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68" name="Equation" r:id="rId3" imgW="3809880" imgH="736560" progId="Equation.DSMT4">
                  <p:embed/>
                </p:oleObj>
              </mc:Choice>
              <mc:Fallback>
                <p:oleObj name="Equation" r:id="rId3" imgW="38098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8237538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345088"/>
              </p:ext>
            </p:extLst>
          </p:nvPr>
        </p:nvGraphicFramePr>
        <p:xfrm>
          <a:off x="533400" y="2514600"/>
          <a:ext cx="8128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69" name="Equation" r:id="rId5" imgW="3759120" imgH="482400" progId="Equation.DSMT4">
                  <p:embed/>
                </p:oleObj>
              </mc:Choice>
              <mc:Fallback>
                <p:oleObj name="Equation" r:id="rId5" imgW="37591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81280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16366"/>
              </p:ext>
            </p:extLst>
          </p:nvPr>
        </p:nvGraphicFramePr>
        <p:xfrm>
          <a:off x="1763395" y="3962400"/>
          <a:ext cx="2168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70" name="Equation" r:id="rId7" imgW="1002960" imgH="469800" progId="Equation.DSMT4">
                  <p:embed/>
                </p:oleObj>
              </mc:Choice>
              <mc:Fallback>
                <p:oleObj name="Equation" r:id="rId7" imgW="1002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395" y="3962400"/>
                        <a:ext cx="216852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655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p-polarization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22218"/>
              </p:ext>
            </p:extLst>
          </p:nvPr>
        </p:nvGraphicFramePr>
        <p:xfrm>
          <a:off x="2462213" y="511175"/>
          <a:ext cx="453072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84" name="Equation" r:id="rId3" imgW="2095200" imgH="1473120" progId="Equation.DSMT4">
                  <p:embed/>
                </p:oleObj>
              </mc:Choice>
              <mc:Fallback>
                <p:oleObj name="Equation" r:id="rId3" imgW="209520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511175"/>
                        <a:ext cx="453072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549334"/>
              </p:ext>
            </p:extLst>
          </p:nvPr>
        </p:nvGraphicFramePr>
        <p:xfrm>
          <a:off x="228600" y="3747511"/>
          <a:ext cx="8610600" cy="1434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85" name="Equation" r:id="rId5" imgW="4165560" imgH="685800" progId="Equation.DSMT4">
                  <p:embed/>
                </p:oleObj>
              </mc:Choice>
              <mc:Fallback>
                <p:oleObj name="Equation" r:id="rId5" imgW="4165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47511"/>
                        <a:ext cx="8610600" cy="1434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351228"/>
              </p:ext>
            </p:extLst>
          </p:nvPr>
        </p:nvGraphicFramePr>
        <p:xfrm>
          <a:off x="2346325" y="5295900"/>
          <a:ext cx="26066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86" name="Equation" r:id="rId7" imgW="1206360" imgH="469800" progId="Equation.DSMT4">
                  <p:embed/>
                </p:oleObj>
              </mc:Choice>
              <mc:Fallback>
                <p:oleObj name="Equation" r:id="rId7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5295900"/>
                        <a:ext cx="260667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605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921555"/>
              </p:ext>
            </p:extLst>
          </p:nvPr>
        </p:nvGraphicFramePr>
        <p:xfrm>
          <a:off x="685800" y="1323975"/>
          <a:ext cx="6891338" cy="413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5" name="Equation" r:id="rId3" imgW="3187440" imgH="1892160" progId="Equation.DSMT4">
                  <p:embed/>
                </p:oleObj>
              </mc:Choice>
              <mc:Fallback>
                <p:oleObj name="Equation" r:id="rId3" imgW="3187440" imgH="1892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23975"/>
                        <a:ext cx="6891338" cy="413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78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7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8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9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8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9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45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052580"/>
              </p:ext>
            </p:extLst>
          </p:nvPr>
        </p:nvGraphicFramePr>
        <p:xfrm>
          <a:off x="914400" y="4038600"/>
          <a:ext cx="48577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46" name="Equation" r:id="rId5" imgW="2628720" imgH="1346040" progId="Equation.DSMT4">
                  <p:embed/>
                </p:oleObj>
              </mc:Choice>
              <mc:Fallback>
                <p:oleObj name="Equation" r:id="rId5" imgW="262872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85775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08229"/>
              </p:ext>
            </p:extLst>
          </p:nvPr>
        </p:nvGraphicFramePr>
        <p:xfrm>
          <a:off x="6858000" y="4057650"/>
          <a:ext cx="12290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47" name="Equation" r:id="rId7" imgW="634680" imgH="393480" progId="Equation.DSMT4">
                  <p:embed/>
                </p:oleObj>
              </mc:Choice>
              <mc:Fallback>
                <p:oleObj name="Equation" r:id="rId7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0" y="4057650"/>
                        <a:ext cx="1229032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28969"/>
              </p:ext>
            </p:extLst>
          </p:nvPr>
        </p:nvGraphicFramePr>
        <p:xfrm>
          <a:off x="290933" y="530109"/>
          <a:ext cx="7176667" cy="261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45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33" y="530109"/>
                        <a:ext cx="7176667" cy="2613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807874"/>
              </p:ext>
            </p:extLst>
          </p:nvPr>
        </p:nvGraphicFramePr>
        <p:xfrm>
          <a:off x="731836" y="3890702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46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6" y="3890702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D066FD1-6578-4D8B-B30F-6051C388D5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127582"/>
              </p:ext>
            </p:extLst>
          </p:nvPr>
        </p:nvGraphicFramePr>
        <p:xfrm>
          <a:off x="3459717" y="2999048"/>
          <a:ext cx="4160283" cy="965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47" name="Equation" r:id="rId7" imgW="1879560" imgH="431640" progId="Equation.DSMT4">
                  <p:embed/>
                </p:oleObj>
              </mc:Choice>
              <mc:Fallback>
                <p:oleObj name="Equation" r:id="rId7" imgW="1879560" imgH="4316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717" y="2999048"/>
                        <a:ext cx="4160283" cy="965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B7D72-ABD9-42D2-A570-EF7FF574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A0368-C80C-452A-868B-B200A6166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5859C-3269-4052-A7F0-35A51C818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C4EF11-109E-4A18-B8FB-0D4DC0CB8D8E}"/>
              </a:ext>
            </a:extLst>
          </p:cNvPr>
          <p:cNvSpPr txBox="1"/>
          <p:nvPr/>
        </p:nvSpPr>
        <p:spPr>
          <a:xfrm>
            <a:off x="0" y="-32225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Detailed analysis of reflection and refraction of plane polarized electromagnetic waves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F7CB86-C76D-450E-B563-574E11CEA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72114"/>
            <a:ext cx="3933825" cy="5305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7286F6-54C6-4E19-9985-4FF9525F791C}"/>
              </a:ext>
            </a:extLst>
          </p:cNvPr>
          <p:cNvSpPr txBox="1"/>
          <p:nvPr/>
        </p:nvSpPr>
        <p:spPr>
          <a:xfrm>
            <a:off x="6172200" y="569253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1788-1827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F9C1B-5C5B-4015-BD53-DAAFB62B6516}"/>
              </a:ext>
            </a:extLst>
          </p:cNvPr>
          <p:cNvSpPr txBox="1"/>
          <p:nvPr/>
        </p:nvSpPr>
        <p:spPr>
          <a:xfrm>
            <a:off x="208613" y="1195827"/>
            <a:ext cx="434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apparently, Fresnel deduced properties of reflection and refraction before Maxwell’s equations were published.    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However, we can see how these results follow directly from Maxwell’s equations.</a:t>
            </a:r>
          </a:p>
        </p:txBody>
      </p:sp>
    </p:spTree>
    <p:extLst>
      <p:ext uri="{BB962C8B-B14F-4D97-AF65-F5344CB8AC3E}">
        <p14:creationId xmlns:p14="http://schemas.microsoft.com/office/powerpoint/2010/main" val="2714566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of plane electromagnetic waves at a plane interface between dielectrics (assumed to be lossless)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447800" y="1524000"/>
            <a:ext cx="6019800" cy="4724400"/>
            <a:chOff x="1447800" y="1524000"/>
            <a:chExt cx="6019800" cy="4724400"/>
          </a:xfrm>
        </p:grpSpPr>
        <p:sp>
          <p:nvSpPr>
            <p:cNvPr id="6" name="Rectangle 5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905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</a:t>
              </a:r>
              <a:r>
                <a:rPr lang="en-US" sz="2400" dirty="0">
                  <a:latin typeface="+mj-lt"/>
                </a:rPr>
                <a:t>’</a:t>
              </a:r>
              <a:r>
                <a:rPr lang="en-US" sz="2400" dirty="0">
                  <a:latin typeface="Symbol" pitchFamily="18" charset="2"/>
                </a:rPr>
                <a:t> e</a:t>
              </a:r>
              <a:r>
                <a:rPr lang="en-US" sz="2400" dirty="0"/>
                <a:t>’</a:t>
              </a:r>
              <a:endParaRPr lang="en-US" sz="2400" dirty="0"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29200" y="2891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k’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24200" y="43411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5800" y="4186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R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i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3195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Symbol" pitchFamily="18" charset="2"/>
                </a:rPr>
                <a:t>q</a:t>
              </a:r>
            </a:p>
          </p:txBody>
        </p:sp>
        <p:sp>
          <p:nvSpPr>
            <p:cNvPr id="24" name="Arc 23"/>
            <p:cNvSpPr/>
            <p:nvPr/>
          </p:nvSpPr>
          <p:spPr>
            <a:xfrm>
              <a:off x="3733800" y="3200400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388273">
              <a:off x="3607134" y="4414369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7066266">
              <a:off x="3903168" y="4350591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136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15324</TotalTime>
  <Words>789</Words>
  <Application>Microsoft Office PowerPoint</Application>
  <PresentationFormat>On-screen Show (4:3)</PresentationFormat>
  <Paragraphs>237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889</cp:revision>
  <cp:lastPrinted>2020-02-18T06:12:13Z</cp:lastPrinted>
  <dcterms:created xsi:type="dcterms:W3CDTF">2012-01-10T18:32:24Z</dcterms:created>
  <dcterms:modified xsi:type="dcterms:W3CDTF">2022-02-25T15:12:22Z</dcterms:modified>
</cp:coreProperties>
</file>