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54" r:id="rId3"/>
    <p:sldId id="428" r:id="rId4"/>
    <p:sldId id="403" r:id="rId5"/>
    <p:sldId id="404" r:id="rId6"/>
    <p:sldId id="405" r:id="rId7"/>
    <p:sldId id="406" r:id="rId8"/>
    <p:sldId id="407" r:id="rId9"/>
    <p:sldId id="408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21" r:id="rId21"/>
    <p:sldId id="422" r:id="rId22"/>
    <p:sldId id="423" r:id="rId23"/>
    <p:sldId id="424" r:id="rId24"/>
    <p:sldId id="425" r:id="rId25"/>
    <p:sldId id="426" r:id="rId26"/>
    <p:sldId id="427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3" d="100"/>
          <a:sy n="63" d="100"/>
        </p:scale>
        <p:origin x="8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1" d="100"/>
        <a:sy n="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40.wmf"/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051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6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9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1.bin"/><Relationship Id="rId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hyperlink" Target="http://img.tfd.com/ggse/d6/gsed_0001_0012_0_img2972.png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hyperlink" Target="http://img.tfd.com/ggse/d6/gsed_0001_0012_0_img2972.pn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12.png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5229" y="381000"/>
            <a:ext cx="89916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11-11:50 AM 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18:</a:t>
            </a: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7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Real and imaginary contributions to electromagnetic response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>
                <a:solidFill>
                  <a:schemeClr val="folHlink"/>
                </a:solidFill>
              </a:rPr>
              <a:t>Frequency dependence of dielectric  materials; </a:t>
            </a:r>
            <a:r>
              <a:rPr lang="en-US" sz="2800" b="1" dirty="0" err="1">
                <a:solidFill>
                  <a:schemeClr val="folHlink"/>
                </a:solidFill>
              </a:rPr>
              <a:t>Drude</a:t>
            </a:r>
            <a:r>
              <a:rPr lang="en-US" sz="2800" b="1" dirty="0">
                <a:solidFill>
                  <a:schemeClr val="folHlink"/>
                </a:solidFill>
              </a:rPr>
              <a:t> model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>
                <a:solidFill>
                  <a:schemeClr val="folHlink"/>
                </a:solidFill>
              </a:rPr>
              <a:t>Kramers-Kronig</a:t>
            </a:r>
            <a:r>
              <a:rPr lang="en-US" sz="2800" b="1" dirty="0">
                <a:solidFill>
                  <a:schemeClr val="folHlink"/>
                </a:solidFill>
              </a:rPr>
              <a:t> relationships 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7876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4966555"/>
              </p:ext>
            </p:extLst>
          </p:nvPr>
        </p:nvGraphicFramePr>
        <p:xfrm>
          <a:off x="846138" y="1447800"/>
          <a:ext cx="6230937" cy="314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5" name="数式" r:id="rId3" imgW="2882880" imgH="1434960" progId="Equation.3">
                  <p:embed/>
                </p:oleObj>
              </mc:Choice>
              <mc:Fallback>
                <p:oleObj name="数式" r:id="rId3" imgW="2882880" imgH="1434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1447800"/>
                        <a:ext cx="6230937" cy="314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eft Brace 4">
            <a:extLst>
              <a:ext uri="{FF2B5EF4-FFF2-40B4-BE49-F238E27FC236}">
                <a16:creationId xmlns:a16="http://schemas.microsoft.com/office/drawing/2014/main" id="{8E790E37-97D6-4BAE-BCBA-ABB1E61A854B}"/>
              </a:ext>
            </a:extLst>
          </p:cNvPr>
          <p:cNvSpPr/>
          <p:nvPr/>
        </p:nvSpPr>
        <p:spPr>
          <a:xfrm rot="16200000">
            <a:off x="5879306" y="2627471"/>
            <a:ext cx="381000" cy="2014539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0A3CADF-6128-4C9F-B7CE-E436744080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8573704"/>
              </p:ext>
            </p:extLst>
          </p:nvPr>
        </p:nvGraphicFramePr>
        <p:xfrm>
          <a:off x="6069806" y="3634740"/>
          <a:ext cx="635000" cy="46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66" name="Equation" r:id="rId5" imgW="330120" imgH="241200" progId="Equation.DSMT4">
                  <p:embed/>
                </p:oleObj>
              </mc:Choice>
              <mc:Fallback>
                <p:oleObj name="Equation" r:id="rId5" imgW="330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69806" y="3634740"/>
                        <a:ext cx="635000" cy="464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1487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147934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some analytic properties: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1199650"/>
              </p:ext>
            </p:extLst>
          </p:nvPr>
        </p:nvGraphicFramePr>
        <p:xfrm>
          <a:off x="854075" y="533400"/>
          <a:ext cx="7375525" cy="31625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34" name="数式" r:id="rId3" imgW="3898800" imgH="1650960" progId="Equation.3">
                  <p:embed/>
                </p:oleObj>
              </mc:Choice>
              <mc:Fallback>
                <p:oleObj name="数式" r:id="rId3" imgW="389880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075" y="533400"/>
                        <a:ext cx="7375525" cy="316252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392261"/>
              </p:ext>
            </p:extLst>
          </p:nvPr>
        </p:nvGraphicFramePr>
        <p:xfrm>
          <a:off x="227013" y="3657600"/>
          <a:ext cx="7089775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35" name="Equation" r:id="rId5" imgW="3466800" imgH="1371600" progId="Equation.DSMT4">
                  <p:embed/>
                </p:oleObj>
              </mc:Choice>
              <mc:Fallback>
                <p:oleObj name="Equation" r:id="rId5" imgW="346680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3" y="3657600"/>
                        <a:ext cx="7089775" cy="283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161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Analytic properties of the dielectric function (in the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or from “first principles”  -- </a:t>
            </a:r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2502491"/>
              </p:ext>
            </p:extLst>
          </p:nvPr>
        </p:nvGraphicFramePr>
        <p:xfrm>
          <a:off x="711200" y="1211263"/>
          <a:ext cx="8104188" cy="136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10" name="Equation" r:id="rId3" imgW="3962160" imgH="660240" progId="Equation.DSMT4">
                  <p:embed/>
                </p:oleObj>
              </mc:Choice>
              <mc:Fallback>
                <p:oleObj name="Equation" r:id="rId3" imgW="396216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1211263"/>
                        <a:ext cx="8104188" cy="136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>
            <a:off x="685800" y="2751642"/>
            <a:ext cx="7924800" cy="3657600"/>
            <a:chOff x="685800" y="2751642"/>
            <a:chExt cx="79248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5"/>
              <a:ext cx="7924800" cy="3433465"/>
              <a:chOff x="685800" y="2814935"/>
              <a:chExt cx="7924800" cy="3433465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657600" y="2814935"/>
                <a:ext cx="1219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71328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140879"/>
              </p:ext>
            </p:extLst>
          </p:nvPr>
        </p:nvGraphicFramePr>
        <p:xfrm>
          <a:off x="461166" y="3544002"/>
          <a:ext cx="82073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82" name="Equation" r:id="rId3" imgW="4012920" imgH="482400" progId="Equation.DSMT4">
                  <p:embed/>
                </p:oleObj>
              </mc:Choice>
              <mc:Fallback>
                <p:oleObj name="Equation" r:id="rId3" imgW="40129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166" y="3544002"/>
                        <a:ext cx="8207375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04800" y="1071962"/>
            <a:ext cx="5334000" cy="2194560"/>
            <a:chOff x="685800" y="2751642"/>
            <a:chExt cx="8890000" cy="3657600"/>
          </a:xfrm>
        </p:grpSpPr>
        <p:sp>
          <p:nvSpPr>
            <p:cNvPr id="13" name="Chord 12"/>
            <p:cNvSpPr>
              <a:spLocks noChangeAspect="1"/>
            </p:cNvSpPr>
            <p:nvPr/>
          </p:nvSpPr>
          <p:spPr>
            <a:xfrm rot="7484126">
              <a:off x="2033688" y="2751642"/>
              <a:ext cx="3657600" cy="3657600"/>
            </a:xfrm>
            <a:prstGeom prst="chord">
              <a:avLst>
                <a:gd name="adj1" fmla="val 2700000"/>
                <a:gd name="adj2" fmla="val 147669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685800" y="2814933"/>
              <a:ext cx="8890000" cy="3433467"/>
              <a:chOff x="685800" y="2814933"/>
              <a:chExt cx="8890000" cy="3433467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flipV="1">
                <a:off x="3810000" y="3276600"/>
                <a:ext cx="76200" cy="2971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7391400" y="4762500"/>
                <a:ext cx="21844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+mj-lt"/>
                  </a:rPr>
                  <a:t>Re(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91000" y="2814933"/>
                <a:ext cx="1828800" cy="769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latin typeface="+mj-lt"/>
                  </a:rPr>
                  <a:t>Im</a:t>
                </a:r>
                <a:r>
                  <a:rPr lang="en-US" sz="2400" dirty="0">
                    <a:latin typeface="+mj-lt"/>
                  </a:rPr>
                  <a:t>(</a:t>
                </a:r>
                <a:r>
                  <a:rPr lang="en-US" sz="2400" i="1" dirty="0">
                    <a:latin typeface="+mj-lt"/>
                  </a:rPr>
                  <a:t>z</a:t>
                </a:r>
                <a:r>
                  <a:rPr lang="en-US" sz="2400" dirty="0">
                    <a:latin typeface="+mj-lt"/>
                  </a:rPr>
                  <a:t>)</a:t>
                </a:r>
              </a:p>
            </p:txBody>
          </p:sp>
          <p:sp>
            <p:nvSpPr>
              <p:cNvPr id="14" name="Chord 13"/>
              <p:cNvSpPr>
                <a:spLocks noChangeAspect="1"/>
              </p:cNvSpPr>
              <p:nvPr/>
            </p:nvSpPr>
            <p:spPr>
              <a:xfrm rot="18359302">
                <a:off x="4564718" y="4640918"/>
                <a:ext cx="731520" cy="731520"/>
              </a:xfrm>
              <a:prstGeom prst="chord">
                <a:avLst>
                  <a:gd name="adj1" fmla="val 2700000"/>
                  <a:gd name="adj2" fmla="val 14766967"/>
                </a:avLst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617720" y="4815840"/>
                <a:ext cx="685800" cy="1524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" name="Straight Arrow Connector 7"/>
              <p:cNvCxnSpPr/>
              <p:nvPr/>
            </p:nvCxnSpPr>
            <p:spPr>
              <a:xfrm>
                <a:off x="685800" y="4876800"/>
                <a:ext cx="6705600" cy="762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Oval 15"/>
              <p:cNvSpPr/>
              <p:nvPr/>
            </p:nvSpPr>
            <p:spPr>
              <a:xfrm>
                <a:off x="4800600" y="4798368"/>
                <a:ext cx="228600" cy="23083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685965" y="4264967"/>
                <a:ext cx="75539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Symbol" pitchFamily="18" charset="2"/>
                  </a:rPr>
                  <a:t>a</a:t>
                </a: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492028" y="3111192"/>
            <a:ext cx="2270972" cy="1190774"/>
            <a:chOff x="6492028" y="3111192"/>
            <a:chExt cx="2270972" cy="1190774"/>
          </a:xfrm>
        </p:grpSpPr>
        <p:sp>
          <p:nvSpPr>
            <p:cNvPr id="9" name="Right Arrow 8"/>
            <p:cNvSpPr/>
            <p:nvPr/>
          </p:nvSpPr>
          <p:spPr>
            <a:xfrm rot="19453415">
              <a:off x="6492028" y="3920966"/>
              <a:ext cx="1828800" cy="381000"/>
            </a:xfrm>
            <a:prstGeom prst="rightArrow">
              <a:avLst/>
            </a:prstGeom>
            <a:solidFill>
              <a:srgbClr val="FF0000">
                <a:alpha val="33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24800" y="3111192"/>
              <a:ext cx="83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=0</a:t>
              </a:r>
            </a:p>
          </p:txBody>
        </p:sp>
      </p:grp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411163"/>
              </p:ext>
            </p:extLst>
          </p:nvPr>
        </p:nvGraphicFramePr>
        <p:xfrm>
          <a:off x="882650" y="5083175"/>
          <a:ext cx="7221538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83" name="数式" r:id="rId5" imgW="3530520" imgH="469800" progId="Equation.3">
                  <p:embed/>
                </p:oleObj>
              </mc:Choice>
              <mc:Fallback>
                <p:oleObj name="数式" r:id="rId5" imgW="3530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2650" y="5083175"/>
                        <a:ext cx="7221538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Arrow: Down 21">
            <a:extLst>
              <a:ext uri="{FF2B5EF4-FFF2-40B4-BE49-F238E27FC236}">
                <a16:creationId xmlns:a16="http://schemas.microsoft.com/office/drawing/2014/main" id="{4FC13FD0-284F-4FDB-8430-82CAF7445867}"/>
              </a:ext>
            </a:extLst>
          </p:cNvPr>
          <p:cNvSpPr/>
          <p:nvPr/>
        </p:nvSpPr>
        <p:spPr>
          <a:xfrm rot="17441837">
            <a:off x="4093507" y="1964471"/>
            <a:ext cx="407228" cy="2547364"/>
          </a:xfrm>
          <a:prstGeom prst="downArrow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Circular 22">
            <a:extLst>
              <a:ext uri="{FF2B5EF4-FFF2-40B4-BE49-F238E27FC236}">
                <a16:creationId xmlns:a16="http://schemas.microsoft.com/office/drawing/2014/main" id="{31B30BE7-83DF-4E39-9498-3C9667BC5F7F}"/>
              </a:ext>
            </a:extLst>
          </p:cNvPr>
          <p:cNvSpPr/>
          <p:nvPr/>
        </p:nvSpPr>
        <p:spPr>
          <a:xfrm rot="1682779">
            <a:off x="2678354" y="1212924"/>
            <a:ext cx="5053957" cy="3296262"/>
          </a:xfrm>
          <a:prstGeom prst="circularArrow">
            <a:avLst>
              <a:gd name="adj1" fmla="val 12500"/>
              <a:gd name="adj2" fmla="val 811563"/>
              <a:gd name="adj3" fmla="val 20457681"/>
              <a:gd name="adj4" fmla="val 10850344"/>
              <a:gd name="adj5" fmla="val 15177"/>
            </a:avLst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CA021D95-3C22-4A32-95F7-1E871BEA4314}"/>
              </a:ext>
            </a:extLst>
          </p:cNvPr>
          <p:cNvSpPr/>
          <p:nvPr/>
        </p:nvSpPr>
        <p:spPr>
          <a:xfrm>
            <a:off x="5704067" y="4632476"/>
            <a:ext cx="258656" cy="539048"/>
          </a:xfrm>
          <a:prstGeom prst="downArrow">
            <a:avLst/>
          </a:prstGeom>
          <a:solidFill>
            <a:srgbClr val="FF0000">
              <a:alpha val="1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6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1447800" y="4038600"/>
            <a:ext cx="3429000" cy="1905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2747756"/>
              </p:ext>
            </p:extLst>
          </p:nvPr>
        </p:nvGraphicFramePr>
        <p:xfrm>
          <a:off x="1066800" y="1447800"/>
          <a:ext cx="6443663" cy="446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8" name="数式" r:id="rId3" imgW="3149280" imgH="2158920" progId="Equation.3">
                  <p:embed/>
                </p:oleObj>
              </mc:Choice>
              <mc:Fallback>
                <p:oleObj name="数式" r:id="rId3" imgW="3149280" imgH="2158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447800"/>
                        <a:ext cx="6443663" cy="446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0651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" y="211127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-- continued</a:t>
            </a: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215690"/>
              </p:ext>
            </p:extLst>
          </p:nvPr>
        </p:nvGraphicFramePr>
        <p:xfrm>
          <a:off x="762000" y="914400"/>
          <a:ext cx="3403600" cy="199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30" name="数式" r:id="rId3" imgW="1663560" imgH="965160" progId="Equation.3">
                  <p:embed/>
                </p:oleObj>
              </mc:Choice>
              <mc:Fallback>
                <p:oleObj name="数式" r:id="rId3" imgW="16635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914400"/>
                        <a:ext cx="3403600" cy="199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57675"/>
              </p:ext>
            </p:extLst>
          </p:nvPr>
        </p:nvGraphicFramePr>
        <p:xfrm>
          <a:off x="346075" y="3349625"/>
          <a:ext cx="84169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31" name="Equation" r:id="rId5" imgW="4114800" imgH="1193760" progId="Equation.DSMT4">
                  <p:embed/>
                </p:oleObj>
              </mc:Choice>
              <mc:Fallback>
                <p:oleObj name="Equation" r:id="rId5" imgW="411480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3349625"/>
                        <a:ext cx="8416925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2814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087098"/>
              </p:ext>
            </p:extLst>
          </p:nvPr>
        </p:nvGraphicFramePr>
        <p:xfrm>
          <a:off x="685800" y="1524000"/>
          <a:ext cx="7870825" cy="472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906" name="数式" r:id="rId3" imgW="3848040" imgH="2286000" progId="Equation.3">
                  <p:embed/>
                </p:oleObj>
              </mc:Choice>
              <mc:Fallback>
                <p:oleObj name="数式" r:id="rId3" imgW="3848040" imgH="2286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870825" cy="47275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6172200" y="304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029200" y="1295400"/>
            <a:ext cx="2667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324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676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934200" y="1173480"/>
            <a:ext cx="0" cy="228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72200" y="129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     u</a:t>
            </a:r>
            <a:r>
              <a:rPr lang="en-US" sz="2400" i="1" baseline="-25000" dirty="0">
                <a:latin typeface="+mj-lt"/>
              </a:rPr>
              <a:t>s</a:t>
            </a:r>
            <a:r>
              <a:rPr lang="en-US" sz="2400" i="1" dirty="0">
                <a:latin typeface="+mj-lt"/>
              </a:rPr>
              <a:t>    b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48600" y="1066800"/>
            <a:ext cx="533400" cy="469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2597140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730441"/>
              </p:ext>
            </p:extLst>
          </p:nvPr>
        </p:nvGraphicFramePr>
        <p:xfrm>
          <a:off x="304800" y="304800"/>
          <a:ext cx="4419600" cy="236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8" name="数式" r:id="rId3" imgW="2095200" imgH="1143000" progId="Equation.3">
                  <p:embed/>
                </p:oleObj>
              </mc:Choice>
              <mc:Fallback>
                <p:oleObj name="数式" r:id="rId3" imgW="2095200" imgH="1143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304800"/>
                        <a:ext cx="4419600" cy="236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574692"/>
              </p:ext>
            </p:extLst>
          </p:nvPr>
        </p:nvGraphicFramePr>
        <p:xfrm>
          <a:off x="782638" y="3173413"/>
          <a:ext cx="7693025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9" name="Equation" r:id="rId5" imgW="3644640" imgH="1193760" progId="Equation.DSMT4">
                  <p:embed/>
                </p:oleObj>
              </mc:Choice>
              <mc:Fallback>
                <p:oleObj name="Equation" r:id="rId5" imgW="364464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638" y="3173413"/>
                        <a:ext cx="7693025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4999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for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3287769"/>
              </p:ext>
            </p:extLst>
          </p:nvPr>
        </p:nvGraphicFramePr>
        <p:xfrm>
          <a:off x="817562" y="1573213"/>
          <a:ext cx="7412038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4" name="数式" r:id="rId3" imgW="3429000" imgH="1726920" progId="Equation.3">
                  <p:embed/>
                </p:oleObj>
              </mc:Choice>
              <mc:Fallback>
                <p:oleObj name="数式" r:id="rId3" imgW="342900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2" y="1573213"/>
                        <a:ext cx="7412038" cy="377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414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62400" y="4267200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Analysis for </a:t>
            </a:r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 – continued --</a:t>
            </a:r>
          </a:p>
          <a:p>
            <a:r>
              <a:rPr lang="en-US" sz="2400" dirty="0">
                <a:latin typeface="+mj-lt"/>
              </a:rPr>
              <a:t>     Analytic properties: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927576"/>
              </p:ext>
            </p:extLst>
          </p:nvPr>
        </p:nvGraphicFramePr>
        <p:xfrm>
          <a:off x="287338" y="1524000"/>
          <a:ext cx="7659687" cy="327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78" name="Equation" r:id="rId3" imgW="3543120" imgH="1498320" progId="Equation.DSMT4">
                  <p:embed/>
                </p:oleObj>
              </mc:Choice>
              <mc:Fallback>
                <p:oleObj name="Equation" r:id="rId3" imgW="3543120" imgH="1498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8" y="1524000"/>
                        <a:ext cx="7659687" cy="327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2093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2D733B3-74B4-47F1-9F20-2D9610B822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240" y="315375"/>
            <a:ext cx="9144000" cy="431631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" y="838200"/>
            <a:ext cx="8991600" cy="304800"/>
          </a:xfrm>
          <a:prstGeom prst="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8A4D01-630E-4AC4-8BB1-AE96006758CE}"/>
              </a:ext>
            </a:extLst>
          </p:cNvPr>
          <p:cNvSpPr txBox="1"/>
          <p:nvPr/>
        </p:nvSpPr>
        <p:spPr>
          <a:xfrm>
            <a:off x="1508760" y="4923682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</a:t>
            </a:r>
            <a:r>
              <a:rPr lang="en-US" sz="2400" dirty="0">
                <a:latin typeface="+mj-lt"/>
              </a:rPr>
              <a:t>Choose project topic by Fri.  3/4/2022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5F7EFB-F57B-4C71-BBD2-2DAC80BF6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9B9ACA-A108-4986-B124-0DC01907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62F53-70C9-4D1C-8C78-3DCF3D79D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C6CD18-2035-4B50-9A4C-7F2CD6E4BF87}"/>
              </a:ext>
            </a:extLst>
          </p:cNvPr>
          <p:cNvSpPr/>
          <p:nvPr/>
        </p:nvSpPr>
        <p:spPr>
          <a:xfrm>
            <a:off x="3929496" y="3185901"/>
            <a:ext cx="3962400" cy="762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73704DC-2BE5-4CC2-9A9D-665590E334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4594"/>
              </p:ext>
            </p:extLst>
          </p:nvPr>
        </p:nvGraphicFramePr>
        <p:xfrm>
          <a:off x="632967" y="597178"/>
          <a:ext cx="7165975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22" name="数式" r:id="rId3" imgW="3314520" imgH="1473120" progId="Equation.3">
                  <p:embed/>
                </p:oleObj>
              </mc:Choice>
              <mc:Fallback>
                <p:oleObj name="数式" r:id="rId3" imgW="3314520" imgH="147312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67" y="597178"/>
                        <a:ext cx="7165975" cy="322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2C03EE2-C073-4571-B5AB-03584392D137}"/>
              </a:ext>
            </a:extLst>
          </p:cNvPr>
          <p:cNvCxnSpPr/>
          <p:nvPr/>
        </p:nvCxnSpPr>
        <p:spPr>
          <a:xfrm flipV="1">
            <a:off x="1828800" y="4191000"/>
            <a:ext cx="0" cy="19812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47DB574-FEF6-46E5-B99C-72A10639BFA8}"/>
              </a:ext>
            </a:extLst>
          </p:cNvPr>
          <p:cNvCxnSpPr/>
          <p:nvPr/>
        </p:nvCxnSpPr>
        <p:spPr>
          <a:xfrm flipV="1">
            <a:off x="499153" y="5334000"/>
            <a:ext cx="2853647" cy="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E91CEC1-95E3-4007-BFBF-204E79DEAE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255342"/>
              </p:ext>
            </p:extLst>
          </p:nvPr>
        </p:nvGraphicFramePr>
        <p:xfrm>
          <a:off x="3352800" y="5103812"/>
          <a:ext cx="914400" cy="4863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23" name="Equation" r:id="rId5" imgW="596880" imgH="317160" progId="Equation.DSMT4">
                  <p:embed/>
                </p:oleObj>
              </mc:Choice>
              <mc:Fallback>
                <p:oleObj name="Equation" r:id="rId5" imgW="596880" imgH="31716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52800" y="5103812"/>
                        <a:ext cx="914400" cy="4863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3E4B3A2-1E39-4E2A-93CA-83DBBBBF86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853655"/>
              </p:ext>
            </p:extLst>
          </p:nvPr>
        </p:nvGraphicFramePr>
        <p:xfrm>
          <a:off x="1530145" y="3903366"/>
          <a:ext cx="8747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24" name="Equation" r:id="rId7" imgW="571320" imgH="317160" progId="Equation.DSMT4">
                  <p:embed/>
                </p:oleObj>
              </mc:Choice>
              <mc:Fallback>
                <p:oleObj name="Equation" r:id="rId7" imgW="571320" imgH="31716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30145" y="3903366"/>
                        <a:ext cx="87471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06F7B5DE-69D5-4EB6-996A-302F66C2D1D3}"/>
              </a:ext>
            </a:extLst>
          </p:cNvPr>
          <p:cNvSpPr/>
          <p:nvPr/>
        </p:nvSpPr>
        <p:spPr>
          <a:xfrm>
            <a:off x="914400" y="5602288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E421517-EBC1-4CE5-A33A-D2A9B22ABDAD}"/>
              </a:ext>
            </a:extLst>
          </p:cNvPr>
          <p:cNvSpPr/>
          <p:nvPr/>
        </p:nvSpPr>
        <p:spPr>
          <a:xfrm>
            <a:off x="1280160" y="58521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FEFD9EE-25A6-4F3C-A46A-A35D39A2B9E3}"/>
              </a:ext>
            </a:extLst>
          </p:cNvPr>
          <p:cNvSpPr/>
          <p:nvPr/>
        </p:nvSpPr>
        <p:spPr>
          <a:xfrm>
            <a:off x="1746200" y="5612322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E1303DA-F09F-4C50-B82A-925FFEFE726B}"/>
              </a:ext>
            </a:extLst>
          </p:cNvPr>
          <p:cNvSpPr/>
          <p:nvPr/>
        </p:nvSpPr>
        <p:spPr>
          <a:xfrm>
            <a:off x="2740566" y="5585229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D7392C2-551F-466D-AADF-8B9BB01A8C1D}"/>
              </a:ext>
            </a:extLst>
          </p:cNvPr>
          <p:cNvSpPr/>
          <p:nvPr/>
        </p:nvSpPr>
        <p:spPr>
          <a:xfrm>
            <a:off x="2346961" y="5852160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29FC7ED-A4F9-4A32-88AA-4E1885720075}"/>
              </a:ext>
            </a:extLst>
          </p:cNvPr>
          <p:cNvSpPr/>
          <p:nvPr/>
        </p:nvSpPr>
        <p:spPr>
          <a:xfrm>
            <a:off x="0" y="4311651"/>
            <a:ext cx="4495800" cy="1022349"/>
          </a:xfrm>
          <a:prstGeom prst="rect">
            <a:avLst/>
          </a:prstGeom>
          <a:solidFill>
            <a:srgbClr val="DA32AA">
              <a:alpha val="6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F097ABE5-1D21-4D35-8F80-B7B5AEADFC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352554"/>
              </p:ext>
            </p:extLst>
          </p:nvPr>
        </p:nvGraphicFramePr>
        <p:xfrm>
          <a:off x="990600" y="4635374"/>
          <a:ext cx="2215837" cy="4700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125" name="Equation" r:id="rId9" imgW="1257120" imgH="266400" progId="Equation.DSMT4">
                  <p:embed/>
                </p:oleObj>
              </mc:Choice>
              <mc:Fallback>
                <p:oleObj name="Equation" r:id="rId9" imgW="1257120" imgH="26640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90600" y="4635374"/>
                        <a:ext cx="2215837" cy="4700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5877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0F6845-A96F-4E86-865F-024E596F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60B705-745F-4905-AE56-26C0F838F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4BFE44-88EA-4C3B-86C1-AFF80A738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709270-4F35-498B-8582-21EED2CA3BE0}"/>
              </a:ext>
            </a:extLst>
          </p:cNvPr>
          <p:cNvSpPr txBox="1"/>
          <p:nvPr/>
        </p:nvSpPr>
        <p:spPr>
          <a:xfrm>
            <a:off x="347609" y="1143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Kramers-Kronig</a:t>
            </a:r>
            <a:r>
              <a:rPr lang="en-US" sz="2400" dirty="0">
                <a:latin typeface="+mj-lt"/>
              </a:rPr>
              <a:t> transform – for dielectric function: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26E326E-2566-4009-A1CA-AA66D07C66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21262"/>
              </p:ext>
            </p:extLst>
          </p:nvPr>
        </p:nvGraphicFramePr>
        <p:xfrm>
          <a:off x="762000" y="2057400"/>
          <a:ext cx="535305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56" name="数式" r:id="rId3" imgW="2616120" imgH="1193760" progId="Equation.3">
                  <p:embed/>
                </p:oleObj>
              </mc:Choice>
              <mc:Fallback>
                <p:oleObj name="数式" r:id="rId3" imgW="2616120" imgH="119376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535305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B34AA13-4394-4A74-A725-B27AAE60E07B}"/>
              </a:ext>
            </a:extLst>
          </p:cNvPr>
          <p:cNvSpPr txBox="1"/>
          <p:nvPr/>
        </p:nvSpPr>
        <p:spPr>
          <a:xfrm>
            <a:off x="457200" y="304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Because of these analytic properties, Cauchy’s integral theorem results in: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1DE892-B2B3-47F0-B826-69C0944728DF}"/>
              </a:ext>
            </a:extLst>
          </p:cNvPr>
          <p:cNvSpPr txBox="1"/>
          <p:nvPr/>
        </p:nvSpPr>
        <p:spPr>
          <a:xfrm>
            <a:off x="6172200" y="18288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these results will be useful for HW #17.</a:t>
            </a:r>
          </a:p>
        </p:txBody>
      </p:sp>
    </p:spTree>
    <p:extLst>
      <p:ext uri="{BB962C8B-B14F-4D97-AF65-F5344CB8AC3E}">
        <p14:creationId xmlns:p14="http://schemas.microsoft.com/office/powerpoint/2010/main" val="2993009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E8AD54-9118-4871-B728-D1691BCA7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2942D9-BCDC-4043-BB36-EEAE7294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A0DD9-E102-44E3-B2D4-38F1D58A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3C4A23-ED2E-4850-A5D2-2B634F88BC61}"/>
              </a:ext>
            </a:extLst>
          </p:cNvPr>
          <p:cNvSpPr txBox="1"/>
          <p:nvPr/>
        </p:nvSpPr>
        <p:spPr>
          <a:xfrm>
            <a:off x="152400" y="1524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Further comments on analytic behavior of dielectric function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7B74BC1B-7FCD-4B8A-A355-46E0D2A2ED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937936"/>
              </p:ext>
            </p:extLst>
          </p:nvPr>
        </p:nvGraphicFramePr>
        <p:xfrm>
          <a:off x="495300" y="627063"/>
          <a:ext cx="5794375" cy="246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0" name="Equation" r:id="rId3" imgW="2831760" imgH="1193760" progId="Equation.DSMT4">
                  <p:embed/>
                </p:oleObj>
              </mc:Choice>
              <mc:Fallback>
                <p:oleObj name="Equation" r:id="rId3" imgW="2831760" imgH="11937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627063"/>
                        <a:ext cx="5794375" cy="246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8EA71F4-4DDA-46E4-83A4-130A4557B1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009363"/>
              </p:ext>
            </p:extLst>
          </p:nvPr>
        </p:nvGraphicFramePr>
        <p:xfrm>
          <a:off x="533400" y="3284538"/>
          <a:ext cx="7408863" cy="305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111" name="Equation" r:id="rId5" imgW="4000320" imgH="1650960" progId="Equation.DSMT4">
                  <p:embed/>
                </p:oleObj>
              </mc:Choice>
              <mc:Fallback>
                <p:oleObj name="Equation" r:id="rId5" imgW="4000320" imgH="1650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3284538"/>
                        <a:ext cx="7408863" cy="305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27680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BE9908-5CF6-4297-A13F-F46D845DD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CA62D3-5956-4FFC-885B-677E38666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105A8-715C-44A3-AF0A-29CF1F3B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36610-AB5B-4C70-B43C-1E93DB2BAA59}"/>
              </a:ext>
            </a:extLst>
          </p:cNvPr>
          <p:cNvSpPr txBox="1"/>
          <p:nvPr/>
        </p:nvSpPr>
        <p:spPr>
          <a:xfrm>
            <a:off x="2286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Further comments on analytic behavior of dielectric function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2F36A00-85AF-4815-872F-6B657C6DBB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94757"/>
              </p:ext>
            </p:extLst>
          </p:nvPr>
        </p:nvGraphicFramePr>
        <p:xfrm>
          <a:off x="458788" y="1176338"/>
          <a:ext cx="8074025" cy="235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34" name="Equation" r:id="rId3" imgW="6210000" imgH="1790640" progId="Equation.DSMT4">
                  <p:embed/>
                </p:oleObj>
              </mc:Choice>
              <mc:Fallback>
                <p:oleObj name="Equation" r:id="rId3" imgW="6210000" imgH="179064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1176338"/>
                        <a:ext cx="8074025" cy="235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BC4910C-6827-481F-A272-3F055E4EAF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6002360"/>
              </p:ext>
            </p:extLst>
          </p:nvPr>
        </p:nvGraphicFramePr>
        <p:xfrm>
          <a:off x="870200" y="3664848"/>
          <a:ext cx="5329238" cy="242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35" name="Equation" r:id="rId5" imgW="4076640" imgH="1828800" progId="Equation.DSMT4">
                  <p:embed/>
                </p:oleObj>
              </mc:Choice>
              <mc:Fallback>
                <p:oleObj name="Equation" r:id="rId5" imgW="4076640" imgH="18288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200" y="3664848"/>
                        <a:ext cx="5329238" cy="242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8787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33BD8D-F247-4E2E-9283-2BDA58053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0B844BA-5229-4CD9-A80E-8A5E63D0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6840B-DA79-4B02-A0BC-A08235E04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A19C2D-7D15-4B14-8EA1-2AB6223D9F7C}"/>
              </a:ext>
            </a:extLst>
          </p:cNvPr>
          <p:cNvSpPr txBox="1"/>
          <p:nvPr/>
        </p:nvSpPr>
        <p:spPr>
          <a:xfrm>
            <a:off x="228600" y="381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776B32F-1B4C-4BA1-AF43-250876CF4B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2454987"/>
              </p:ext>
            </p:extLst>
          </p:nvPr>
        </p:nvGraphicFramePr>
        <p:xfrm>
          <a:off x="525462" y="915045"/>
          <a:ext cx="6027738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58" name="Equation" r:id="rId3" imgW="4635360" imgH="698400" progId="Equation.DSMT4">
                  <p:embed/>
                </p:oleObj>
              </mc:Choice>
              <mc:Fallback>
                <p:oleObj name="Equation" r:id="rId3" imgW="4635360" imgH="698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" y="915045"/>
                        <a:ext cx="6027738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9EF7214-31CF-4D2C-9D61-1AA92F2205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7394064"/>
              </p:ext>
            </p:extLst>
          </p:nvPr>
        </p:nvGraphicFramePr>
        <p:xfrm>
          <a:off x="393116" y="2057400"/>
          <a:ext cx="8389937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59" name="Equation" r:id="rId5" imgW="4394160" imgH="1333440" progId="Equation.DSMT4">
                  <p:embed/>
                </p:oleObj>
              </mc:Choice>
              <mc:Fallback>
                <p:oleObj name="Equation" r:id="rId5" imgW="4394160" imgH="133344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116" y="2057400"/>
                        <a:ext cx="8389937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547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E705C4-D878-4D2C-AD81-35621E36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9777E6-D89D-439E-B5AE-A46068069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AAF60A-27F9-437D-8011-726D8F8AE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Chord 4">
            <a:extLst>
              <a:ext uri="{FF2B5EF4-FFF2-40B4-BE49-F238E27FC236}">
                <a16:creationId xmlns:a16="http://schemas.microsoft.com/office/drawing/2014/main" id="{A03D2C0E-F3AB-4507-A5A1-C9C53CA21B9F}"/>
              </a:ext>
            </a:extLst>
          </p:cNvPr>
          <p:cNvSpPr/>
          <p:nvPr/>
        </p:nvSpPr>
        <p:spPr>
          <a:xfrm rot="5887145">
            <a:off x="851182" y="1182161"/>
            <a:ext cx="3325030" cy="4145763"/>
          </a:xfrm>
          <a:prstGeom prst="chord">
            <a:avLst>
              <a:gd name="adj1" fmla="val 4447742"/>
              <a:gd name="adj2" fmla="val 1620000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hord 5">
            <a:extLst>
              <a:ext uri="{FF2B5EF4-FFF2-40B4-BE49-F238E27FC236}">
                <a16:creationId xmlns:a16="http://schemas.microsoft.com/office/drawing/2014/main" id="{AD344D0E-FA06-47B4-897F-38D54CB07B26}"/>
              </a:ext>
            </a:extLst>
          </p:cNvPr>
          <p:cNvSpPr/>
          <p:nvPr/>
        </p:nvSpPr>
        <p:spPr>
          <a:xfrm rot="16627018">
            <a:off x="828974" y="1735592"/>
            <a:ext cx="3325030" cy="4145763"/>
          </a:xfrm>
          <a:prstGeom prst="chord">
            <a:avLst>
              <a:gd name="adj1" fmla="val 4447742"/>
              <a:gd name="adj2" fmla="val 16200000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4F02F01-0585-468E-AB70-DDDE9E8355F9}"/>
              </a:ext>
            </a:extLst>
          </p:cNvPr>
          <p:cNvCxnSpPr/>
          <p:nvPr/>
        </p:nvCxnSpPr>
        <p:spPr>
          <a:xfrm>
            <a:off x="2171700" y="3425947"/>
            <a:ext cx="838200" cy="0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F729D83-6A07-417B-BAB5-203B4401C4E9}"/>
              </a:ext>
            </a:extLst>
          </p:cNvPr>
          <p:cNvCxnSpPr/>
          <p:nvPr/>
        </p:nvCxnSpPr>
        <p:spPr>
          <a:xfrm>
            <a:off x="2209800" y="3654547"/>
            <a:ext cx="838200" cy="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C40DC24-E3DE-426F-8EA3-23346EB323CB}"/>
              </a:ext>
            </a:extLst>
          </p:cNvPr>
          <p:cNvCxnSpPr/>
          <p:nvPr/>
        </p:nvCxnSpPr>
        <p:spPr>
          <a:xfrm flipH="1">
            <a:off x="4114800" y="4187947"/>
            <a:ext cx="381000" cy="609600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D8BDC97-8C35-48D2-8697-837803E646DD}"/>
              </a:ext>
            </a:extLst>
          </p:cNvPr>
          <p:cNvCxnSpPr/>
          <p:nvPr/>
        </p:nvCxnSpPr>
        <p:spPr>
          <a:xfrm flipH="1" flipV="1">
            <a:off x="4114800" y="2435347"/>
            <a:ext cx="381000" cy="516752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EDCB08EE-7DF4-4A0D-985A-DFA0A557D698}"/>
              </a:ext>
            </a:extLst>
          </p:cNvPr>
          <p:cNvSpPr/>
          <p:nvPr/>
        </p:nvSpPr>
        <p:spPr>
          <a:xfrm>
            <a:off x="1676400" y="40355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DC8E4F-1F4D-40A9-8682-62E84C654C2A}"/>
              </a:ext>
            </a:extLst>
          </p:cNvPr>
          <p:cNvSpPr/>
          <p:nvPr/>
        </p:nvSpPr>
        <p:spPr>
          <a:xfrm>
            <a:off x="1219200" y="46451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358FF73-42AE-4B24-9510-091126C5B385}"/>
              </a:ext>
            </a:extLst>
          </p:cNvPr>
          <p:cNvSpPr/>
          <p:nvPr/>
        </p:nvSpPr>
        <p:spPr>
          <a:xfrm>
            <a:off x="2933700" y="48737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D60AE6C-1FDF-469B-8737-FA161C35219F}"/>
              </a:ext>
            </a:extLst>
          </p:cNvPr>
          <p:cNvSpPr/>
          <p:nvPr/>
        </p:nvSpPr>
        <p:spPr>
          <a:xfrm>
            <a:off x="3276600" y="397077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7A905568-44A0-44E9-A9F6-465D557C210B}"/>
              </a:ext>
            </a:extLst>
          </p:cNvPr>
          <p:cNvSpPr/>
          <p:nvPr/>
        </p:nvSpPr>
        <p:spPr>
          <a:xfrm>
            <a:off x="2362200" y="3883147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C661ACB-09B7-488E-8D98-D03CB472FD00}"/>
              </a:ext>
            </a:extLst>
          </p:cNvPr>
          <p:cNvSpPr txBox="1"/>
          <p:nvPr/>
        </p:nvSpPr>
        <p:spPr>
          <a:xfrm>
            <a:off x="2286000" y="4247023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>
                <a:solidFill>
                  <a:srgbClr val="0070C0"/>
                </a:solidFill>
                <a:latin typeface="+mj-lt"/>
              </a:rPr>
              <a:t>z</a:t>
            </a:r>
            <a:r>
              <a:rPr lang="en-US" sz="2400" i="1" baseline="-25000" dirty="0" err="1">
                <a:solidFill>
                  <a:srgbClr val="0070C0"/>
                </a:solidFill>
                <a:latin typeface="+mj-lt"/>
              </a:rPr>
              <a:t>P</a:t>
            </a:r>
            <a:endParaRPr lang="en-US" sz="2400" i="1" dirty="0">
              <a:solidFill>
                <a:srgbClr val="0070C0"/>
              </a:solidFill>
              <a:latin typeface="+mj-lt"/>
            </a:endParaRPr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BEFCAC04-B0D0-4928-B267-10C86BF0B0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029274"/>
              </p:ext>
            </p:extLst>
          </p:nvPr>
        </p:nvGraphicFramePr>
        <p:xfrm>
          <a:off x="234705" y="-53982"/>
          <a:ext cx="5826126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1" name="Equation" r:id="rId3" imgW="3543120" imgH="609480" progId="Equation.DSMT4">
                  <p:embed/>
                </p:oleObj>
              </mc:Choice>
              <mc:Fallback>
                <p:oleObj name="Equation" r:id="rId3" imgW="3543120" imgH="60948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05" y="-53982"/>
                        <a:ext cx="5826126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DCD69D04-F87D-4326-A79B-8CD12B0B87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674021"/>
              </p:ext>
            </p:extLst>
          </p:nvPr>
        </p:nvGraphicFramePr>
        <p:xfrm>
          <a:off x="3429000" y="905988"/>
          <a:ext cx="49403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2" name="Equation" r:id="rId5" imgW="1600200" imgH="203040" progId="Equation.DSMT4">
                  <p:embed/>
                </p:oleObj>
              </mc:Choice>
              <mc:Fallback>
                <p:oleObj name="Equation" r:id="rId5" imgW="1600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905988"/>
                        <a:ext cx="4940300" cy="627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CBD19E9D-ACDD-4CA6-A6EC-E179BA22D7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282431"/>
              </p:ext>
            </p:extLst>
          </p:nvPr>
        </p:nvGraphicFramePr>
        <p:xfrm>
          <a:off x="4675258" y="2126588"/>
          <a:ext cx="3803141" cy="1134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3" name="Equation" r:id="rId7" imgW="1447560" imgH="431640" progId="Equation.DSMT4">
                  <p:embed/>
                </p:oleObj>
              </mc:Choice>
              <mc:Fallback>
                <p:oleObj name="Equation" r:id="rId7" imgW="14475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75258" y="2126588"/>
                        <a:ext cx="3803141" cy="11342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EB611019-0F58-4A36-B2F2-3F4167E969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537996"/>
              </p:ext>
            </p:extLst>
          </p:nvPr>
        </p:nvGraphicFramePr>
        <p:xfrm>
          <a:off x="4908234" y="3642704"/>
          <a:ext cx="3587750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4" name="Equation" r:id="rId9" imgW="1663560" imgH="914400" progId="Equation.DSMT4">
                  <p:embed/>
                </p:oleObj>
              </mc:Choice>
              <mc:Fallback>
                <p:oleObj name="Equation" r:id="rId9" imgW="1663560" imgH="914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08234" y="3642704"/>
                        <a:ext cx="3587750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99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0D9358-1AC7-47A6-B836-41BFB62C5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30E483-2CE4-47C4-87E1-5E34CAB7A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24ED5-A933-4936-8A10-101150FC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6E12AE9B-A8B7-486A-9642-D9B11BA380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984191"/>
              </p:ext>
            </p:extLst>
          </p:nvPr>
        </p:nvGraphicFramePr>
        <p:xfrm>
          <a:off x="826252" y="3950243"/>
          <a:ext cx="7288213" cy="146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3" name="Equation" r:id="rId3" imgW="5574960" imgH="1104840" progId="Equation.DSMT4">
                  <p:embed/>
                </p:oleObj>
              </mc:Choice>
              <mc:Fallback>
                <p:oleObj name="Equation" r:id="rId3" imgW="5574960" imgH="11048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252" y="3950243"/>
                        <a:ext cx="7288213" cy="146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F0A0B04-28B7-400E-BE08-52F79B2338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403104"/>
              </p:ext>
            </p:extLst>
          </p:nvPr>
        </p:nvGraphicFramePr>
        <p:xfrm>
          <a:off x="515937" y="103188"/>
          <a:ext cx="5826126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4" name="Equation" r:id="rId5" imgW="3543120" imgH="609480" progId="Equation.DSMT4">
                  <p:embed/>
                </p:oleObj>
              </mc:Choice>
              <mc:Fallback>
                <p:oleObj name="Equation" r:id="rId5" imgW="3543120" imgH="609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" y="103188"/>
                        <a:ext cx="5826126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DAACBB8-23DD-4944-A549-372C98B972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959536"/>
              </p:ext>
            </p:extLst>
          </p:nvPr>
        </p:nvGraphicFramePr>
        <p:xfrm>
          <a:off x="754063" y="1103981"/>
          <a:ext cx="8389937" cy="257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5" name="Equation" r:id="rId7" imgW="4394160" imgH="1333440" progId="Equation.DSMT4">
                  <p:embed/>
                </p:oleObj>
              </mc:Choice>
              <mc:Fallback>
                <p:oleObj name="Equation" r:id="rId7" imgW="4394160" imgH="1333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063" y="1103981"/>
                        <a:ext cx="8389937" cy="257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986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C365C-7300-45EF-8617-6A327E2C3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4A0286-5A70-4AA3-B068-360A37758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65129D-C900-459C-BE15-DC07CF368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150FDF-16EC-4311-BA0E-294CE39A9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" y="1600200"/>
            <a:ext cx="9144000" cy="278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32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930106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18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0480" y="3135868"/>
            <a:ext cx="51511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+mj-lt"/>
              </a:rPr>
              <a:t>Note that: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>
                <a:latin typeface="Symbol" pitchFamily="18" charset="2"/>
              </a:rPr>
              <a:t>g</a:t>
            </a:r>
            <a:r>
              <a:rPr lang="en-US" sz="2000" dirty="0">
                <a:latin typeface="+mj-lt"/>
              </a:rPr>
              <a:t> &gt; 0 represents dissipation of energy.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baseline="-25000" dirty="0">
                <a:latin typeface="+mj-lt"/>
              </a:rPr>
              <a:t>0</a:t>
            </a:r>
            <a:r>
              <a:rPr lang="en-US" sz="2000" dirty="0">
                <a:latin typeface="+mj-lt"/>
              </a:rPr>
              <a:t> represents the natural frequency of the vibration; </a:t>
            </a: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baseline="-25000" dirty="0"/>
              <a:t>0</a:t>
            </a:r>
            <a:r>
              <a:rPr lang="en-US" sz="2000" dirty="0"/>
              <a:t>=0 would represent a free (unbound) particle</a:t>
            </a:r>
            <a:endParaRPr lang="en-U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82247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5199944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0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 </a:t>
            </a:r>
            <a:r>
              <a:rPr lang="en-US" sz="2400" i="1" dirty="0">
                <a:latin typeface="+mj-lt"/>
              </a:rPr>
              <a:t>m</a:t>
            </a:r>
            <a:r>
              <a:rPr lang="en-US" sz="2400" dirty="0">
                <a:latin typeface="+mj-lt"/>
              </a:rPr>
              <a:t> 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104178"/>
              </p:ext>
            </p:extLst>
          </p:nvPr>
        </p:nvGraphicFramePr>
        <p:xfrm>
          <a:off x="2152650" y="3505200"/>
          <a:ext cx="653415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91" name="数式" r:id="rId7" imgW="3022560" imgH="1193760" progId="Equation.3">
                  <p:embed/>
                </p:oleObj>
              </mc:Choice>
              <mc:Fallback>
                <p:oleObj name="数式" r:id="rId7" imgW="302256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505200"/>
                        <a:ext cx="653415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8190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562860"/>
              </p:ext>
            </p:extLst>
          </p:nvPr>
        </p:nvGraphicFramePr>
        <p:xfrm>
          <a:off x="3748087" y="2133600"/>
          <a:ext cx="455771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14" name="数式" r:id="rId3" imgW="2108160" imgH="241200" progId="Equation.3">
                  <p:embed/>
                </p:oleObj>
              </mc:Choice>
              <mc:Fallback>
                <p:oleObj name="数式" r:id="rId3" imgW="21081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7" y="2133600"/>
                        <a:ext cx="4557713" cy="528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8160" y="76200"/>
            <a:ext cx="8473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2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</a:t>
            </a:r>
            <a:r>
              <a:rPr lang="en-US" sz="2400" i="1" dirty="0">
                <a:latin typeface="+mj-lt"/>
              </a:rPr>
              <a:t> m </a:t>
            </a:r>
            <a:r>
              <a:rPr lang="en-US" sz="2400" dirty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11430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6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137781"/>
              </p:ext>
            </p:extLst>
          </p:nvPr>
        </p:nvGraphicFramePr>
        <p:xfrm>
          <a:off x="2714625" y="3649663"/>
          <a:ext cx="6205538" cy="275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15" name="Equation" r:id="rId7" imgW="2869920" imgH="1257120" progId="Equation.DSMT4">
                  <p:embed/>
                </p:oleObj>
              </mc:Choice>
              <mc:Fallback>
                <p:oleObj name="Equation" r:id="rId7" imgW="2869920" imgH="1257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649663"/>
                        <a:ext cx="6205538" cy="275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7525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83403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model:  </a:t>
            </a:r>
          </a:p>
          <a:p>
            <a:pPr lvl="1"/>
            <a:r>
              <a:rPr lang="en-US" sz="2400" dirty="0">
                <a:latin typeface="+mj-lt"/>
              </a:rPr>
              <a:t>Vibration of  particle of charge</a:t>
            </a:r>
            <a:r>
              <a:rPr lang="en-US" sz="2400" i="1" dirty="0">
                <a:latin typeface="+mj-lt"/>
              </a:rPr>
              <a:t> q </a:t>
            </a:r>
            <a:r>
              <a:rPr lang="en-US" sz="2400" dirty="0">
                <a:latin typeface="+mj-lt"/>
              </a:rPr>
              <a:t>and mass</a:t>
            </a:r>
            <a:r>
              <a:rPr lang="en-US" sz="2400" i="1" dirty="0">
                <a:latin typeface="+mj-lt"/>
              </a:rPr>
              <a:t> m </a:t>
            </a:r>
            <a:r>
              <a:rPr lang="en-US" sz="2400" dirty="0">
                <a:latin typeface="+mj-lt"/>
              </a:rPr>
              <a:t>near equilibrium: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2400" y="914400"/>
            <a:ext cx="3217126" cy="2463492"/>
            <a:chOff x="5621750" y="4038600"/>
            <a:chExt cx="3217126" cy="2463492"/>
          </a:xfrm>
        </p:grpSpPr>
        <p:grpSp>
          <p:nvGrpSpPr>
            <p:cNvPr id="8" name="Group 7"/>
            <p:cNvGrpSpPr/>
            <p:nvPr/>
          </p:nvGrpSpPr>
          <p:grpSpPr>
            <a:xfrm>
              <a:off x="6248400" y="4038600"/>
              <a:ext cx="2590476" cy="2463492"/>
              <a:chOff x="914400" y="554353"/>
              <a:chExt cx="2590476" cy="2463492"/>
            </a:xfrm>
          </p:grpSpPr>
          <p:pic>
            <p:nvPicPr>
              <p:cNvPr id="71682" name="Picture 2" descr="http://img.tfd.com/ggse/d6/gsed_0001_0012_0_img2972.png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4400" y="554353"/>
                <a:ext cx="2590476" cy="246349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" name="Oval 5"/>
              <p:cNvSpPr/>
              <p:nvPr/>
            </p:nvSpPr>
            <p:spPr>
              <a:xfrm>
                <a:off x="2118360" y="1600200"/>
                <a:ext cx="152400" cy="185899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" name="Right Arrow 6"/>
            <p:cNvSpPr/>
            <p:nvPr/>
          </p:nvSpPr>
          <p:spPr>
            <a:xfrm rot="11824291">
              <a:off x="5621750" y="4352105"/>
              <a:ext cx="609600" cy="207647"/>
            </a:xfrm>
            <a:prstGeom prst="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635180" y="4455928"/>
              <a:ext cx="7397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>
                  <a:latin typeface="Symbol" pitchFamily="18" charset="2"/>
                </a:rPr>
                <a:t>d</a:t>
              </a:r>
              <a:r>
                <a:rPr lang="en-US" sz="2400" b="1" dirty="0" err="1">
                  <a:latin typeface="+mj-lt"/>
                </a:rPr>
                <a:t>r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352800" y="1752600"/>
            <a:ext cx="457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http://img.tfd.com/ggse/d6/gsed_0001_0012_0_img2972.png</a:t>
            </a:r>
            <a:endParaRPr lang="en-US" sz="1200" dirty="0">
              <a:latin typeface="+mj-lt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1026289"/>
              </p:ext>
            </p:extLst>
          </p:nvPr>
        </p:nvGraphicFramePr>
        <p:xfrm>
          <a:off x="2141538" y="3282950"/>
          <a:ext cx="7027862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0" name="Equation" r:id="rId5" imgW="3251160" imgH="1523880" progId="Equation.DSMT4">
                  <p:embed/>
                </p:oleObj>
              </mc:Choice>
              <mc:Fallback>
                <p:oleObj name="Equation" r:id="rId5" imgW="3251160" imgH="1523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1538" y="3282950"/>
                        <a:ext cx="7027862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81895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315327"/>
              </p:ext>
            </p:extLst>
          </p:nvPr>
        </p:nvGraphicFramePr>
        <p:xfrm>
          <a:off x="557213" y="1295400"/>
          <a:ext cx="5738812" cy="433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14" name="数式" r:id="rId3" imgW="2654280" imgH="1981080" progId="Equation.3">
                  <p:embed/>
                </p:oleObj>
              </mc:Choice>
              <mc:Fallback>
                <p:oleObj name="数式" r:id="rId3" imgW="2654280" imgH="1981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3" y="1295400"/>
                        <a:ext cx="5738812" cy="433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476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02/28/2022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2022 -- Lecture 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41438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" y="3886200"/>
            <a:ext cx="842772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558768"/>
              </p:ext>
            </p:extLst>
          </p:nvPr>
        </p:nvGraphicFramePr>
        <p:xfrm>
          <a:off x="3286125" y="2514600"/>
          <a:ext cx="904875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6" name="数式" r:id="rId5" imgW="419040" imgH="431640" progId="Equation.3">
                  <p:embed/>
                </p:oleObj>
              </mc:Choice>
              <mc:Fallback>
                <p:oleObj name="数式" r:id="rId5" imgW="419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2514600"/>
                        <a:ext cx="904875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994536"/>
              </p:ext>
            </p:extLst>
          </p:nvPr>
        </p:nvGraphicFramePr>
        <p:xfrm>
          <a:off x="1295400" y="4343400"/>
          <a:ext cx="877887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7" name="数式" r:id="rId7" imgW="406080" imgH="431640" progId="Equation.3">
                  <p:embed/>
                </p:oleObj>
              </mc:Choice>
              <mc:Fallback>
                <p:oleObj name="数式" r:id="rId7" imgW="406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4343400"/>
                        <a:ext cx="877887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378767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Drude</a:t>
            </a:r>
            <a:r>
              <a:rPr lang="en-US" sz="2400" dirty="0">
                <a:latin typeface="+mj-lt"/>
              </a:rPr>
              <a:t> model dielectric function:</a:t>
            </a:r>
          </a:p>
        </p:txBody>
      </p:sp>
    </p:spTree>
    <p:extLst>
      <p:ext uri="{BB962C8B-B14F-4D97-AF65-F5344CB8AC3E}">
        <p14:creationId xmlns:p14="http://schemas.microsoft.com/office/powerpoint/2010/main" val="157794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14895</TotalTime>
  <Words>601</Words>
  <Application>Microsoft Office PowerPoint</Application>
  <PresentationFormat>On-screen Show (4:3)</PresentationFormat>
  <Paragraphs>135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Wingdings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890</cp:revision>
  <cp:lastPrinted>2020-02-21T02:49:13Z</cp:lastPrinted>
  <dcterms:created xsi:type="dcterms:W3CDTF">2012-01-10T18:32:24Z</dcterms:created>
  <dcterms:modified xsi:type="dcterms:W3CDTF">2022-02-27T20:36:04Z</dcterms:modified>
</cp:coreProperties>
</file>