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6" r:id="rId2"/>
    <p:sldId id="464" r:id="rId3"/>
    <p:sldId id="354" r:id="rId4"/>
    <p:sldId id="481" r:id="rId5"/>
    <p:sldId id="482" r:id="rId6"/>
    <p:sldId id="441" r:id="rId7"/>
    <p:sldId id="449" r:id="rId8"/>
    <p:sldId id="442" r:id="rId9"/>
    <p:sldId id="450" r:id="rId10"/>
    <p:sldId id="443" r:id="rId11"/>
    <p:sldId id="444" r:id="rId12"/>
    <p:sldId id="445" r:id="rId13"/>
    <p:sldId id="448" r:id="rId14"/>
    <p:sldId id="425" r:id="rId15"/>
    <p:sldId id="451" r:id="rId16"/>
    <p:sldId id="452" r:id="rId17"/>
    <p:sldId id="453" r:id="rId18"/>
    <p:sldId id="454" r:id="rId19"/>
    <p:sldId id="427" r:id="rId20"/>
    <p:sldId id="428" r:id="rId21"/>
    <p:sldId id="407" r:id="rId22"/>
    <p:sldId id="455" r:id="rId23"/>
    <p:sldId id="408" r:id="rId24"/>
    <p:sldId id="409" r:id="rId25"/>
    <p:sldId id="473" r:id="rId26"/>
    <p:sldId id="474" r:id="rId27"/>
    <p:sldId id="475" r:id="rId28"/>
    <p:sldId id="476" r:id="rId29"/>
    <p:sldId id="477" r:id="rId30"/>
    <p:sldId id="418" r:id="rId31"/>
    <p:sldId id="419" r:id="rId32"/>
    <p:sldId id="465" r:id="rId33"/>
    <p:sldId id="466" r:id="rId34"/>
    <p:sldId id="478" r:id="rId35"/>
    <p:sldId id="467" r:id="rId36"/>
    <p:sldId id="468" r:id="rId37"/>
    <p:sldId id="470" r:id="rId38"/>
    <p:sldId id="471" r:id="rId39"/>
    <p:sldId id="472" r:id="rId40"/>
    <p:sldId id="479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63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2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2.wmf"/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nikon.com/products/microscope-solutions/bioscience.../nikon_note_10_lr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7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0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jp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8233"/>
            <a:ext cx="8991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11-11:50 AM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19: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Complete reading of  Chapter 7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Comments on reflectivity of plane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Summary of complex response functions for electromagnetic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 on spectral properties of electromagnetic </a:t>
            </a:r>
            <a:r>
              <a:rPr lang="en-US" sz="2800" b="1" dirty="0" err="1">
                <a:solidFill>
                  <a:schemeClr val="folHlink"/>
                </a:solidFill>
              </a:rPr>
              <a:t>wavesg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0504"/>
              </p:ext>
            </p:extLst>
          </p:nvPr>
        </p:nvGraphicFramePr>
        <p:xfrm>
          <a:off x="240030" y="1454959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4" name="数式" r:id="rId3" imgW="3251160" imgH="1066680" progId="Equation.3">
                  <p:embed/>
                </p:oleObj>
              </mc:Choice>
              <mc:Fallback>
                <p:oleObj name="数式" r:id="rId3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" y="1454959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7" y="864161"/>
            <a:ext cx="88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(E perpendicular to plane of incidence)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69632"/>
              </p:ext>
            </p:extLst>
          </p:nvPr>
        </p:nvGraphicFramePr>
        <p:xfrm>
          <a:off x="990599" y="4114799"/>
          <a:ext cx="6865043" cy="202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45" name="Equation" r:id="rId5" imgW="3695400" imgH="1079280" progId="Equation.DSMT4">
                  <p:embed/>
                </p:oleObj>
              </mc:Choice>
              <mc:Fallback>
                <p:oleObj name="Equation" r:id="rId5" imgW="36954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114799"/>
                        <a:ext cx="6865043" cy="2029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3504234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(</a:t>
            </a:r>
            <a:r>
              <a:rPr lang="en-US" sz="2400">
                <a:latin typeface="+mj-lt"/>
              </a:rPr>
              <a:t>E in plane </a:t>
            </a:r>
            <a:r>
              <a:rPr lang="en-US" sz="2400" dirty="0">
                <a:latin typeface="+mj-lt"/>
              </a:rPr>
              <a:t>of incidence)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67953"/>
              </p:ext>
            </p:extLst>
          </p:nvPr>
        </p:nvGraphicFramePr>
        <p:xfrm>
          <a:off x="678820" y="1195912"/>
          <a:ext cx="6178154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0" name="Equation" r:id="rId3" imgW="3809880" imgH="1282680" progId="Equation.DSMT4">
                  <p:embed/>
                </p:oleObj>
              </mc:Choice>
              <mc:Fallback>
                <p:oleObj name="Equation" r:id="rId3" imgW="38098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1195912"/>
                        <a:ext cx="6178154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28" y="1022788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48" y="3429000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81111"/>
              </p:ext>
            </p:extLst>
          </p:nvPr>
        </p:nvGraphicFramePr>
        <p:xfrm>
          <a:off x="609600" y="3875425"/>
          <a:ext cx="671353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1" name="Equation" r:id="rId5" imgW="4140000" imgH="1269720" progId="Equation.DSMT4">
                  <p:embed/>
                </p:oleObj>
              </mc:Choice>
              <mc:Fallback>
                <p:oleObj name="Equation" r:id="rId5" imgW="4140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75425"/>
                        <a:ext cx="6713538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7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81" y="1295400"/>
            <a:ext cx="7759094" cy="4537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863" y="5562600"/>
            <a:ext cx="520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635252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628" y="4521335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05062"/>
              </p:ext>
            </p:extLst>
          </p:nvPr>
        </p:nvGraphicFramePr>
        <p:xfrm>
          <a:off x="143827" y="321219"/>
          <a:ext cx="8577263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8" name="Equation" r:id="rId4" imgW="3632040" imgH="279360" progId="Equation.DSMT4">
                  <p:embed/>
                </p:oleObj>
              </mc:Choice>
              <mc:Fallback>
                <p:oleObj name="Equation" r:id="rId4" imgW="363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827" y="321219"/>
                        <a:ext cx="8577263" cy="6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13638" y="5562600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j-lt"/>
              </a:rPr>
              <a:t>i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1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7250"/>
            <a:ext cx="5524500" cy="2571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9749" y="1981200"/>
            <a:ext cx="0" cy="9906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3072" y="1150203"/>
            <a:ext cx="182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normal</a:t>
            </a:r>
          </a:p>
        </p:txBody>
      </p:sp>
      <p:sp>
        <p:nvSpPr>
          <p:cNvPr id="9" name="Arc 8"/>
          <p:cNvSpPr/>
          <p:nvPr/>
        </p:nvSpPr>
        <p:spPr>
          <a:xfrm rot="18376392">
            <a:off x="2830425" y="2713819"/>
            <a:ext cx="576549" cy="31938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5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i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1600200"/>
            <a:ext cx="304800" cy="228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445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0" y="1676399"/>
            <a:ext cx="342900" cy="1524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748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R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80879"/>
            <a:ext cx="758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Polarization due to reflection from a refracting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n=1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n’&gt;1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3502"/>
              </p:ext>
            </p:extLst>
          </p:nvPr>
        </p:nvGraphicFramePr>
        <p:xfrm>
          <a:off x="250031" y="4159203"/>
          <a:ext cx="5179082" cy="21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5" name="Equation" r:id="rId4" imgW="4140000" imgH="1663560" progId="Equation.DSMT4">
                  <p:embed/>
                </p:oleObj>
              </mc:Choice>
              <mc:Fallback>
                <p:oleObj name="Equation" r:id="rId4" imgW="4140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" y="4159203"/>
                        <a:ext cx="5179082" cy="21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99833"/>
              </p:ext>
            </p:extLst>
          </p:nvPr>
        </p:nvGraphicFramePr>
        <p:xfrm>
          <a:off x="5781675" y="5002213"/>
          <a:ext cx="2870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6" name="Equation" r:id="rId6" imgW="2539800" imgH="622080" progId="Equation.DSMT4">
                  <p:embed/>
                </p:oleObj>
              </mc:Choice>
              <mc:Fallback>
                <p:oleObj name="Equation" r:id="rId6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002213"/>
                        <a:ext cx="2870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between two isotropic media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63849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95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68850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496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7338"/>
              </p:ext>
            </p:extLst>
          </p:nvPr>
        </p:nvGraphicFramePr>
        <p:xfrm>
          <a:off x="3100387" y="2697847"/>
          <a:ext cx="6043613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97" name="Equation" r:id="rId7" imgW="3200400" imgH="1879560" progId="Equation.DSMT4">
                  <p:embed/>
                </p:oleObj>
              </mc:Choice>
              <mc:Fallback>
                <p:oleObj name="Equation" r:id="rId7" imgW="320040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7" y="2697847"/>
                        <a:ext cx="6043613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419"/>
              </p:ext>
            </p:extLst>
          </p:nvPr>
        </p:nvGraphicFramePr>
        <p:xfrm>
          <a:off x="3505200" y="642938"/>
          <a:ext cx="54657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98" name="数式" r:id="rId9" imgW="2527200" imgH="901440" progId="Equation.3">
                  <p:embed/>
                </p:oleObj>
              </mc:Choice>
              <mc:Fallback>
                <p:oleObj name="数式" r:id="rId9" imgW="2527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2938"/>
                        <a:ext cx="5465763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87114"/>
              </p:ext>
            </p:extLst>
          </p:nvPr>
        </p:nvGraphicFramePr>
        <p:xfrm>
          <a:off x="533400" y="5562600"/>
          <a:ext cx="50276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99" name="数式" r:id="rId11" imgW="2323800" imgH="444240" progId="Equation.3">
                  <p:embed/>
                </p:oleObj>
              </mc:Choice>
              <mc:Fallback>
                <p:oleObj name="数式" r:id="rId11" imgW="2323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276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2599" y="3827463"/>
            <a:ext cx="249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internal reflection: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59BF4-2231-4260-88FF-D3E5DC365992}"/>
              </a:ext>
            </a:extLst>
          </p:cNvPr>
          <p:cNvSpPr txBox="1"/>
          <p:nvPr/>
        </p:nvSpPr>
        <p:spPr>
          <a:xfrm>
            <a:off x="2026476" y="4901037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i="1" dirty="0" err="1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&gt; i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total internal reflection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i="1" dirty="0">
                <a:latin typeface="+mj-lt"/>
              </a:rPr>
              <a:t>n’</a:t>
            </a:r>
            <a:r>
              <a:rPr lang="en-US" sz="2400" dirty="0">
                <a:latin typeface="+mj-lt"/>
              </a:rPr>
              <a:t>=1   and 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=1.5 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  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i</a:t>
            </a:r>
            <a:r>
              <a:rPr lang="en-US" sz="2400" i="1" baseline="-25000" dirty="0">
                <a:latin typeface="+mj-lt"/>
                <a:sym typeface="Wingdings" panose="05000000000000000000" pitchFamily="2" charset="2"/>
              </a:rPr>
              <a:t>0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= sin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-1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(1/1.5)=41.81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o</a:t>
            </a:r>
            <a:endParaRPr lang="en-US" sz="2400" baseline="-25000" dirty="0">
              <a:latin typeface="+mj-lt"/>
              <a:sym typeface="Wingdings" panose="05000000000000000000" pitchFamily="2" charset="2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24000"/>
            <a:ext cx="66103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107134" y="2931469"/>
            <a:ext cx="46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 transmitted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262" y="515267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/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=42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=50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186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=90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1935"/>
            <a:ext cx="82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Transmitted illumination confined within a few wavelengths of the surface.</a:t>
            </a:r>
          </a:p>
        </p:txBody>
      </p:sp>
    </p:spTree>
    <p:extLst>
      <p:ext uri="{BB962C8B-B14F-4D97-AF65-F5344CB8AC3E}">
        <p14:creationId xmlns:p14="http://schemas.microsoft.com/office/powerpoint/2010/main" val="345125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TIRF (total internal reflection fluorescence)</a:t>
            </a:r>
          </a:p>
          <a:p>
            <a:r>
              <a:rPr lang="en-US" sz="1600" dirty="0">
                <a:hlinkClick r:id="rId2"/>
              </a:rPr>
              <a:t>www.nikon.com/products/microscope-solutions/bioscience.../nikon_note_10_lr.pdf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3" y="1066800"/>
            <a:ext cx="675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7197"/>
            <a:ext cx="653415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Design of TIRF device using laser and high power lens</a:t>
            </a:r>
          </a:p>
        </p:txBody>
      </p:sp>
    </p:spTree>
    <p:extLst>
      <p:ext uri="{BB962C8B-B14F-4D97-AF65-F5344CB8AC3E}">
        <p14:creationId xmlns:p14="http://schemas.microsoft.com/office/powerpoint/2010/main" val="106939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35"/>
            <a:ext cx="914400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712  Spring 2013 -- Lecture 19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4979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74" name="数式" r:id="rId3" imgW="1942920" imgH="812520" progId="Equation.3">
                  <p:embed/>
                </p:oleObj>
              </mc:Choice>
              <mc:Fallback>
                <p:oleObj name="数式" r:id="rId3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6225"/>
              </p:ext>
            </p:extLst>
          </p:nvPr>
        </p:nvGraphicFramePr>
        <p:xfrm>
          <a:off x="1066800" y="2286000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75" name="数式" r:id="rId5" imgW="1993680" imgH="1981080" progId="Equation.3">
                  <p:embed/>
                </p:oleObj>
              </mc:Choice>
              <mc:Fallback>
                <p:oleObj name="数式" r:id="rId5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case:   normal incidence   (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=0,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40C33-1529-4160-9E76-6C24DA55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2DA44-C9EF-40BB-9564-50ECD9AFA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9DE5-AE86-456F-8406-F2CD4B0D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32C1A9-090D-4642-97D5-F7D4A10DBF54}"/>
              </a:ext>
            </a:extLst>
          </p:cNvPr>
          <p:cNvSpPr txBox="1"/>
          <p:nvPr/>
        </p:nvSpPr>
        <p:spPr>
          <a:xfrm>
            <a:off x="42862" y="-12403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– 4 PM 3/03/2022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B0C25-FC8B-4E2A-A993-88750F3ED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344661"/>
            <a:ext cx="8953500" cy="2762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107316-EF56-4D59-84B0-432349655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480" b="-1"/>
          <a:stretch/>
        </p:blipFill>
        <p:spPr>
          <a:xfrm>
            <a:off x="214312" y="3176674"/>
            <a:ext cx="8782050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to complex refractive index </a:t>
            </a:r>
            <a:r>
              <a:rPr lang="en-US" sz="2400" i="1" dirty="0">
                <a:latin typeface="+mj-lt"/>
              </a:rPr>
              <a:t>n=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 + i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I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25205"/>
              </p:ext>
            </p:extLst>
          </p:nvPr>
        </p:nvGraphicFramePr>
        <p:xfrm>
          <a:off x="1295400" y="1295400"/>
          <a:ext cx="55165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0" name="数式" r:id="rId3" imgW="2552400" imgH="1790640" progId="Equation.3">
                  <p:embed/>
                </p:oleObj>
              </mc:Choice>
              <mc:Fallback>
                <p:oleObj name="数式" r:id="rId3" imgW="255240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5165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8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 of imaginary contributions to permittivity --</a:t>
            </a:r>
          </a:p>
          <a:p>
            <a:r>
              <a:rPr lang="en-US" sz="2400" dirty="0">
                <a:latin typeface="+mj-lt"/>
              </a:rPr>
              <a:t>Review:  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9" name="数式" r:id="rId3" imgW="2654280" imgH="1981080" progId="Equation.3">
                  <p:embed/>
                </p:oleObj>
              </mc:Choice>
              <mc:Fallback>
                <p:oleObj name="数式" r:id="rId3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533400"/>
            <a:ext cx="3217126" cy="2463492"/>
            <a:chOff x="5621750" y="4038600"/>
            <a:chExt cx="3217126" cy="2463492"/>
          </a:xfrm>
        </p:grpSpPr>
        <p:grpSp>
          <p:nvGrpSpPr>
            <p:cNvPr id="6" name="Group 5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9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" y="-3530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 lattice vibrations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463" y="449224"/>
            <a:ext cx="566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principle, the ideas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apply both to the ionic vibrations which occur at low frequency (~10</a:t>
            </a:r>
            <a:r>
              <a:rPr lang="en-US" sz="2400" baseline="30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 Hz) contributing to the so called static permittivity function </a:t>
            </a:r>
            <a:r>
              <a:rPr lang="en-US" sz="2400" dirty="0" err="1">
                <a:latin typeface="Symbol" panose="05050102010706020507" pitchFamily="18" charset="2"/>
              </a:rPr>
              <a:t>e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to </a:t>
            </a:r>
            <a:r>
              <a:rPr lang="en-US" sz="2400" dirty="0"/>
              <a:t>the electronic vibrations which occur </a:t>
            </a:r>
            <a:r>
              <a:rPr lang="en-US" sz="2400" dirty="0">
                <a:latin typeface="+mj-lt"/>
              </a:rPr>
              <a:t>at high frequency (~10</a:t>
            </a:r>
            <a:r>
              <a:rPr lang="en-US" sz="2400" baseline="30000" dirty="0">
                <a:latin typeface="+mj-lt"/>
              </a:rPr>
              <a:t>15 </a:t>
            </a:r>
            <a:r>
              <a:rPr lang="en-US" sz="2400" dirty="0">
                <a:latin typeface="+mj-lt"/>
              </a:rPr>
              <a:t>Hz) contributing to the so called high frequency permittivity function 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baseline="-25000" dirty="0">
                <a:latin typeface="Symbol" panose="05050102010706020507" pitchFamily="18" charset="2"/>
              </a:rPr>
              <a:t>¥</a:t>
            </a:r>
            <a:r>
              <a:rPr lang="en-US" dirty="0">
                <a:latin typeface="Symbol" panose="05050102010706020507" pitchFamily="18" charset="2"/>
              </a:rPr>
              <a:t>.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57869"/>
              </p:ext>
            </p:extLst>
          </p:nvPr>
        </p:nvGraphicFramePr>
        <p:xfrm>
          <a:off x="165830" y="3972580"/>
          <a:ext cx="8857752" cy="227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6" name="Equation" r:id="rId4" imgW="6184800" imgH="1447560" progId="Equation.DSMT4">
                  <p:embed/>
                </p:oleObj>
              </mc:Choice>
              <mc:Fallback>
                <p:oleObj name="Equation" r:id="rId4" imgW="6184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830" y="3972580"/>
                        <a:ext cx="8857752" cy="227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4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6" name="数式" r:id="rId5" imgW="419040" imgH="431640" progId="Equation.3">
                  <p:embed/>
                </p:oleObj>
              </mc:Choice>
              <mc:Fallback>
                <p:oleObj name="数式" r:id="rId5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7" name="数式" r:id="rId7" imgW="406080" imgH="431640" progId="Equation.3">
                  <p:embed/>
                </p:oleObj>
              </mc:Choice>
              <mc:Fallback>
                <p:oleObj name="数式" r:id="rId7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7876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some analytic properties: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6555"/>
              </p:ext>
            </p:extLst>
          </p:nvPr>
        </p:nvGraphicFramePr>
        <p:xfrm>
          <a:off x="846138" y="1447800"/>
          <a:ext cx="6230937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09" name="数式" r:id="rId3" imgW="2882880" imgH="1434960" progId="Equation.3">
                  <p:embed/>
                </p:oleObj>
              </mc:Choice>
              <mc:Fallback>
                <p:oleObj name="数式" r:id="rId3" imgW="2882880" imgH="1434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447800"/>
                        <a:ext cx="6230937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487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8AD54-9118-4871-B728-D1691BCA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942D9-BCDC-4043-BB36-EEAE729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A0DD9-E102-44E3-B2D4-38F1D58A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C4A23-ED2E-4850-A5D2-2B634F88BC61}"/>
              </a:ext>
            </a:extLst>
          </p:cNvPr>
          <p:cNvSpPr txBox="1"/>
          <p:nvPr/>
        </p:nvSpPr>
        <p:spPr>
          <a:xfrm>
            <a:off x="152400" y="152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B74BC1B-7FCD-4B8A-A355-46E0D2A2ED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937936"/>
              </p:ext>
            </p:extLst>
          </p:nvPr>
        </p:nvGraphicFramePr>
        <p:xfrm>
          <a:off x="495300" y="627063"/>
          <a:ext cx="5794375" cy="246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1" name="Equation" r:id="rId3" imgW="2831760" imgH="1193760" progId="Equation.DSMT4">
                  <p:embed/>
                </p:oleObj>
              </mc:Choice>
              <mc:Fallback>
                <p:oleObj name="Equation" r:id="rId3" imgW="2831760" imgH="1193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B74BC1B-7FCD-4B8A-A355-46E0D2A2E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627063"/>
                        <a:ext cx="5794375" cy="246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8EA71F4-4DDA-46E4-83A4-130A4557B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009363"/>
              </p:ext>
            </p:extLst>
          </p:nvPr>
        </p:nvGraphicFramePr>
        <p:xfrm>
          <a:off x="533400" y="3284538"/>
          <a:ext cx="7408863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92" name="Equation" r:id="rId5" imgW="4000320" imgH="1650960" progId="Equation.DSMT4">
                  <p:embed/>
                </p:oleObj>
              </mc:Choice>
              <mc:Fallback>
                <p:oleObj name="Equation" r:id="rId5" imgW="4000320" imgH="1650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8EA71F4-4DDA-46E4-83A4-130A4557B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284538"/>
                        <a:ext cx="7408863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768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E9908-5CF6-4297-A13F-F46D845D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A62D3-5956-4FFC-885B-677E386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105A8-715C-44A3-AF0A-29CF1F3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36610-AB5B-4C70-B43C-1E93DB2BAA59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Further comments on analytic behavior of dielectric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2F36A00-85AF-4815-872F-6B657C6D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4757"/>
              </p:ext>
            </p:extLst>
          </p:nvPr>
        </p:nvGraphicFramePr>
        <p:xfrm>
          <a:off x="458788" y="1176338"/>
          <a:ext cx="8074025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5" name="Equation" r:id="rId3" imgW="6210000" imgH="1790640" progId="Equation.DSMT4">
                  <p:embed/>
                </p:oleObj>
              </mc:Choice>
              <mc:Fallback>
                <p:oleObj name="Equation" r:id="rId3" imgW="6210000" imgH="1790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2F36A00-85AF-4815-872F-6B657C6DB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176338"/>
                        <a:ext cx="8074025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C4910C-6827-481F-A272-3F055E4EA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02360"/>
              </p:ext>
            </p:extLst>
          </p:nvPr>
        </p:nvGraphicFramePr>
        <p:xfrm>
          <a:off x="870200" y="3664848"/>
          <a:ext cx="532923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6" name="Equation" r:id="rId5" imgW="4076640" imgH="1828800" progId="Equation.DSMT4">
                  <p:embed/>
                </p:oleObj>
              </mc:Choice>
              <mc:Fallback>
                <p:oleObj name="Equation" r:id="rId5" imgW="4076640" imgH="1828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C4910C-6827-481F-A272-3F055E4EAF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00" y="3664848"/>
                        <a:ext cx="5329238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787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33BD8D-F247-4E2E-9283-2BDA5805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844BA-5229-4CD9-A80E-8A5E63D0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840B-DA79-4B02-A0BC-A08235E0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19C2D-7D15-4B14-8EA1-2AB6223D9F7C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76B32F-1B4C-4BA1-AF43-250876CF4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54987"/>
              </p:ext>
            </p:extLst>
          </p:nvPr>
        </p:nvGraphicFramePr>
        <p:xfrm>
          <a:off x="525462" y="915045"/>
          <a:ext cx="60277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1" name="Equation" r:id="rId3" imgW="4635360" imgH="698400" progId="Equation.DSMT4">
                  <p:embed/>
                </p:oleObj>
              </mc:Choice>
              <mc:Fallback>
                <p:oleObj name="Equation" r:id="rId3" imgW="4635360" imgH="698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76B32F-1B4C-4BA1-AF43-250876CF4B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" y="915045"/>
                        <a:ext cx="60277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EF7214-31CF-4D2C-9D61-1AA92F220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394064"/>
              </p:ext>
            </p:extLst>
          </p:nvPr>
        </p:nvGraphicFramePr>
        <p:xfrm>
          <a:off x="393116" y="2057400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42" name="Equation" r:id="rId5" imgW="4394160" imgH="1333440" progId="Equation.DSMT4">
                  <p:embed/>
                </p:oleObj>
              </mc:Choice>
              <mc:Fallback>
                <p:oleObj name="Equation" r:id="rId5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EF7214-31CF-4D2C-9D61-1AA92F2205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16" y="2057400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7F11D0D-2B6C-4CA8-9690-7ACB6482B069}"/>
              </a:ext>
            </a:extLst>
          </p:cNvPr>
          <p:cNvSpPr txBox="1"/>
          <p:nvPr/>
        </p:nvSpPr>
        <p:spPr>
          <a:xfrm>
            <a:off x="4114800" y="4953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numerically, </a:t>
            </a:r>
            <a:r>
              <a:rPr lang="en-US" sz="2400" dirty="0" err="1">
                <a:latin typeface="+mj-lt"/>
              </a:rPr>
              <a:t>Im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 err="1">
                <a:latin typeface="+mj-lt"/>
              </a:rPr>
              <a:t>z</a:t>
            </a:r>
            <a:r>
              <a:rPr lang="en-US" sz="2400" baseline="-25000" dirty="0" err="1">
                <a:latin typeface="+mj-lt"/>
              </a:rPr>
              <a:t>P</a:t>
            </a:r>
            <a:r>
              <a:rPr lang="en-US" sz="2400" dirty="0">
                <a:latin typeface="+mj-lt"/>
              </a:rPr>
              <a:t>)&lt;0</a:t>
            </a:r>
          </a:p>
        </p:txBody>
      </p:sp>
    </p:spTree>
    <p:extLst>
      <p:ext uri="{BB962C8B-B14F-4D97-AF65-F5344CB8AC3E}">
        <p14:creationId xmlns:p14="http://schemas.microsoft.com/office/powerpoint/2010/main" val="199547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705C4-D878-4D2C-AD81-35621E36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777E6-D89D-439E-B5AE-A4606806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AF60A-27F9-437D-8011-726D8F8A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A03D2C0E-F3AB-4507-A5A1-C9C53CA21B9F}"/>
              </a:ext>
            </a:extLst>
          </p:cNvPr>
          <p:cNvSpPr/>
          <p:nvPr/>
        </p:nvSpPr>
        <p:spPr>
          <a:xfrm rot="5887145">
            <a:off x="851182" y="1182161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AD344D0E-FA06-47B4-897F-38D54CB07B26}"/>
              </a:ext>
            </a:extLst>
          </p:cNvPr>
          <p:cNvSpPr/>
          <p:nvPr/>
        </p:nvSpPr>
        <p:spPr>
          <a:xfrm rot="16627018">
            <a:off x="828974" y="1735592"/>
            <a:ext cx="3325030" cy="4145763"/>
          </a:xfrm>
          <a:prstGeom prst="chord">
            <a:avLst>
              <a:gd name="adj1" fmla="val 4447742"/>
              <a:gd name="adj2" fmla="val 1620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F02F01-0585-468E-AB70-DDDE9E8355F9}"/>
              </a:ext>
            </a:extLst>
          </p:cNvPr>
          <p:cNvCxnSpPr/>
          <p:nvPr/>
        </p:nvCxnSpPr>
        <p:spPr>
          <a:xfrm>
            <a:off x="2171700" y="3425947"/>
            <a:ext cx="8382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729D83-6A07-417B-BAB5-203B4401C4E9}"/>
              </a:ext>
            </a:extLst>
          </p:cNvPr>
          <p:cNvCxnSpPr/>
          <p:nvPr/>
        </p:nvCxnSpPr>
        <p:spPr>
          <a:xfrm>
            <a:off x="2209800" y="3654547"/>
            <a:ext cx="838200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40DC24-E3DE-426F-8EA3-23346EB323CB}"/>
              </a:ext>
            </a:extLst>
          </p:cNvPr>
          <p:cNvCxnSpPr/>
          <p:nvPr/>
        </p:nvCxnSpPr>
        <p:spPr>
          <a:xfrm flipH="1">
            <a:off x="4114800" y="4187947"/>
            <a:ext cx="381000" cy="6096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D8BDC97-8C35-48D2-8697-837803E646DD}"/>
              </a:ext>
            </a:extLst>
          </p:cNvPr>
          <p:cNvCxnSpPr/>
          <p:nvPr/>
        </p:nvCxnSpPr>
        <p:spPr>
          <a:xfrm flipH="1" flipV="1">
            <a:off x="4114800" y="2435347"/>
            <a:ext cx="381000" cy="51675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DCB08EE-7DF4-4A0D-985A-DFA0A557D698}"/>
              </a:ext>
            </a:extLst>
          </p:cNvPr>
          <p:cNvSpPr/>
          <p:nvPr/>
        </p:nvSpPr>
        <p:spPr>
          <a:xfrm>
            <a:off x="1676400" y="40355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DC8E4F-1F4D-40A9-8682-62E84C654C2A}"/>
              </a:ext>
            </a:extLst>
          </p:cNvPr>
          <p:cNvSpPr/>
          <p:nvPr/>
        </p:nvSpPr>
        <p:spPr>
          <a:xfrm>
            <a:off x="1219200" y="4645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58FF73-42AE-4B24-9510-091126C5B385}"/>
              </a:ext>
            </a:extLst>
          </p:cNvPr>
          <p:cNvSpPr/>
          <p:nvPr/>
        </p:nvSpPr>
        <p:spPr>
          <a:xfrm>
            <a:off x="2933700" y="487374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60AE6C-1FDF-469B-8737-FA161C35219F}"/>
              </a:ext>
            </a:extLst>
          </p:cNvPr>
          <p:cNvSpPr/>
          <p:nvPr/>
        </p:nvSpPr>
        <p:spPr>
          <a:xfrm>
            <a:off x="3276600" y="397077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905568-44A0-44E9-A9F6-465D557C210B}"/>
              </a:ext>
            </a:extLst>
          </p:cNvPr>
          <p:cNvSpPr/>
          <p:nvPr/>
        </p:nvSpPr>
        <p:spPr>
          <a:xfrm>
            <a:off x="2362200" y="388314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61ACB-09B7-488E-8D98-D03CB472FD00}"/>
              </a:ext>
            </a:extLst>
          </p:cNvPr>
          <p:cNvSpPr txBox="1"/>
          <p:nvPr/>
        </p:nvSpPr>
        <p:spPr>
          <a:xfrm>
            <a:off x="2286000" y="424702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+mj-lt"/>
              </a:rPr>
              <a:t>z</a:t>
            </a:r>
            <a:r>
              <a:rPr lang="en-US" sz="2400" i="1" baseline="-25000" dirty="0" err="1">
                <a:solidFill>
                  <a:srgbClr val="0070C0"/>
                </a:solidFill>
                <a:latin typeface="+mj-lt"/>
              </a:rPr>
              <a:t>P</a:t>
            </a:r>
            <a:endParaRPr lang="en-US" sz="2400" i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FCAC04-B0D0-4928-B267-10C86BF0B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029274"/>
              </p:ext>
            </p:extLst>
          </p:nvPr>
        </p:nvGraphicFramePr>
        <p:xfrm>
          <a:off x="234705" y="-53982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7" name="Equation" r:id="rId3" imgW="3543120" imgH="609480" progId="Equation.DSMT4">
                  <p:embed/>
                </p:oleObj>
              </mc:Choice>
              <mc:Fallback>
                <p:oleObj name="Equation" r:id="rId3" imgW="3543120" imgH="609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EFCAC04-B0D0-4928-B267-10C86BF0B0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05" y="-53982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CD69D04-F87D-4326-A79B-8CD12B0B8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674021"/>
              </p:ext>
            </p:extLst>
          </p:nvPr>
        </p:nvGraphicFramePr>
        <p:xfrm>
          <a:off x="3429000" y="905988"/>
          <a:ext cx="49403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8" name="Equation" r:id="rId5" imgW="1600200" imgH="203040" progId="Equation.DSMT4">
                  <p:embed/>
                </p:oleObj>
              </mc:Choice>
              <mc:Fallback>
                <p:oleObj name="Equation" r:id="rId5" imgW="160020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CD69D04-F87D-4326-A79B-8CD12B0B8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905988"/>
                        <a:ext cx="494030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BD19E9D-ACDD-4CA6-A6EC-E179BA22D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282431"/>
              </p:ext>
            </p:extLst>
          </p:nvPr>
        </p:nvGraphicFramePr>
        <p:xfrm>
          <a:off x="4675258" y="2126588"/>
          <a:ext cx="3803141" cy="113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19" name="Equation" r:id="rId7" imgW="1447560" imgH="431640" progId="Equation.DSMT4">
                  <p:embed/>
                </p:oleObj>
              </mc:Choice>
              <mc:Fallback>
                <p:oleObj name="Equation" r:id="rId7" imgW="144756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BD19E9D-ACDD-4CA6-A6EC-E179BA22D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258" y="2126588"/>
                        <a:ext cx="3803141" cy="1134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B611019-0F58-4A36-B2F2-3F4167E96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537996"/>
              </p:ext>
            </p:extLst>
          </p:nvPr>
        </p:nvGraphicFramePr>
        <p:xfrm>
          <a:off x="4908234" y="3642704"/>
          <a:ext cx="35877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0" name="Equation" r:id="rId9" imgW="1663560" imgH="914400" progId="Equation.DSMT4">
                  <p:embed/>
                </p:oleObj>
              </mc:Choice>
              <mc:Fallback>
                <p:oleObj name="Equation" r:id="rId9" imgW="1663560" imgH="914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B611019-0F58-4A36-B2F2-3F4167E96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8234" y="3642704"/>
                        <a:ext cx="3587750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937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9358-1AC7-47A6-B836-41BFB62C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0E483-2CE4-47C4-87E1-5E34CAB7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24ED5-A933-4936-8A10-101150F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12AE9B-A8B7-486A-9642-D9B11BA38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984191"/>
              </p:ext>
            </p:extLst>
          </p:nvPr>
        </p:nvGraphicFramePr>
        <p:xfrm>
          <a:off x="826252" y="3950243"/>
          <a:ext cx="72882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4" name="Equation" r:id="rId3" imgW="5574960" imgH="1104840" progId="Equation.DSMT4">
                  <p:embed/>
                </p:oleObj>
              </mc:Choice>
              <mc:Fallback>
                <p:oleObj name="Equation" r:id="rId3" imgW="5574960" imgH="1104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E12AE9B-A8B7-486A-9642-D9B11BA380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52" y="3950243"/>
                        <a:ext cx="72882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F0A0B04-28B7-400E-BE08-52F79B2338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403104"/>
              </p:ext>
            </p:extLst>
          </p:nvPr>
        </p:nvGraphicFramePr>
        <p:xfrm>
          <a:off x="515937" y="103188"/>
          <a:ext cx="5826126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5" name="Equation" r:id="rId5" imgW="3543120" imgH="609480" progId="Equation.DSMT4">
                  <p:embed/>
                </p:oleObj>
              </mc:Choice>
              <mc:Fallback>
                <p:oleObj name="Equation" r:id="rId5" imgW="354312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F0A0B04-28B7-400E-BE08-52F79B2338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" y="103188"/>
                        <a:ext cx="5826126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AACBB8-23DD-4944-A549-372C98B97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959536"/>
              </p:ext>
            </p:extLst>
          </p:nvPr>
        </p:nvGraphicFramePr>
        <p:xfrm>
          <a:off x="754063" y="1103981"/>
          <a:ext cx="8389937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6" name="Equation" r:id="rId7" imgW="4394160" imgH="1333440" progId="Equation.DSMT4">
                  <p:embed/>
                </p:oleObj>
              </mc:Choice>
              <mc:Fallback>
                <p:oleObj name="Equation" r:id="rId7" imgW="4394160" imgH="1333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DAACBB8-23DD-4944-A549-372C98B972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103981"/>
                        <a:ext cx="8389937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86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5FF88-DFCF-40CE-94D8-8A0303DF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55575"/>
            <a:ext cx="9144000" cy="47843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03/02/2022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8991600" cy="228600"/>
          </a:xfrm>
          <a:prstGeom prst="rect">
            <a:avLst/>
          </a:prstGeom>
          <a:solidFill>
            <a:srgbClr val="DA32A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64B89-5EF4-4079-89ED-0A1268A9E6B5}"/>
              </a:ext>
            </a:extLst>
          </p:cNvPr>
          <p:cNvSpPr txBox="1"/>
          <p:nvPr/>
        </p:nvSpPr>
        <p:spPr>
          <a:xfrm>
            <a:off x="457200" y="5105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Please email your proposed projected topic(s)  by Friday 3/4/2022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040" y="2784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25917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7" name="数式" r:id="rId3" imgW="3314520" imgH="1473120" progId="Equation.3">
                  <p:embed/>
                </p:oleObj>
              </mc:Choice>
              <mc:Fallback>
                <p:oleObj name="数式" r:id="rId3" imgW="3314520" imgH="1473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7877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8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8576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89" name="Equation" r:id="rId7" imgW="571320" imgH="317160" progId="Equation.DSMT4">
                  <p:embed/>
                </p:oleObj>
              </mc:Choice>
              <mc:Fallback>
                <p:oleObj name="Equation" r:id="rId7" imgW="5713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76984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0435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90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3B0CA133-9367-4D02-B16E-A2AB2363B7D7}"/>
              </a:ext>
            </a:extLst>
          </p:cNvPr>
          <p:cNvSpPr/>
          <p:nvPr/>
        </p:nvSpPr>
        <p:spPr>
          <a:xfrm>
            <a:off x="1776984" y="585647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9782"/>
              </p:ext>
            </p:extLst>
          </p:nvPr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8" name="数式" r:id="rId3" imgW="2616120" imgH="1193760" progId="Equation.3">
                  <p:embed/>
                </p:oleObj>
              </mc:Choice>
              <mc:Fallback>
                <p:oleObj name="数式" r:id="rId3" imgW="261612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Because of these analytic properties, Cauchy’s integral theorem results in:</a:t>
            </a:r>
          </a:p>
        </p:txBody>
      </p:sp>
    </p:spTree>
    <p:extLst>
      <p:ext uri="{BB962C8B-B14F-4D97-AF65-F5344CB8AC3E}">
        <p14:creationId xmlns:p14="http://schemas.microsoft.com/office/powerpoint/2010/main" val="4195211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Analytic properties of the dielectric function (in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or from “first principles”  -- </a:t>
            </a:r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02491"/>
              </p:ext>
            </p:extLst>
          </p:nvPr>
        </p:nvGraphicFramePr>
        <p:xfrm>
          <a:off x="711200" y="1211263"/>
          <a:ext cx="8104188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73" name="Equation" r:id="rId3" imgW="3962160" imgH="660240" progId="Equation.DSMT4">
                  <p:embed/>
                </p:oleObj>
              </mc:Choice>
              <mc:Fallback>
                <p:oleObj name="Equation" r:id="rId3" imgW="3962160" imgH="660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11263"/>
                        <a:ext cx="8104188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85800" y="2751642"/>
            <a:ext cx="7924800" cy="3657600"/>
            <a:chOff x="685800" y="2751642"/>
            <a:chExt cx="79248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1328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40879"/>
              </p:ext>
            </p:extLst>
          </p:nvPr>
        </p:nvGraphicFramePr>
        <p:xfrm>
          <a:off x="461166" y="3544002"/>
          <a:ext cx="82073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7" name="Equation" r:id="rId3" imgW="4012920" imgH="482400" progId="Equation.DSMT4">
                  <p:embed/>
                </p:oleObj>
              </mc:Choice>
              <mc:Fallback>
                <p:oleObj name="Equation" r:id="rId3" imgW="401292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6" y="3544002"/>
                        <a:ext cx="8207375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04800" y="1071962"/>
            <a:ext cx="5334000" cy="2194560"/>
            <a:chOff x="685800" y="2751642"/>
            <a:chExt cx="8890000" cy="3657600"/>
          </a:xfrm>
        </p:grpSpPr>
        <p:sp>
          <p:nvSpPr>
            <p:cNvPr id="13" name="Chord 12"/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685800" y="2814933"/>
              <a:ext cx="8890000" cy="3433467"/>
              <a:chOff x="685800" y="2814933"/>
              <a:chExt cx="8890000" cy="343346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762500"/>
                <a:ext cx="21844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91000" y="2814933"/>
                <a:ext cx="1828800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4" name="Chord 13"/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492028" y="3111192"/>
            <a:ext cx="2270972" cy="1190774"/>
            <a:chOff x="6492028" y="3111192"/>
            <a:chExt cx="2270972" cy="1190774"/>
          </a:xfrm>
        </p:grpSpPr>
        <p:sp>
          <p:nvSpPr>
            <p:cNvPr id="9" name="Right Arrow 8"/>
            <p:cNvSpPr/>
            <p:nvPr/>
          </p:nvSpPr>
          <p:spPr>
            <a:xfrm rot="19453415">
              <a:off x="6492028" y="3920966"/>
              <a:ext cx="1828800" cy="381000"/>
            </a:xfrm>
            <a:prstGeom prst="rightArrow">
              <a:avLst/>
            </a:prstGeom>
            <a:solidFill>
              <a:srgbClr val="FF0000">
                <a:alpha val="3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4800" y="3111192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=0</a:t>
              </a:r>
            </a:p>
          </p:txBody>
        </p: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411163"/>
              </p:ext>
            </p:extLst>
          </p:nvPr>
        </p:nvGraphicFramePr>
        <p:xfrm>
          <a:off x="882650" y="5083175"/>
          <a:ext cx="72215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8" name="数式" r:id="rId5" imgW="3530520" imgH="469800" progId="Equation.3">
                  <p:embed/>
                </p:oleObj>
              </mc:Choice>
              <mc:Fallback>
                <p:oleObj name="数式" r:id="rId5" imgW="3530520" imgH="46980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5083175"/>
                        <a:ext cx="72215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row: Down 21">
            <a:extLst>
              <a:ext uri="{FF2B5EF4-FFF2-40B4-BE49-F238E27FC236}">
                <a16:creationId xmlns:a16="http://schemas.microsoft.com/office/drawing/2014/main" id="{4FC13FD0-284F-4FDB-8430-82CAF7445867}"/>
              </a:ext>
            </a:extLst>
          </p:cNvPr>
          <p:cNvSpPr/>
          <p:nvPr/>
        </p:nvSpPr>
        <p:spPr>
          <a:xfrm rot="17441837">
            <a:off x="3383117" y="936674"/>
            <a:ext cx="407228" cy="4066167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31B30BE7-83DF-4E39-9498-3C9667BC5F7F}"/>
              </a:ext>
            </a:extLst>
          </p:cNvPr>
          <p:cNvSpPr/>
          <p:nvPr/>
        </p:nvSpPr>
        <p:spPr>
          <a:xfrm rot="1682779">
            <a:off x="2678354" y="1212924"/>
            <a:ext cx="5053957" cy="3296262"/>
          </a:xfrm>
          <a:prstGeom prst="circularArrow">
            <a:avLst>
              <a:gd name="adj1" fmla="val 12500"/>
              <a:gd name="adj2" fmla="val 811563"/>
              <a:gd name="adj3" fmla="val 20457681"/>
              <a:gd name="adj4" fmla="val 10850344"/>
              <a:gd name="adj5" fmla="val 15177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A021D95-3C22-4A32-95F7-1E871BEA4314}"/>
              </a:ext>
            </a:extLst>
          </p:cNvPr>
          <p:cNvSpPr/>
          <p:nvPr/>
        </p:nvSpPr>
        <p:spPr>
          <a:xfrm>
            <a:off x="5704067" y="4632476"/>
            <a:ext cx="258656" cy="539048"/>
          </a:xfrm>
          <a:prstGeom prst="downArrow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42363-0D5A-41EC-8FF1-2B4F0A76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6BBB4-7A61-4024-82FD-2A33608C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FFAFC-C486-4D57-BE21-FE31A346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778598-2E99-4203-9069-CF3BDACAA856}"/>
              </a:ext>
            </a:extLst>
          </p:cNvPr>
          <p:cNvGrpSpPr/>
          <p:nvPr/>
        </p:nvGrpSpPr>
        <p:grpSpPr>
          <a:xfrm>
            <a:off x="1252728" y="136525"/>
            <a:ext cx="7924800" cy="3657600"/>
            <a:chOff x="685800" y="2751642"/>
            <a:chExt cx="7924800" cy="365760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B097A520-C6F7-4DD9-A6EB-32919B81900E}"/>
                </a:ext>
              </a:extLst>
            </p:cNvPr>
            <p:cNvSpPr>
              <a:spLocks noChangeAspect="1"/>
            </p:cNvSpPr>
            <p:nvPr/>
          </p:nvSpPr>
          <p:spPr>
            <a:xfrm rot="7484126">
              <a:off x="2033688" y="2751642"/>
              <a:ext cx="3657600" cy="3657600"/>
            </a:xfrm>
            <a:prstGeom prst="chord">
              <a:avLst>
                <a:gd name="adj1" fmla="val 2700000"/>
                <a:gd name="adj2" fmla="val 147669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588877-F8CE-4082-8DAC-9F52B87FA213}"/>
                </a:ext>
              </a:extLst>
            </p:cNvPr>
            <p:cNvGrpSpPr/>
            <p:nvPr/>
          </p:nvGrpSpPr>
          <p:grpSpPr>
            <a:xfrm>
              <a:off x="685800" y="2814935"/>
              <a:ext cx="7924800" cy="3433465"/>
              <a:chOff x="685800" y="2814935"/>
              <a:chExt cx="7924800" cy="3433465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1ACE0A4-7B7D-4A41-9E65-3AD9D9D072BA}"/>
                  </a:ext>
                </a:extLst>
              </p:cNvPr>
              <p:cNvCxnSpPr/>
              <p:nvPr/>
            </p:nvCxnSpPr>
            <p:spPr>
              <a:xfrm flipV="1">
                <a:off x="3810000" y="3276600"/>
                <a:ext cx="76200" cy="2971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E22C91-28DD-4187-A954-B4BE596EC9A7}"/>
                  </a:ext>
                </a:extLst>
              </p:cNvPr>
              <p:cNvSpPr txBox="1"/>
              <p:nvPr/>
            </p:nvSpPr>
            <p:spPr>
              <a:xfrm>
                <a:off x="7391400" y="47625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Re(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8FEC14-51E5-4FA7-A122-6DAA45934531}"/>
                  </a:ext>
                </a:extLst>
              </p:cNvPr>
              <p:cNvSpPr txBox="1"/>
              <p:nvPr/>
            </p:nvSpPr>
            <p:spPr>
              <a:xfrm>
                <a:off x="3657600" y="28149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+mj-lt"/>
                  </a:rPr>
                  <a:t>Im</a:t>
                </a:r>
                <a:r>
                  <a:rPr lang="en-US" sz="2400" dirty="0">
                    <a:latin typeface="+mj-lt"/>
                  </a:rPr>
                  <a:t>(</a:t>
                </a:r>
                <a:r>
                  <a:rPr lang="en-US" sz="2400" i="1" dirty="0">
                    <a:latin typeface="+mj-lt"/>
                  </a:rPr>
                  <a:t>z</a:t>
                </a:r>
                <a:r>
                  <a:rPr lang="en-US" sz="2400" dirty="0">
                    <a:latin typeface="+mj-lt"/>
                  </a:rPr>
                  <a:t>)</a:t>
                </a:r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ABCBBCE8-A338-4F6A-A3A2-2C7E4DC351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59302">
                <a:off x="4564718" y="4640918"/>
                <a:ext cx="731520" cy="731520"/>
              </a:xfrm>
              <a:prstGeom prst="chord">
                <a:avLst>
                  <a:gd name="adj1" fmla="val 2700000"/>
                  <a:gd name="adj2" fmla="val 147669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2E7CE3D-9DCC-46CC-8D98-DDE0A2F21857}"/>
                  </a:ext>
                </a:extLst>
              </p:cNvPr>
              <p:cNvSpPr/>
              <p:nvPr/>
            </p:nvSpPr>
            <p:spPr>
              <a:xfrm>
                <a:off x="4617720" y="4815840"/>
                <a:ext cx="6858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3B40797-CF44-4B03-9E45-869112A385D4}"/>
                  </a:ext>
                </a:extLst>
              </p:cNvPr>
              <p:cNvCxnSpPr/>
              <p:nvPr/>
            </p:nvCxnSpPr>
            <p:spPr>
              <a:xfrm>
                <a:off x="685800" y="4876800"/>
                <a:ext cx="6705600" cy="76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91D73E7-4397-4D0E-B54F-169486026C24}"/>
                  </a:ext>
                </a:extLst>
              </p:cNvPr>
              <p:cNvSpPr/>
              <p:nvPr/>
            </p:nvSpPr>
            <p:spPr>
              <a:xfrm>
                <a:off x="4800600" y="4798368"/>
                <a:ext cx="228600" cy="2308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09453F-2218-4EC0-99C7-257533011E9F}"/>
                  </a:ext>
                </a:extLst>
              </p:cNvPr>
              <p:cNvSpPr txBox="1"/>
              <p:nvPr/>
            </p:nvSpPr>
            <p:spPr>
              <a:xfrm>
                <a:off x="4685965" y="4264967"/>
                <a:ext cx="755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a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5547BF-8231-41D7-ABF2-E1BE9D46BFB4}"/>
              </a:ext>
            </a:extLst>
          </p:cNvPr>
          <p:cNvSpPr txBox="1"/>
          <p:nvPr/>
        </p:nvSpPr>
        <p:spPr>
          <a:xfrm>
            <a:off x="304800" y="22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5673627-6EE1-44B4-9E0A-F5C64226C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96714"/>
              </p:ext>
            </p:extLst>
          </p:nvPr>
        </p:nvGraphicFramePr>
        <p:xfrm>
          <a:off x="234696" y="2492515"/>
          <a:ext cx="8129588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9" name="Equation" r:id="rId3" imgW="3974760" imgH="1930320" progId="Equation.DSMT4">
                  <p:embed/>
                </p:oleObj>
              </mc:Choice>
              <mc:Fallback>
                <p:oleObj name="Equation" r:id="rId3" imgW="3974760" imgH="1930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96" y="2492515"/>
                        <a:ext cx="8129588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727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47800" y="4038600"/>
            <a:ext cx="3429000" cy="1905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837" y="7797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45142"/>
              </p:ext>
            </p:extLst>
          </p:nvPr>
        </p:nvGraphicFramePr>
        <p:xfrm>
          <a:off x="1066800" y="476250"/>
          <a:ext cx="6365875" cy="546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22" name="Equation" r:id="rId3" imgW="3111480" imgH="2641320" progId="Equation.DSMT4">
                  <p:embed/>
                </p:oleObj>
              </mc:Choice>
              <mc:Fallback>
                <p:oleObj name="Equation" r:id="rId3" imgW="3111480" imgH="26413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6250"/>
                        <a:ext cx="6365875" cy="546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651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" y="211127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-- continued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99270"/>
              </p:ext>
            </p:extLst>
          </p:nvPr>
        </p:nvGraphicFramePr>
        <p:xfrm>
          <a:off x="346075" y="672792"/>
          <a:ext cx="340360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4" name="数式" r:id="rId3" imgW="1663560" imgH="965160" progId="Equation.3">
                  <p:embed/>
                </p:oleObj>
              </mc:Choice>
              <mc:Fallback>
                <p:oleObj name="数式" r:id="rId3" imgW="1663560" imgH="96516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672792"/>
                        <a:ext cx="3403600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40222"/>
              </p:ext>
            </p:extLst>
          </p:nvPr>
        </p:nvGraphicFramePr>
        <p:xfrm>
          <a:off x="363537" y="3303852"/>
          <a:ext cx="84169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5" name="Equation" r:id="rId5" imgW="4114800" imgH="1193760" progId="Equation.DSMT4">
                  <p:embed/>
                </p:oleObj>
              </mc:Choice>
              <mc:Fallback>
                <p:oleObj name="Equation" r:id="rId5" imgW="4114800" imgH="1193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" y="3303852"/>
                        <a:ext cx="84169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E9B84B-5185-4F0C-A5E5-605B236E5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14951"/>
              </p:ext>
            </p:extLst>
          </p:nvPr>
        </p:nvGraphicFramePr>
        <p:xfrm>
          <a:off x="4724400" y="769324"/>
          <a:ext cx="4172787" cy="195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6" name="Equation" r:id="rId7" imgW="2171520" imgH="1015920" progId="Equation.DSMT4">
                  <p:embed/>
                </p:oleObj>
              </mc:Choice>
              <mc:Fallback>
                <p:oleObj name="Equation" r:id="rId7" imgW="21715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769324"/>
                        <a:ext cx="4172787" cy="195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814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26926"/>
              </p:ext>
            </p:extLst>
          </p:nvPr>
        </p:nvGraphicFramePr>
        <p:xfrm>
          <a:off x="827881" y="1219200"/>
          <a:ext cx="7412038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3" name="数式" r:id="rId3" imgW="3429000" imgH="1726920" progId="Equation.3">
                  <p:embed/>
                </p:oleObj>
              </mc:Choice>
              <mc:Fallback>
                <p:oleObj name="数式" r:id="rId3" imgW="3429000" imgH="1726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" y="1219200"/>
                        <a:ext cx="7412038" cy="377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414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4267200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for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 – continued --</a:t>
            </a:r>
          </a:p>
          <a:p>
            <a:r>
              <a:rPr lang="en-US" sz="2400" dirty="0">
                <a:latin typeface="+mj-lt"/>
              </a:rPr>
              <a:t>     Analytic properties: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927576"/>
              </p:ext>
            </p:extLst>
          </p:nvPr>
        </p:nvGraphicFramePr>
        <p:xfrm>
          <a:off x="287338" y="1524000"/>
          <a:ext cx="7659687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6" name="Equation" r:id="rId3" imgW="3543120" imgH="1498320" progId="Equation.DSMT4">
                  <p:embed/>
                </p:oleObj>
              </mc:Choice>
              <mc:Fallback>
                <p:oleObj name="Equation" r:id="rId3" imgW="3543120" imgH="1498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524000"/>
                        <a:ext cx="7659687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364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F7EFB-F57B-4C71-BBD2-2DAC80BF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B9ACA-A108-4986-B124-0DC01907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62F53-70C9-4D1C-8C78-3DCF3D79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6CD18-2035-4B50-9A4C-7F2CD6E4BF87}"/>
              </a:ext>
            </a:extLst>
          </p:cNvPr>
          <p:cNvSpPr/>
          <p:nvPr/>
        </p:nvSpPr>
        <p:spPr>
          <a:xfrm>
            <a:off x="3929496" y="3185901"/>
            <a:ext cx="39624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3704DC-2BE5-4CC2-9A9D-665590E334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04594"/>
              </p:ext>
            </p:extLst>
          </p:nvPr>
        </p:nvGraphicFramePr>
        <p:xfrm>
          <a:off x="632967" y="597178"/>
          <a:ext cx="7165975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1" name="数式" r:id="rId3" imgW="3314520" imgH="1473120" progId="Equation.3">
                  <p:embed/>
                </p:oleObj>
              </mc:Choice>
              <mc:Fallback>
                <p:oleObj name="数式" r:id="rId3" imgW="3314520" imgH="147312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73704DC-2BE5-4CC2-9A9D-665590E33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67" y="597178"/>
                        <a:ext cx="7165975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03EE2-C073-4571-B5AB-03584392D137}"/>
              </a:ext>
            </a:extLst>
          </p:cNvPr>
          <p:cNvCxnSpPr/>
          <p:nvPr/>
        </p:nvCxnSpPr>
        <p:spPr>
          <a:xfrm flipV="1">
            <a:off x="1828800" y="4191000"/>
            <a:ext cx="0" cy="1981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7DB574-FEF6-46E5-B99C-72A10639BFA8}"/>
              </a:ext>
            </a:extLst>
          </p:cNvPr>
          <p:cNvCxnSpPr/>
          <p:nvPr/>
        </p:nvCxnSpPr>
        <p:spPr>
          <a:xfrm flipV="1">
            <a:off x="499153" y="5334000"/>
            <a:ext cx="2853647" cy="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91CEC1-95E3-4007-BFBF-204E79DEA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55342"/>
              </p:ext>
            </p:extLst>
          </p:nvPr>
        </p:nvGraphicFramePr>
        <p:xfrm>
          <a:off x="3352800" y="5103812"/>
          <a:ext cx="914400" cy="486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2" name="Equation" r:id="rId5" imgW="596880" imgH="317160" progId="Equation.DSMT4">
                  <p:embed/>
                </p:oleObj>
              </mc:Choice>
              <mc:Fallback>
                <p:oleObj name="Equation" r:id="rId5" imgW="596880" imgH="317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91CEC1-95E3-4007-BFBF-204E79DEA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0" y="5103812"/>
                        <a:ext cx="914400" cy="486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3E4B3A2-1E39-4E2A-93CA-83DBBBBF8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53655"/>
              </p:ext>
            </p:extLst>
          </p:nvPr>
        </p:nvGraphicFramePr>
        <p:xfrm>
          <a:off x="1530145" y="3903366"/>
          <a:ext cx="874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3" name="Equation" r:id="rId7" imgW="571320" imgH="317160" progId="Equation.DSMT4">
                  <p:embed/>
                </p:oleObj>
              </mc:Choice>
              <mc:Fallback>
                <p:oleObj name="Equation" r:id="rId7" imgW="571320" imgH="317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3E4B3A2-1E39-4E2A-93CA-83DBBBBF8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0145" y="3903366"/>
                        <a:ext cx="8747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6F7B5DE-69D5-4EB6-996A-302F66C2D1D3}"/>
              </a:ext>
            </a:extLst>
          </p:cNvPr>
          <p:cNvSpPr/>
          <p:nvPr/>
        </p:nvSpPr>
        <p:spPr>
          <a:xfrm>
            <a:off x="914400" y="56022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421517-EBC1-4CE5-A33A-D2A9B22ABDAD}"/>
              </a:ext>
            </a:extLst>
          </p:cNvPr>
          <p:cNvSpPr/>
          <p:nvPr/>
        </p:nvSpPr>
        <p:spPr>
          <a:xfrm>
            <a:off x="1280160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EFD9EE-25A6-4F3C-A46A-A35D39A2B9E3}"/>
              </a:ext>
            </a:extLst>
          </p:cNvPr>
          <p:cNvSpPr/>
          <p:nvPr/>
        </p:nvSpPr>
        <p:spPr>
          <a:xfrm>
            <a:off x="1746200" y="561232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1303DA-F09F-4C50-B82A-925FFEFE726B}"/>
              </a:ext>
            </a:extLst>
          </p:cNvPr>
          <p:cNvSpPr/>
          <p:nvPr/>
        </p:nvSpPr>
        <p:spPr>
          <a:xfrm>
            <a:off x="2740566" y="55852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7392C2-551F-466D-AADF-8B9BB01A8C1D}"/>
              </a:ext>
            </a:extLst>
          </p:cNvPr>
          <p:cNvSpPr/>
          <p:nvPr/>
        </p:nvSpPr>
        <p:spPr>
          <a:xfrm>
            <a:off x="2346961" y="58521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9FC7ED-A4F9-4A32-88AA-4E1885720075}"/>
              </a:ext>
            </a:extLst>
          </p:cNvPr>
          <p:cNvSpPr/>
          <p:nvPr/>
        </p:nvSpPr>
        <p:spPr>
          <a:xfrm>
            <a:off x="0" y="4311651"/>
            <a:ext cx="4495800" cy="1022349"/>
          </a:xfrm>
          <a:prstGeom prst="rect">
            <a:avLst/>
          </a:prstGeom>
          <a:solidFill>
            <a:srgbClr val="DA32AA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097ABE5-1D21-4D35-8F80-B7B5AEADF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52554"/>
              </p:ext>
            </p:extLst>
          </p:nvPr>
        </p:nvGraphicFramePr>
        <p:xfrm>
          <a:off x="990600" y="4635374"/>
          <a:ext cx="2215837" cy="47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4" name="Equation" r:id="rId9" imgW="1257120" imgH="266400" progId="Equation.DSMT4">
                  <p:embed/>
                </p:oleObj>
              </mc:Choice>
              <mc:Fallback>
                <p:oleObj name="Equation" r:id="rId9" imgW="125712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097ABE5-1D21-4D35-8F80-B7B5AEADFC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4635374"/>
                        <a:ext cx="2215837" cy="470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87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A9339-0C70-449F-A566-1124AE0F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47E06-E1B2-476F-9D2A-5AF8051A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07959-4144-4C84-828B-26BDA081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901D1-E20D-4AE6-BB84-6DD79713209E}"/>
              </a:ext>
            </a:extLst>
          </p:cNvPr>
          <p:cNvSpPr txBox="1"/>
          <p:nvPr/>
        </p:nvSpPr>
        <p:spPr>
          <a:xfrm>
            <a:off x="32216" y="133054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extension of reflection/refraction analysis to anisotropic media --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D9BD846-3F8F-4AAD-B5B4-98B643E03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 t="19425" r="27983" b="15041"/>
          <a:stretch/>
        </p:blipFill>
        <p:spPr bwMode="auto">
          <a:xfrm>
            <a:off x="17929" y="837093"/>
            <a:ext cx="6058546" cy="53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118124-6542-4550-990C-C5402E6BC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366800"/>
              </p:ext>
            </p:extLst>
          </p:nvPr>
        </p:nvGraphicFramePr>
        <p:xfrm>
          <a:off x="5410200" y="1371600"/>
          <a:ext cx="3154363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5" name="Equation" r:id="rId4" imgW="3154493" imgH="1745174" progId="Equation.DSMT4">
                  <p:embed/>
                </p:oleObj>
              </mc:Choice>
              <mc:Fallback>
                <p:oleObj name="Equation" r:id="rId4" imgW="3154493" imgH="17451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1371600"/>
                        <a:ext cx="3154363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087EDF-84C4-4C64-B422-19198DF59581}"/>
              </a:ext>
            </a:extLst>
          </p:cNvPr>
          <p:cNvSpPr txBox="1"/>
          <p:nvPr/>
        </p:nvSpPr>
        <p:spPr>
          <a:xfrm>
            <a:off x="6153473" y="89505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assume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DA8DCC-B807-4779-BD1A-005FE6372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91505"/>
              </p:ext>
            </p:extLst>
          </p:nvPr>
        </p:nvGraphicFramePr>
        <p:xfrm>
          <a:off x="4770437" y="3878263"/>
          <a:ext cx="3565525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6" name="Equation" r:id="rId6" imgW="3566036" imgH="1996551" progId="Equation.DSMT4">
                  <p:embed/>
                </p:oleObj>
              </mc:Choice>
              <mc:Fallback>
                <p:oleObj name="Equation" r:id="rId6" imgW="3566036" imgH="199655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0437" y="3878263"/>
                        <a:ext cx="3565525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933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3" name="数式" r:id="rId3" imgW="2616120" imgH="1193760" progId="Equation.3">
                  <p:embed/>
                </p:oleObj>
              </mc:Choice>
              <mc:Fallback>
                <p:oleObj name="数式" r:id="rId3" imgW="2616120" imgH="11937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Summary –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235A9-DD1D-4A2A-92B2-AB3C6DFCD81D}"/>
              </a:ext>
            </a:extLst>
          </p:cNvPr>
          <p:cNvSpPr txBox="1"/>
          <p:nvPr/>
        </p:nvSpPr>
        <p:spPr>
          <a:xfrm>
            <a:off x="4572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Practical applications --  It is often possible/more convenient to calculate the imaginary response and use KK to deduce the real response or visa versa.</a:t>
            </a:r>
          </a:p>
        </p:txBody>
      </p:sp>
    </p:spTree>
    <p:extLst>
      <p:ext uri="{BB962C8B-B14F-4D97-AF65-F5344CB8AC3E}">
        <p14:creationId xmlns:p14="http://schemas.microsoft.com/office/powerpoint/2010/main" val="4000247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数式" r:id="rId3" imgW="3390840" imgH="1218960" progId="Equation.3">
                  <p:embed/>
                </p:oleObj>
              </mc:Choice>
              <mc:Fallback>
                <p:oleObj name="数式" r:id="rId3" imgW="339084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49802"/>
              </p:ext>
            </p:extLst>
          </p:nvPr>
        </p:nvGraphicFramePr>
        <p:xfrm>
          <a:off x="1562100" y="3349625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5" imgW="2222280" imgH="1117440" progId="Equation.DSMT4">
                  <p:embed/>
                </p:oleObj>
              </mc:Choice>
              <mc:Fallback>
                <p:oleObj name="Equation" r:id="rId5" imgW="222228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9625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Transverse electric and magnetic waves  (TEM)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30415"/>
              </p:ext>
            </p:extLst>
          </p:nvPr>
        </p:nvGraphicFramePr>
        <p:xfrm>
          <a:off x="730250" y="838200"/>
          <a:ext cx="7683500" cy="219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5" name="Equation" r:id="rId3" imgW="5270400" imgH="1485720" progId="Equation.DSMT4">
                  <p:embed/>
                </p:oleObj>
              </mc:Choice>
              <mc:Fallback>
                <p:oleObj name="Equation" r:id="rId3" imgW="5270400" imgH="1485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838200"/>
                        <a:ext cx="7683500" cy="2193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010400" y="35052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0" y="46482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46482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2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05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TEM modes describe electromagnetic waves in lossless media and vacuum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real </a:t>
            </a:r>
          </a:p>
          <a:p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/>
              <a:t>, n, 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562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complex dielectric; fields near the surface on an ideal 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81973"/>
              </p:ext>
            </p:extLst>
          </p:nvPr>
        </p:nvGraphicFramePr>
        <p:xfrm>
          <a:off x="211138" y="823913"/>
          <a:ext cx="798830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9" name="Equation" r:id="rId3" imgW="3568680" imgH="2565360" progId="Equation.DSMT4">
                  <p:embed/>
                </p:oleObj>
              </mc:Choice>
              <mc:Fallback>
                <p:oleObj name="Equation" r:id="rId3" imgW="3568680" imgH="2565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823913"/>
                        <a:ext cx="7988300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460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76308"/>
              </p:ext>
            </p:extLst>
          </p:nvPr>
        </p:nvGraphicFramePr>
        <p:xfrm>
          <a:off x="152400" y="1660525"/>
          <a:ext cx="81978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3" name="Equation" r:id="rId3" imgW="5333760" imgH="2273040" progId="Equation.DSMT4">
                  <p:embed/>
                </p:oleObj>
              </mc:Choice>
              <mc:Fallback>
                <p:oleObj name="Equation" r:id="rId3" imgW="5333760" imgH="227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197850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788314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928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Fields near the surface on an ideal conductor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96901"/>
              </p:ext>
            </p:extLst>
          </p:nvPr>
        </p:nvGraphicFramePr>
        <p:xfrm>
          <a:off x="1143000" y="533400"/>
          <a:ext cx="5430838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1" name="数式" r:id="rId3" imgW="2514600" imgH="2006280" progId="Equation.3">
                  <p:embed/>
                </p:oleObj>
              </mc:Choice>
              <mc:Fallback>
                <p:oleObj name="数式" r:id="rId3" imgW="2514600" imgH="20062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5430838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7864"/>
              </p:ext>
            </p:extLst>
          </p:nvPr>
        </p:nvGraphicFramePr>
        <p:xfrm>
          <a:off x="1003300" y="4897438"/>
          <a:ext cx="598487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42" name="Equation" r:id="rId5" imgW="2768400" imgH="761760" progId="Equation.DSMT4">
                  <p:embed/>
                </p:oleObj>
              </mc:Choice>
              <mc:Fallback>
                <p:oleObj name="Equation" r:id="rId5" imgW="276840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897438"/>
                        <a:ext cx="598487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44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Some representative values of skin depth</a:t>
            </a:r>
          </a:p>
          <a:p>
            <a:r>
              <a:rPr lang="en-US" sz="2400" dirty="0">
                <a:latin typeface="+mj-lt"/>
              </a:rPr>
              <a:t>Ref: Lorrain and Corson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4856"/>
              </p:ext>
            </p:extLst>
          </p:nvPr>
        </p:nvGraphicFramePr>
        <p:xfrm>
          <a:off x="609600" y="3150975"/>
          <a:ext cx="830580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 (10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S/m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m/m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60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1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Mumetal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88719"/>
              </p:ext>
            </p:extLst>
          </p:nvPr>
        </p:nvGraphicFramePr>
        <p:xfrm>
          <a:off x="1505505" y="1295400"/>
          <a:ext cx="37814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1" name="Equation" r:id="rId3" imgW="2489040" imgH="634680" progId="Equation.DSMT4">
                  <p:embed/>
                </p:oleObj>
              </mc:Choice>
              <mc:Fallback>
                <p:oleObj name="Equation" r:id="rId3" imgW="248904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05" y="1295400"/>
                        <a:ext cx="37814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1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energies associated with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32330"/>
              </p:ext>
            </p:extLst>
          </p:nvPr>
        </p:nvGraphicFramePr>
        <p:xfrm>
          <a:off x="318293" y="438944"/>
          <a:ext cx="8507413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3" name="Equation" r:id="rId3" imgW="6019560" imgH="4254480" progId="Equation.DSMT4">
                  <p:embed/>
                </p:oleObj>
              </mc:Choice>
              <mc:Fallback>
                <p:oleObj name="Equation" r:id="rId3" imgW="6019560" imgH="4254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293" y="438944"/>
                        <a:ext cx="8507413" cy="601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BB82F0-09CA-4CD0-B438-819E4F354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77527"/>
              </p:ext>
            </p:extLst>
          </p:nvPr>
        </p:nvGraphicFramePr>
        <p:xfrm>
          <a:off x="1066799" y="2971800"/>
          <a:ext cx="3044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4" name="Equation" r:id="rId5" imgW="1739880" imgH="609480" progId="Equation.DSMT4">
                  <p:embed/>
                </p:oleObj>
              </mc:Choice>
              <mc:Fallback>
                <p:oleObj name="Equation" r:id="rId5" imgW="1739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799" y="2971800"/>
                        <a:ext cx="30448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52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7AD5-9F81-4C4D-991F-82DCE940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76D2-CE59-4A1D-8E20-894A486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0AE27-B27A-4D11-8D32-CC28BBA8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7DE487-E9CA-445A-82B9-177D29BF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753777" cy="374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2FAF7-F5C6-4668-B6FB-1A8B348D044F}"/>
              </a:ext>
            </a:extLst>
          </p:cNvPr>
          <p:cNvSpPr txBox="1"/>
          <p:nvPr/>
        </p:nvSpPr>
        <p:spPr>
          <a:xfrm>
            <a:off x="4572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</a:t>
            </a:r>
            <a:r>
              <a:rPr lang="en-US" sz="2400">
                <a:latin typeface="+mj-lt"/>
              </a:rPr>
              <a:t>wavelengths </a:t>
            </a:r>
            <a:r>
              <a:rPr lang="en-US" sz="2400">
                <a:latin typeface="Symbol" panose="05050102010706020507" pitchFamily="18" charset="2"/>
              </a:rPr>
              <a:t>l</a:t>
            </a:r>
            <a:r>
              <a:rPr lang="en-US" sz="2400"/>
              <a:t> --</a:t>
            </a:r>
            <a:r>
              <a:rPr lang="en-US" sz="240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3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F3DC39-C19F-47C3-BF81-0DC7E2AE2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79578"/>
            <a:ext cx="3302000" cy="229489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56F85-08F6-4331-BA72-0F5D9A81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4B95C-64AB-4BC3-9F12-FE144112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0846-2442-40C9-BAA3-00219E57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67D97-966C-4F57-988F-CA85DF746F0A}"/>
              </a:ext>
            </a:extLst>
          </p:cNvPr>
          <p:cNvSpPr txBox="1"/>
          <p:nvPr/>
        </p:nvSpPr>
        <p:spPr>
          <a:xfrm>
            <a:off x="3048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    (E fields along z-axis)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A3C238A-9D7B-40B2-AF00-AB1306060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91195"/>
              </p:ext>
            </p:extLst>
          </p:nvPr>
        </p:nvGraphicFramePr>
        <p:xfrm>
          <a:off x="838200" y="914400"/>
          <a:ext cx="216376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8" name="Equation" r:id="rId4" imgW="2164204" imgH="1020969" progId="Equation.DSMT4">
                  <p:embed/>
                </p:oleObj>
              </mc:Choice>
              <mc:Fallback>
                <p:oleObj name="Equation" r:id="rId4" imgW="2164204" imgH="10209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914400"/>
                        <a:ext cx="2163763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E0E0461-EBD2-4401-AF8A-D309F46F2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64337"/>
              </p:ext>
            </p:extLst>
          </p:nvPr>
        </p:nvGraphicFramePr>
        <p:xfrm>
          <a:off x="3657600" y="1049708"/>
          <a:ext cx="2539404" cy="63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99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7600" y="1049708"/>
                        <a:ext cx="2539404" cy="634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EE87FB-2B9C-4E91-AD36-FF538E7D2A3F}"/>
              </a:ext>
            </a:extLst>
          </p:cNvPr>
          <p:cNvSpPr txBox="1"/>
          <p:nvPr/>
        </p:nvSpPr>
        <p:spPr>
          <a:xfrm>
            <a:off x="381000" y="23577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    (E fields in x-y plane)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8BC31A5-911A-4320-BDC8-49A891677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99770"/>
              </p:ext>
            </p:extLst>
          </p:nvPr>
        </p:nvGraphicFramePr>
        <p:xfrm>
          <a:off x="838200" y="3092251"/>
          <a:ext cx="25987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0" name="Equation" r:id="rId8" imgW="2598638" imgH="1020969" progId="Equation.DSMT4">
                  <p:embed/>
                </p:oleObj>
              </mc:Choice>
              <mc:Fallback>
                <p:oleObj name="Equation" r:id="rId8" imgW="2598638" imgH="10209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3092251"/>
                        <a:ext cx="2598737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9427BDF-FFCE-4CB8-AB43-3BB05896D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985173"/>
              </p:ext>
            </p:extLst>
          </p:nvPr>
        </p:nvGraphicFramePr>
        <p:xfrm>
          <a:off x="3886200" y="3115893"/>
          <a:ext cx="2504441" cy="82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1" name="Equation" r:id="rId10" imgW="1346040" imgH="444240" progId="Equation.DSMT4">
                  <p:embed/>
                </p:oleObj>
              </mc:Choice>
              <mc:Fallback>
                <p:oleObj name="Equation" r:id="rId10" imgW="1346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6200" y="3115893"/>
                        <a:ext cx="2504441" cy="82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1CD7991-469E-4E31-B4B1-045DDD8DC593}"/>
              </a:ext>
            </a:extLst>
          </p:cNvPr>
          <p:cNvSpPr txBox="1"/>
          <p:nvPr/>
        </p:nvSpPr>
        <p:spPr>
          <a:xfrm>
            <a:off x="1066800" y="4953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a birefringent crystal -- </a:t>
            </a:r>
          </a:p>
        </p:txBody>
      </p:sp>
    </p:spTree>
    <p:extLst>
      <p:ext uri="{BB962C8B-B14F-4D97-AF65-F5344CB8AC3E}">
        <p14:creationId xmlns:p14="http://schemas.microsoft.com/office/powerpoint/2010/main" val="164873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comments on the Fresnel Equations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Different behaviors of  </a:t>
            </a:r>
            <a:r>
              <a:rPr lang="en-US" sz="2400" i="1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polarization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Brewster’s 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Total internal reflection</a:t>
            </a:r>
          </a:p>
        </p:txBody>
      </p:sp>
    </p:spTree>
    <p:extLst>
      <p:ext uri="{BB962C8B-B14F-4D97-AF65-F5344CB8AC3E}">
        <p14:creationId xmlns:p14="http://schemas.microsoft.com/office/powerpoint/2010/main" val="162950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   Electromagnetic plane waves in isotropic medium with linear and real permeability and permittivity:   </a:t>
            </a:r>
            <a:r>
              <a:rPr lang="en-US" sz="2400" dirty="0">
                <a:latin typeface="Symbol" pitchFamily="18" charset="2"/>
              </a:rPr>
              <a:t>m e</a:t>
            </a:r>
            <a:r>
              <a:rPr lang="en-US" sz="2400" dirty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83848"/>
              </p:ext>
            </p:extLst>
          </p:nvPr>
        </p:nvGraphicFramePr>
        <p:xfrm>
          <a:off x="639763" y="1379538"/>
          <a:ext cx="54657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89" name="数式" r:id="rId3" imgW="2527200" imgH="685800" progId="Equation.3">
                  <p:embed/>
                </p:oleObj>
              </mc:Choice>
              <mc:Fallback>
                <p:oleObj name="数式" r:id="rId3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379538"/>
                        <a:ext cx="5465762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03852"/>
              </p:ext>
            </p:extLst>
          </p:nvPr>
        </p:nvGraphicFramePr>
        <p:xfrm>
          <a:off x="381000" y="2971800"/>
          <a:ext cx="7118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0" name="数式" r:id="rId5" imgW="3035160" imgH="711000" progId="Equation.3">
                  <p:embed/>
                </p:oleObj>
              </mc:Choice>
              <mc:Fallback>
                <p:oleObj name="数式" r:id="rId5" imgW="3035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7118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2947"/>
              </p:ext>
            </p:extLst>
          </p:nvPr>
        </p:nvGraphicFramePr>
        <p:xfrm>
          <a:off x="381000" y="4800600"/>
          <a:ext cx="69992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91" name="数式" r:id="rId7" imgW="2984400" imgH="609480" progId="Equation.3">
                  <p:embed/>
                </p:oleObj>
              </mc:Choice>
              <mc:Fallback>
                <p:oleObj name="数式" r:id="rId7" imgW="2984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69992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52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" y="216349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</a:t>
            </a:r>
          </a:p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85850" y="2000250"/>
            <a:ext cx="4514850" cy="35433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</a:t>
              </a:r>
              <a:r>
                <a:rPr lang="en-US" dirty="0">
                  <a:latin typeface="+mj-lt"/>
                </a:rPr>
                <a:t>’</a:t>
              </a:r>
              <a:r>
                <a:rPr lang="en-US" dirty="0">
                  <a:latin typeface="Symbol" pitchFamily="18" charset="2"/>
                </a:rPr>
                <a:t> e</a:t>
              </a:r>
              <a:r>
                <a:rPr lang="en-US" dirty="0"/>
                <a:t>’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00" y="28911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k’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341167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1865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R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195935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c 20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c 21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12114"/>
              </p:ext>
            </p:extLst>
          </p:nvPr>
        </p:nvGraphicFramePr>
        <p:xfrm>
          <a:off x="6009681" y="2114550"/>
          <a:ext cx="2762250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5" name="Equation" r:id="rId3" imgW="1676160" imgH="2527200" progId="Equation.DSMT4">
                  <p:embed/>
                </p:oleObj>
              </mc:Choice>
              <mc:Fallback>
                <p:oleObj name="Equation" r:id="rId3" imgW="1676160" imgH="25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9681" y="2114550"/>
                        <a:ext cx="2762250" cy="416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3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03/02/2022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11118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</a:t>
            </a:r>
          </a:p>
          <a:p>
            <a:r>
              <a:rPr lang="en-US" sz="2400" dirty="0">
                <a:latin typeface="+mj-lt"/>
              </a:rPr>
              <a:t>Reflection and refraction between two isotropic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10508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10" name="数式" r:id="rId3" imgW="126720" imgH="164880" progId="Equation.3">
                    <p:embed/>
                  </p:oleObj>
                </mc:Choice>
                <mc:Fallback>
                  <p:oleObj name="数式" r:id="rId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94379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11" name="数式" r:id="rId5" imgW="126720" imgH="164880" progId="Equation.3">
                    <p:embed/>
                  </p:oleObj>
                </mc:Choice>
                <mc:Fallback>
                  <p:oleObj name="数式" r:id="rId5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1331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12" name="数式" r:id="rId7" imgW="3238200" imgH="927000" progId="Equation.3">
                  <p:embed/>
                </p:oleObj>
              </mc:Choice>
              <mc:Fallback>
                <p:oleObj name="数式" r:id="rId7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4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15748</TotalTime>
  <Words>1225</Words>
  <Application>Microsoft Office PowerPoint</Application>
  <PresentationFormat>On-screen Show (4:3)</PresentationFormat>
  <Paragraphs>314</Paragraphs>
  <Slides>48</Slides>
  <Notes>2</Notes>
  <HiddenSlides>16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942</cp:revision>
  <cp:lastPrinted>2020-02-24T17:49:02Z</cp:lastPrinted>
  <dcterms:created xsi:type="dcterms:W3CDTF">2012-01-10T18:32:24Z</dcterms:created>
  <dcterms:modified xsi:type="dcterms:W3CDTF">2022-03-01T20:11:51Z</dcterms:modified>
</cp:coreProperties>
</file>