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329" r:id="rId3"/>
    <p:sldId id="297" r:id="rId4"/>
    <p:sldId id="316" r:id="rId5"/>
    <p:sldId id="324" r:id="rId6"/>
    <p:sldId id="326" r:id="rId7"/>
    <p:sldId id="300" r:id="rId8"/>
    <p:sldId id="299" r:id="rId9"/>
    <p:sldId id="317" r:id="rId10"/>
    <p:sldId id="323" r:id="rId11"/>
    <p:sldId id="322" r:id="rId12"/>
    <p:sldId id="330" r:id="rId13"/>
    <p:sldId id="301" r:id="rId14"/>
    <p:sldId id="331" r:id="rId15"/>
    <p:sldId id="302" r:id="rId16"/>
    <p:sldId id="303" r:id="rId17"/>
    <p:sldId id="304" r:id="rId18"/>
    <p:sldId id="328" r:id="rId19"/>
    <p:sldId id="305" r:id="rId20"/>
    <p:sldId id="306" r:id="rId21"/>
    <p:sldId id="307" r:id="rId22"/>
    <p:sldId id="308" r:id="rId23"/>
    <p:sldId id="309" r:id="rId24"/>
    <p:sldId id="318" r:id="rId25"/>
    <p:sldId id="310" r:id="rId26"/>
    <p:sldId id="311" r:id="rId27"/>
    <p:sldId id="312" r:id="rId28"/>
    <p:sldId id="313"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88" d="100"/>
          <a:sy n="88" d="100"/>
        </p:scale>
        <p:origin x="245" y="67"/>
      </p:cViewPr>
      <p:guideLst>
        <p:guide orient="horz" pos="2160"/>
        <p:guide pos="2880"/>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1/10/2022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1/10/2022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Electrodynamics.    In this lecture we will discuss the course structure and jump right in to Chapters I (introduction) and 1 (electrostatics).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expected that some of your homework will need to use algebraic manipulation software such as Maple or Mathematica which are available at the website mentioned above.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04454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some discussion of our favorite topic.     First we need to be clear about units.     In general, the standard unit system is “SI”.    The appendix discusses alternative unit systems found in the literature and IN THE SECOND HALF OF THIS TEXTBOOK!!!!!    While for mechanics this is not such a big deal, for E &amp; M it causes great pain and suffering.</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25285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relationships between the two unit systems used in this text.</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11311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562489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999981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units.     Note that while SI units are the current “standard”, many papers in the literature and older textbooks  use other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71292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Maxwell’s equations and other relationships that we will see during this course in the two unit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27728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review of electrostatics both for a discrete collection of charges and for a continuous distribution of charge.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633927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use a Dirac delta function to express discrete charges in terms of a distribution.      The digression lists some useful  relationships for various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664280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integral relationships, electrostatics can also be expressed in terms of differential forms.      Mathematically, the electrostatic potential is a convenient form in which to analyze electrostatic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3112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regularly scheduled program.    Our webpage is set up and is the source of all information about the course.</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227694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differential and integral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246186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identity of the differential and integral forms follows from the singular behavior of the Coulomb kernel expressed on the top line.   We need to “prove” this identity.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227462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Proof using the limit of an expression for a</a:t>
            </a:r>
            <a:r>
              <a:rPr lang="en-US" dirty="0">
                <a:sym typeface="Wingdings" panose="05000000000000000000" pitchFamily="2" charset="2"/>
              </a:rPr>
              <a:t>0.</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6397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Analytic results for finite a.</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714210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analytic result,   evaluate for fixed R and a</a:t>
            </a:r>
            <a:r>
              <a:rPr lang="en-US" dirty="0">
                <a:sym typeface="Wingdings" panose="05000000000000000000" pitchFamily="2" charset="2"/>
              </a:rPr>
              <a:t>0.   Find that the result is independent of R and the identity is found to be justified.</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207417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about homework problem.</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205140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 book is the 3</a:t>
            </a:r>
            <a:r>
              <a:rPr lang="en-US" baseline="30000" dirty="0"/>
              <a:t>rd</a:t>
            </a:r>
            <a:r>
              <a:rPr lang="en-US" dirty="0"/>
              <a:t> addition of the classic textbook by John David Jackson.    (Please note that you will need the 3</a:t>
            </a:r>
            <a:r>
              <a:rPr lang="en-US" baseline="30000" dirty="0"/>
              <a:t>rd</a:t>
            </a:r>
            <a:r>
              <a:rPr lang="en-US" dirty="0"/>
              <a:t> edition in order to follow the lectures.)   Some of you may want another (perhaps less mathematically focused) and will find that the textbook by Andrew Zangwill to be helpful.     Personally,   I find that Jackson’s text has served me well to understand the basics of electrodynamics.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2964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about the course structure is on our web page.    The structure of the course is very much like the structure we used last semester for PHY 711.      We want to focus class time on discussing your questions.      Please prepare at least one question 3 hours before (preferably the night before) each class.    We will use your questions as well as spontaneous questions to form the basis of the class discussions.     Again, there will typically be one homework per class, nominally due the day of the next class meeting.   </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23936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expected grade distribution.    Last semester the weekly one-on-one meetings seemed to be mostly productive, particularly for improving the completely online format.    We will try to continue this during the spring semester.   I need information from you to set up the appropriate timing.</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3169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will also have individual projects due at the end of the semester.   Here is a list from last year.    During the course, please keep your eye out for topics that interest you worthy of your extra attention.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15156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 schedule is available on the webpage and except for today’s lecture topic, subject to change.   (The schedule is based on the topics we covered last year.)</a:t>
            </a:r>
          </a:p>
        </p:txBody>
      </p:sp>
      <p:sp>
        <p:nvSpPr>
          <p:cNvPr id="4" name="Slide Number Placeholder 3"/>
          <p:cNvSpPr>
            <a:spLocks noGrp="1"/>
          </p:cNvSpPr>
          <p:nvPr>
            <p:ph type="sldNum" sz="quarter" idx="10"/>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8718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homework for today’s lecture is from the textbook and the content is listed here.    It is an interesting problem relating the electrostatic potential of a neutral hydrogen atom.    The result should be consistent with things you learned in Quantum Mechanics class.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60622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semester, we are starting the course late and there will be no spring break.    The plan is to have a week where you will work on the mid term take home exam and there will be no lecture.   (This happens to be the week when I plan to attend the March Meeting of the American Physical Society (virtually).</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8560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1/10/2022</a:t>
            </a:r>
            <a:endParaRPr lang="en-US" dirty="0"/>
          </a:p>
        </p:txBody>
      </p:sp>
      <p:sp>
        <p:nvSpPr>
          <p:cNvPr id="5" name="Footer Placeholder 4"/>
          <p:cNvSpPr>
            <a:spLocks noGrp="1"/>
          </p:cNvSpPr>
          <p:nvPr>
            <p:ph type="ftr" sz="quarter" idx="11"/>
          </p:nvPr>
        </p:nvSpPr>
        <p:spPr/>
        <p:txBody>
          <a:bodyPr/>
          <a:lstStyle/>
          <a:p>
            <a:r>
              <a:rPr lang="en-US"/>
              <a:t>PHY 712  Spring 2022 -- Lecture 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1/10/2022</a:t>
            </a:r>
            <a:endParaRPr lang="en-US" dirty="0"/>
          </a:p>
        </p:txBody>
      </p:sp>
      <p:sp>
        <p:nvSpPr>
          <p:cNvPr id="6" name="Footer Placeholder 5"/>
          <p:cNvSpPr>
            <a:spLocks noGrp="1"/>
          </p:cNvSpPr>
          <p:nvPr>
            <p:ph type="ftr" sz="quarter" idx="11"/>
          </p:nvPr>
        </p:nvSpPr>
        <p:spPr/>
        <p:txBody>
          <a:bodyPr/>
          <a:lstStyle/>
          <a:p>
            <a:r>
              <a:rPr lang="en-US"/>
              <a:t>PHY 712  Spring 2022 --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1/10/2022</a:t>
            </a:r>
            <a:endParaRPr lang="en-US" dirty="0"/>
          </a:p>
        </p:txBody>
      </p:sp>
      <p:sp>
        <p:nvSpPr>
          <p:cNvPr id="8" name="Footer Placeholder 7"/>
          <p:cNvSpPr>
            <a:spLocks noGrp="1"/>
          </p:cNvSpPr>
          <p:nvPr>
            <p:ph type="ftr" sz="quarter" idx="11"/>
          </p:nvPr>
        </p:nvSpPr>
        <p:spPr/>
        <p:txBody>
          <a:bodyPr/>
          <a:lstStyle/>
          <a:p>
            <a:r>
              <a:rPr lang="en-US"/>
              <a:t>PHY 712  Spring 2022 -- Lecture 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1/10/2022</a:t>
            </a:r>
            <a:endParaRPr lang="en-US" dirty="0"/>
          </a:p>
        </p:txBody>
      </p:sp>
      <p:sp>
        <p:nvSpPr>
          <p:cNvPr id="4" name="Footer Placeholder 3"/>
          <p:cNvSpPr>
            <a:spLocks noGrp="1"/>
          </p:cNvSpPr>
          <p:nvPr>
            <p:ph type="ftr" sz="quarter" idx="11"/>
          </p:nvPr>
        </p:nvSpPr>
        <p:spPr/>
        <p:txBody>
          <a:bodyPr/>
          <a:lstStyle/>
          <a:p>
            <a:r>
              <a:rPr lang="en-US"/>
              <a:t>PHY 712  Spring 2022 -- Lecture 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1/10/2022</a:t>
            </a:r>
            <a:endParaRPr lang="en-US" dirty="0"/>
          </a:p>
        </p:txBody>
      </p:sp>
      <p:sp>
        <p:nvSpPr>
          <p:cNvPr id="6" name="Footer Placeholder 5"/>
          <p:cNvSpPr>
            <a:spLocks noGrp="1"/>
          </p:cNvSpPr>
          <p:nvPr>
            <p:ph type="ftr" sz="quarter" idx="11"/>
          </p:nvPr>
        </p:nvSpPr>
        <p:spPr/>
        <p:txBody>
          <a:bodyPr/>
          <a:lstStyle/>
          <a:p>
            <a:r>
              <a:rPr lang="en-US"/>
              <a:t>PHY 712  Spring 2022 --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1/10/2022</a:t>
            </a:r>
            <a:endParaRPr lang="en-US" dirty="0"/>
          </a:p>
        </p:txBody>
      </p:sp>
      <p:sp>
        <p:nvSpPr>
          <p:cNvPr id="6" name="Footer Placeholder 5"/>
          <p:cNvSpPr>
            <a:spLocks noGrp="1"/>
          </p:cNvSpPr>
          <p:nvPr>
            <p:ph type="ftr" sz="quarter" idx="11"/>
          </p:nvPr>
        </p:nvSpPr>
        <p:spPr/>
        <p:txBody>
          <a:bodyPr/>
          <a:lstStyle/>
          <a:p>
            <a:r>
              <a:rPr lang="en-US"/>
              <a:t>PHY 712  Spring 2022 -- Lecture 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1/10/2022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oftware.wfu.edu/audience/student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3.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3.xml"/><Relationship Id="rId7" Type="http://schemas.openxmlformats.org/officeDocument/2006/relationships/image" Target="../media/image2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0.png"/><Relationship Id="rId10" Type="http://schemas.openxmlformats.org/officeDocument/2006/relationships/image" Target="../media/image28.wmf"/><Relationship Id="rId4" Type="http://schemas.openxmlformats.org/officeDocument/2006/relationships/image" Target="../media/image29.png"/><Relationship Id="rId9"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4.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35.wmf"/><Relationship Id="rId4"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3" Type="http://schemas.openxmlformats.org/officeDocument/2006/relationships/hyperlink" Target="http://users.wfu.edu/natalie/s22phy712/"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users.wfu.edu/natalie/s21phy712/inf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users.wfu.edu/natalie/s21phy712/homework/"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457200"/>
            <a:ext cx="8763000" cy="5016758"/>
          </a:xfrm>
          <a:prstGeom prst="rect">
            <a:avLst/>
          </a:prstGeom>
          <a:noFill/>
        </p:spPr>
        <p:txBody>
          <a:bodyPr wrap="square" rtlCol="0">
            <a:spAutoFit/>
          </a:bodyPr>
          <a:lstStyle/>
          <a:p>
            <a:pPr algn="ctr"/>
            <a:r>
              <a:rPr lang="en-US" sz="3200" b="1" dirty="0"/>
              <a:t>PHY 712 Electrodynamics</a:t>
            </a:r>
          </a:p>
          <a:p>
            <a:pPr algn="ctr"/>
            <a:r>
              <a:rPr lang="en-US" sz="3200" b="1" dirty="0"/>
              <a:t>11-11:50 AM  MWF  Olin 107</a:t>
            </a:r>
          </a:p>
          <a:p>
            <a:pPr algn="ctr"/>
            <a:endParaRPr lang="en-US" sz="3200" b="1" dirty="0"/>
          </a:p>
          <a:p>
            <a:pPr algn="ctr"/>
            <a:r>
              <a:rPr lang="en-US" sz="3200" b="1" dirty="0"/>
              <a:t>Notes for Lecture 1:</a:t>
            </a:r>
            <a:endParaRPr lang="en-US" sz="3200" b="1" dirty="0">
              <a:solidFill>
                <a:schemeClr val="folHlink"/>
              </a:solidFill>
            </a:endParaRPr>
          </a:p>
          <a:p>
            <a:pPr marL="457200" lvl="2">
              <a:spcBef>
                <a:spcPct val="50000"/>
              </a:spcBef>
            </a:pPr>
            <a:r>
              <a:rPr lang="en-US" sz="3200" b="1" dirty="0">
                <a:solidFill>
                  <a:schemeClr val="folHlink"/>
                </a:solidFill>
              </a:rPr>
              <a:t>Reading: Appendix 1 and Chapters I&amp;1</a:t>
            </a:r>
          </a:p>
          <a:p>
            <a:pPr marL="1428750" lvl="3" indent="-514350">
              <a:spcBef>
                <a:spcPct val="50000"/>
              </a:spcBef>
              <a:buFont typeface="+mj-lt"/>
              <a:buAutoNum type="arabicPeriod"/>
            </a:pPr>
            <a:r>
              <a:rPr lang="en-US" sz="3200" b="1" dirty="0">
                <a:solidFill>
                  <a:schemeClr val="folHlink"/>
                </a:solidFill>
              </a:rPr>
              <a:t>Course structure and expectations</a:t>
            </a:r>
          </a:p>
          <a:p>
            <a:pPr marL="1428750" lvl="3" indent="-514350">
              <a:spcBef>
                <a:spcPct val="50000"/>
              </a:spcBef>
              <a:buFont typeface="+mj-lt"/>
              <a:buAutoNum type="arabicPeriod"/>
            </a:pPr>
            <a:r>
              <a:rPr lang="en-US" sz="3200" b="1" dirty="0">
                <a:solidFill>
                  <a:schemeClr val="folHlink"/>
                </a:solidFill>
              </a:rPr>
              <a:t>Units – SI vs Gaussian</a:t>
            </a:r>
          </a:p>
          <a:p>
            <a:pPr marL="1428750" lvl="3" indent="-514350">
              <a:spcBef>
                <a:spcPct val="50000"/>
              </a:spcBef>
              <a:buFont typeface="+mj-lt"/>
              <a:buAutoNum type="arabicPeriod"/>
            </a:pPr>
            <a:r>
              <a:rPr lang="en-US" sz="3200" b="1" dirty="0">
                <a:solidFill>
                  <a:schemeClr val="folHlink"/>
                </a:solidFill>
              </a:rPr>
              <a:t>Electrostatics – Poisson equation</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213D-BBCE-48BD-994F-3008C6D2CEA7}"/>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89ECD30F-A038-4040-892E-F3A9A7173517}"/>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49DE9007-5198-4D55-8D74-612B251FD6B7}"/>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17A107C4-4063-42A7-9A85-28C7EE6F4AE5}"/>
              </a:ext>
            </a:extLst>
          </p:cNvPr>
          <p:cNvSpPr txBox="1"/>
          <p:nvPr/>
        </p:nvSpPr>
        <p:spPr>
          <a:xfrm>
            <a:off x="304800" y="1132399"/>
            <a:ext cx="8001000" cy="3785652"/>
          </a:xfrm>
          <a:prstGeom prst="rect">
            <a:avLst/>
          </a:prstGeom>
          <a:noFill/>
        </p:spPr>
        <p:txBody>
          <a:bodyPr wrap="square" rtlCol="0">
            <a:spAutoFit/>
          </a:bodyPr>
          <a:lstStyle/>
          <a:p>
            <a:r>
              <a:rPr lang="en-US" sz="2400" dirty="0">
                <a:latin typeface="+mj-lt"/>
              </a:rPr>
              <a:t>Tentative additional information –</a:t>
            </a:r>
          </a:p>
          <a:p>
            <a:pPr algn="just"/>
            <a:r>
              <a:rPr lang="en-US" sz="2400" dirty="0">
                <a:latin typeface="+mj-lt"/>
              </a:rPr>
              <a:t>     Mon Jan 17 – MLK Holiday</a:t>
            </a:r>
          </a:p>
          <a:p>
            <a:r>
              <a:rPr lang="en-US" sz="2400" dirty="0">
                <a:latin typeface="+mj-lt"/>
              </a:rPr>
              <a:t>     Spring break  March 5-13</a:t>
            </a:r>
          </a:p>
          <a:p>
            <a:r>
              <a:rPr lang="en-US" sz="2400" dirty="0">
                <a:latin typeface="+mj-lt"/>
              </a:rPr>
              <a:t>     Mid term grades due March 7</a:t>
            </a:r>
          </a:p>
          <a:p>
            <a:pPr lvl="1"/>
            <a:r>
              <a:rPr lang="en-US" sz="2400" dirty="0"/>
              <a:t>APS March meeting </a:t>
            </a:r>
            <a:r>
              <a:rPr lang="en-US" sz="2400" dirty="0">
                <a:latin typeface="+mj-lt"/>
              </a:rPr>
              <a:t>March 14-18   (no class)</a:t>
            </a:r>
          </a:p>
          <a:p>
            <a:pPr lvl="1"/>
            <a:r>
              <a:rPr lang="en-US" sz="2400" dirty="0">
                <a:latin typeface="+mj-lt"/>
              </a:rPr>
              <a:t>Fri April 15 – Good Friday Holiday</a:t>
            </a:r>
          </a:p>
          <a:p>
            <a:pPr lvl="1"/>
            <a:r>
              <a:rPr lang="en-US" sz="2400" dirty="0">
                <a:latin typeface="+mj-lt"/>
              </a:rPr>
              <a:t>Thurs Apr 21 – Student wellness day  (no class) </a:t>
            </a:r>
          </a:p>
          <a:p>
            <a:pPr lvl="1"/>
            <a:r>
              <a:rPr lang="en-US" sz="2400" dirty="0">
                <a:latin typeface="+mj-lt"/>
              </a:rPr>
              <a:t>Wed Apr 27 – Last day of class </a:t>
            </a:r>
          </a:p>
          <a:p>
            <a:pPr lvl="1"/>
            <a:r>
              <a:rPr lang="en-US" sz="2400" dirty="0">
                <a:latin typeface="+mj-lt"/>
              </a:rPr>
              <a:t>Apr 29-May 6 – Final exams</a:t>
            </a:r>
          </a:p>
          <a:p>
            <a:endParaRPr lang="en-US" sz="2400" dirty="0">
              <a:latin typeface="+mj-lt"/>
            </a:endParaRPr>
          </a:p>
        </p:txBody>
      </p:sp>
    </p:spTree>
    <p:extLst>
      <p:ext uri="{BB962C8B-B14F-4D97-AF65-F5344CB8AC3E}">
        <p14:creationId xmlns:p14="http://schemas.microsoft.com/office/powerpoint/2010/main" val="2603624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CD634-F634-4ED6-9B55-29FC738927E0}"/>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2C0E7A90-A806-4573-86E4-C1C0FBFA041E}"/>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9172B5EE-6702-48E1-A9DC-882C991EEC48}"/>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0260402B-AE76-4173-AA3F-34A8E06EC103}"/>
              </a:ext>
            </a:extLst>
          </p:cNvPr>
          <p:cNvSpPr txBox="1"/>
          <p:nvPr/>
        </p:nvSpPr>
        <p:spPr>
          <a:xfrm>
            <a:off x="228600" y="685800"/>
            <a:ext cx="8458200" cy="461665"/>
          </a:xfrm>
          <a:prstGeom prst="rect">
            <a:avLst/>
          </a:prstGeom>
          <a:noFill/>
        </p:spPr>
        <p:txBody>
          <a:bodyPr wrap="square" rtlCol="0">
            <a:spAutoFit/>
          </a:bodyPr>
          <a:lstStyle/>
          <a:p>
            <a:r>
              <a:rPr lang="en-US" sz="2400" dirty="0">
                <a:latin typeface="+mj-lt"/>
              </a:rPr>
              <a:t>Remember to check your algebraic manipulation software --</a:t>
            </a:r>
          </a:p>
        </p:txBody>
      </p:sp>
      <p:sp>
        <p:nvSpPr>
          <p:cNvPr id="6" name="TextBox 5">
            <a:extLst>
              <a:ext uri="{FF2B5EF4-FFF2-40B4-BE49-F238E27FC236}">
                <a16:creationId xmlns:a16="http://schemas.microsoft.com/office/drawing/2014/main" id="{9BCC6366-A75F-4D9D-BA41-8C797DA6E040}"/>
              </a:ext>
            </a:extLst>
          </p:cNvPr>
          <p:cNvSpPr txBox="1"/>
          <p:nvPr/>
        </p:nvSpPr>
        <p:spPr>
          <a:xfrm>
            <a:off x="457200" y="1447800"/>
            <a:ext cx="7924800" cy="461665"/>
          </a:xfrm>
          <a:prstGeom prst="rect">
            <a:avLst/>
          </a:prstGeom>
          <a:noFill/>
        </p:spPr>
        <p:txBody>
          <a:bodyPr wrap="square" rtlCol="0">
            <a:spAutoFit/>
          </a:bodyPr>
          <a:lstStyle/>
          <a:p>
            <a:r>
              <a:rPr lang="en-US" sz="2400" dirty="0">
                <a:latin typeface="+mj-lt"/>
                <a:hlinkClick r:id="rId3"/>
              </a:rPr>
              <a:t>https://software.wfu.edu/audience/students/</a:t>
            </a:r>
            <a:endParaRPr lang="en-US" sz="2400" dirty="0">
              <a:latin typeface="+mj-lt"/>
            </a:endParaRPr>
          </a:p>
        </p:txBody>
      </p:sp>
      <p:pic>
        <p:nvPicPr>
          <p:cNvPr id="7" name="Picture 6">
            <a:extLst>
              <a:ext uri="{FF2B5EF4-FFF2-40B4-BE49-F238E27FC236}">
                <a16:creationId xmlns:a16="http://schemas.microsoft.com/office/drawing/2014/main" id="{C473C988-34DC-4E67-AF83-7D41AB109F40}"/>
              </a:ext>
            </a:extLst>
          </p:cNvPr>
          <p:cNvPicPr>
            <a:picLocks noChangeAspect="1"/>
          </p:cNvPicPr>
          <p:nvPr/>
        </p:nvPicPr>
        <p:blipFill>
          <a:blip r:embed="rId4"/>
          <a:stretch>
            <a:fillRect/>
          </a:stretch>
        </p:blipFill>
        <p:spPr>
          <a:xfrm>
            <a:off x="838200" y="2225675"/>
            <a:ext cx="7162800" cy="3593540"/>
          </a:xfrm>
          <a:prstGeom prst="rect">
            <a:avLst/>
          </a:prstGeom>
        </p:spPr>
      </p:pic>
    </p:spTree>
    <p:extLst>
      <p:ext uri="{BB962C8B-B14F-4D97-AF65-F5344CB8AC3E}">
        <p14:creationId xmlns:p14="http://schemas.microsoft.com/office/powerpoint/2010/main" val="345894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96860-2533-4F20-AA5E-04B85F4F1552}"/>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379A37A2-1550-4E15-BDFF-E1514A144E8E}"/>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E057C8D8-4262-4BD4-A520-FF99CB8F5779}"/>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3AA1AC12-D39E-45B9-977E-E0B2B8FBE916}"/>
              </a:ext>
            </a:extLst>
          </p:cNvPr>
          <p:cNvSpPr txBox="1"/>
          <p:nvPr/>
        </p:nvSpPr>
        <p:spPr>
          <a:xfrm>
            <a:off x="304800" y="152400"/>
            <a:ext cx="8077200" cy="4985980"/>
          </a:xfrm>
          <a:prstGeom prst="rect">
            <a:avLst/>
          </a:prstGeom>
          <a:noFill/>
        </p:spPr>
        <p:txBody>
          <a:bodyPr wrap="square" rtlCol="0">
            <a:spAutoFit/>
          </a:bodyPr>
          <a:lstStyle/>
          <a:p>
            <a:r>
              <a:rPr lang="en-US" sz="2400" dirty="0">
                <a:latin typeface="+mj-lt"/>
              </a:rPr>
              <a:t>Your questions – </a:t>
            </a:r>
          </a:p>
          <a:p>
            <a:r>
              <a:rPr lang="en-US" sz="2400" dirty="0">
                <a:latin typeface="+mj-lt"/>
              </a:rPr>
              <a:t>From Wells -- </a:t>
            </a:r>
            <a:r>
              <a:rPr lang="en-US" dirty="0"/>
              <a:t>Does epsilon_0 have a value of 1/4pi in CGS units on slide 12? And mu_0 = 4pi/c^2? In a few slides, it says that these values are dimensionless in CGS so I do not know if this is right, but it makes sense. </a:t>
            </a:r>
          </a:p>
          <a:p>
            <a:endParaRPr lang="en-US" dirty="0"/>
          </a:p>
          <a:p>
            <a:r>
              <a:rPr lang="en-US" dirty="0"/>
              <a:t>Comment – We will go through this systematically, and hopefully it will make sense in the end  (or not).</a:t>
            </a:r>
          </a:p>
          <a:p>
            <a:endParaRPr lang="en-US" sz="2400" dirty="0">
              <a:latin typeface="+mj-lt"/>
            </a:endParaRPr>
          </a:p>
          <a:p>
            <a:r>
              <a:rPr lang="en-US" sz="2400" dirty="0">
                <a:latin typeface="+mj-lt"/>
              </a:rPr>
              <a:t>From Owen -- </a:t>
            </a:r>
            <a:r>
              <a:rPr lang="en-US" dirty="0"/>
              <a:t>For what sort of systems or problems is it useful to use Green's functions in electrodynamics?</a:t>
            </a:r>
          </a:p>
          <a:p>
            <a:endParaRPr lang="en-US" dirty="0"/>
          </a:p>
          <a:p>
            <a:r>
              <a:rPr lang="en-US" dirty="0"/>
              <a:t>Comment – Green’s functions are particularly good for boundary value problems.   In general differential and integral formulations of E&amp;M should be interchangeable, but depending on the situation, one may be more convenient than the other.</a:t>
            </a:r>
          </a:p>
          <a:p>
            <a:endParaRPr lang="en-US" sz="2400" dirty="0">
              <a:latin typeface="+mj-lt"/>
            </a:endParaRPr>
          </a:p>
        </p:txBody>
      </p:sp>
    </p:spTree>
    <p:extLst>
      <p:ext uri="{BB962C8B-B14F-4D97-AF65-F5344CB8AC3E}">
        <p14:creationId xmlns:p14="http://schemas.microsoft.com/office/powerpoint/2010/main" val="2338647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p:cNvPicPr>
            <a:picLocks noChangeAspect="1"/>
          </p:cNvPicPr>
          <p:nvPr/>
        </p:nvPicPr>
        <p:blipFill>
          <a:blip r:embed="rId3"/>
          <a:stretch>
            <a:fillRect/>
          </a:stretch>
        </p:blipFill>
        <p:spPr>
          <a:xfrm>
            <a:off x="-22644" y="228600"/>
            <a:ext cx="9166644" cy="6024562"/>
          </a:xfrm>
          <a:prstGeom prst="rect">
            <a:avLst/>
          </a:prstGeom>
        </p:spPr>
      </p:pic>
      <p:sp>
        <p:nvSpPr>
          <p:cNvPr id="6" name="TextBox 5"/>
          <p:cNvSpPr txBox="1"/>
          <p:nvPr/>
        </p:nvSpPr>
        <p:spPr>
          <a:xfrm>
            <a:off x="46512" y="125412"/>
            <a:ext cx="7924800" cy="457200"/>
          </a:xfrm>
          <a:prstGeom prst="rect">
            <a:avLst/>
          </a:prstGeom>
          <a:noFill/>
        </p:spPr>
        <p:txBody>
          <a:bodyPr wrap="square" rtlCol="0">
            <a:spAutoFit/>
          </a:bodyPr>
          <a:lstStyle/>
          <a:p>
            <a:r>
              <a:rPr lang="en-US" sz="2400" dirty="0">
                <a:latin typeface="+mj-lt"/>
              </a:rPr>
              <a:t>Material discussed in Appendix of textbook --</a:t>
            </a:r>
          </a:p>
        </p:txBody>
      </p:sp>
    </p:spTree>
    <p:extLst>
      <p:ext uri="{BB962C8B-B14F-4D97-AF65-F5344CB8AC3E}">
        <p14:creationId xmlns:p14="http://schemas.microsoft.com/office/powerpoint/2010/main" val="77651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C2512-E5B6-4E4A-9220-1FDFEB4A938B}"/>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8B29ABA7-AF89-4F9B-814B-AA6CFA7E8EF7}"/>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13DB099E-248F-49C9-8E5B-FD97208C9FB2}"/>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A659F8AC-103D-46E1-84D8-B1DE00A73C3F}"/>
              </a:ext>
            </a:extLst>
          </p:cNvPr>
          <p:cNvPicPr>
            <a:picLocks noChangeAspect="1"/>
          </p:cNvPicPr>
          <p:nvPr/>
        </p:nvPicPr>
        <p:blipFill>
          <a:blip r:embed="rId2"/>
          <a:stretch>
            <a:fillRect/>
          </a:stretch>
        </p:blipFill>
        <p:spPr>
          <a:xfrm>
            <a:off x="195262" y="1790700"/>
            <a:ext cx="8753475" cy="3276600"/>
          </a:xfrm>
          <a:prstGeom prst="rect">
            <a:avLst/>
          </a:prstGeom>
        </p:spPr>
      </p:pic>
    </p:spTree>
    <p:extLst>
      <p:ext uri="{BB962C8B-B14F-4D97-AF65-F5344CB8AC3E}">
        <p14:creationId xmlns:p14="http://schemas.microsoft.com/office/powerpoint/2010/main" val="328378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p:cNvPicPr>
            <a:picLocks noChangeAspect="1"/>
          </p:cNvPicPr>
          <p:nvPr/>
        </p:nvPicPr>
        <p:blipFill>
          <a:blip r:embed="rId3"/>
          <a:stretch>
            <a:fillRect/>
          </a:stretch>
        </p:blipFill>
        <p:spPr>
          <a:xfrm>
            <a:off x="4762" y="304800"/>
            <a:ext cx="9134475" cy="5895975"/>
          </a:xfrm>
          <a:prstGeom prst="rect">
            <a:avLst/>
          </a:prstGeom>
        </p:spPr>
      </p:pic>
    </p:spTree>
    <p:extLst>
      <p:ext uri="{BB962C8B-B14F-4D97-AF65-F5344CB8AC3E}">
        <p14:creationId xmlns:p14="http://schemas.microsoft.com/office/powerpoint/2010/main" val="250616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9062" y="14287"/>
            <a:ext cx="8905875" cy="6829425"/>
          </a:xfrm>
          <a:prstGeom prst="rect">
            <a:avLst/>
          </a:prstGeom>
        </p:spPr>
      </p:pic>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Tree>
    <p:extLst>
      <p:ext uri="{BB962C8B-B14F-4D97-AF65-F5344CB8AC3E}">
        <p14:creationId xmlns:p14="http://schemas.microsoft.com/office/powerpoint/2010/main" val="127854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Tree>
    <p:extLst>
      <p:ext uri="{BB962C8B-B14F-4D97-AF65-F5344CB8AC3E}">
        <p14:creationId xmlns:p14="http://schemas.microsoft.com/office/powerpoint/2010/main" val="31241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3"/>
          <a:stretch>
            <a:fillRect/>
          </a:stretch>
        </p:blipFill>
        <p:spPr>
          <a:xfrm>
            <a:off x="0" y="481013"/>
            <a:ext cx="8906305" cy="2947987"/>
          </a:xfrm>
          <a:prstGeom prst="rect">
            <a:avLst/>
          </a:prstGeom>
        </p:spPr>
      </p:pic>
      <p:sp>
        <p:nvSpPr>
          <p:cNvPr id="6" name="TextBox 5">
            <a:extLst>
              <a:ext uri="{FF2B5EF4-FFF2-40B4-BE49-F238E27FC236}">
                <a16:creationId xmlns:a16="http://schemas.microsoft.com/office/drawing/2014/main" id="{DEB6AA5B-C6C6-4AB3-A466-6D924239D9A8}"/>
              </a:ext>
            </a:extLst>
          </p:cNvPr>
          <p:cNvSpPr txBox="1"/>
          <p:nvPr/>
        </p:nvSpPr>
        <p:spPr>
          <a:xfrm>
            <a:off x="118847" y="3886200"/>
            <a:ext cx="8906305" cy="1938992"/>
          </a:xfrm>
          <a:prstGeom prst="rect">
            <a:avLst/>
          </a:prstGeom>
          <a:noFill/>
        </p:spPr>
        <p:txBody>
          <a:bodyPr wrap="square" rtlCol="0">
            <a:spAutoFit/>
          </a:bodyPr>
          <a:lstStyle/>
          <a:p>
            <a:endParaRPr lang="en-US" sz="2400" dirty="0">
              <a:latin typeface="+mj-lt"/>
            </a:endParaRPr>
          </a:p>
          <a:p>
            <a:r>
              <a:rPr lang="en-US" sz="2400" dirty="0">
                <a:latin typeface="+mj-lt"/>
              </a:rPr>
              <a:t>As we will see throughout the course, the E and B fields represent the basic electric and magnetic fields while the other fields include or represent electric and magnetic effects of matter.</a:t>
            </a:r>
          </a:p>
        </p:txBody>
      </p:sp>
    </p:spTree>
    <p:extLst>
      <p:ext uri="{BB962C8B-B14F-4D97-AF65-F5344CB8AC3E}">
        <p14:creationId xmlns:p14="http://schemas.microsoft.com/office/powerpoint/2010/main" val="53933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42862"/>
            <a:ext cx="5943600" cy="6772275"/>
          </a:xfrm>
          <a:prstGeom prst="rect">
            <a:avLst/>
          </a:prstGeom>
        </p:spPr>
      </p:pic>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Tree>
    <p:extLst>
      <p:ext uri="{BB962C8B-B14F-4D97-AF65-F5344CB8AC3E}">
        <p14:creationId xmlns:p14="http://schemas.microsoft.com/office/powerpoint/2010/main" val="314711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27FB3-5B1F-4737-961C-BDC1FDA38305}"/>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D67179E7-8A26-48CA-AB8F-330C66E67273}"/>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3C674624-ED6F-4901-94A2-3C240B0DCF75}"/>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49F1F139-889E-4889-AC57-8FB661CCEC54}"/>
              </a:ext>
            </a:extLst>
          </p:cNvPr>
          <p:cNvPicPr>
            <a:picLocks noChangeAspect="1"/>
          </p:cNvPicPr>
          <p:nvPr/>
        </p:nvPicPr>
        <p:blipFill>
          <a:blip r:embed="rId2"/>
          <a:stretch>
            <a:fillRect/>
          </a:stretch>
        </p:blipFill>
        <p:spPr>
          <a:xfrm>
            <a:off x="-38100" y="64207"/>
            <a:ext cx="9144000" cy="4249670"/>
          </a:xfrm>
          <a:prstGeom prst="rect">
            <a:avLst/>
          </a:prstGeom>
        </p:spPr>
      </p:pic>
      <p:sp>
        <p:nvSpPr>
          <p:cNvPr id="6" name="TextBox 5">
            <a:extLst>
              <a:ext uri="{FF2B5EF4-FFF2-40B4-BE49-F238E27FC236}">
                <a16:creationId xmlns:a16="http://schemas.microsoft.com/office/drawing/2014/main" id="{C2A4BC82-3F21-4714-A1DD-84AD1B164FC2}"/>
              </a:ext>
            </a:extLst>
          </p:cNvPr>
          <p:cNvSpPr txBox="1"/>
          <p:nvPr/>
        </p:nvSpPr>
        <p:spPr>
          <a:xfrm>
            <a:off x="190500" y="4354731"/>
            <a:ext cx="8763000" cy="1938992"/>
          </a:xfrm>
          <a:prstGeom prst="rect">
            <a:avLst/>
          </a:prstGeom>
          <a:noFill/>
        </p:spPr>
        <p:txBody>
          <a:bodyPr wrap="square" rtlCol="0">
            <a:spAutoFit/>
          </a:bodyPr>
          <a:lstStyle/>
          <a:p>
            <a:r>
              <a:rPr lang="en-US" sz="2400" dirty="0">
                <a:latin typeface="+mj-lt"/>
              </a:rPr>
              <a:t>Note that Olin 107 is available at 10-11 AM, but there is a class at 1 PM.</a:t>
            </a:r>
          </a:p>
          <a:p>
            <a:endParaRPr lang="en-US" sz="2400" dirty="0">
              <a:latin typeface="+mj-lt"/>
            </a:endParaRPr>
          </a:p>
          <a:p>
            <a:r>
              <a:rPr lang="en-US" sz="2400" dirty="0">
                <a:latin typeface="+mj-lt"/>
              </a:rPr>
              <a:t>Several of you are involved with PHY 663 which we still need to schedule….</a:t>
            </a:r>
          </a:p>
        </p:txBody>
      </p:sp>
    </p:spTree>
    <p:extLst>
      <p:ext uri="{BB962C8B-B14F-4D97-AF65-F5344CB8AC3E}">
        <p14:creationId xmlns:p14="http://schemas.microsoft.com/office/powerpoint/2010/main" val="5323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685800" y="533400"/>
            <a:ext cx="7620000" cy="1200329"/>
          </a:xfrm>
          <a:prstGeom prst="rect">
            <a:avLst/>
          </a:prstGeom>
          <a:noFill/>
        </p:spPr>
        <p:txBody>
          <a:bodyPr wrap="square" rtlCol="0">
            <a:spAutoFit/>
          </a:bodyPr>
          <a:lstStyle/>
          <a:p>
            <a:r>
              <a:rPr lang="en-US" sz="2400" dirty="0">
                <a:latin typeface="+mj-lt"/>
              </a:rPr>
              <a:t>Units choice for this course:</a:t>
            </a:r>
          </a:p>
          <a:p>
            <a:r>
              <a:rPr lang="en-US" sz="2400" dirty="0">
                <a:latin typeface="+mj-lt"/>
              </a:rPr>
              <a:t>           SI units for Jackson in Chapters 1-10</a:t>
            </a:r>
          </a:p>
          <a:p>
            <a:r>
              <a:rPr lang="en-US" sz="2400" dirty="0">
                <a:latin typeface="+mj-lt"/>
              </a:rPr>
              <a:t>           Gaussian units for Jackson in Chapters 11-16</a:t>
            </a:r>
          </a:p>
        </p:txBody>
      </p:sp>
      <p:sp>
        <p:nvSpPr>
          <p:cNvPr id="7" name="Rectangle 6"/>
          <p:cNvSpPr/>
          <p:nvPr/>
        </p:nvSpPr>
        <p:spPr>
          <a:xfrm>
            <a:off x="2133630" y="20574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9" name="Straight Arrow Connector 8"/>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05000" y="42519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07766" y="46342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209800" y="455676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31597" y="406781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2514600" y="4372611"/>
            <a:ext cx="914400" cy="885189"/>
          </a:xfrm>
          <a:prstGeom prst="cloud">
            <a:avLst/>
          </a:prstGeom>
          <a:pattFill prst="pct2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38817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1</a:t>
            </a:r>
            <a:endParaRPr lang="en-US" sz="2400" i="1" dirty="0">
              <a:latin typeface="+mj-lt"/>
            </a:endParaRPr>
          </a:p>
        </p:txBody>
      </p:sp>
      <p:sp>
        <p:nvSpPr>
          <p:cNvPr id="21" name="TextBox 20"/>
          <p:cNvSpPr txBox="1"/>
          <p:nvPr/>
        </p:nvSpPr>
        <p:spPr>
          <a:xfrm>
            <a:off x="1904985" y="4415135"/>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4</a:t>
            </a:r>
            <a:endParaRPr lang="en-US" sz="2400" i="1" dirty="0">
              <a:latin typeface="+mj-lt"/>
            </a:endParaRPr>
          </a:p>
        </p:txBody>
      </p:sp>
      <p:sp>
        <p:nvSpPr>
          <p:cNvPr id="22" name="TextBox 21"/>
          <p:cNvSpPr txBox="1"/>
          <p:nvPr/>
        </p:nvSpPr>
        <p:spPr>
          <a:xfrm>
            <a:off x="1371585" y="4419600"/>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3</a:t>
            </a:r>
            <a:endParaRPr lang="en-US" sz="2400" i="1" dirty="0">
              <a:latin typeface="+mj-lt"/>
            </a:endParaRPr>
          </a:p>
        </p:txBody>
      </p:sp>
      <p:sp>
        <p:nvSpPr>
          <p:cNvPr id="23" name="TextBox 22"/>
          <p:cNvSpPr txBox="1"/>
          <p:nvPr/>
        </p:nvSpPr>
        <p:spPr>
          <a:xfrm>
            <a:off x="2175259" y="3742342"/>
            <a:ext cx="533415" cy="461665"/>
          </a:xfrm>
          <a:prstGeom prst="rect">
            <a:avLst/>
          </a:prstGeom>
          <a:noFill/>
        </p:spPr>
        <p:txBody>
          <a:bodyPr wrap="square" rtlCol="0">
            <a:spAutoFit/>
          </a:bodyPr>
          <a:lstStyle/>
          <a:p>
            <a:r>
              <a:rPr lang="en-US" sz="2400" i="1" dirty="0">
                <a:latin typeface="+mj-lt"/>
              </a:rPr>
              <a:t>q</a:t>
            </a:r>
            <a:r>
              <a:rPr lang="en-US" sz="2400" i="1" baseline="-25000" dirty="0">
                <a:latin typeface="+mj-lt"/>
              </a:rPr>
              <a:t>2</a:t>
            </a:r>
            <a:endParaRPr lang="en-US" sz="2400" i="1" dirty="0">
              <a:latin typeface="+mj-lt"/>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310734870"/>
              </p:ext>
            </p:extLst>
          </p:nvPr>
        </p:nvGraphicFramePr>
        <p:xfrm>
          <a:off x="2478088" y="4529138"/>
          <a:ext cx="723900" cy="500062"/>
        </p:xfrm>
        <a:graphic>
          <a:graphicData uri="http://schemas.openxmlformats.org/presentationml/2006/ole">
            <mc:AlternateContent xmlns:mc="http://schemas.openxmlformats.org/markup-compatibility/2006">
              <mc:Choice xmlns:v="urn:schemas-microsoft-com:vml" Requires="v">
                <p:oleObj spid="_x0000_s17662" name="Equation" r:id="rId4" imgW="507960" imgH="266400" progId="Equation.DSMT4">
                  <p:embed/>
                </p:oleObj>
              </mc:Choice>
              <mc:Fallback>
                <p:oleObj name="Equation" r:id="rId4" imgW="507960" imgH="266400" progId="Equation.DSMT4">
                  <p:embed/>
                  <p:pic>
                    <p:nvPicPr>
                      <p:cNvPr id="0" name=""/>
                      <p:cNvPicPr/>
                      <p:nvPr/>
                    </p:nvPicPr>
                    <p:blipFill>
                      <a:blip r:embed="rId5"/>
                      <a:stretch>
                        <a:fillRect/>
                      </a:stretch>
                    </p:blipFill>
                    <p:spPr>
                      <a:xfrm>
                        <a:off x="2478088" y="4529138"/>
                        <a:ext cx="723900" cy="500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029252472"/>
              </p:ext>
            </p:extLst>
          </p:nvPr>
        </p:nvGraphicFramePr>
        <p:xfrm>
          <a:off x="3934443" y="3886200"/>
          <a:ext cx="4523757" cy="2170241"/>
        </p:xfrm>
        <a:graphic>
          <a:graphicData uri="http://schemas.openxmlformats.org/presentationml/2006/ole">
            <mc:AlternateContent xmlns:mc="http://schemas.openxmlformats.org/markup-compatibility/2006">
              <mc:Choice xmlns:v="urn:schemas-microsoft-com:vml" Requires="v">
                <p:oleObj spid="_x0000_s17663" name="Equation" r:id="rId6" imgW="2831760" imgH="1409400" progId="Equation.DSMT4">
                  <p:embed/>
                </p:oleObj>
              </mc:Choice>
              <mc:Fallback>
                <p:oleObj name="Equation" r:id="rId6" imgW="2831760" imgH="1409400" progId="Equation.DSMT4">
                  <p:embed/>
                  <p:pic>
                    <p:nvPicPr>
                      <p:cNvPr id="0" name=""/>
                      <p:cNvPicPr/>
                      <p:nvPr/>
                    </p:nvPicPr>
                    <p:blipFill>
                      <a:blip r:embed="rId7"/>
                      <a:stretch>
                        <a:fillRect/>
                      </a:stretch>
                    </p:blipFill>
                    <p:spPr>
                      <a:xfrm>
                        <a:off x="3934443" y="3886200"/>
                        <a:ext cx="4523757" cy="217024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34681776"/>
              </p:ext>
            </p:extLst>
          </p:nvPr>
        </p:nvGraphicFramePr>
        <p:xfrm>
          <a:off x="1377950" y="5105400"/>
          <a:ext cx="374650" cy="416278"/>
        </p:xfrm>
        <a:graphic>
          <a:graphicData uri="http://schemas.openxmlformats.org/presentationml/2006/ole">
            <mc:AlternateContent xmlns:mc="http://schemas.openxmlformats.org/markup-compatibility/2006">
              <mc:Choice xmlns:v="urn:schemas-microsoft-com:vml" Requires="v">
                <p:oleObj spid="_x0000_s17664" name="Equation" r:id="rId8" imgW="114120" imgH="126720" progId="Equation.DSMT4">
                  <p:embed/>
                </p:oleObj>
              </mc:Choice>
              <mc:Fallback>
                <p:oleObj name="Equation" r:id="rId8" imgW="114120" imgH="126720" progId="Equation.DSMT4">
                  <p:embed/>
                  <p:pic>
                    <p:nvPicPr>
                      <p:cNvPr id="0" name=""/>
                      <p:cNvPicPr/>
                      <p:nvPr/>
                    </p:nvPicPr>
                    <p:blipFill>
                      <a:blip r:embed="rId9"/>
                      <a:stretch>
                        <a:fillRect/>
                      </a:stretch>
                    </p:blipFill>
                    <p:spPr>
                      <a:xfrm>
                        <a:off x="1377950" y="5105400"/>
                        <a:ext cx="374650" cy="41627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31399032"/>
              </p:ext>
            </p:extLst>
          </p:nvPr>
        </p:nvGraphicFramePr>
        <p:xfrm>
          <a:off x="2687638" y="4932363"/>
          <a:ext cx="500062" cy="539750"/>
        </p:xfrm>
        <a:graphic>
          <a:graphicData uri="http://schemas.openxmlformats.org/presentationml/2006/ole">
            <mc:AlternateContent xmlns:mc="http://schemas.openxmlformats.org/markup-compatibility/2006">
              <mc:Choice xmlns:v="urn:schemas-microsoft-com:vml" Requires="v">
                <p:oleObj spid="_x0000_s17665" name="Equation" r:id="rId10" imgW="152280" imgH="164880" progId="Equation.DSMT4">
                  <p:embed/>
                </p:oleObj>
              </mc:Choice>
              <mc:Fallback>
                <p:oleObj name="Equation" r:id="rId10" imgW="152280" imgH="164880" progId="Equation.DSMT4">
                  <p:embed/>
                  <p:pic>
                    <p:nvPicPr>
                      <p:cNvPr id="6" name="Object 5"/>
                      <p:cNvPicPr/>
                      <p:nvPr/>
                    </p:nvPicPr>
                    <p:blipFill>
                      <a:blip r:embed="rId11"/>
                      <a:stretch>
                        <a:fillRect/>
                      </a:stretch>
                    </p:blipFill>
                    <p:spPr>
                      <a:xfrm>
                        <a:off x="2687638" y="4932363"/>
                        <a:ext cx="500062" cy="539750"/>
                      </a:xfrm>
                      <a:prstGeom prst="rect">
                        <a:avLst/>
                      </a:prstGeom>
                    </p:spPr>
                  </p:pic>
                </p:oleObj>
              </mc:Fallback>
            </mc:AlternateContent>
          </a:graphicData>
        </a:graphic>
      </p:graphicFrame>
      <p:cxnSp>
        <p:nvCxnSpPr>
          <p:cNvPr id="11" name="Straight Arrow Connector 10"/>
          <p:cNvCxnSpPr/>
          <p:nvPr/>
        </p:nvCxnSpPr>
        <p:spPr>
          <a:xfrm flipV="1">
            <a:off x="1255713" y="5181600"/>
            <a:ext cx="1487517" cy="685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37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Rectangle 4"/>
          <p:cNvSpPr/>
          <p:nvPr/>
        </p:nvSpPr>
        <p:spPr>
          <a:xfrm>
            <a:off x="2209815" y="76200"/>
            <a:ext cx="472437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mj-lt"/>
              </a:rPr>
              <a:t>Electrostatics</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6" name="TextBox 5"/>
          <p:cNvSpPr txBox="1"/>
          <p:nvPr/>
        </p:nvSpPr>
        <p:spPr>
          <a:xfrm>
            <a:off x="381000" y="999530"/>
            <a:ext cx="8077200" cy="461665"/>
          </a:xfrm>
          <a:prstGeom prst="rect">
            <a:avLst/>
          </a:prstGeom>
          <a:noFill/>
        </p:spPr>
        <p:txBody>
          <a:bodyPr wrap="square" rtlCol="0">
            <a:spAutoFit/>
          </a:bodyPr>
          <a:lstStyle/>
          <a:p>
            <a:r>
              <a:rPr lang="en-US" sz="2400" dirty="0">
                <a:latin typeface="+mj-lt"/>
              </a:rPr>
              <a:t>Discrete versus continuous charge distributions</a:t>
            </a:r>
          </a:p>
        </p:txBody>
      </p:sp>
      <p:graphicFrame>
        <p:nvGraphicFramePr>
          <p:cNvPr id="7" name="Object 6"/>
          <p:cNvGraphicFramePr>
            <a:graphicFrameLocks noChangeAspect="1"/>
          </p:cNvGraphicFramePr>
          <p:nvPr>
            <p:extLst>
              <p:ext uri="{D42A27DB-BD31-4B8C-83A1-F6EECF244321}">
                <p14:modId xmlns:p14="http://schemas.microsoft.com/office/powerpoint/2010/main" val="1614774012"/>
              </p:ext>
            </p:extLst>
          </p:nvPr>
        </p:nvGraphicFramePr>
        <p:xfrm>
          <a:off x="863600" y="1631950"/>
          <a:ext cx="7464425" cy="4311650"/>
        </p:xfrm>
        <a:graphic>
          <a:graphicData uri="http://schemas.openxmlformats.org/presentationml/2006/ole">
            <mc:AlternateContent xmlns:mc="http://schemas.openxmlformats.org/markup-compatibility/2006">
              <mc:Choice xmlns:v="urn:schemas-microsoft-com:vml" Requires="v">
                <p:oleObj spid="_x0000_s18513" name="Equation" r:id="rId4" imgW="4927320" imgH="2844720" progId="Equation.DSMT4">
                  <p:embed/>
                </p:oleObj>
              </mc:Choice>
              <mc:Fallback>
                <p:oleObj name="Equation" r:id="rId4" imgW="4927320" imgH="2844720" progId="Equation.DSMT4">
                  <p:embed/>
                  <p:pic>
                    <p:nvPicPr>
                      <p:cNvPr id="0" name=""/>
                      <p:cNvPicPr/>
                      <p:nvPr/>
                    </p:nvPicPr>
                    <p:blipFill>
                      <a:blip r:embed="rId5"/>
                      <a:stretch>
                        <a:fillRect/>
                      </a:stretch>
                    </p:blipFill>
                    <p:spPr>
                      <a:xfrm>
                        <a:off x="863600" y="1631950"/>
                        <a:ext cx="7464425" cy="4311650"/>
                      </a:xfrm>
                      <a:prstGeom prst="rect">
                        <a:avLst/>
                      </a:prstGeom>
                    </p:spPr>
                  </p:pic>
                </p:oleObj>
              </mc:Fallback>
            </mc:AlternateContent>
          </a:graphicData>
        </a:graphic>
      </p:graphicFrame>
    </p:spTree>
    <p:extLst>
      <p:ext uri="{BB962C8B-B14F-4D97-AF65-F5344CB8AC3E}">
        <p14:creationId xmlns:p14="http://schemas.microsoft.com/office/powerpoint/2010/main" val="77415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2743200" y="1037797"/>
            <a:ext cx="3619500" cy="5134403"/>
          </a:xfrm>
          <a:prstGeom prst="rect">
            <a:avLst/>
          </a:prstGeom>
        </p:spPr>
      </p:pic>
      <p:sp>
        <p:nvSpPr>
          <p:cNvPr id="6" name="TextBox 5"/>
          <p:cNvSpPr txBox="1"/>
          <p:nvPr/>
        </p:nvSpPr>
        <p:spPr>
          <a:xfrm>
            <a:off x="1752600" y="304800"/>
            <a:ext cx="5867400" cy="461665"/>
          </a:xfrm>
          <a:prstGeom prst="rect">
            <a:avLst/>
          </a:prstGeom>
          <a:noFill/>
        </p:spPr>
        <p:txBody>
          <a:bodyPr wrap="square" rtlCol="0">
            <a:spAutoFit/>
          </a:bodyPr>
          <a:lstStyle/>
          <a:p>
            <a:pPr algn="ctr"/>
            <a:r>
              <a:rPr lang="en-US" sz="2400" b="1" dirty="0">
                <a:latin typeface="+mj-lt"/>
              </a:rPr>
              <a:t>Differential equations --</a:t>
            </a:r>
          </a:p>
        </p:txBody>
      </p:sp>
    </p:spTree>
    <p:extLst>
      <p:ext uri="{BB962C8B-B14F-4D97-AF65-F5344CB8AC3E}">
        <p14:creationId xmlns:p14="http://schemas.microsoft.com/office/powerpoint/2010/main" val="256437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graphicFrame>
        <p:nvGraphicFramePr>
          <p:cNvPr id="8" name="Object 7"/>
          <p:cNvGraphicFramePr>
            <a:graphicFrameLocks noChangeAspect="1"/>
          </p:cNvGraphicFramePr>
          <p:nvPr>
            <p:extLst>
              <p:ext uri="{D42A27DB-BD31-4B8C-83A1-F6EECF244321}">
                <p14:modId xmlns:p14="http://schemas.microsoft.com/office/powerpoint/2010/main" val="4189939593"/>
              </p:ext>
            </p:extLst>
          </p:nvPr>
        </p:nvGraphicFramePr>
        <p:xfrm>
          <a:off x="426522" y="1905000"/>
          <a:ext cx="3558178" cy="1277937"/>
        </p:xfrm>
        <a:graphic>
          <a:graphicData uri="http://schemas.openxmlformats.org/presentationml/2006/ole">
            <mc:AlternateContent xmlns:mc="http://schemas.openxmlformats.org/markup-compatibility/2006">
              <mc:Choice xmlns:v="urn:schemas-microsoft-com:vml" Requires="v">
                <p:oleObj spid="_x0000_s23652" name="Equation" r:id="rId4" imgW="1803240" imgH="647640" progId="Equation.DSMT4">
                  <p:embed/>
                </p:oleObj>
              </mc:Choice>
              <mc:Fallback>
                <p:oleObj name="Equation" r:id="rId4" imgW="1803240" imgH="647640" progId="Equation.DSMT4">
                  <p:embed/>
                  <p:pic>
                    <p:nvPicPr>
                      <p:cNvPr id="0" name=""/>
                      <p:cNvPicPr/>
                      <p:nvPr/>
                    </p:nvPicPr>
                    <p:blipFill>
                      <a:blip r:embed="rId5"/>
                      <a:stretch>
                        <a:fillRect/>
                      </a:stretch>
                    </p:blipFill>
                    <p:spPr>
                      <a:xfrm>
                        <a:off x="426522" y="1905000"/>
                        <a:ext cx="3558178" cy="12779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87148934"/>
              </p:ext>
            </p:extLst>
          </p:nvPr>
        </p:nvGraphicFramePr>
        <p:xfrm>
          <a:off x="5043569" y="1981200"/>
          <a:ext cx="3382963" cy="2581275"/>
        </p:xfrm>
        <a:graphic>
          <a:graphicData uri="http://schemas.openxmlformats.org/presentationml/2006/ole">
            <mc:AlternateContent xmlns:mc="http://schemas.openxmlformats.org/markup-compatibility/2006">
              <mc:Choice xmlns:v="urn:schemas-microsoft-com:vml" Requires="v">
                <p:oleObj spid="_x0000_s23653" name="Equation" r:id="rId6" imgW="1714320" imgH="1307880" progId="Equation.DSMT4">
                  <p:embed/>
                </p:oleObj>
              </mc:Choice>
              <mc:Fallback>
                <p:oleObj name="Equation" r:id="rId6" imgW="1714320" imgH="1307880" progId="Equation.DSMT4">
                  <p:embed/>
                  <p:pic>
                    <p:nvPicPr>
                      <p:cNvPr id="0" name=""/>
                      <p:cNvPicPr/>
                      <p:nvPr/>
                    </p:nvPicPr>
                    <p:blipFill>
                      <a:blip r:embed="rId7"/>
                      <a:stretch>
                        <a:fillRect/>
                      </a:stretch>
                    </p:blipFill>
                    <p:spPr>
                      <a:xfrm>
                        <a:off x="5043569" y="1981200"/>
                        <a:ext cx="3382963" cy="2581275"/>
                      </a:xfrm>
                      <a:prstGeom prst="rect">
                        <a:avLst/>
                      </a:prstGeom>
                    </p:spPr>
                  </p:pic>
                </p:oleObj>
              </mc:Fallback>
            </mc:AlternateContent>
          </a:graphicData>
        </a:graphic>
      </p:graphicFrame>
    </p:spTree>
    <p:extLst>
      <p:ext uri="{BB962C8B-B14F-4D97-AF65-F5344CB8AC3E}">
        <p14:creationId xmlns:p14="http://schemas.microsoft.com/office/powerpoint/2010/main" val="189418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5" name="Picture 4"/>
          <p:cNvPicPr>
            <a:picLocks noChangeAspect="1"/>
          </p:cNvPicPr>
          <p:nvPr/>
        </p:nvPicPr>
        <p:blipFill rotWithShape="1">
          <a:blip r:embed="rId3"/>
          <a:srcRect r="15455"/>
          <a:stretch/>
        </p:blipFill>
        <p:spPr>
          <a:xfrm>
            <a:off x="343184" y="1748135"/>
            <a:ext cx="8359565" cy="4267200"/>
          </a:xfrm>
          <a:prstGeom prst="rect">
            <a:avLst/>
          </a:prstGeom>
        </p:spPr>
      </p:pic>
      <p:sp>
        <p:nvSpPr>
          <p:cNvPr id="6" name="TextBox 5"/>
          <p:cNvSpPr txBox="1"/>
          <p:nvPr/>
        </p:nvSpPr>
        <p:spPr>
          <a:xfrm>
            <a:off x="990600" y="223530"/>
            <a:ext cx="7467600" cy="830997"/>
          </a:xfrm>
          <a:prstGeom prst="rect">
            <a:avLst/>
          </a:prstGeom>
          <a:noFill/>
        </p:spPr>
        <p:txBody>
          <a:bodyPr wrap="square" rtlCol="0">
            <a:spAutoFit/>
          </a:bodyPr>
          <a:lstStyle/>
          <a:p>
            <a:pPr algn="ctr"/>
            <a:r>
              <a:rPr lang="en-US" sz="2400" b="1" dirty="0">
                <a:latin typeface="+mj-lt"/>
              </a:rPr>
              <a:t>Relationship between integral and differential forms of electrostatics --</a:t>
            </a:r>
          </a:p>
        </p:txBody>
      </p:sp>
      <p:sp>
        <p:nvSpPr>
          <p:cNvPr id="7" name="TextBox 6"/>
          <p:cNvSpPr txBox="1"/>
          <p:nvPr/>
        </p:nvSpPr>
        <p:spPr>
          <a:xfrm>
            <a:off x="990600" y="1748135"/>
            <a:ext cx="2133600" cy="461665"/>
          </a:xfrm>
          <a:prstGeom prst="rect">
            <a:avLst/>
          </a:prstGeom>
          <a:noFill/>
        </p:spPr>
        <p:txBody>
          <a:bodyPr wrap="square" rtlCol="0">
            <a:spAutoFit/>
          </a:bodyPr>
          <a:lstStyle/>
          <a:p>
            <a:r>
              <a:rPr lang="en-US" sz="2400" dirty="0">
                <a:latin typeface="+mj-lt"/>
              </a:rPr>
              <a:t>Need to show:</a:t>
            </a:r>
          </a:p>
        </p:txBody>
      </p:sp>
    </p:spTree>
    <p:extLst>
      <p:ext uri="{BB962C8B-B14F-4D97-AF65-F5344CB8AC3E}">
        <p14:creationId xmlns:p14="http://schemas.microsoft.com/office/powerpoint/2010/main" val="299551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581025" y="609600"/>
            <a:ext cx="7981950" cy="3009900"/>
          </a:xfrm>
          <a:prstGeom prst="rect">
            <a:avLst/>
          </a:prstGeom>
        </p:spPr>
      </p:pic>
    </p:spTree>
    <p:extLst>
      <p:ext uri="{BB962C8B-B14F-4D97-AF65-F5344CB8AC3E}">
        <p14:creationId xmlns:p14="http://schemas.microsoft.com/office/powerpoint/2010/main" val="413459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4"/>
          <a:stretch>
            <a:fillRect/>
          </a:stretch>
        </p:blipFill>
        <p:spPr>
          <a:xfrm>
            <a:off x="152400" y="314325"/>
            <a:ext cx="8420100" cy="1209675"/>
          </a:xfrm>
          <a:prstGeom prst="rect">
            <a:avLst/>
          </a:prstGeom>
        </p:spPr>
      </p:pic>
      <p:pic>
        <p:nvPicPr>
          <p:cNvPr id="6" name="Picture 5"/>
          <p:cNvPicPr>
            <a:picLocks noChangeAspect="1"/>
          </p:cNvPicPr>
          <p:nvPr/>
        </p:nvPicPr>
        <p:blipFill>
          <a:blip r:embed="rId5"/>
          <a:stretch>
            <a:fillRect/>
          </a:stretch>
        </p:blipFill>
        <p:spPr>
          <a:xfrm>
            <a:off x="0" y="1594297"/>
            <a:ext cx="9067800" cy="1377503"/>
          </a:xfrm>
          <a:prstGeom prst="rect">
            <a:avLst/>
          </a:prstGeom>
        </p:spPr>
      </p:pic>
      <p:grpSp>
        <p:nvGrpSpPr>
          <p:cNvPr id="16" name="Group 15"/>
          <p:cNvGrpSpPr/>
          <p:nvPr/>
        </p:nvGrpSpPr>
        <p:grpSpPr>
          <a:xfrm>
            <a:off x="381000" y="2971800"/>
            <a:ext cx="2362200" cy="2057400"/>
            <a:chOff x="1219200" y="3810000"/>
            <a:chExt cx="2362200" cy="2057400"/>
          </a:xfrm>
        </p:grpSpPr>
        <p:grpSp>
          <p:nvGrpSpPr>
            <p:cNvPr id="10" name="Group 9"/>
            <p:cNvGrpSpPr/>
            <p:nvPr/>
          </p:nvGrpSpPr>
          <p:grpSpPr>
            <a:xfrm>
              <a:off x="1219200" y="3810000"/>
              <a:ext cx="2057400" cy="2057400"/>
              <a:chOff x="1219200" y="3810000"/>
              <a:chExt cx="2057400" cy="2057400"/>
            </a:xfrm>
          </p:grpSpPr>
          <p:cxnSp>
            <p:nvCxnSpPr>
              <p:cNvPr id="7" name="Straight Arrow Connector 6"/>
              <p:cNvCxnSpPr/>
              <p:nvPr/>
            </p:nvCxnSpPr>
            <p:spPr>
              <a:xfrm flipV="1">
                <a:off x="1219200" y="3810000"/>
                <a:ext cx="0" cy="2057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19200" y="5867400"/>
                <a:ext cx="2057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219200" y="5181600"/>
                <a:ext cx="762030" cy="6858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Oval 10"/>
            <p:cNvSpPr/>
            <p:nvPr/>
          </p:nvSpPr>
          <p:spPr>
            <a:xfrm>
              <a:off x="1524000" y="4724400"/>
              <a:ext cx="914400" cy="914400"/>
            </a:xfrm>
            <a:prstGeom prst="ellipse">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1981200" y="4800600"/>
              <a:ext cx="152400" cy="3810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41125246"/>
                </p:ext>
              </p:extLst>
            </p:nvPr>
          </p:nvGraphicFramePr>
          <p:xfrm>
            <a:off x="2120900" y="4876800"/>
            <a:ext cx="1460500" cy="381000"/>
          </p:xfrm>
          <a:graphic>
            <a:graphicData uri="http://schemas.openxmlformats.org/presentationml/2006/ole">
              <mc:AlternateContent xmlns:mc="http://schemas.openxmlformats.org/markup-compatibility/2006">
                <mc:Choice xmlns:v="urn:schemas-microsoft-com:vml" Requires="v">
                  <p:oleObj spid="_x0000_s19538" name="Equation" r:id="rId6" imgW="876240" imgH="228600" progId="Equation.DSMT4">
                    <p:embed/>
                  </p:oleObj>
                </mc:Choice>
                <mc:Fallback>
                  <p:oleObj name="Equation" r:id="rId6" imgW="876240" imgH="228600" progId="Equation.DSMT4">
                    <p:embed/>
                    <p:pic>
                      <p:nvPicPr>
                        <p:cNvPr id="0" name=""/>
                        <p:cNvPicPr/>
                        <p:nvPr/>
                      </p:nvPicPr>
                      <p:blipFill>
                        <a:blip r:embed="rId7"/>
                        <a:stretch>
                          <a:fillRect/>
                        </a:stretch>
                      </p:blipFill>
                      <p:spPr>
                        <a:xfrm>
                          <a:off x="2120900" y="4876800"/>
                          <a:ext cx="1460500" cy="381000"/>
                        </a:xfrm>
                        <a:prstGeom prst="rect">
                          <a:avLst/>
                        </a:prstGeom>
                      </p:spPr>
                    </p:pic>
                  </p:oleObj>
                </mc:Fallback>
              </mc:AlternateContent>
            </a:graphicData>
          </a:graphic>
        </p:graphicFrame>
      </p:grpSp>
      <p:pic>
        <p:nvPicPr>
          <p:cNvPr id="15" name="Picture 14"/>
          <p:cNvPicPr>
            <a:picLocks noChangeAspect="1"/>
          </p:cNvPicPr>
          <p:nvPr/>
        </p:nvPicPr>
        <p:blipFill>
          <a:blip r:embed="rId8"/>
          <a:stretch>
            <a:fillRect/>
          </a:stretch>
        </p:blipFill>
        <p:spPr>
          <a:xfrm>
            <a:off x="228600" y="5303263"/>
            <a:ext cx="8708004" cy="945137"/>
          </a:xfrm>
          <a:prstGeom prst="rect">
            <a:avLst/>
          </a:prstGeom>
        </p:spPr>
      </p:pic>
      <p:graphicFrame>
        <p:nvGraphicFramePr>
          <p:cNvPr id="12" name="Object 11">
            <a:extLst>
              <a:ext uri="{FF2B5EF4-FFF2-40B4-BE49-F238E27FC236}">
                <a16:creationId xmlns:a16="http://schemas.microsoft.com/office/drawing/2014/main" id="{77D629F2-463F-4EF4-945B-4F114626A82F}"/>
              </a:ext>
            </a:extLst>
          </p:cNvPr>
          <p:cNvGraphicFramePr>
            <a:graphicFrameLocks noChangeAspect="1"/>
          </p:cNvGraphicFramePr>
          <p:nvPr>
            <p:extLst>
              <p:ext uri="{D42A27DB-BD31-4B8C-83A1-F6EECF244321}">
                <p14:modId xmlns:p14="http://schemas.microsoft.com/office/powerpoint/2010/main" val="662710333"/>
              </p:ext>
            </p:extLst>
          </p:nvPr>
        </p:nvGraphicFramePr>
        <p:xfrm>
          <a:off x="3657600" y="3830553"/>
          <a:ext cx="4438197" cy="586869"/>
        </p:xfrm>
        <a:graphic>
          <a:graphicData uri="http://schemas.openxmlformats.org/presentationml/2006/ole">
            <mc:AlternateContent xmlns:mc="http://schemas.openxmlformats.org/markup-compatibility/2006">
              <mc:Choice xmlns:v="urn:schemas-microsoft-com:vml" Requires="v">
                <p:oleObj spid="_x0000_s19539" name="Equation" r:id="rId9" imgW="1536480" imgH="203040" progId="Equation.DSMT4">
                  <p:embed/>
                </p:oleObj>
              </mc:Choice>
              <mc:Fallback>
                <p:oleObj name="Equation" r:id="rId9" imgW="1536480" imgH="203040" progId="Equation.DSMT4">
                  <p:embed/>
                  <p:pic>
                    <p:nvPicPr>
                      <p:cNvPr id="0" name=""/>
                      <p:cNvPicPr/>
                      <p:nvPr/>
                    </p:nvPicPr>
                    <p:blipFill>
                      <a:blip r:embed="rId10"/>
                      <a:stretch>
                        <a:fillRect/>
                      </a:stretch>
                    </p:blipFill>
                    <p:spPr>
                      <a:xfrm>
                        <a:off x="3657600" y="3830553"/>
                        <a:ext cx="4438197" cy="586869"/>
                      </a:xfrm>
                      <a:prstGeom prst="rect">
                        <a:avLst/>
                      </a:prstGeom>
                    </p:spPr>
                  </p:pic>
                </p:oleObj>
              </mc:Fallback>
            </mc:AlternateContent>
          </a:graphicData>
        </a:graphic>
      </p:graphicFrame>
    </p:spTree>
    <p:extLst>
      <p:ext uri="{BB962C8B-B14F-4D97-AF65-F5344CB8AC3E}">
        <p14:creationId xmlns:p14="http://schemas.microsoft.com/office/powerpoint/2010/main" val="3564966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4"/>
          <a:stretch>
            <a:fillRect/>
          </a:stretch>
        </p:blipFill>
        <p:spPr>
          <a:xfrm>
            <a:off x="217998" y="533400"/>
            <a:ext cx="8708004" cy="94513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222718375"/>
              </p:ext>
            </p:extLst>
          </p:nvPr>
        </p:nvGraphicFramePr>
        <p:xfrm>
          <a:off x="3429000" y="1524000"/>
          <a:ext cx="5041900" cy="1191000"/>
        </p:xfrm>
        <a:graphic>
          <a:graphicData uri="http://schemas.openxmlformats.org/presentationml/2006/ole">
            <mc:AlternateContent xmlns:mc="http://schemas.openxmlformats.org/markup-compatibility/2006">
              <mc:Choice xmlns:v="urn:schemas-microsoft-com:vml" Requires="v">
                <p:oleObj spid="_x0000_s20552" name="Equation" r:id="rId5" imgW="3225600" imgH="761760" progId="Equation.DSMT4">
                  <p:embed/>
                </p:oleObj>
              </mc:Choice>
              <mc:Fallback>
                <p:oleObj name="Equation" r:id="rId5" imgW="3225600" imgH="761760" progId="Equation.DSMT4">
                  <p:embed/>
                  <p:pic>
                    <p:nvPicPr>
                      <p:cNvPr id="0" name=""/>
                      <p:cNvPicPr/>
                      <p:nvPr/>
                    </p:nvPicPr>
                    <p:blipFill>
                      <a:blip r:embed="rId6"/>
                      <a:stretch>
                        <a:fillRect/>
                      </a:stretch>
                    </p:blipFill>
                    <p:spPr>
                      <a:xfrm>
                        <a:off x="3429000" y="1524000"/>
                        <a:ext cx="5041900" cy="11910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914400" y="3200400"/>
            <a:ext cx="7923213" cy="1466850"/>
          </a:xfrm>
          <a:prstGeom prst="rect">
            <a:avLst/>
          </a:prstGeom>
        </p:spPr>
      </p:pic>
      <p:sp>
        <p:nvSpPr>
          <p:cNvPr id="8" name="TextBox 7"/>
          <p:cNvSpPr txBox="1"/>
          <p:nvPr/>
        </p:nvSpPr>
        <p:spPr>
          <a:xfrm>
            <a:off x="446598" y="3581400"/>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pic>
        <p:nvPicPr>
          <p:cNvPr id="9" name="Picture 8"/>
          <p:cNvPicPr>
            <a:picLocks noChangeAspect="1"/>
          </p:cNvPicPr>
          <p:nvPr/>
        </p:nvPicPr>
        <p:blipFill>
          <a:blip r:embed="rId8"/>
          <a:stretch>
            <a:fillRect/>
          </a:stretch>
        </p:blipFill>
        <p:spPr>
          <a:xfrm>
            <a:off x="1778050" y="4667250"/>
            <a:ext cx="6195911" cy="1504950"/>
          </a:xfrm>
          <a:prstGeom prst="rect">
            <a:avLst/>
          </a:prstGeom>
        </p:spPr>
      </p:pic>
      <p:sp>
        <p:nvSpPr>
          <p:cNvPr id="10" name="TextBox 9"/>
          <p:cNvSpPr txBox="1"/>
          <p:nvPr/>
        </p:nvSpPr>
        <p:spPr>
          <a:xfrm>
            <a:off x="1437198" y="5253335"/>
            <a:ext cx="772602"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spTree>
    <p:extLst>
      <p:ext uri="{BB962C8B-B14F-4D97-AF65-F5344CB8AC3E}">
        <p14:creationId xmlns:p14="http://schemas.microsoft.com/office/powerpoint/2010/main" val="4147887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685800" y="457200"/>
            <a:ext cx="8153400" cy="461665"/>
          </a:xfrm>
          <a:prstGeom prst="rect">
            <a:avLst/>
          </a:prstGeom>
          <a:noFill/>
        </p:spPr>
        <p:txBody>
          <a:bodyPr wrap="square" rtlCol="0">
            <a:spAutoFit/>
          </a:bodyPr>
          <a:lstStyle/>
          <a:p>
            <a:r>
              <a:rPr lang="en-US" sz="2400" dirty="0">
                <a:latin typeface="+mj-lt"/>
              </a:rPr>
              <a:t>Example in HW1</a:t>
            </a:r>
          </a:p>
        </p:txBody>
      </p:sp>
      <p:graphicFrame>
        <p:nvGraphicFramePr>
          <p:cNvPr id="6" name="Object 5"/>
          <p:cNvGraphicFramePr>
            <a:graphicFrameLocks noChangeAspect="1"/>
          </p:cNvGraphicFramePr>
          <p:nvPr>
            <p:extLst>
              <p:ext uri="{D42A27DB-BD31-4B8C-83A1-F6EECF244321}">
                <p14:modId xmlns:p14="http://schemas.microsoft.com/office/powerpoint/2010/main" val="3813049793"/>
              </p:ext>
            </p:extLst>
          </p:nvPr>
        </p:nvGraphicFramePr>
        <p:xfrm>
          <a:off x="990600" y="990600"/>
          <a:ext cx="7905785" cy="2471737"/>
        </p:xfrm>
        <a:graphic>
          <a:graphicData uri="http://schemas.openxmlformats.org/presentationml/2006/ole">
            <mc:AlternateContent xmlns:mc="http://schemas.openxmlformats.org/markup-compatibility/2006">
              <mc:Choice xmlns:v="urn:schemas-microsoft-com:vml" Requires="v">
                <p:oleObj spid="_x0000_s21642" name="Equation" r:id="rId4" imgW="5321160" imgH="1663560" progId="Equation.DSMT4">
                  <p:embed/>
                </p:oleObj>
              </mc:Choice>
              <mc:Fallback>
                <p:oleObj name="Equation" r:id="rId4" imgW="5321160" imgH="1663560" progId="Equation.DSMT4">
                  <p:embed/>
                  <p:pic>
                    <p:nvPicPr>
                      <p:cNvPr id="0" name=""/>
                      <p:cNvPicPr/>
                      <p:nvPr/>
                    </p:nvPicPr>
                    <p:blipFill>
                      <a:blip r:embed="rId5"/>
                      <a:stretch>
                        <a:fillRect/>
                      </a:stretch>
                    </p:blipFill>
                    <p:spPr>
                      <a:xfrm>
                        <a:off x="990600" y="990600"/>
                        <a:ext cx="7905785" cy="24717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36279243"/>
              </p:ext>
            </p:extLst>
          </p:nvPr>
        </p:nvGraphicFramePr>
        <p:xfrm>
          <a:off x="1562099" y="3657600"/>
          <a:ext cx="6915615" cy="2324100"/>
        </p:xfrm>
        <a:graphic>
          <a:graphicData uri="http://schemas.openxmlformats.org/presentationml/2006/ole">
            <mc:AlternateContent xmlns:mc="http://schemas.openxmlformats.org/markup-compatibility/2006">
              <mc:Choice xmlns:v="urn:schemas-microsoft-com:vml" Requires="v">
                <p:oleObj spid="_x0000_s21643" name="Equation" r:id="rId6" imgW="4647960" imgH="1562040" progId="Equation.DSMT4">
                  <p:embed/>
                </p:oleObj>
              </mc:Choice>
              <mc:Fallback>
                <p:oleObj name="Equation" r:id="rId6" imgW="4647960" imgH="1562040" progId="Equation.DSMT4">
                  <p:embed/>
                  <p:pic>
                    <p:nvPicPr>
                      <p:cNvPr id="0" name=""/>
                      <p:cNvPicPr/>
                      <p:nvPr/>
                    </p:nvPicPr>
                    <p:blipFill>
                      <a:blip r:embed="rId7"/>
                      <a:stretch>
                        <a:fillRect/>
                      </a:stretch>
                    </p:blipFill>
                    <p:spPr>
                      <a:xfrm>
                        <a:off x="1562099" y="3657600"/>
                        <a:ext cx="6915615" cy="2324100"/>
                      </a:xfrm>
                      <a:prstGeom prst="rect">
                        <a:avLst/>
                      </a:prstGeom>
                    </p:spPr>
                  </p:pic>
                </p:oleObj>
              </mc:Fallback>
            </mc:AlternateContent>
          </a:graphicData>
        </a:graphic>
      </p:graphicFrame>
    </p:spTree>
    <p:extLst>
      <p:ext uri="{BB962C8B-B14F-4D97-AF65-F5344CB8AC3E}">
        <p14:creationId xmlns:p14="http://schemas.microsoft.com/office/powerpoint/2010/main" val="157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p:cNvSpPr txBox="1"/>
          <p:nvPr/>
        </p:nvSpPr>
        <p:spPr>
          <a:xfrm>
            <a:off x="457200" y="381000"/>
            <a:ext cx="8001000" cy="461665"/>
          </a:xfrm>
          <a:prstGeom prst="rect">
            <a:avLst/>
          </a:prstGeom>
          <a:noFill/>
        </p:spPr>
        <p:txBody>
          <a:bodyPr wrap="square" rtlCol="0">
            <a:spAutoFit/>
          </a:bodyPr>
          <a:lstStyle/>
          <a:p>
            <a:r>
              <a:rPr lang="en-US" sz="2400" dirty="0">
                <a:latin typeface="+mj-lt"/>
                <a:hlinkClick r:id="rId3"/>
              </a:rPr>
              <a:t>http://users.wfu.edu/natalie/s22phy712/</a:t>
            </a:r>
            <a:endParaRPr lang="en-US" sz="2400" dirty="0">
              <a:latin typeface="+mj-lt"/>
            </a:endParaRPr>
          </a:p>
        </p:txBody>
      </p:sp>
      <p:pic>
        <p:nvPicPr>
          <p:cNvPr id="5" name="Picture 4">
            <a:extLst>
              <a:ext uri="{FF2B5EF4-FFF2-40B4-BE49-F238E27FC236}">
                <a16:creationId xmlns:a16="http://schemas.microsoft.com/office/drawing/2014/main" id="{7E2C7DBD-F12A-4F33-98C6-B1B2A7842D30}"/>
              </a:ext>
            </a:extLst>
          </p:cNvPr>
          <p:cNvPicPr>
            <a:picLocks noChangeAspect="1"/>
          </p:cNvPicPr>
          <p:nvPr/>
        </p:nvPicPr>
        <p:blipFill>
          <a:blip r:embed="rId4"/>
          <a:stretch>
            <a:fillRect/>
          </a:stretch>
        </p:blipFill>
        <p:spPr>
          <a:xfrm>
            <a:off x="381952" y="1121568"/>
            <a:ext cx="8262686" cy="4614863"/>
          </a:xfrm>
          <a:prstGeom prst="rect">
            <a:avLst/>
          </a:prstGeom>
        </p:spPr>
      </p:pic>
    </p:spTree>
    <p:extLst>
      <p:ext uri="{BB962C8B-B14F-4D97-AF65-F5344CB8AC3E}">
        <p14:creationId xmlns:p14="http://schemas.microsoft.com/office/powerpoint/2010/main" val="184182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1066800" y="609600"/>
            <a:ext cx="2362200" cy="461665"/>
          </a:xfrm>
          <a:prstGeom prst="rect">
            <a:avLst/>
          </a:prstGeom>
          <a:noFill/>
        </p:spPr>
        <p:txBody>
          <a:bodyPr wrap="square" rtlCol="0">
            <a:spAutoFit/>
          </a:bodyPr>
          <a:lstStyle/>
          <a:p>
            <a:pPr algn="ctr"/>
            <a:r>
              <a:rPr lang="en-US" sz="2400" dirty="0">
                <a:latin typeface="+mj-lt"/>
              </a:rPr>
              <a:t>Textbook</a:t>
            </a:r>
          </a:p>
        </p:txBody>
      </p:sp>
      <p:pic>
        <p:nvPicPr>
          <p:cNvPr id="6" name="Picture 5"/>
          <p:cNvPicPr>
            <a:picLocks noChangeAspect="1"/>
          </p:cNvPicPr>
          <p:nvPr/>
        </p:nvPicPr>
        <p:blipFill>
          <a:blip r:embed="rId3"/>
          <a:stretch>
            <a:fillRect/>
          </a:stretch>
        </p:blipFill>
        <p:spPr>
          <a:xfrm>
            <a:off x="457200" y="1062187"/>
            <a:ext cx="3419475" cy="4733626"/>
          </a:xfrm>
          <a:prstGeom prst="rect">
            <a:avLst/>
          </a:prstGeom>
        </p:spPr>
      </p:pic>
      <p:pic>
        <p:nvPicPr>
          <p:cNvPr id="7" name="Picture 6"/>
          <p:cNvPicPr>
            <a:picLocks noChangeAspect="1"/>
          </p:cNvPicPr>
          <p:nvPr/>
        </p:nvPicPr>
        <p:blipFill>
          <a:blip r:embed="rId4"/>
          <a:stretch>
            <a:fillRect/>
          </a:stretch>
        </p:blipFill>
        <p:spPr>
          <a:xfrm>
            <a:off x="5029199" y="1062187"/>
            <a:ext cx="3617035" cy="4739564"/>
          </a:xfrm>
          <a:prstGeom prst="rect">
            <a:avLst/>
          </a:prstGeom>
        </p:spPr>
      </p:pic>
      <p:sp>
        <p:nvSpPr>
          <p:cNvPr id="8" name="TextBox 7"/>
          <p:cNvSpPr txBox="1"/>
          <p:nvPr/>
        </p:nvSpPr>
        <p:spPr>
          <a:xfrm>
            <a:off x="5123216" y="609600"/>
            <a:ext cx="3429000" cy="461665"/>
          </a:xfrm>
          <a:prstGeom prst="rect">
            <a:avLst/>
          </a:prstGeom>
          <a:noFill/>
        </p:spPr>
        <p:txBody>
          <a:bodyPr wrap="square" rtlCol="0">
            <a:spAutoFit/>
          </a:bodyPr>
          <a:lstStyle/>
          <a:p>
            <a:pPr algn="ctr"/>
            <a:r>
              <a:rPr lang="en-US" sz="2400" dirty="0">
                <a:latin typeface="+mj-lt"/>
              </a:rPr>
              <a:t>Optional supplement</a:t>
            </a:r>
          </a:p>
        </p:txBody>
      </p:sp>
      <p:sp>
        <p:nvSpPr>
          <p:cNvPr id="9" name="TextBox 8">
            <a:extLst>
              <a:ext uri="{FF2B5EF4-FFF2-40B4-BE49-F238E27FC236}">
                <a16:creationId xmlns:a16="http://schemas.microsoft.com/office/drawing/2014/main" id="{2B25906C-F47B-4B1F-B649-15E0E614ACC5}"/>
              </a:ext>
            </a:extLst>
          </p:cNvPr>
          <p:cNvSpPr txBox="1"/>
          <p:nvPr/>
        </p:nvSpPr>
        <p:spPr>
          <a:xfrm>
            <a:off x="985837" y="5845249"/>
            <a:ext cx="2362200" cy="461665"/>
          </a:xfrm>
          <a:prstGeom prst="rect">
            <a:avLst/>
          </a:prstGeom>
          <a:noFill/>
        </p:spPr>
        <p:txBody>
          <a:bodyPr wrap="square" rtlCol="0">
            <a:spAutoFit/>
          </a:bodyPr>
          <a:lstStyle/>
          <a:p>
            <a:r>
              <a:rPr lang="en-US" sz="2400" dirty="0">
                <a:latin typeface="+mj-lt"/>
              </a:rPr>
              <a:t>Third edition</a:t>
            </a:r>
          </a:p>
        </p:txBody>
      </p:sp>
    </p:spTree>
    <p:extLst>
      <p:ext uri="{BB962C8B-B14F-4D97-AF65-F5344CB8AC3E}">
        <p14:creationId xmlns:p14="http://schemas.microsoft.com/office/powerpoint/2010/main" val="412908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14E50-6979-46FE-A674-AC19EF6D21B5}"/>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30986473-16D8-46EF-9102-84CE860AD908}"/>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264BBBAB-F3D2-4073-8ABE-21D7E58C34A4}"/>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6425DACD-01B3-4AC0-9F0E-86C0A6B5D561}"/>
              </a:ext>
            </a:extLst>
          </p:cNvPr>
          <p:cNvSpPr txBox="1"/>
          <p:nvPr/>
        </p:nvSpPr>
        <p:spPr>
          <a:xfrm>
            <a:off x="367393" y="-13990"/>
            <a:ext cx="8001000" cy="461665"/>
          </a:xfrm>
          <a:prstGeom prst="rect">
            <a:avLst/>
          </a:prstGeom>
          <a:noFill/>
        </p:spPr>
        <p:txBody>
          <a:bodyPr wrap="square" rtlCol="0">
            <a:spAutoFit/>
          </a:bodyPr>
          <a:lstStyle/>
          <a:p>
            <a:r>
              <a:rPr lang="en-US" sz="2400" dirty="0">
                <a:latin typeface="+mj-lt"/>
                <a:hlinkClick r:id="rId3"/>
              </a:rPr>
              <a:t>http://users.wfu.edu/natalie/s22phy712/info</a:t>
            </a:r>
            <a:endParaRPr lang="en-US" sz="2400" dirty="0">
              <a:latin typeface="+mj-lt"/>
            </a:endParaRPr>
          </a:p>
        </p:txBody>
      </p:sp>
      <p:pic>
        <p:nvPicPr>
          <p:cNvPr id="7" name="Picture 6">
            <a:extLst>
              <a:ext uri="{FF2B5EF4-FFF2-40B4-BE49-F238E27FC236}">
                <a16:creationId xmlns:a16="http://schemas.microsoft.com/office/drawing/2014/main" id="{1C3D0C75-7D7A-4733-8E6F-7BBA4D1652F1}"/>
              </a:ext>
            </a:extLst>
          </p:cNvPr>
          <p:cNvPicPr>
            <a:picLocks noChangeAspect="1"/>
          </p:cNvPicPr>
          <p:nvPr/>
        </p:nvPicPr>
        <p:blipFill>
          <a:blip r:embed="rId4"/>
          <a:stretch>
            <a:fillRect/>
          </a:stretch>
        </p:blipFill>
        <p:spPr>
          <a:xfrm>
            <a:off x="742950" y="447675"/>
            <a:ext cx="7658100" cy="5962650"/>
          </a:xfrm>
          <a:prstGeom prst="rect">
            <a:avLst/>
          </a:prstGeom>
        </p:spPr>
      </p:pic>
    </p:spTree>
    <p:extLst>
      <p:ext uri="{BB962C8B-B14F-4D97-AF65-F5344CB8AC3E}">
        <p14:creationId xmlns:p14="http://schemas.microsoft.com/office/powerpoint/2010/main" val="281018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E63BC-CA54-409A-B2F4-41760755564E}"/>
              </a:ext>
            </a:extLst>
          </p:cNvPr>
          <p:cNvSpPr>
            <a:spLocks noGrp="1"/>
          </p:cNvSpPr>
          <p:nvPr>
            <p:ph type="dt" sz="half" idx="10"/>
          </p:nvPr>
        </p:nvSpPr>
        <p:spPr/>
        <p:txBody>
          <a:bodyPr/>
          <a:lstStyle/>
          <a:p>
            <a:r>
              <a:rPr lang="en-US"/>
              <a:t>1/10/2022</a:t>
            </a:r>
            <a:endParaRPr lang="en-US" dirty="0"/>
          </a:p>
        </p:txBody>
      </p:sp>
      <p:sp>
        <p:nvSpPr>
          <p:cNvPr id="3" name="Footer Placeholder 2">
            <a:extLst>
              <a:ext uri="{FF2B5EF4-FFF2-40B4-BE49-F238E27FC236}">
                <a16:creationId xmlns:a16="http://schemas.microsoft.com/office/drawing/2014/main" id="{94C1AE0E-E82E-43D1-A5C8-5A50BEEA64EA}"/>
              </a:ext>
            </a:extLst>
          </p:cNvPr>
          <p:cNvSpPr>
            <a:spLocks noGrp="1"/>
          </p:cNvSpPr>
          <p:nvPr>
            <p:ph type="ftr" sz="quarter" idx="11"/>
          </p:nvPr>
        </p:nvSpPr>
        <p:spPr/>
        <p:txBody>
          <a:bodyPr/>
          <a:lstStyle/>
          <a:p>
            <a:r>
              <a:rPr lang="en-US"/>
              <a:t>PHY 712  Spring 2022 -- Lecture 1</a:t>
            </a:r>
            <a:endParaRPr lang="en-US" dirty="0"/>
          </a:p>
        </p:txBody>
      </p:sp>
      <p:sp>
        <p:nvSpPr>
          <p:cNvPr id="4" name="Slide Number Placeholder 3">
            <a:extLst>
              <a:ext uri="{FF2B5EF4-FFF2-40B4-BE49-F238E27FC236}">
                <a16:creationId xmlns:a16="http://schemas.microsoft.com/office/drawing/2014/main" id="{D10B280E-E920-4FDD-A736-11A047CD9B13}"/>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7FF90108-1304-47FA-A49D-7A5FF272F1FF}"/>
              </a:ext>
            </a:extLst>
          </p:cNvPr>
          <p:cNvPicPr>
            <a:picLocks noChangeAspect="1"/>
          </p:cNvPicPr>
          <p:nvPr/>
        </p:nvPicPr>
        <p:blipFill>
          <a:blip r:embed="rId3"/>
          <a:stretch>
            <a:fillRect/>
          </a:stretch>
        </p:blipFill>
        <p:spPr>
          <a:xfrm>
            <a:off x="25340" y="304800"/>
            <a:ext cx="9144000" cy="3772047"/>
          </a:xfrm>
          <a:prstGeom prst="rect">
            <a:avLst/>
          </a:prstGeom>
        </p:spPr>
      </p:pic>
      <p:sp>
        <p:nvSpPr>
          <p:cNvPr id="6" name="TextBox 5">
            <a:extLst>
              <a:ext uri="{FF2B5EF4-FFF2-40B4-BE49-F238E27FC236}">
                <a16:creationId xmlns:a16="http://schemas.microsoft.com/office/drawing/2014/main" id="{C4DDBCC2-25D2-4817-A158-E7F7B246A0BC}"/>
              </a:ext>
            </a:extLst>
          </p:cNvPr>
          <p:cNvSpPr txBox="1"/>
          <p:nvPr/>
        </p:nvSpPr>
        <p:spPr>
          <a:xfrm>
            <a:off x="304800" y="4800600"/>
            <a:ext cx="8382000" cy="830997"/>
          </a:xfrm>
          <a:prstGeom prst="rect">
            <a:avLst/>
          </a:prstGeom>
          <a:noFill/>
        </p:spPr>
        <p:txBody>
          <a:bodyPr wrap="square" rtlCol="0">
            <a:spAutoFit/>
          </a:bodyPr>
          <a:lstStyle/>
          <a:p>
            <a:r>
              <a:rPr lang="en-US" sz="2400" dirty="0">
                <a:latin typeface="+mj-lt"/>
                <a:sym typeface="Wingdings" panose="05000000000000000000" pitchFamily="2" charset="2"/>
              </a:rPr>
              <a:t> Schedule weekly one-on-one meetings and/or attend office hours</a:t>
            </a:r>
            <a:endParaRPr lang="en-US" sz="2400" dirty="0">
              <a:latin typeface="+mj-lt"/>
            </a:endParaRPr>
          </a:p>
        </p:txBody>
      </p:sp>
      <p:sp>
        <p:nvSpPr>
          <p:cNvPr id="7" name="Arrow: Curved Right 6">
            <a:extLst>
              <a:ext uri="{FF2B5EF4-FFF2-40B4-BE49-F238E27FC236}">
                <a16:creationId xmlns:a16="http://schemas.microsoft.com/office/drawing/2014/main" id="{5C82D80B-7D86-43F7-81F2-755B67C9D982}"/>
              </a:ext>
            </a:extLst>
          </p:cNvPr>
          <p:cNvSpPr/>
          <p:nvPr/>
        </p:nvSpPr>
        <p:spPr>
          <a:xfrm rot="1121819" flipV="1">
            <a:off x="451897" y="35103"/>
            <a:ext cx="2144205" cy="5577703"/>
          </a:xfrm>
          <a:prstGeom prst="curvedRightArrow">
            <a:avLst>
              <a:gd name="adj1" fmla="val 18253"/>
              <a:gd name="adj2" fmla="val 66875"/>
              <a:gd name="adj3" fmla="val 44983"/>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044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p:cNvPicPr>
            <a:picLocks noChangeAspect="1"/>
          </p:cNvPicPr>
          <p:nvPr/>
        </p:nvPicPr>
        <p:blipFill>
          <a:blip r:embed="rId3"/>
          <a:stretch>
            <a:fillRect/>
          </a:stretch>
        </p:blipFill>
        <p:spPr>
          <a:xfrm>
            <a:off x="353470" y="838200"/>
            <a:ext cx="8437059" cy="4672012"/>
          </a:xfrm>
          <a:prstGeom prst="rect">
            <a:avLst/>
          </a:prstGeom>
        </p:spPr>
      </p:pic>
    </p:spTree>
    <p:extLst>
      <p:ext uri="{BB962C8B-B14F-4D97-AF65-F5344CB8AC3E}">
        <p14:creationId xmlns:p14="http://schemas.microsoft.com/office/powerpoint/2010/main" val="46308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043B51-98AC-4E4B-A0B2-CB8ED5256C4B}"/>
              </a:ext>
            </a:extLst>
          </p:cNvPr>
          <p:cNvPicPr>
            <a:picLocks noChangeAspect="1"/>
          </p:cNvPicPr>
          <p:nvPr/>
        </p:nvPicPr>
        <p:blipFill>
          <a:blip r:embed="rId3"/>
          <a:stretch>
            <a:fillRect/>
          </a:stretch>
        </p:blipFill>
        <p:spPr>
          <a:xfrm>
            <a:off x="0" y="628767"/>
            <a:ext cx="9144000" cy="5600466"/>
          </a:xfrm>
          <a:prstGeom prst="rect">
            <a:avLst/>
          </a:prstGeom>
        </p:spPr>
      </p:pic>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7" name="TextBox 6">
            <a:extLst>
              <a:ext uri="{FF2B5EF4-FFF2-40B4-BE49-F238E27FC236}">
                <a16:creationId xmlns:a16="http://schemas.microsoft.com/office/drawing/2014/main" id="{FE09634F-ADCB-4A2D-88F8-D54D801F88DD}"/>
              </a:ext>
            </a:extLst>
          </p:cNvPr>
          <p:cNvSpPr txBox="1"/>
          <p:nvPr/>
        </p:nvSpPr>
        <p:spPr>
          <a:xfrm>
            <a:off x="0" y="136525"/>
            <a:ext cx="8534400" cy="461665"/>
          </a:xfrm>
          <a:prstGeom prst="rect">
            <a:avLst/>
          </a:prstGeom>
          <a:noFill/>
        </p:spPr>
        <p:txBody>
          <a:bodyPr wrap="square" rtlCol="0">
            <a:spAutoFit/>
          </a:bodyPr>
          <a:lstStyle/>
          <a:p>
            <a:r>
              <a:rPr lang="en-US" sz="2400" dirty="0">
                <a:latin typeface="+mj-lt"/>
                <a:hlinkClick r:id="rId4"/>
              </a:rPr>
              <a:t>http://users.wfu.edu/natalie/s22phy712/homework/</a:t>
            </a:r>
            <a:endParaRPr lang="en-US" sz="2400" dirty="0">
              <a:latin typeface="+mj-lt"/>
            </a:endParaRPr>
          </a:p>
        </p:txBody>
      </p:sp>
      <p:sp>
        <p:nvSpPr>
          <p:cNvPr id="8" name="Oval 7">
            <a:extLst>
              <a:ext uri="{FF2B5EF4-FFF2-40B4-BE49-F238E27FC236}">
                <a16:creationId xmlns:a16="http://schemas.microsoft.com/office/drawing/2014/main" id="{BE3A6529-3946-40D9-BD02-E02D7954FC51}"/>
              </a:ext>
            </a:extLst>
          </p:cNvPr>
          <p:cNvSpPr/>
          <p:nvPr/>
        </p:nvSpPr>
        <p:spPr>
          <a:xfrm>
            <a:off x="7023463" y="3124200"/>
            <a:ext cx="15240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Tree>
    <p:extLst>
      <p:ext uri="{BB962C8B-B14F-4D97-AF65-F5344CB8AC3E}">
        <p14:creationId xmlns:p14="http://schemas.microsoft.com/office/powerpoint/2010/main" val="395918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1/10/2022</a:t>
            </a:r>
            <a:endParaRPr lang="en-US" dirty="0"/>
          </a:p>
        </p:txBody>
      </p:sp>
      <p:sp>
        <p:nvSpPr>
          <p:cNvPr id="3" name="Footer Placeholder 2"/>
          <p:cNvSpPr>
            <a:spLocks noGrp="1"/>
          </p:cNvSpPr>
          <p:nvPr>
            <p:ph type="ftr" sz="quarter" idx="11"/>
          </p:nvPr>
        </p:nvSpPr>
        <p:spPr/>
        <p:txBody>
          <a:bodyPr/>
          <a:lstStyle/>
          <a:p>
            <a:r>
              <a:rPr lang="en-US"/>
              <a:t>PHY 712  Spring 2022 -- Lecture 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76200" y="533400"/>
            <a:ext cx="8915400" cy="5632311"/>
          </a:xfrm>
          <a:prstGeom prst="rect">
            <a:avLst/>
          </a:prstGeom>
          <a:noFill/>
        </p:spPr>
        <p:txBody>
          <a:bodyPr wrap="square" rtlCol="0">
            <a:spAutoFit/>
          </a:bodyPr>
          <a:lstStyle/>
          <a:p>
            <a:r>
              <a:rPr lang="en-US" sz="2400" dirty="0">
                <a:latin typeface="+mj-lt"/>
              </a:rPr>
              <a:t>Comment about HW #1:   (Jackson problem 1.5)</a:t>
            </a:r>
          </a:p>
          <a:p>
            <a:endParaRPr lang="en-US" sz="2400" dirty="0">
              <a:latin typeface="+mj-lt"/>
            </a:endParaRPr>
          </a:p>
          <a:p>
            <a:r>
              <a:rPr lang="en-US" sz="2400" dirty="0">
                <a:latin typeface="+mj-lt"/>
              </a:rPr>
              <a:t>The time-averaged potential of a neutral hydrogen atom is given by:</a:t>
            </a:r>
          </a:p>
          <a:p>
            <a:endParaRPr lang="en-US" sz="2400" dirty="0">
              <a:latin typeface="+mj-lt"/>
            </a:endParaRPr>
          </a:p>
          <a:p>
            <a:endParaRPr lang="en-US" sz="2400" dirty="0">
              <a:latin typeface="+mj-lt"/>
            </a:endParaRPr>
          </a:p>
          <a:p>
            <a:endParaRPr lang="en-US" sz="2400" dirty="0">
              <a:latin typeface="+mj-lt"/>
            </a:endParaRPr>
          </a:p>
          <a:p>
            <a:r>
              <a:rPr lang="en-US" sz="2400" dirty="0">
                <a:latin typeface="+mj-lt"/>
              </a:rPr>
              <a:t>where q denotes the magnitude of the elementary charge of an electron or proton and where </a:t>
            </a:r>
            <a:r>
              <a:rPr lang="en-US" sz="2400" i="1" dirty="0">
                <a:latin typeface="+mj-lt"/>
              </a:rPr>
              <a:t>a</a:t>
            </a:r>
            <a:r>
              <a:rPr lang="en-US" sz="2400" i="1" baseline="-25000" dirty="0">
                <a:latin typeface="+mj-lt"/>
              </a:rPr>
              <a:t>0</a:t>
            </a:r>
            <a:r>
              <a:rPr lang="en-US" sz="2400" dirty="0">
                <a:latin typeface="+mj-lt"/>
              </a:rPr>
              <a:t> denotes the Bohr radius. Find the distribution of charge (both continuous and discrete) that will give this potential and interpret your results physically.</a:t>
            </a:r>
          </a:p>
          <a:p>
            <a:endParaRPr lang="en-US" sz="2400" dirty="0">
              <a:latin typeface="+mj-lt"/>
            </a:endParaRPr>
          </a:p>
          <a:p>
            <a:r>
              <a:rPr lang="en-US" sz="2400" dirty="0">
                <a:latin typeface="+mj-lt"/>
              </a:rPr>
              <a:t>Be careful to take into account the behavior of the potential for r</a:t>
            </a:r>
            <a:r>
              <a:rPr lang="en-US" sz="2400" dirty="0">
                <a:latin typeface="+mj-lt"/>
                <a:sym typeface="Wingdings" panose="05000000000000000000" pitchFamily="2" charset="2"/>
              </a:rPr>
              <a:t>0.</a:t>
            </a:r>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6486509"/>
              </p:ext>
            </p:extLst>
          </p:nvPr>
        </p:nvGraphicFramePr>
        <p:xfrm>
          <a:off x="1981200" y="1828800"/>
          <a:ext cx="4246355" cy="1179543"/>
        </p:xfrm>
        <a:graphic>
          <a:graphicData uri="http://schemas.openxmlformats.org/presentationml/2006/ole">
            <mc:AlternateContent xmlns:mc="http://schemas.openxmlformats.org/markup-compatibility/2006">
              <mc:Choice xmlns:v="urn:schemas-microsoft-com:vml" Requires="v">
                <p:oleObj spid="_x0000_s22586" name="Equation" r:id="rId4" imgW="2514600" imgH="698400" progId="Equation.DSMT4">
                  <p:embed/>
                </p:oleObj>
              </mc:Choice>
              <mc:Fallback>
                <p:oleObj name="Equation" r:id="rId4" imgW="2514600" imgH="698400" progId="Equation.DSMT4">
                  <p:embed/>
                  <p:pic>
                    <p:nvPicPr>
                      <p:cNvPr id="0" name=""/>
                      <p:cNvPicPr/>
                      <p:nvPr/>
                    </p:nvPicPr>
                    <p:blipFill>
                      <a:blip r:embed="rId5"/>
                      <a:stretch>
                        <a:fillRect/>
                      </a:stretch>
                    </p:blipFill>
                    <p:spPr>
                      <a:xfrm>
                        <a:off x="1981200" y="1828800"/>
                        <a:ext cx="4246355" cy="1179543"/>
                      </a:xfrm>
                      <a:prstGeom prst="rect">
                        <a:avLst/>
                      </a:prstGeom>
                    </p:spPr>
                  </p:pic>
                </p:oleObj>
              </mc:Fallback>
            </mc:AlternateContent>
          </a:graphicData>
        </a:graphic>
      </p:graphicFrame>
    </p:spTree>
    <p:extLst>
      <p:ext uri="{BB962C8B-B14F-4D97-AF65-F5344CB8AC3E}">
        <p14:creationId xmlns:p14="http://schemas.microsoft.com/office/powerpoint/2010/main" val="3198090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12740</TotalTime>
  <Words>1562</Words>
  <Application>Microsoft Office PowerPoint</Application>
  <PresentationFormat>On-screen Show (4:3)</PresentationFormat>
  <Paragraphs>201</Paragraphs>
  <Slides>28</Slides>
  <Notes>25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704</cp:revision>
  <cp:lastPrinted>2021-01-25T03:21:14Z</cp:lastPrinted>
  <dcterms:created xsi:type="dcterms:W3CDTF">2012-01-10T18:32:24Z</dcterms:created>
  <dcterms:modified xsi:type="dcterms:W3CDTF">2022-01-10T16:48:37Z</dcterms:modified>
</cp:coreProperties>
</file>