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354" r:id="rId3"/>
    <p:sldId id="362" r:id="rId4"/>
    <p:sldId id="363" r:id="rId5"/>
    <p:sldId id="364" r:id="rId6"/>
    <p:sldId id="365" r:id="rId7"/>
    <p:sldId id="366" r:id="rId8"/>
    <p:sldId id="367" r:id="rId9"/>
    <p:sldId id="374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61" r:id="rId28"/>
    <p:sldId id="368" r:id="rId29"/>
    <p:sldId id="369" r:id="rId30"/>
    <p:sldId id="370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-5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43.wmf"/><Relationship Id="rId3" Type="http://schemas.openxmlformats.org/officeDocument/2006/relationships/image" Target="../media/image44.png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2.wmf"/><Relationship Id="rId5" Type="http://schemas.openxmlformats.org/officeDocument/2006/relationships/image" Target="../media/image46.png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45.png"/><Relationship Id="rId9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4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0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5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20: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Chap. 8 in Jackson – Wave Guides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TEM, TE, and TM modes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Justification for boundary conditions; behavior of waves near conducting surfaces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876308"/>
              </p:ext>
            </p:extLst>
          </p:nvPr>
        </p:nvGraphicFramePr>
        <p:xfrm>
          <a:off x="152400" y="1660525"/>
          <a:ext cx="819785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23" name="Equation" r:id="rId3" imgW="5333760" imgH="2273040" progId="Equation.DSMT4">
                  <p:embed/>
                </p:oleObj>
              </mc:Choice>
              <mc:Fallback>
                <p:oleObj name="Equation" r:id="rId3" imgW="5333760" imgH="227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60525"/>
                        <a:ext cx="819785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334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78831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796901"/>
              </p:ext>
            </p:extLst>
          </p:nvPr>
        </p:nvGraphicFramePr>
        <p:xfrm>
          <a:off x="1143000" y="533400"/>
          <a:ext cx="5430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96" name="数式" r:id="rId3" imgW="2514600" imgH="2006280" progId="Equation.3">
                  <p:embed/>
                </p:oleObj>
              </mc:Choice>
              <mc:Fallback>
                <p:oleObj name="数式" r:id="rId3" imgW="251460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"/>
                        <a:ext cx="5430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667864"/>
              </p:ext>
            </p:extLst>
          </p:nvPr>
        </p:nvGraphicFramePr>
        <p:xfrm>
          <a:off x="1003300" y="4897438"/>
          <a:ext cx="59848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97" name="Equation" r:id="rId5" imgW="2768400" imgH="761760" progId="Equation.DSMT4">
                  <p:embed/>
                </p:oleObj>
              </mc:Choice>
              <mc:Fallback>
                <p:oleObj name="Equation" r:id="rId5" imgW="27684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897438"/>
                        <a:ext cx="59848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Left 7">
            <a:extLst>
              <a:ext uri="{FF2B5EF4-FFF2-40B4-BE49-F238E27FC236}">
                <a16:creationId xmlns:a16="http://schemas.microsoft.com/office/drawing/2014/main" id="{5A4BD436-A89C-44EF-A33D-4C7C76B64672}"/>
              </a:ext>
            </a:extLst>
          </p:cNvPr>
          <p:cNvSpPr/>
          <p:nvPr/>
        </p:nvSpPr>
        <p:spPr>
          <a:xfrm>
            <a:off x="6532563" y="4552366"/>
            <a:ext cx="346075" cy="325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257F67-AB97-4872-BC36-227BC8E03435}"/>
              </a:ext>
            </a:extLst>
          </p:cNvPr>
          <p:cNvSpPr txBox="1"/>
          <p:nvPr/>
        </p:nvSpPr>
        <p:spPr>
          <a:xfrm>
            <a:off x="6898858" y="445624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“skin depth”</a:t>
            </a:r>
          </a:p>
        </p:txBody>
      </p:sp>
    </p:spTree>
    <p:extLst>
      <p:ext uri="{BB962C8B-B14F-4D97-AF65-F5344CB8AC3E}">
        <p14:creationId xmlns:p14="http://schemas.microsoft.com/office/powerpoint/2010/main" val="9274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Some representative values of skin depth</a:t>
            </a:r>
          </a:p>
          <a:p>
            <a:r>
              <a:rPr lang="en-US" sz="2400" dirty="0">
                <a:latin typeface="+mj-lt"/>
              </a:rPr>
              <a:t>Ref: Lorrain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and Corson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34856"/>
              </p:ext>
            </p:extLst>
          </p:nvPr>
        </p:nvGraphicFramePr>
        <p:xfrm>
          <a:off x="609600" y="3150975"/>
          <a:ext cx="8305800" cy="31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 (10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7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S/m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m/m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60 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1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Cu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5.80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Mumetal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Zn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088719"/>
              </p:ext>
            </p:extLst>
          </p:nvPr>
        </p:nvGraphicFramePr>
        <p:xfrm>
          <a:off x="1505505" y="1295400"/>
          <a:ext cx="37814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75" name="Equation" r:id="rId3" imgW="2489040" imgH="634680" progId="Equation.DSMT4">
                  <p:embed/>
                </p:oleObj>
              </mc:Choice>
              <mc:Fallback>
                <p:oleObj name="Equation" r:id="rId3" imgW="24890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505" y="1295400"/>
                        <a:ext cx="37814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3054E43-39C5-4962-A192-973622F4C8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271663"/>
              </p:ext>
            </p:extLst>
          </p:nvPr>
        </p:nvGraphicFramePr>
        <p:xfrm>
          <a:off x="5865519" y="1981200"/>
          <a:ext cx="2821281" cy="96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76" name="Equation" r:id="rId5" imgW="1790640" imgH="609480" progId="Equation.DSMT4">
                  <p:embed/>
                </p:oleObj>
              </mc:Choice>
              <mc:Fallback>
                <p:oleObj name="Equation" r:id="rId5" imgW="17906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5519" y="1981200"/>
                        <a:ext cx="2821281" cy="96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17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Relative energies associated with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532330"/>
              </p:ext>
            </p:extLst>
          </p:nvPr>
        </p:nvGraphicFramePr>
        <p:xfrm>
          <a:off x="318293" y="438944"/>
          <a:ext cx="8507413" cy="601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0" name="Equation" r:id="rId3" imgW="6019560" imgH="4254480" progId="Equation.DSMT4">
                  <p:embed/>
                </p:oleObj>
              </mc:Choice>
              <mc:Fallback>
                <p:oleObj name="Equation" r:id="rId3" imgW="6019560" imgH="4254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293" y="438944"/>
                        <a:ext cx="8507413" cy="601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3AC73FC-B334-4624-A28F-37A695420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255857"/>
              </p:ext>
            </p:extLst>
          </p:nvPr>
        </p:nvGraphicFramePr>
        <p:xfrm>
          <a:off x="1258888" y="2743200"/>
          <a:ext cx="1938337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1" name="Equation" r:id="rId5" imgW="838080" imgH="419040" progId="Equation.DSMT4">
                  <p:embed/>
                </p:oleObj>
              </mc:Choice>
              <mc:Fallback>
                <p:oleObj name="Equation" r:id="rId5" imgW="838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8888" y="2743200"/>
                        <a:ext cx="1938337" cy="96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652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39095"/>
              </p:ext>
            </p:extLst>
          </p:nvPr>
        </p:nvGraphicFramePr>
        <p:xfrm>
          <a:off x="914400" y="990600"/>
          <a:ext cx="6884987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44" name="数式" r:id="rId3" imgW="3187440" imgH="939600" progId="Equation.3">
                  <p:embed/>
                </p:oleObj>
              </mc:Choice>
              <mc:Fallback>
                <p:oleObj name="数式" r:id="rId3" imgW="3187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6884987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691520"/>
              </p:ext>
            </p:extLst>
          </p:nvPr>
        </p:nvGraphicFramePr>
        <p:xfrm>
          <a:off x="942513" y="3590776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45" name="Equation" r:id="rId5" imgW="2539800" imgH="761760" progId="Equation.DSMT4">
                  <p:embed/>
                </p:oleObj>
              </mc:Choice>
              <mc:Fallback>
                <p:oleObj name="Equation" r:id="rId5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513" y="3590776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543800" y="3200400"/>
            <a:ext cx="990600" cy="2664768"/>
          </a:xfrm>
          <a:prstGeom prst="rect">
            <a:avLst/>
          </a:prstGeom>
          <a:gradFill>
            <a:gsLst>
              <a:gs pos="7000">
                <a:schemeClr val="tx1">
                  <a:lumMod val="77000"/>
                  <a:lumOff val="23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03225" y="3657600"/>
            <a:ext cx="0" cy="22075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03225" y="5865168"/>
            <a:ext cx="1259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33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6600" y="4191000"/>
            <a:ext cx="47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  <a:r>
              <a:rPr lang="en-US" sz="2400" b="1" i="1" baseline="-25000" dirty="0">
                <a:latin typeface="+mj-lt"/>
              </a:rPr>
              <a:t>||</a:t>
            </a:r>
            <a:endParaRPr lang="en-US" sz="2400" b="1" i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71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75015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779228"/>
              </p:ext>
            </p:extLst>
          </p:nvPr>
        </p:nvGraphicFramePr>
        <p:xfrm>
          <a:off x="1258888" y="1652588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68" name="Equation" r:id="rId3" imgW="2539800" imgH="761760" progId="Equation.DSMT4">
                  <p:embed/>
                </p:oleObj>
              </mc:Choice>
              <mc:Fallback>
                <p:oleObj name="Equation" r:id="rId3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652588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086600" y="762000"/>
            <a:ext cx="1676400" cy="3052465"/>
            <a:chOff x="7086600" y="3200400"/>
            <a:chExt cx="1676400" cy="3052465"/>
          </a:xfrm>
        </p:grpSpPr>
        <p:sp>
          <p:nvSpPr>
            <p:cNvPr id="8" name="Rectangle 7"/>
            <p:cNvSpPr/>
            <p:nvPr/>
          </p:nvSpPr>
          <p:spPr>
            <a:xfrm>
              <a:off x="7543800" y="3200400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503225" y="3657600"/>
              <a:ext cx="0" cy="22075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503225" y="5865168"/>
              <a:ext cx="12597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133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86600" y="4191000"/>
              <a:ext cx="477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r</a:t>
              </a:r>
              <a:r>
                <a:rPr lang="en-US" sz="2400" b="1" i="1" baseline="-25000" dirty="0">
                  <a:latin typeface="+mj-lt"/>
                </a:rPr>
                <a:t>||</a:t>
              </a:r>
              <a:endParaRPr lang="en-US" sz="2400" b="1" i="1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71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162107"/>
              </p:ext>
            </p:extLst>
          </p:nvPr>
        </p:nvGraphicFramePr>
        <p:xfrm>
          <a:off x="793131" y="3844089"/>
          <a:ext cx="677862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69" name="Equation" r:id="rId5" imgW="3136680" imgH="1168200" progId="Equation.DSMT4">
                  <p:embed/>
                </p:oleObj>
              </mc:Choice>
              <mc:Fallback>
                <p:oleObj name="Equation" r:id="rId5" imgW="31366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131" y="3844089"/>
                        <a:ext cx="6778625" cy="255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516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749" y="85941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values for ideal conductor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2560" y="547606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 boundary of an ideal conductor, the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fields decay in the direction normal to the interface.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40485"/>
              </p:ext>
            </p:extLst>
          </p:nvPr>
        </p:nvGraphicFramePr>
        <p:xfrm>
          <a:off x="306737" y="908594"/>
          <a:ext cx="39243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90" name="数式" r:id="rId3" imgW="1815840" imgH="888840" progId="Equation.3">
                  <p:embed/>
                </p:oleObj>
              </mc:Choice>
              <mc:Fallback>
                <p:oleObj name="数式" r:id="rId3" imgW="18158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37" y="908594"/>
                        <a:ext cx="39243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86600" y="3355032"/>
            <a:ext cx="1524000" cy="2664768"/>
            <a:chOff x="6781800" y="535632"/>
            <a:chExt cx="1524000" cy="2664768"/>
          </a:xfrm>
        </p:grpSpPr>
        <p:sp>
          <p:nvSpPr>
            <p:cNvPr id="7" name="Rectangle 6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989921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91" name="数式" r:id="rId5" imgW="139680" imgH="203040" progId="Equation.3">
                    <p:embed/>
                  </p:oleObj>
                </mc:Choice>
                <mc:Fallback>
                  <p:oleObj name="数式" r:id="rId5" imgW="139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2619077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92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265416"/>
              </p:ext>
            </p:extLst>
          </p:nvPr>
        </p:nvGraphicFramePr>
        <p:xfrm>
          <a:off x="1295400" y="3733800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93" name="Equation" r:id="rId9" imgW="2298600" imgH="558720" progId="Equation.DSMT4">
                  <p:embed/>
                </p:oleObj>
              </mc:Choice>
              <mc:Fallback>
                <p:oleObj name="Equation" r:id="rId9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57247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84311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225256"/>
              </p:ext>
            </p:extLst>
          </p:nvPr>
        </p:nvGraphicFramePr>
        <p:xfrm>
          <a:off x="304800" y="1445568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53" name="Equation" r:id="rId3" imgW="2298600" imgH="558720" progId="Equation.DSMT4">
                  <p:embed/>
                </p:oleObj>
              </mc:Choice>
              <mc:Fallback>
                <p:oleObj name="Equation" r:id="rId3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5568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AAA9214-66EE-49A5-BC9B-D19C37D420BD}"/>
              </a:ext>
            </a:extLst>
          </p:cNvPr>
          <p:cNvSpPr/>
          <p:nvPr/>
        </p:nvSpPr>
        <p:spPr>
          <a:xfrm>
            <a:off x="7391400" y="1143000"/>
            <a:ext cx="990600" cy="2323248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086FDB-F57F-4FE5-A7CD-C9C3887697B5}"/>
              </a:ext>
            </a:extLst>
          </p:cNvPr>
          <p:cNvCxnSpPr/>
          <p:nvPr/>
        </p:nvCxnSpPr>
        <p:spPr>
          <a:xfrm flipH="1">
            <a:off x="6781800" y="1828800"/>
            <a:ext cx="5334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611F5F0-0016-4961-BBDC-E3D24ABC7EE3}"/>
              </a:ext>
            </a:extLst>
          </p:cNvPr>
          <p:cNvSpPr txBox="1"/>
          <p:nvPr/>
        </p:nvSpPr>
        <p:spPr>
          <a:xfrm>
            <a:off x="6903308" y="131402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40F2E66-8B18-495C-8564-DE2175D06053}"/>
              </a:ext>
            </a:extLst>
          </p:cNvPr>
          <p:cNvCxnSpPr>
            <a:cxnSpLocks/>
          </p:cNvCxnSpPr>
          <p:nvPr/>
        </p:nvCxnSpPr>
        <p:spPr>
          <a:xfrm flipV="1">
            <a:off x="7315200" y="2016299"/>
            <a:ext cx="0" cy="57664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73EDADA-41C8-4234-A8B5-27167958539B}"/>
              </a:ext>
            </a:extLst>
          </p:cNvPr>
          <p:cNvSpPr txBox="1"/>
          <p:nvPr/>
        </p:nvSpPr>
        <p:spPr>
          <a:xfrm>
            <a:off x="6934200" y="2129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H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8BBF4E0-0C44-40C5-B201-4F4063F2AD70}"/>
              </a:ext>
            </a:extLst>
          </p:cNvPr>
          <p:cNvCxnSpPr>
            <a:cxnSpLocks/>
          </p:cNvCxnSpPr>
          <p:nvPr/>
        </p:nvCxnSpPr>
        <p:spPr>
          <a:xfrm flipH="1">
            <a:off x="7048500" y="3048000"/>
            <a:ext cx="3429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C7613C52-3A84-4964-B42A-80C1A1CAEB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95439"/>
              </p:ext>
            </p:extLst>
          </p:nvPr>
        </p:nvGraphicFramePr>
        <p:xfrm>
          <a:off x="6629400" y="26670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54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9400" y="2667000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71517D4-D9C9-488F-AF35-F8C73080BB05}"/>
              </a:ext>
            </a:extLst>
          </p:cNvPr>
          <p:cNvSpPr txBox="1"/>
          <p:nvPr/>
        </p:nvSpPr>
        <p:spPr>
          <a:xfrm>
            <a:off x="0" y="66271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Continuity conditions for fields near metal boundaries --</a:t>
            </a:r>
          </a:p>
        </p:txBody>
      </p:sp>
    </p:spTree>
    <p:extLst>
      <p:ext uri="{BB962C8B-B14F-4D97-AF65-F5344CB8AC3E}">
        <p14:creationId xmlns:p14="http://schemas.microsoft.com/office/powerpoint/2010/main" val="346226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24500" y="4572000"/>
            <a:ext cx="1676400" cy="1371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conditions at surface of waveguide:</a:t>
            </a:r>
          </a:p>
          <a:p>
            <a:r>
              <a:rPr lang="en-US" sz="2400" dirty="0">
                <a:latin typeface="+mj-lt"/>
              </a:rPr>
              <a:t>      </a:t>
            </a:r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tangential</a:t>
            </a:r>
            <a:r>
              <a:rPr lang="en-US" sz="2400" dirty="0">
                <a:latin typeface="+mj-lt"/>
              </a:rPr>
              <a:t>=0,   </a:t>
            </a:r>
            <a:r>
              <a:rPr lang="en-US" sz="2400" b="1" dirty="0" err="1">
                <a:latin typeface="+mj-lt"/>
              </a:rPr>
              <a:t>B</a:t>
            </a:r>
            <a:r>
              <a:rPr lang="en-US" sz="2400" baseline="-25000" dirty="0" err="1">
                <a:latin typeface="+mj-lt"/>
              </a:rPr>
              <a:t>normal</a:t>
            </a:r>
            <a:r>
              <a:rPr lang="en-US" sz="2400" dirty="0">
                <a:latin typeface="+mj-lt"/>
              </a:rPr>
              <a:t>=0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38800" y="4724400"/>
            <a:ext cx="1447800" cy="990600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43840" y="2438400"/>
            <a:ext cx="8702040" cy="2362200"/>
            <a:chOff x="243840" y="2438400"/>
            <a:chExt cx="8702040" cy="2362200"/>
          </a:xfrm>
        </p:grpSpPr>
        <p:sp>
          <p:nvSpPr>
            <p:cNvPr id="14" name="Cube 13"/>
            <p:cNvSpPr/>
            <p:nvPr/>
          </p:nvSpPr>
          <p:spPr>
            <a:xfrm rot="10800000" flipV="1">
              <a:off x="381000" y="2667001"/>
              <a:ext cx="8534400" cy="1447800"/>
            </a:xfrm>
            <a:prstGeom prst="cube">
              <a:avLst>
                <a:gd name="adj" fmla="val 21714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 rot="10800000" flipV="1">
              <a:off x="304800" y="2438400"/>
              <a:ext cx="8641080" cy="1904999"/>
            </a:xfrm>
            <a:prstGeom prst="cube">
              <a:avLst>
                <a:gd name="adj" fmla="val 21714"/>
              </a:avLst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3434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  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43000" y="464820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43840" y="40386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x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29718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49485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Cross section view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5562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9" idx="0"/>
          </p:cNvCxnSpPr>
          <p:nvPr/>
        </p:nvCxnSpPr>
        <p:spPr>
          <a:xfrm flipV="1">
            <a:off x="6362700" y="4724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9800" y="5029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0" y="51816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68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8945880" cy="2286000"/>
            <a:chOff x="0" y="2286000"/>
            <a:chExt cx="8945880" cy="2286000"/>
          </a:xfrm>
        </p:grpSpPr>
        <p:grpSp>
          <p:nvGrpSpPr>
            <p:cNvPr id="31" name="Group 30"/>
            <p:cNvGrpSpPr/>
            <p:nvPr/>
          </p:nvGrpSpPr>
          <p:grpSpPr>
            <a:xfrm>
              <a:off x="243840" y="2286000"/>
              <a:ext cx="8702040" cy="2286000"/>
              <a:chOff x="243840" y="2438400"/>
              <a:chExt cx="8702040" cy="2286000"/>
            </a:xfrm>
          </p:grpSpPr>
          <p:sp>
            <p:nvSpPr>
              <p:cNvPr id="14" name="Cube 13"/>
              <p:cNvSpPr/>
              <p:nvPr/>
            </p:nvSpPr>
            <p:spPr>
              <a:xfrm rot="10800000" flipV="1">
                <a:off x="381000" y="2667001"/>
                <a:ext cx="853440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ube 14"/>
              <p:cNvSpPr/>
              <p:nvPr/>
            </p:nvSpPr>
            <p:spPr>
              <a:xfrm rot="10800000" flipV="1">
                <a:off x="304800" y="2438400"/>
                <a:ext cx="864108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24200" y="42672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505200" y="44958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582736"/>
              </p:ext>
            </p:extLst>
          </p:nvPr>
        </p:nvGraphicFramePr>
        <p:xfrm>
          <a:off x="381000" y="3245709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16" name="数式" r:id="rId3" imgW="2882880" imgH="533160" progId="Equation.3">
                  <p:embed/>
                </p:oleObj>
              </mc:Choice>
              <mc:Fallback>
                <p:oleObj name="数式" r:id="rId3" imgW="28828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5709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938408"/>
              </p:ext>
            </p:extLst>
          </p:nvPr>
        </p:nvGraphicFramePr>
        <p:xfrm>
          <a:off x="911224" y="4731543"/>
          <a:ext cx="6530975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17" name="Equation" r:id="rId5" imgW="4724280" imgH="1231560" progId="Equation.DSMT4">
                  <p:embed/>
                </p:oleObj>
              </mc:Choice>
              <mc:Fallback>
                <p:oleObj name="Equation" r:id="rId5" imgW="4724280" imgH="1231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4" y="4731543"/>
                        <a:ext cx="6530975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05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1D857CE-1D93-4076-A366-9C0408023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9" y="533400"/>
            <a:ext cx="9144000" cy="516723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828800"/>
            <a:ext cx="8991600" cy="304800"/>
          </a:xfrm>
          <a:prstGeom prst="rect">
            <a:avLst/>
          </a:prstGeom>
          <a:solidFill>
            <a:srgbClr val="DA32AA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742003"/>
              </p:ext>
            </p:extLst>
          </p:nvPr>
        </p:nvGraphicFramePr>
        <p:xfrm>
          <a:off x="533400" y="669925"/>
          <a:ext cx="8277225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40" name="Equation" r:id="rId3" imgW="4241520" imgH="927000" progId="Equation.DSMT4">
                  <p:embed/>
                </p:oleObj>
              </mc:Choice>
              <mc:Fallback>
                <p:oleObj name="Equation" r:id="rId3" imgW="424152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69925"/>
                        <a:ext cx="8277225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332140"/>
              </p:ext>
            </p:extLst>
          </p:nvPr>
        </p:nvGraphicFramePr>
        <p:xfrm>
          <a:off x="555625" y="2987675"/>
          <a:ext cx="76327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41" name="Equation" r:id="rId5" imgW="3911400" imgH="1422360" progId="Equation.DSMT4">
                  <p:embed/>
                </p:oleObj>
              </mc:Choice>
              <mc:Fallback>
                <p:oleObj name="Equation" r:id="rId5" imgW="391140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987675"/>
                        <a:ext cx="76327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96C9258-D7C8-4223-B92C-F43F2A437C90}"/>
              </a:ext>
            </a:extLst>
          </p:cNvPr>
          <p:cNvSpPr txBox="1"/>
          <p:nvPr/>
        </p:nvSpPr>
        <p:spPr>
          <a:xfrm>
            <a:off x="5943600" y="1544959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F </a:t>
            </a:r>
            <a:r>
              <a:rPr lang="en-US" sz="2400" dirty="0">
                <a:latin typeface="+mj-lt"/>
              </a:rPr>
              <a:t>=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 or </a:t>
            </a:r>
            <a:r>
              <a:rPr lang="en-US" sz="2400" b="1" dirty="0">
                <a:latin typeface="+mj-lt"/>
              </a:rPr>
              <a:t>H</a:t>
            </a:r>
          </a:p>
          <a:p>
            <a:r>
              <a:rPr lang="en-US" sz="2400" dirty="0">
                <a:latin typeface="+mj-lt"/>
              </a:rPr>
              <a:t>propagation along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4218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Maxwell’s equations within the pipe in terms of all 6 components: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336033"/>
              </p:ext>
            </p:extLst>
          </p:nvPr>
        </p:nvGraphicFramePr>
        <p:xfrm>
          <a:off x="152400" y="611832"/>
          <a:ext cx="35464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62" name="Equation" r:id="rId3" imgW="1346040" imgH="914400" progId="Equation.DSMT4">
                  <p:embed/>
                </p:oleObj>
              </mc:Choice>
              <mc:Fallback>
                <p:oleObj name="Equation" r:id="rId3" imgW="134604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1832"/>
                        <a:ext cx="35464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658688"/>
              </p:ext>
            </p:extLst>
          </p:nvPr>
        </p:nvGraphicFramePr>
        <p:xfrm>
          <a:off x="367592" y="3042295"/>
          <a:ext cx="3076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63" name="Equation" r:id="rId5" imgW="1168200" imgH="1295280" progId="Equation.DSMT4">
                  <p:embed/>
                </p:oleObj>
              </mc:Choice>
              <mc:Fallback>
                <p:oleObj name="Equation" r:id="rId5" imgW="116820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92" y="3042295"/>
                        <a:ext cx="307657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947343"/>
              </p:ext>
            </p:extLst>
          </p:nvPr>
        </p:nvGraphicFramePr>
        <p:xfrm>
          <a:off x="4741863" y="3048000"/>
          <a:ext cx="37465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64" name="Equation" r:id="rId7" imgW="1422360" imgH="1295280" progId="Equation.DSMT4">
                  <p:embed/>
                </p:oleObj>
              </mc:Choice>
              <mc:Fallback>
                <p:oleObj name="Equation" r:id="rId7" imgW="142236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048000"/>
                        <a:ext cx="37465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5027" y="728781"/>
            <a:ext cx="7744255" cy="4178064"/>
            <a:chOff x="219868" y="-1318982"/>
            <a:chExt cx="9644648" cy="633636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9929560"/>
                </p:ext>
              </p:extLst>
            </p:nvPr>
          </p:nvGraphicFramePr>
          <p:xfrm>
            <a:off x="6350208" y="-1318982"/>
            <a:ext cx="3514308" cy="2889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0665" name="Equation" r:id="rId9" imgW="2349360" imgH="1536480" progId="Equation.DSMT4">
                    <p:embed/>
                  </p:oleObj>
                </mc:Choice>
                <mc:Fallback>
                  <p:oleObj name="Equation" r:id="rId9" imgW="2349360" imgH="1536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350208" y="-1318982"/>
                          <a:ext cx="3514308" cy="2889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Up Arrow 8"/>
            <p:cNvSpPr/>
            <p:nvPr/>
          </p:nvSpPr>
          <p:spPr>
            <a:xfrm rot="2245334">
              <a:off x="219868" y="3124060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 rot="2245334">
              <a:off x="1453356" y="4256967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 rot="2245334">
              <a:off x="2384937" y="1081032"/>
              <a:ext cx="474663" cy="760412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64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492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75456"/>
              </p:ext>
            </p:extLst>
          </p:nvPr>
        </p:nvGraphicFramePr>
        <p:xfrm>
          <a:off x="280987" y="66540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88" name="Equation" r:id="rId3" imgW="4952880" imgH="1917360" progId="Equation.DSMT4">
                  <p:embed/>
                </p:oleObj>
              </mc:Choice>
              <mc:Fallback>
                <p:oleObj name="Equation" r:id="rId3" imgW="49528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6540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615126"/>
              </p:ext>
            </p:extLst>
          </p:nvPr>
        </p:nvGraphicFramePr>
        <p:xfrm>
          <a:off x="660400" y="4146550"/>
          <a:ext cx="63754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89" name="Equation" r:id="rId5" imgW="3657600" imgH="1193760" progId="Equation.DSMT4">
                  <p:embed/>
                </p:oleObj>
              </mc:Choice>
              <mc:Fallback>
                <p:oleObj name="Equation" r:id="rId5" imgW="36576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46550"/>
                        <a:ext cx="63754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1735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525438"/>
              </p:ext>
            </p:extLst>
          </p:nvPr>
        </p:nvGraphicFramePr>
        <p:xfrm>
          <a:off x="203200" y="627115"/>
          <a:ext cx="5207000" cy="257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10" name="数式" r:id="rId6" imgW="3035160" imgH="1485720" progId="Equation.3">
                  <p:embed/>
                </p:oleObj>
              </mc:Choice>
              <mc:Fallback>
                <p:oleObj name="数式" r:id="rId6" imgW="3035160" imgH="1485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627115"/>
                        <a:ext cx="5207000" cy="257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69776"/>
              </p:ext>
            </p:extLst>
          </p:nvPr>
        </p:nvGraphicFramePr>
        <p:xfrm>
          <a:off x="5979477" y="160337"/>
          <a:ext cx="8937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11" name="数式" r:id="rId8" imgW="520560" imgH="215640" progId="Equation.3">
                  <p:embed/>
                </p:oleObj>
              </mc:Choice>
              <mc:Fallback>
                <p:oleObj name="数式" r:id="rId8" imgW="520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477" y="160337"/>
                        <a:ext cx="893763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28004"/>
              </p:ext>
            </p:extLst>
          </p:nvPr>
        </p:nvGraphicFramePr>
        <p:xfrm>
          <a:off x="1035050" y="3341688"/>
          <a:ext cx="9588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12" name="数式" r:id="rId10" imgW="558720" imgH="228600" progId="Equation.3">
                  <p:embed/>
                </p:oleObj>
              </mc:Choice>
              <mc:Fallback>
                <p:oleObj name="数式" r:id="rId10" imgW="558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341688"/>
                        <a:ext cx="95885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85889"/>
              </p:ext>
            </p:extLst>
          </p:nvPr>
        </p:nvGraphicFramePr>
        <p:xfrm>
          <a:off x="6253163" y="3033713"/>
          <a:ext cx="9588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13" name="数式" r:id="rId12" imgW="558720" imgH="241200" progId="Equation.3">
                  <p:embed/>
                </p:oleObj>
              </mc:Choice>
              <mc:Fallback>
                <p:oleObj name="数式" r:id="rId12" imgW="558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3" y="3033713"/>
                        <a:ext cx="9588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88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95450"/>
            <a:ext cx="6991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31952"/>
              </p:ext>
            </p:extLst>
          </p:nvPr>
        </p:nvGraphicFramePr>
        <p:xfrm>
          <a:off x="2743200" y="533400"/>
          <a:ext cx="44862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87" name="Equation" r:id="rId4" imgW="2298600" imgH="533160" progId="Equation.DSMT4">
                  <p:embed/>
                </p:oleObj>
              </mc:Choice>
              <mc:Fallback>
                <p:oleObj name="Equation" r:id="rId4" imgW="22986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"/>
                        <a:ext cx="44862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8956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2475" y="5405735"/>
            <a:ext cx="4667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w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96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302718"/>
              </p:ext>
            </p:extLst>
          </p:nvPr>
        </p:nvGraphicFramePr>
        <p:xfrm>
          <a:off x="381001" y="3487666"/>
          <a:ext cx="8305799" cy="32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0" name="数式" r:id="rId3" imgW="3555720" imgH="1396800" progId="Equation.3">
                  <p:embed/>
                </p:oleObj>
              </mc:Choice>
              <mc:Fallback>
                <p:oleObj name="数式" r:id="rId3" imgW="355572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3487666"/>
                        <a:ext cx="8305799" cy="3294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10" name="Group 9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2" name="Cube 11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Cube 12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803397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1" name="数式" r:id="rId5" imgW="583920" imgH="634680" progId="Equation.3">
                  <p:embed/>
                </p:oleObj>
              </mc:Choice>
              <mc:Fallback>
                <p:oleObj name="数式" r:id="rId5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0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8" name="Group 7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0" name="Cube 9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95462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84" name="数式" r:id="rId3" imgW="583920" imgH="634680" progId="Equation.3">
                  <p:embed/>
                </p:oleObj>
              </mc:Choice>
              <mc:Fallback>
                <p:oleObj name="数式" r:id="rId3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244183"/>
              </p:ext>
            </p:extLst>
          </p:nvPr>
        </p:nvGraphicFramePr>
        <p:xfrm>
          <a:off x="2232025" y="3624263"/>
          <a:ext cx="584517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85" name="数式" r:id="rId5" imgW="2501640" imgH="1015920" progId="Equation.3">
                  <p:embed/>
                </p:oleObj>
              </mc:Choice>
              <mc:Fallback>
                <p:oleObj name="数式" r:id="rId5" imgW="250164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3624263"/>
                        <a:ext cx="5845175" cy="239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2762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103178" y="244444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6" name="Can 5"/>
          <p:cNvSpPr/>
          <p:nvPr/>
        </p:nvSpPr>
        <p:spPr>
          <a:xfrm>
            <a:off x="2286000" y="5334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2590800" y="6096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2607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sp>
        <p:nvSpPr>
          <p:cNvPr id="8" name="Can 7"/>
          <p:cNvSpPr/>
          <p:nvPr/>
        </p:nvSpPr>
        <p:spPr>
          <a:xfrm>
            <a:off x="6705600" y="533400"/>
            <a:ext cx="1371600" cy="2667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" y="129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86200" y="1375201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optical pipe</a:t>
            </a:r>
          </a:p>
          <a:p>
            <a:r>
              <a:rPr lang="en-US" sz="2400" dirty="0">
                <a:latin typeface="+mj-lt"/>
              </a:rPr>
              <a:t>   TE or TM modes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" y="3396343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24200" y="2895600"/>
            <a:ext cx="381000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4200" y="2514600"/>
            <a:ext cx="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05200" y="259684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857500" y="2895600"/>
            <a:ext cx="287721" cy="169291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62950" y="28956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47161" y="18669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391400" y="1790699"/>
            <a:ext cx="0" cy="49530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524000" y="9144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1219200" y="8382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10000" y="535632"/>
            <a:ext cx="5562600" cy="3607416"/>
            <a:chOff x="3810000" y="535632"/>
            <a:chExt cx="5562600" cy="3607416"/>
          </a:xfrm>
        </p:grpSpPr>
        <p:grpSp>
          <p:nvGrpSpPr>
            <p:cNvPr id="13" name="Group 12"/>
            <p:cNvGrpSpPr/>
            <p:nvPr/>
          </p:nvGrpSpPr>
          <p:grpSpPr>
            <a:xfrm>
              <a:off x="3810000" y="1402080"/>
              <a:ext cx="2743200" cy="2740968"/>
              <a:chOff x="3886200" y="304800"/>
              <a:chExt cx="2743200" cy="2740968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953000" y="1371600"/>
                <a:ext cx="609600" cy="609600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onut 11"/>
              <p:cNvSpPr/>
              <p:nvPr/>
            </p:nvSpPr>
            <p:spPr>
              <a:xfrm>
                <a:off x="3886200" y="304800"/>
                <a:ext cx="2743200" cy="2740968"/>
              </a:xfrm>
              <a:prstGeom prst="donut">
                <a:avLst>
                  <a:gd name="adj" fmla="val 1443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495800" y="535632"/>
              <a:ext cx="487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Top view:</a:t>
              </a:r>
            </a:p>
          </p:txBody>
        </p:sp>
        <p:cxnSp>
          <p:nvCxnSpPr>
            <p:cNvPr id="19" name="Straight Arrow Connector 18"/>
            <p:cNvCxnSpPr>
              <a:endCxn id="11" idx="7"/>
            </p:cNvCxnSpPr>
            <p:nvPr/>
          </p:nvCxnSpPr>
          <p:spPr>
            <a:xfrm flipV="1">
              <a:off x="5181600" y="2558154"/>
              <a:ext cx="215526" cy="185046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181600" y="2772564"/>
              <a:ext cx="838200" cy="305916"/>
            </a:xfrm>
            <a:prstGeom prst="straightConnector1">
              <a:avLst/>
            </a:prstGeom>
            <a:ln w="2540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181600" y="20955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91200" y="26625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33900" y="1864667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V="1">
            <a:off x="2667000" y="1402080"/>
            <a:ext cx="0" cy="1523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43200" y="186466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856682"/>
              </p:ext>
            </p:extLst>
          </p:nvPr>
        </p:nvGraphicFramePr>
        <p:xfrm>
          <a:off x="792480" y="5013960"/>
          <a:ext cx="669607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84" name="数式" r:id="rId3" imgW="3098520" imgH="660240" progId="Equation.3">
                  <p:embed/>
                </p:oleObj>
              </mc:Choice>
              <mc:Fallback>
                <p:oleObj name="数式" r:id="rId3" imgW="30985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" y="5013960"/>
                        <a:ext cx="669607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3400" y="41982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(following problem 8.2 in Jackson’s text)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864667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Inside medium, </a:t>
            </a:r>
            <a:r>
              <a:rPr lang="en-US" sz="2400" dirty="0">
                <a:latin typeface="Symbol" pitchFamily="18" charset="2"/>
              </a:rPr>
              <a:t>m e</a:t>
            </a:r>
            <a:r>
              <a:rPr lang="en-US" sz="2400" dirty="0">
                <a:latin typeface="+mj-lt"/>
              </a:rPr>
              <a:t> assumed to be real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57595"/>
              </p:ext>
            </p:extLst>
          </p:nvPr>
        </p:nvGraphicFramePr>
        <p:xfrm>
          <a:off x="3596640" y="609600"/>
          <a:ext cx="4116388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16" name="数式" r:id="rId3" imgW="1904760" imgH="1803240" progId="Equation.3">
                  <p:embed/>
                </p:oleObj>
              </mc:Choice>
              <mc:Fallback>
                <p:oleObj name="数式" r:id="rId3" imgW="190476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6640" y="609600"/>
                        <a:ext cx="4116388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Donut 15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0" name="Straight Arrow Connector 9"/>
              <p:cNvCxnSpPr>
                <a:endCxn id="15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770014"/>
              </p:ext>
            </p:extLst>
          </p:nvPr>
        </p:nvGraphicFramePr>
        <p:xfrm>
          <a:off x="746125" y="4486275"/>
          <a:ext cx="664527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17" name="数式" r:id="rId5" imgW="3073320" imgH="736560" progId="Equation.3">
                  <p:embed/>
                </p:oleObj>
              </mc:Choice>
              <mc:Fallback>
                <p:oleObj name="数式" r:id="rId5" imgW="307332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4486275"/>
                        <a:ext cx="664527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00303"/>
              </p:ext>
            </p:extLst>
          </p:nvPr>
        </p:nvGraphicFramePr>
        <p:xfrm>
          <a:off x="7204075" y="1080442"/>
          <a:ext cx="1482725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18" name="数式" r:id="rId7" imgW="685800" imgH="927000" progId="Equation.3">
                  <p:embed/>
                </p:oleObj>
              </mc:Choice>
              <mc:Fallback>
                <p:oleObj name="数式" r:id="rId7" imgW="685800" imgH="9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075" y="1080442"/>
                        <a:ext cx="1482725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0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041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Donut 20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5" name="Straight Arrow Connector 14"/>
              <p:cNvCxnSpPr>
                <a:endCxn id="20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62352"/>
              </p:ext>
            </p:extLst>
          </p:nvPr>
        </p:nvGraphicFramePr>
        <p:xfrm>
          <a:off x="3441700" y="1775230"/>
          <a:ext cx="52451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32" name="数式" r:id="rId3" imgW="2425680" imgH="736560" progId="Equation.3">
                  <p:embed/>
                </p:oleObj>
              </mc:Choice>
              <mc:Fallback>
                <p:oleObj name="数式" r:id="rId3" imgW="24256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1775230"/>
                        <a:ext cx="52451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0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75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76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77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44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45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68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69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51054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689600" y="4743876"/>
            <a:ext cx="711200" cy="1504524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2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049802"/>
              </p:ext>
            </p:extLst>
          </p:nvPr>
        </p:nvGraphicFramePr>
        <p:xfrm>
          <a:off x="1562100" y="3349625"/>
          <a:ext cx="52117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3" name="Equation" r:id="rId5" imgW="2222280" imgH="1117440" progId="Equation.DSMT4">
                  <p:embed/>
                </p:oleObj>
              </mc:Choice>
              <mc:Fallback>
                <p:oleObj name="Equation" r:id="rId5" imgW="22222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349625"/>
                        <a:ext cx="5211763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010400" y="45720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57150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10400" y="57150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556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593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waves  (TEM)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230415"/>
              </p:ext>
            </p:extLst>
          </p:nvPr>
        </p:nvGraphicFramePr>
        <p:xfrm>
          <a:off x="730250" y="838200"/>
          <a:ext cx="7683500" cy="2193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1" name="Equation" r:id="rId3" imgW="5270400" imgH="1485720" progId="Equation.DSMT4">
                  <p:embed/>
                </p:oleObj>
              </mc:Choice>
              <mc:Fallback>
                <p:oleObj name="Equation" r:id="rId3" imgW="52704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838200"/>
                        <a:ext cx="7683500" cy="21939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7010400" y="35052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096000" y="46482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010400" y="46482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62800" y="3505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4495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4872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5052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TEM modes describe electromagnetic waves in lossless media and vacuum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47800" y="49530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4562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Effects of complex dielectric; fields near the surface on an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7401"/>
              </p:ext>
            </p:extLst>
          </p:nvPr>
        </p:nvGraphicFramePr>
        <p:xfrm>
          <a:off x="381000" y="906786"/>
          <a:ext cx="7646987" cy="544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75" name="Equation" r:id="rId3" imgW="3416040" imgH="2489040" progId="Equation.DSMT4">
                  <p:embed/>
                </p:oleObj>
              </mc:Choice>
              <mc:Fallback>
                <p:oleObj name="Equation" r:id="rId3" imgW="341604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06786"/>
                        <a:ext cx="7646987" cy="544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46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16691</TotalTime>
  <Words>893</Words>
  <Application>Microsoft Office PowerPoint</Application>
  <PresentationFormat>On-screen Show (4:3)</PresentationFormat>
  <Paragraphs>243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928</cp:revision>
  <cp:lastPrinted>2020-02-25T14:30:20Z</cp:lastPrinted>
  <dcterms:created xsi:type="dcterms:W3CDTF">2012-01-10T18:32:24Z</dcterms:created>
  <dcterms:modified xsi:type="dcterms:W3CDTF">2022-03-04T16:39:49Z</dcterms:modified>
</cp:coreProperties>
</file>