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96" r:id="rId2"/>
    <p:sldId id="354" r:id="rId3"/>
    <p:sldId id="362" r:id="rId4"/>
    <p:sldId id="363" r:id="rId5"/>
    <p:sldId id="364" r:id="rId6"/>
    <p:sldId id="365" r:id="rId7"/>
    <p:sldId id="366" r:id="rId8"/>
    <p:sldId id="367" r:id="rId9"/>
    <p:sldId id="374" r:id="rId10"/>
    <p:sldId id="379" r:id="rId11"/>
    <p:sldId id="380" r:id="rId12"/>
    <p:sldId id="381" r:id="rId13"/>
    <p:sldId id="382" r:id="rId14"/>
    <p:sldId id="383" r:id="rId15"/>
    <p:sldId id="384" r:id="rId16"/>
    <p:sldId id="385" r:id="rId17"/>
    <p:sldId id="386" r:id="rId18"/>
    <p:sldId id="387" r:id="rId19"/>
    <p:sldId id="388" r:id="rId20"/>
    <p:sldId id="389" r:id="rId21"/>
    <p:sldId id="390" r:id="rId22"/>
    <p:sldId id="391" r:id="rId23"/>
    <p:sldId id="392" r:id="rId24"/>
    <p:sldId id="393" r:id="rId25"/>
    <p:sldId id="394" r:id="rId26"/>
    <p:sldId id="395" r:id="rId27"/>
    <p:sldId id="361" r:id="rId28"/>
    <p:sldId id="368" r:id="rId29"/>
    <p:sldId id="369" r:id="rId30"/>
    <p:sldId id="370" r:id="rId3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77" d="100"/>
          <a:sy n="77" d="100"/>
        </p:scale>
        <p:origin x="1618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1" d="100"/>
        <a:sy n="41" d="100"/>
      </p:scale>
      <p:origin x="0" y="-5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4" Type="http://schemas.openxmlformats.org/officeDocument/2006/relationships/image" Target="../media/image28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4" Type="http://schemas.openxmlformats.org/officeDocument/2006/relationships/image" Target="../media/image37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4" Type="http://schemas.openxmlformats.org/officeDocument/2006/relationships/image" Target="../media/image43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0.wmf"/><Relationship Id="rId1" Type="http://schemas.openxmlformats.org/officeDocument/2006/relationships/image" Target="../media/image49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2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6" y="2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120190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6" y="9120190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3/4/2022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4" tIns="48317" rIns="96634" bIns="4831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34" tIns="48317" rIns="96634" bIns="4831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051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03/04/2022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03/04/2022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03/04/2022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03/04/2022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03/04/2022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03/04/2022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20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03/04/2022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20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03/04/2022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03/04/2022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03/04/2022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20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03/04/2022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20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03/04/2022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712  Spring 2022 -- Lecture 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5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7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9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1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3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5.bin"/><Relationship Id="rId10" Type="http://schemas.openxmlformats.org/officeDocument/2006/relationships/image" Target="../media/image28.wmf"/><Relationship Id="rId4" Type="http://schemas.openxmlformats.org/officeDocument/2006/relationships/image" Target="../media/image25.wmf"/><Relationship Id="rId9" Type="http://schemas.openxmlformats.org/officeDocument/2006/relationships/oleObject" Target="../embeddings/oleObject27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28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30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32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35.bin"/><Relationship Id="rId10" Type="http://schemas.openxmlformats.org/officeDocument/2006/relationships/image" Target="../media/image37.wmf"/><Relationship Id="rId4" Type="http://schemas.openxmlformats.org/officeDocument/2006/relationships/image" Target="../media/image34.wmf"/><Relationship Id="rId9" Type="http://schemas.openxmlformats.org/officeDocument/2006/relationships/oleObject" Target="../embeddings/oleObject37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39.bin"/><Relationship Id="rId4" Type="http://schemas.openxmlformats.org/officeDocument/2006/relationships/image" Target="../media/image38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.bin"/><Relationship Id="rId13" Type="http://schemas.openxmlformats.org/officeDocument/2006/relationships/image" Target="../media/image43.wmf"/><Relationship Id="rId3" Type="http://schemas.openxmlformats.org/officeDocument/2006/relationships/image" Target="../media/image44.png"/><Relationship Id="rId7" Type="http://schemas.openxmlformats.org/officeDocument/2006/relationships/image" Target="../media/image40.wmf"/><Relationship Id="rId12" Type="http://schemas.openxmlformats.org/officeDocument/2006/relationships/oleObject" Target="../embeddings/oleObject4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40.bin"/><Relationship Id="rId11" Type="http://schemas.openxmlformats.org/officeDocument/2006/relationships/image" Target="../media/image42.wmf"/><Relationship Id="rId5" Type="http://schemas.openxmlformats.org/officeDocument/2006/relationships/image" Target="../media/image46.png"/><Relationship Id="rId10" Type="http://schemas.openxmlformats.org/officeDocument/2006/relationships/oleObject" Target="../embeddings/oleObject42.bin"/><Relationship Id="rId4" Type="http://schemas.openxmlformats.org/officeDocument/2006/relationships/image" Target="../media/image45.png"/><Relationship Id="rId9" Type="http://schemas.openxmlformats.org/officeDocument/2006/relationships/image" Target="../media/image41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5" Type="http://schemas.openxmlformats.org/officeDocument/2006/relationships/image" Target="../media/image47.wmf"/><Relationship Id="rId4" Type="http://schemas.openxmlformats.org/officeDocument/2006/relationships/oleObject" Target="../embeddings/oleObject44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50.wmf"/><Relationship Id="rId5" Type="http://schemas.openxmlformats.org/officeDocument/2006/relationships/oleObject" Target="../embeddings/oleObject46.bin"/><Relationship Id="rId4" Type="http://schemas.openxmlformats.org/officeDocument/2006/relationships/image" Target="../media/image49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51.wmf"/><Relationship Id="rId5" Type="http://schemas.openxmlformats.org/officeDocument/2006/relationships/oleObject" Target="../embeddings/oleObject48.bin"/><Relationship Id="rId4" Type="http://schemas.openxmlformats.org/officeDocument/2006/relationships/image" Target="../media/image50.w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4" Type="http://schemas.openxmlformats.org/officeDocument/2006/relationships/image" Target="../media/image52.w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wmf"/><Relationship Id="rId3" Type="http://schemas.openxmlformats.org/officeDocument/2006/relationships/oleObject" Target="../embeddings/oleObject50.bin"/><Relationship Id="rId7" Type="http://schemas.openxmlformats.org/officeDocument/2006/relationships/oleObject" Target="../embeddings/oleObject5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54.wmf"/><Relationship Id="rId5" Type="http://schemas.openxmlformats.org/officeDocument/2006/relationships/oleObject" Target="../embeddings/oleObject51.bin"/><Relationship Id="rId4" Type="http://schemas.openxmlformats.org/officeDocument/2006/relationships/image" Target="../media/image5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6.vml"/><Relationship Id="rId4" Type="http://schemas.openxmlformats.org/officeDocument/2006/relationships/image" Target="../media/image56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03/04/2022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1920" y="518160"/>
            <a:ext cx="8991600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712 Electrodynamics</a:t>
            </a:r>
          </a:p>
          <a:p>
            <a:pPr algn="ctr"/>
            <a:r>
              <a:rPr lang="en-US" sz="3200" b="1" dirty="0"/>
              <a:t>11-11:50 AM  Online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Notes for Lecture 20:</a:t>
            </a:r>
          </a:p>
          <a:p>
            <a:pPr marL="457200" lvl="2" algn="ctr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Chap. 8 in Jackson – Wave Guides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>
                <a:solidFill>
                  <a:schemeClr val="folHlink"/>
                </a:solidFill>
              </a:rPr>
              <a:t>TEM, TE, and TM modes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>
                <a:solidFill>
                  <a:schemeClr val="folHlink"/>
                </a:solidFill>
              </a:rPr>
              <a:t>Justification for boundary conditions; behavior of waves near conducting surfaces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endParaRPr lang="en-US" sz="2800" b="1" dirty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03/04/2022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7876308"/>
              </p:ext>
            </p:extLst>
          </p:nvPr>
        </p:nvGraphicFramePr>
        <p:xfrm>
          <a:off x="152400" y="1660525"/>
          <a:ext cx="8197850" cy="353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2323" name="Equation" r:id="rId3" imgW="5333760" imgH="2273040" progId="Equation.DSMT4">
                  <p:embed/>
                </p:oleObj>
              </mc:Choice>
              <mc:Fallback>
                <p:oleObj name="Equation" r:id="rId3" imgW="5333760" imgH="227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660525"/>
                        <a:ext cx="8197850" cy="353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533400"/>
            <a:ext cx="647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Some details:</a:t>
            </a:r>
          </a:p>
        </p:txBody>
      </p:sp>
    </p:spTree>
    <p:extLst>
      <p:ext uri="{BB962C8B-B14F-4D97-AF65-F5344CB8AC3E}">
        <p14:creationId xmlns:p14="http://schemas.microsoft.com/office/powerpoint/2010/main" val="7883143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03/04/2022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39281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Fields near the surface on an ideal conductor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6796901"/>
              </p:ext>
            </p:extLst>
          </p:nvPr>
        </p:nvGraphicFramePr>
        <p:xfrm>
          <a:off x="1143000" y="533400"/>
          <a:ext cx="5430838" cy="438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396" name="数式" r:id="rId3" imgW="2514600" imgH="2006280" progId="Equation.3">
                  <p:embed/>
                </p:oleObj>
              </mc:Choice>
              <mc:Fallback>
                <p:oleObj name="数式" r:id="rId3" imgW="2514600" imgH="2006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33400"/>
                        <a:ext cx="5430838" cy="4389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0667864"/>
              </p:ext>
            </p:extLst>
          </p:nvPr>
        </p:nvGraphicFramePr>
        <p:xfrm>
          <a:off x="1003300" y="4897438"/>
          <a:ext cx="5984875" cy="166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397" name="Equation" r:id="rId5" imgW="2768400" imgH="761760" progId="Equation.DSMT4">
                  <p:embed/>
                </p:oleObj>
              </mc:Choice>
              <mc:Fallback>
                <p:oleObj name="Equation" r:id="rId5" imgW="2768400" imgH="761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3300" y="4897438"/>
                        <a:ext cx="5984875" cy="1662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Arrow: Left 7">
            <a:extLst>
              <a:ext uri="{FF2B5EF4-FFF2-40B4-BE49-F238E27FC236}">
                <a16:creationId xmlns:a16="http://schemas.microsoft.com/office/drawing/2014/main" id="{5A4BD436-A89C-44EF-A33D-4C7C76B64672}"/>
              </a:ext>
            </a:extLst>
          </p:cNvPr>
          <p:cNvSpPr/>
          <p:nvPr/>
        </p:nvSpPr>
        <p:spPr>
          <a:xfrm>
            <a:off x="6532563" y="4552366"/>
            <a:ext cx="346075" cy="32543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1257F67-AB97-4872-BC36-227BC8E03435}"/>
              </a:ext>
            </a:extLst>
          </p:cNvPr>
          <p:cNvSpPr txBox="1"/>
          <p:nvPr/>
        </p:nvSpPr>
        <p:spPr>
          <a:xfrm>
            <a:off x="6898858" y="4456244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“skin depth”</a:t>
            </a:r>
          </a:p>
        </p:txBody>
      </p:sp>
    </p:spTree>
    <p:extLst>
      <p:ext uri="{BB962C8B-B14F-4D97-AF65-F5344CB8AC3E}">
        <p14:creationId xmlns:p14="http://schemas.microsoft.com/office/powerpoint/2010/main" val="927449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03/04/2022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152400"/>
            <a:ext cx="762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+mj-lt"/>
              </a:rPr>
              <a:t>Some representative values of skin depth</a:t>
            </a:r>
          </a:p>
          <a:p>
            <a:r>
              <a:rPr lang="en-US" sz="2400" dirty="0">
                <a:latin typeface="+mj-lt"/>
              </a:rPr>
              <a:t>Ref: Lorrain</a:t>
            </a:r>
            <a:r>
              <a:rPr lang="en-US" sz="2400" baseline="30000" dirty="0">
                <a:latin typeface="+mj-lt"/>
              </a:rPr>
              <a:t>2</a:t>
            </a:r>
            <a:r>
              <a:rPr lang="en-US" sz="2400" dirty="0">
                <a:latin typeface="+mj-lt"/>
              </a:rPr>
              <a:t> and Corson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8234856"/>
              </p:ext>
            </p:extLst>
          </p:nvPr>
        </p:nvGraphicFramePr>
        <p:xfrm>
          <a:off x="609600" y="3150975"/>
          <a:ext cx="8305800" cy="3116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4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1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1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61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953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Symbol" panose="05050102010706020507" pitchFamily="18" charset="2"/>
                        </a:rPr>
                        <a:t>s (10</a:t>
                      </a:r>
                      <a:r>
                        <a:rPr lang="en-US" sz="2400" baseline="30000" dirty="0">
                          <a:solidFill>
                            <a:schemeClr val="tx1"/>
                          </a:solidFill>
                          <a:latin typeface="Symbol" panose="05050102010706020507" pitchFamily="18" charset="2"/>
                        </a:rPr>
                        <a:t>7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Symbol" panose="05050102010706020507" pitchFamily="18" charset="2"/>
                        </a:rPr>
                        <a:t> 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S/m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Symbol" panose="05050102010706020507" pitchFamily="18" charset="2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Symbol" panose="05050102010706020507" pitchFamily="18" charset="2"/>
                        </a:rPr>
                        <a:t>m/m</a:t>
                      </a:r>
                      <a:r>
                        <a:rPr lang="en-US" sz="2400" baseline="-25000" dirty="0">
                          <a:solidFill>
                            <a:schemeClr val="tx1"/>
                          </a:solidFill>
                          <a:latin typeface="Symbol" panose="05050102010706020507" pitchFamily="18" charset="2"/>
                        </a:rPr>
                        <a:t>0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Symbol" panose="05050102010706020507" pitchFamily="18" charset="2"/>
                        </a:rPr>
                        <a:t>d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Symbol" panose="05050102010706020507" pitchFamily="18" charset="2"/>
                        </a:rPr>
                        <a:t> (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0.001m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Symbol" panose="05050102010706020507" pitchFamily="18" charset="2"/>
                        </a:rPr>
                        <a:t>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at 60 Hz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Symbol" panose="05050102010706020507" pitchFamily="18" charset="2"/>
                        </a:rPr>
                        <a:t>d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Symbol" panose="05050102010706020507" pitchFamily="18" charset="2"/>
                        </a:rPr>
                        <a:t> (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0.001m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Symbol" panose="05050102010706020507" pitchFamily="18" charset="2"/>
                        </a:rPr>
                        <a:t>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at 1 MHz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r>
                        <a:rPr lang="en-US" sz="2400" dirty="0"/>
                        <a:t>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3.54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10.9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84.6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r>
                        <a:rPr lang="en-US" sz="2400" dirty="0"/>
                        <a:t>Cu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5.80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8.5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66.1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r>
                        <a:rPr lang="en-US" sz="2400" dirty="0"/>
                        <a:t>Fe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10.0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r>
                        <a:rPr lang="en-US" sz="2400" dirty="0" err="1"/>
                        <a:t>Mumetal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0.16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0.4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r>
                        <a:rPr lang="en-US" sz="2400" dirty="0"/>
                        <a:t>Zn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1.86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15.1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8088719"/>
              </p:ext>
            </p:extLst>
          </p:nvPr>
        </p:nvGraphicFramePr>
        <p:xfrm>
          <a:off x="1505505" y="1295400"/>
          <a:ext cx="3781425" cy="976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675" name="Equation" r:id="rId3" imgW="2489040" imgH="634680" progId="Equation.DSMT4">
                  <p:embed/>
                </p:oleObj>
              </mc:Choice>
              <mc:Fallback>
                <p:oleObj name="Equation" r:id="rId3" imgW="2489040" imgH="634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5505" y="1295400"/>
                        <a:ext cx="3781425" cy="976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23054E43-39C5-4962-A192-973622F4C80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271663"/>
              </p:ext>
            </p:extLst>
          </p:nvPr>
        </p:nvGraphicFramePr>
        <p:xfrm>
          <a:off x="5865519" y="1981200"/>
          <a:ext cx="2821281" cy="9604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676" name="Equation" r:id="rId5" imgW="1790640" imgH="609480" progId="Equation.DSMT4">
                  <p:embed/>
                </p:oleObj>
              </mc:Choice>
              <mc:Fallback>
                <p:oleObj name="Equation" r:id="rId5" imgW="1790640" imgH="609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865519" y="1981200"/>
                        <a:ext cx="2821281" cy="9604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4485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03/04/2022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71735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Relative energies associated with field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6532330"/>
              </p:ext>
            </p:extLst>
          </p:nvPr>
        </p:nvGraphicFramePr>
        <p:xfrm>
          <a:off x="318293" y="438944"/>
          <a:ext cx="8507413" cy="6011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90" name="Equation" r:id="rId3" imgW="6019560" imgH="4254480" progId="Equation.DSMT4">
                  <p:embed/>
                </p:oleObj>
              </mc:Choice>
              <mc:Fallback>
                <p:oleObj name="Equation" r:id="rId3" imgW="6019560" imgH="4254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8293" y="438944"/>
                        <a:ext cx="8507413" cy="6011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13AC73FC-B334-4624-A28F-37A6954208D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8255857"/>
              </p:ext>
            </p:extLst>
          </p:nvPr>
        </p:nvGraphicFramePr>
        <p:xfrm>
          <a:off x="1258888" y="2743200"/>
          <a:ext cx="1938337" cy="969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91" name="Equation" r:id="rId5" imgW="838080" imgH="419040" progId="Equation.DSMT4">
                  <p:embed/>
                </p:oleObj>
              </mc:Choice>
              <mc:Fallback>
                <p:oleObj name="Equation" r:id="rId5" imgW="83808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58888" y="2743200"/>
                        <a:ext cx="1938337" cy="969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406522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03/04/2022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39281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Fields near the surface on an ideal conductor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0539095"/>
              </p:ext>
            </p:extLst>
          </p:nvPr>
        </p:nvGraphicFramePr>
        <p:xfrm>
          <a:off x="914400" y="990600"/>
          <a:ext cx="6884987" cy="205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444" name="数式" r:id="rId3" imgW="3187440" imgH="939600" progId="Equation.3">
                  <p:embed/>
                </p:oleObj>
              </mc:Choice>
              <mc:Fallback>
                <p:oleObj name="数式" r:id="rId3" imgW="318744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990600"/>
                        <a:ext cx="6884987" cy="2055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3691520"/>
              </p:ext>
            </p:extLst>
          </p:nvPr>
        </p:nvGraphicFramePr>
        <p:xfrm>
          <a:off x="942513" y="3590776"/>
          <a:ext cx="5489575" cy="166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445" name="Equation" r:id="rId5" imgW="2539800" imgH="761760" progId="Equation.DSMT4">
                  <p:embed/>
                </p:oleObj>
              </mc:Choice>
              <mc:Fallback>
                <p:oleObj name="Equation" r:id="rId5" imgW="2539800" imgH="761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2513" y="3590776"/>
                        <a:ext cx="5489575" cy="1662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7543800" y="3200400"/>
            <a:ext cx="990600" cy="2664768"/>
          </a:xfrm>
          <a:prstGeom prst="rect">
            <a:avLst/>
          </a:prstGeom>
          <a:gradFill>
            <a:gsLst>
              <a:gs pos="7000">
                <a:schemeClr val="tx1">
                  <a:lumMod val="77000"/>
                  <a:lumOff val="23000"/>
                </a:schemeClr>
              </a:gs>
              <a:gs pos="37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7503225" y="3657600"/>
            <a:ext cx="0" cy="220756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7503225" y="5865168"/>
            <a:ext cx="1259775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133112" y="5791200"/>
            <a:ext cx="401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z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086600" y="4191000"/>
            <a:ext cx="477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r</a:t>
            </a:r>
            <a:r>
              <a:rPr lang="en-US" sz="2400" b="1" i="1" baseline="-25000" dirty="0">
                <a:latin typeface="+mj-lt"/>
              </a:rPr>
              <a:t>||</a:t>
            </a:r>
            <a:endParaRPr lang="en-US" sz="2400" b="1" i="1" dirty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371112" y="5791200"/>
            <a:ext cx="401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8750158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03/04/2022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39281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Fields near the surface on an ideal conductor -- continued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5779228"/>
              </p:ext>
            </p:extLst>
          </p:nvPr>
        </p:nvGraphicFramePr>
        <p:xfrm>
          <a:off x="1258888" y="1652588"/>
          <a:ext cx="5489575" cy="166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468" name="Equation" r:id="rId3" imgW="2539800" imgH="761760" progId="Equation.DSMT4">
                  <p:embed/>
                </p:oleObj>
              </mc:Choice>
              <mc:Fallback>
                <p:oleObj name="Equation" r:id="rId3" imgW="2539800" imgH="761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1652588"/>
                        <a:ext cx="5489575" cy="1662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7086600" y="762000"/>
            <a:ext cx="1676400" cy="3052465"/>
            <a:chOff x="7086600" y="3200400"/>
            <a:chExt cx="1676400" cy="3052465"/>
          </a:xfrm>
        </p:grpSpPr>
        <p:sp>
          <p:nvSpPr>
            <p:cNvPr id="8" name="Rectangle 7"/>
            <p:cNvSpPr/>
            <p:nvPr/>
          </p:nvSpPr>
          <p:spPr>
            <a:xfrm>
              <a:off x="7543800" y="3200400"/>
              <a:ext cx="990600" cy="2664768"/>
            </a:xfrm>
            <a:prstGeom prst="rect">
              <a:avLst/>
            </a:prstGeom>
            <a:gradFill>
              <a:gsLst>
                <a:gs pos="7000">
                  <a:schemeClr val="tx1">
                    <a:lumMod val="77000"/>
                    <a:lumOff val="23000"/>
                  </a:schemeClr>
                </a:gs>
                <a:gs pos="37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V="1">
              <a:off x="7503225" y="3657600"/>
              <a:ext cx="0" cy="220756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7503225" y="5865168"/>
              <a:ext cx="1259775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8133112" y="5791200"/>
              <a:ext cx="4012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z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086600" y="4191000"/>
              <a:ext cx="4774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latin typeface="+mj-lt"/>
                </a:rPr>
                <a:t>r</a:t>
              </a:r>
              <a:r>
                <a:rPr lang="en-US" sz="2400" b="1" i="1" baseline="-25000" dirty="0">
                  <a:latin typeface="+mj-lt"/>
                </a:rPr>
                <a:t>||</a:t>
              </a:r>
              <a:endParaRPr lang="en-US" sz="2400" b="1" i="1" dirty="0">
                <a:latin typeface="+mj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371112" y="5791200"/>
              <a:ext cx="4012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0</a:t>
              </a:r>
            </a:p>
          </p:txBody>
        </p:sp>
      </p:grp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8162107"/>
              </p:ext>
            </p:extLst>
          </p:nvPr>
        </p:nvGraphicFramePr>
        <p:xfrm>
          <a:off x="793131" y="3844089"/>
          <a:ext cx="6778625" cy="2551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469" name="Equation" r:id="rId5" imgW="3136680" imgH="1168200" progId="Equation.DSMT4">
                  <p:embed/>
                </p:oleObj>
              </mc:Choice>
              <mc:Fallback>
                <p:oleObj name="Equation" r:id="rId5" imgW="3136680" imgH="1168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3131" y="3844089"/>
                        <a:ext cx="6778625" cy="2551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215163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7749" y="85941"/>
            <a:ext cx="5143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Boundary values for ideal conductor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242560" y="547606"/>
            <a:ext cx="3657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At the boundary of an ideal conductor, the </a:t>
            </a:r>
            <a:r>
              <a:rPr lang="en-US" sz="2400" b="1" dirty="0">
                <a:latin typeface="+mj-lt"/>
              </a:rPr>
              <a:t>E</a:t>
            </a:r>
            <a:r>
              <a:rPr lang="en-US" sz="2400" dirty="0">
                <a:latin typeface="+mj-lt"/>
              </a:rPr>
              <a:t> and </a:t>
            </a:r>
            <a:r>
              <a:rPr lang="en-US" sz="2400" b="1" dirty="0">
                <a:latin typeface="+mj-lt"/>
              </a:rPr>
              <a:t>H</a:t>
            </a:r>
            <a:r>
              <a:rPr lang="en-US" sz="2400" dirty="0">
                <a:latin typeface="+mj-lt"/>
              </a:rPr>
              <a:t> fields decay in the direction normal to the interface. 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1440485"/>
              </p:ext>
            </p:extLst>
          </p:nvPr>
        </p:nvGraphicFramePr>
        <p:xfrm>
          <a:off x="306737" y="908594"/>
          <a:ext cx="3924300" cy="194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590" name="数式" r:id="rId3" imgW="1815840" imgH="888840" progId="Equation.3">
                  <p:embed/>
                </p:oleObj>
              </mc:Choice>
              <mc:Fallback>
                <p:oleObj name="数式" r:id="rId3" imgW="1815840" imgH="888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737" y="908594"/>
                        <a:ext cx="3924300" cy="1941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" name="Group 17"/>
          <p:cNvGrpSpPr/>
          <p:nvPr/>
        </p:nvGrpSpPr>
        <p:grpSpPr>
          <a:xfrm>
            <a:off x="7086600" y="3355032"/>
            <a:ext cx="1524000" cy="2664768"/>
            <a:chOff x="6781800" y="535632"/>
            <a:chExt cx="1524000" cy="2664768"/>
          </a:xfrm>
        </p:grpSpPr>
        <p:sp>
          <p:nvSpPr>
            <p:cNvPr id="7" name="Rectangle 6"/>
            <p:cNvSpPr/>
            <p:nvPr/>
          </p:nvSpPr>
          <p:spPr>
            <a:xfrm>
              <a:off x="7315200" y="535632"/>
              <a:ext cx="990600" cy="2664768"/>
            </a:xfrm>
            <a:prstGeom prst="rect">
              <a:avLst/>
            </a:prstGeom>
            <a:gradFill>
              <a:gsLst>
                <a:gs pos="7000">
                  <a:schemeClr val="tx1">
                    <a:lumMod val="77000"/>
                    <a:lumOff val="23000"/>
                  </a:schemeClr>
                </a:gs>
                <a:gs pos="37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53989921"/>
                </p:ext>
              </p:extLst>
            </p:nvPr>
          </p:nvGraphicFramePr>
          <p:xfrm>
            <a:off x="7467600" y="1384300"/>
            <a:ext cx="301625" cy="444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7591" name="数式" r:id="rId5" imgW="139680" imgH="203040" progId="Equation.3">
                    <p:embed/>
                  </p:oleObj>
                </mc:Choice>
                <mc:Fallback>
                  <p:oleObj name="数式" r:id="rId5" imgW="13968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67600" y="1384300"/>
                          <a:ext cx="301625" cy="4445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0" name="Straight Arrow Connector 9"/>
            <p:cNvCxnSpPr>
              <a:stCxn id="7" idx="1"/>
            </p:cNvCxnSpPr>
            <p:nvPr/>
          </p:nvCxnSpPr>
          <p:spPr>
            <a:xfrm>
              <a:off x="7315200" y="1868016"/>
              <a:ext cx="4953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>
              <a:stCxn id="7" idx="1"/>
            </p:cNvCxnSpPr>
            <p:nvPr/>
          </p:nvCxnSpPr>
          <p:spPr>
            <a:xfrm flipV="1">
              <a:off x="7315200" y="1295400"/>
              <a:ext cx="0" cy="572616"/>
            </a:xfrm>
            <a:prstGeom prst="straightConnector1">
              <a:avLst/>
            </a:prstGeom>
            <a:ln w="635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6781800" y="1443335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+mj-lt"/>
                </a:rPr>
                <a:t>H</a:t>
              </a:r>
              <a:r>
                <a:rPr lang="en-US" sz="2400" b="1" baseline="-25000" dirty="0">
                  <a:latin typeface="+mj-lt"/>
                </a:rPr>
                <a:t>0</a:t>
              </a:r>
              <a:endParaRPr lang="en-US" sz="2400" b="1" dirty="0">
                <a:latin typeface="+mj-lt"/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H="1">
              <a:off x="7010400" y="2362200"/>
              <a:ext cx="304800" cy="0"/>
            </a:xfrm>
            <a:prstGeom prst="straightConnector1">
              <a:avLst/>
            </a:prstGeom>
            <a:ln w="50800">
              <a:solidFill>
                <a:srgbClr val="DA32AA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6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32619077"/>
                </p:ext>
              </p:extLst>
            </p:nvPr>
          </p:nvGraphicFramePr>
          <p:xfrm>
            <a:off x="6811963" y="2133600"/>
            <a:ext cx="274637" cy="3889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7592" name="Equation" r:id="rId7" imgW="126720" imgH="177480" progId="Equation.DSMT4">
                    <p:embed/>
                  </p:oleObj>
                </mc:Choice>
                <mc:Fallback>
                  <p:oleObj name="Equation" r:id="rId7" imgW="126720" imgH="177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11963" y="2133600"/>
                          <a:ext cx="274637" cy="3889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8265416"/>
              </p:ext>
            </p:extLst>
          </p:nvPr>
        </p:nvGraphicFramePr>
        <p:xfrm>
          <a:off x="1295400" y="3733800"/>
          <a:ext cx="4967288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593" name="Equation" r:id="rId9" imgW="2298600" imgH="558720" progId="Equation.DSMT4">
                  <p:embed/>
                </p:oleObj>
              </mc:Choice>
              <mc:Fallback>
                <p:oleObj name="Equation" r:id="rId9" imgW="2298600" imgH="558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733800"/>
                        <a:ext cx="4967288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03/04/2022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4148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3572471"/>
            <a:ext cx="8458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Waveguide terminology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>
                <a:latin typeface="+mj-lt"/>
              </a:rPr>
              <a:t>TEM:  transverse electric and magnetic (both E and H fields are perpendicular to wave propagation direction)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>
                <a:latin typeface="+mj-lt"/>
              </a:rPr>
              <a:t>TM: transverse magnetic (H field is perpendicular to wave propagation direction)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>
                <a:latin typeface="+mj-lt"/>
              </a:rPr>
              <a:t>TE: transverse electric (E field is perpendicular to wave propagation direction)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03/04/2022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84311"/>
            <a:ext cx="899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Wave guides – dielectric media with one or more metal boundary</a:t>
            </a: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7225256"/>
              </p:ext>
            </p:extLst>
          </p:nvPr>
        </p:nvGraphicFramePr>
        <p:xfrm>
          <a:off x="304800" y="1445568"/>
          <a:ext cx="4967288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753" name="Equation" r:id="rId3" imgW="2298600" imgH="558720" progId="Equation.DSMT4">
                  <p:embed/>
                </p:oleObj>
              </mc:Choice>
              <mc:Fallback>
                <p:oleObj name="Equation" r:id="rId3" imgW="2298600" imgH="558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445568"/>
                        <a:ext cx="4967288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CAAA9214-66EE-49A5-BC9B-D19C37D420BD}"/>
              </a:ext>
            </a:extLst>
          </p:cNvPr>
          <p:cNvSpPr/>
          <p:nvPr/>
        </p:nvSpPr>
        <p:spPr>
          <a:xfrm>
            <a:off x="7391400" y="1143000"/>
            <a:ext cx="990600" cy="2323248"/>
          </a:xfrm>
          <a:prstGeom prst="rect">
            <a:avLst/>
          </a:prstGeom>
          <a:gradFill>
            <a:gsLst>
              <a:gs pos="0">
                <a:schemeClr val="tx1">
                  <a:lumMod val="75000"/>
                  <a:lumOff val="2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5C086FDB-F57F-4FE5-A7CD-C9C3887697B5}"/>
              </a:ext>
            </a:extLst>
          </p:cNvPr>
          <p:cNvCxnSpPr/>
          <p:nvPr/>
        </p:nvCxnSpPr>
        <p:spPr>
          <a:xfrm flipH="1">
            <a:off x="6781800" y="1828800"/>
            <a:ext cx="533400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9611F5F0-0016-4961-BBDC-E3D24ABC7EE3}"/>
              </a:ext>
            </a:extLst>
          </p:cNvPr>
          <p:cNvSpPr txBox="1"/>
          <p:nvPr/>
        </p:nvSpPr>
        <p:spPr>
          <a:xfrm>
            <a:off x="6903308" y="1314023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+mj-lt"/>
              </a:rPr>
              <a:t>E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340F2E66-8B18-495C-8564-DE2175D06053}"/>
              </a:ext>
            </a:extLst>
          </p:cNvPr>
          <p:cNvCxnSpPr>
            <a:cxnSpLocks/>
          </p:cNvCxnSpPr>
          <p:nvPr/>
        </p:nvCxnSpPr>
        <p:spPr>
          <a:xfrm flipV="1">
            <a:off x="7315200" y="2016299"/>
            <a:ext cx="0" cy="576649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F73EDADA-41C8-4234-A8B5-27167958539B}"/>
              </a:ext>
            </a:extLst>
          </p:cNvPr>
          <p:cNvSpPr txBox="1"/>
          <p:nvPr/>
        </p:nvSpPr>
        <p:spPr>
          <a:xfrm>
            <a:off x="6934200" y="21291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  <a:latin typeface="+mj-lt"/>
              </a:rPr>
              <a:t>H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38BBF4E0-0C44-40C5-B201-4F4063F2AD70}"/>
              </a:ext>
            </a:extLst>
          </p:cNvPr>
          <p:cNvCxnSpPr>
            <a:cxnSpLocks/>
          </p:cNvCxnSpPr>
          <p:nvPr/>
        </p:nvCxnSpPr>
        <p:spPr>
          <a:xfrm flipH="1">
            <a:off x="7048500" y="3048000"/>
            <a:ext cx="342900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" name="Object 24">
            <a:extLst>
              <a:ext uri="{FF2B5EF4-FFF2-40B4-BE49-F238E27FC236}">
                <a16:creationId xmlns:a16="http://schemas.microsoft.com/office/drawing/2014/main" id="{C7613C52-3A84-4964-B42A-80C1A1CAEB9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9595439"/>
              </p:ext>
            </p:extLst>
          </p:nvPr>
        </p:nvGraphicFramePr>
        <p:xfrm>
          <a:off x="6629400" y="2667000"/>
          <a:ext cx="4572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754" name="Equation" r:id="rId5" imgW="126720" imgH="177480" progId="Equation.DSMT4">
                  <p:embed/>
                </p:oleObj>
              </mc:Choice>
              <mc:Fallback>
                <p:oleObj name="Equation" r:id="rId5" imgW="1267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629400" y="2667000"/>
                        <a:ext cx="45720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>
            <a:extLst>
              <a:ext uri="{FF2B5EF4-FFF2-40B4-BE49-F238E27FC236}">
                <a16:creationId xmlns:a16="http://schemas.microsoft.com/office/drawing/2014/main" id="{E71517D4-D9C9-488F-AF35-F8C73080BB05}"/>
              </a:ext>
            </a:extLst>
          </p:cNvPr>
          <p:cNvSpPr txBox="1"/>
          <p:nvPr/>
        </p:nvSpPr>
        <p:spPr>
          <a:xfrm>
            <a:off x="0" y="66271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Continuity conditions for fields near metal boundaries --</a:t>
            </a:r>
          </a:p>
        </p:txBody>
      </p:sp>
    </p:spTree>
    <p:extLst>
      <p:ext uri="{BB962C8B-B14F-4D97-AF65-F5344CB8AC3E}">
        <p14:creationId xmlns:p14="http://schemas.microsoft.com/office/powerpoint/2010/main" val="3462260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5524500" y="4572000"/>
            <a:ext cx="1676400" cy="13716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8100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Analysis of rectangular waveguide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0" y="1143000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Boundary conditions at surface of waveguide:</a:t>
            </a:r>
          </a:p>
          <a:p>
            <a:r>
              <a:rPr lang="en-US" sz="2400" dirty="0">
                <a:latin typeface="+mj-lt"/>
              </a:rPr>
              <a:t>      </a:t>
            </a:r>
            <a:r>
              <a:rPr lang="en-US" sz="2400" b="1" dirty="0" err="1">
                <a:latin typeface="+mj-lt"/>
              </a:rPr>
              <a:t>E</a:t>
            </a:r>
            <a:r>
              <a:rPr lang="en-US" sz="2400" baseline="-25000" dirty="0" err="1">
                <a:latin typeface="+mj-lt"/>
              </a:rPr>
              <a:t>tangential</a:t>
            </a:r>
            <a:r>
              <a:rPr lang="en-US" sz="2400" dirty="0">
                <a:latin typeface="+mj-lt"/>
              </a:rPr>
              <a:t>=0,   </a:t>
            </a:r>
            <a:r>
              <a:rPr lang="en-US" sz="2400" b="1" dirty="0" err="1">
                <a:latin typeface="+mj-lt"/>
              </a:rPr>
              <a:t>B</a:t>
            </a:r>
            <a:r>
              <a:rPr lang="en-US" sz="2400" baseline="-25000" dirty="0" err="1">
                <a:latin typeface="+mj-lt"/>
              </a:rPr>
              <a:t>normal</a:t>
            </a:r>
            <a:r>
              <a:rPr lang="en-US" sz="2400" dirty="0">
                <a:latin typeface="+mj-lt"/>
              </a:rPr>
              <a:t>=0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638800" y="4724400"/>
            <a:ext cx="1447800" cy="990600"/>
          </a:xfrm>
          <a:prstGeom prst="rect">
            <a:avLst/>
          </a:prstGeom>
          <a:solidFill>
            <a:srgbClr val="CC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" name="Group 30"/>
          <p:cNvGrpSpPr/>
          <p:nvPr/>
        </p:nvGrpSpPr>
        <p:grpSpPr>
          <a:xfrm>
            <a:off x="243840" y="2438400"/>
            <a:ext cx="8702040" cy="2362200"/>
            <a:chOff x="243840" y="2438400"/>
            <a:chExt cx="8702040" cy="2362200"/>
          </a:xfrm>
        </p:grpSpPr>
        <p:sp>
          <p:nvSpPr>
            <p:cNvPr id="14" name="Cube 13"/>
            <p:cNvSpPr/>
            <p:nvPr/>
          </p:nvSpPr>
          <p:spPr>
            <a:xfrm rot="10800000" flipV="1">
              <a:off x="381000" y="2667001"/>
              <a:ext cx="8534400" cy="1447800"/>
            </a:xfrm>
            <a:prstGeom prst="cube">
              <a:avLst>
                <a:gd name="adj" fmla="val 21714"/>
              </a:avLst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Cube 14"/>
            <p:cNvSpPr/>
            <p:nvPr/>
          </p:nvSpPr>
          <p:spPr>
            <a:xfrm rot="10800000" flipV="1">
              <a:off x="304800" y="2438400"/>
              <a:ext cx="8641080" cy="1904999"/>
            </a:xfrm>
            <a:prstGeom prst="cube">
              <a:avLst>
                <a:gd name="adj" fmla="val 21714"/>
              </a:avLst>
            </a:prstGeom>
            <a:solidFill>
              <a:schemeClr val="bg1">
                <a:lumMod val="50000"/>
                <a:alpha val="5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62000" y="4343400"/>
              <a:ext cx="22860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z  </a:t>
              </a: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>
              <a:off x="1143000" y="4648200"/>
              <a:ext cx="762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243840" y="4038600"/>
              <a:ext cx="22860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x  </a:t>
              </a: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0" y="2971800"/>
            <a:ext cx="2286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y 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590800" y="4948535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Cross section view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5638800" y="5562600"/>
            <a:ext cx="1447800" cy="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19" idx="0"/>
          </p:cNvCxnSpPr>
          <p:nvPr/>
        </p:nvCxnSpPr>
        <p:spPr>
          <a:xfrm flipV="1">
            <a:off x="6362700" y="4724400"/>
            <a:ext cx="0" cy="99060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019800" y="5029200"/>
            <a:ext cx="2286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b 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715000" y="5181600"/>
            <a:ext cx="2286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a  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03/04/2022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8686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8100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Analysis of rectangular waveguide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0" y="1066800"/>
            <a:ext cx="8945880" cy="2286000"/>
            <a:chOff x="0" y="2286000"/>
            <a:chExt cx="8945880" cy="2286000"/>
          </a:xfrm>
        </p:grpSpPr>
        <p:grpSp>
          <p:nvGrpSpPr>
            <p:cNvPr id="31" name="Group 30"/>
            <p:cNvGrpSpPr/>
            <p:nvPr/>
          </p:nvGrpSpPr>
          <p:grpSpPr>
            <a:xfrm>
              <a:off x="243840" y="2286000"/>
              <a:ext cx="8702040" cy="2286000"/>
              <a:chOff x="243840" y="2438400"/>
              <a:chExt cx="8702040" cy="2286000"/>
            </a:xfrm>
          </p:grpSpPr>
          <p:sp>
            <p:nvSpPr>
              <p:cNvPr id="14" name="Cube 13"/>
              <p:cNvSpPr/>
              <p:nvPr/>
            </p:nvSpPr>
            <p:spPr>
              <a:xfrm rot="10800000" flipV="1">
                <a:off x="381000" y="2667001"/>
                <a:ext cx="8534400" cy="1447800"/>
              </a:xfrm>
              <a:prstGeom prst="cube">
                <a:avLst>
                  <a:gd name="adj" fmla="val 21714"/>
                </a:avLst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Cube 14"/>
              <p:cNvSpPr/>
              <p:nvPr/>
            </p:nvSpPr>
            <p:spPr>
              <a:xfrm rot="10800000" flipV="1">
                <a:off x="304800" y="2438400"/>
                <a:ext cx="8641080" cy="1904999"/>
              </a:xfrm>
              <a:prstGeom prst="cube">
                <a:avLst>
                  <a:gd name="adj" fmla="val 21714"/>
                </a:avLst>
              </a:prstGeom>
              <a:solidFill>
                <a:schemeClr val="bg1">
                  <a:lumMod val="50000"/>
                  <a:alpha val="5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3124200" y="4267200"/>
                <a:ext cx="22860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z  </a:t>
                </a:r>
              </a:p>
            </p:txBody>
          </p:sp>
          <p:cxnSp>
            <p:nvCxnSpPr>
              <p:cNvPr id="18" name="Straight Arrow Connector 17"/>
              <p:cNvCxnSpPr/>
              <p:nvPr/>
            </p:nvCxnSpPr>
            <p:spPr>
              <a:xfrm>
                <a:off x="3505200" y="4495800"/>
                <a:ext cx="7620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243840" y="4038600"/>
                <a:ext cx="22860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x  </a:t>
                </a:r>
              </a:p>
            </p:txBody>
          </p:sp>
        </p:grpSp>
        <p:sp>
          <p:nvSpPr>
            <p:cNvPr id="21" name="TextBox 20"/>
            <p:cNvSpPr txBox="1"/>
            <p:nvPr/>
          </p:nvSpPr>
          <p:spPr>
            <a:xfrm>
              <a:off x="0" y="2971800"/>
              <a:ext cx="22860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y  </a:t>
              </a:r>
            </a:p>
          </p:txBody>
        </p:sp>
      </p:grp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8582736"/>
              </p:ext>
            </p:extLst>
          </p:nvPr>
        </p:nvGraphicFramePr>
        <p:xfrm>
          <a:off x="381000" y="3245709"/>
          <a:ext cx="7591425" cy="14183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516" name="数式" r:id="rId3" imgW="2882880" imgH="533160" progId="Equation.3">
                  <p:embed/>
                </p:oleObj>
              </mc:Choice>
              <mc:Fallback>
                <p:oleObj name="数式" r:id="rId3" imgW="2882880" imgH="533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245709"/>
                        <a:ext cx="7591425" cy="14183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03/04/2022</a:t>
            </a:r>
            <a:endParaRPr lang="en-US" dirty="0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4938408"/>
              </p:ext>
            </p:extLst>
          </p:nvPr>
        </p:nvGraphicFramePr>
        <p:xfrm>
          <a:off x="911224" y="4731543"/>
          <a:ext cx="6530975" cy="172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517" name="Equation" r:id="rId5" imgW="4724280" imgH="1231560" progId="Equation.DSMT4">
                  <p:embed/>
                </p:oleObj>
              </mc:Choice>
              <mc:Fallback>
                <p:oleObj name="Equation" r:id="rId5" imgW="4724280" imgH="1231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1224" y="4731543"/>
                        <a:ext cx="6530975" cy="1725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18054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1D857CE-1D93-4076-A366-9C0408023A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9" y="533400"/>
            <a:ext cx="9144000" cy="5167235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03/04/2022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" y="1828800"/>
            <a:ext cx="8991600" cy="304800"/>
          </a:xfrm>
          <a:prstGeom prst="rect">
            <a:avLst/>
          </a:prstGeom>
          <a:solidFill>
            <a:srgbClr val="DA32AA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762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Maxwell’s equations within the pipe: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4742003"/>
              </p:ext>
            </p:extLst>
          </p:nvPr>
        </p:nvGraphicFramePr>
        <p:xfrm>
          <a:off x="533400" y="669925"/>
          <a:ext cx="8277225" cy="182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9540" name="Equation" r:id="rId3" imgW="4241520" imgH="927000" progId="Equation.DSMT4">
                  <p:embed/>
                </p:oleObj>
              </mc:Choice>
              <mc:Fallback>
                <p:oleObj name="Equation" r:id="rId3" imgW="4241520" imgH="927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669925"/>
                        <a:ext cx="8277225" cy="182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03/04/2022</a:t>
            </a:r>
            <a:endParaRPr lang="en-US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4332140"/>
              </p:ext>
            </p:extLst>
          </p:nvPr>
        </p:nvGraphicFramePr>
        <p:xfrm>
          <a:off x="555625" y="2987675"/>
          <a:ext cx="7632700" cy="280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9541" name="Equation" r:id="rId5" imgW="3911400" imgH="1422360" progId="Equation.DSMT4">
                  <p:embed/>
                </p:oleObj>
              </mc:Choice>
              <mc:Fallback>
                <p:oleObj name="Equation" r:id="rId5" imgW="3911400" imgH="1422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625" y="2987675"/>
                        <a:ext cx="7632700" cy="2800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896C9258-D7C8-4223-B92C-F43F2A437C90}"/>
              </a:ext>
            </a:extLst>
          </p:cNvPr>
          <p:cNvSpPr txBox="1"/>
          <p:nvPr/>
        </p:nvSpPr>
        <p:spPr>
          <a:xfrm>
            <a:off x="5943600" y="1544959"/>
            <a:ext cx="304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F </a:t>
            </a:r>
            <a:r>
              <a:rPr lang="en-US" sz="2400" dirty="0">
                <a:latin typeface="+mj-lt"/>
              </a:rPr>
              <a:t>= </a:t>
            </a:r>
            <a:r>
              <a:rPr lang="en-US" sz="2400" b="1" dirty="0">
                <a:latin typeface="+mj-lt"/>
              </a:rPr>
              <a:t>E</a:t>
            </a:r>
            <a:r>
              <a:rPr lang="en-US" sz="2400" dirty="0">
                <a:latin typeface="+mj-lt"/>
              </a:rPr>
              <a:t>  or </a:t>
            </a:r>
            <a:r>
              <a:rPr lang="en-US" sz="2400" b="1" dirty="0">
                <a:latin typeface="+mj-lt"/>
              </a:rPr>
              <a:t>H</a:t>
            </a:r>
          </a:p>
          <a:p>
            <a:r>
              <a:rPr lang="en-US" sz="2400" dirty="0">
                <a:latin typeface="+mj-lt"/>
              </a:rPr>
              <a:t>propagation along </a:t>
            </a:r>
            <a:r>
              <a:rPr lang="en-US" sz="2400" i="1" dirty="0">
                <a:latin typeface="+mj-lt"/>
              </a:rPr>
              <a:t>z</a:t>
            </a:r>
            <a:r>
              <a:rPr lang="en-US" sz="2400" dirty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042188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06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Maxwell’s equations within the pipe in terms of all 6 components: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7336033"/>
              </p:ext>
            </p:extLst>
          </p:nvPr>
        </p:nvGraphicFramePr>
        <p:xfrm>
          <a:off x="152400" y="611832"/>
          <a:ext cx="3546475" cy="2430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662" name="Equation" r:id="rId3" imgW="1346040" imgH="914400" progId="Equation.DSMT4">
                  <p:embed/>
                </p:oleObj>
              </mc:Choice>
              <mc:Fallback>
                <p:oleObj name="Equation" r:id="rId3" imgW="1346040" imgH="914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611832"/>
                        <a:ext cx="3546475" cy="2430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9658688"/>
              </p:ext>
            </p:extLst>
          </p:nvPr>
        </p:nvGraphicFramePr>
        <p:xfrm>
          <a:off x="367592" y="3042295"/>
          <a:ext cx="3076575" cy="3443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663" name="Equation" r:id="rId5" imgW="1168200" imgH="1295280" progId="Equation.DSMT4">
                  <p:embed/>
                </p:oleObj>
              </mc:Choice>
              <mc:Fallback>
                <p:oleObj name="Equation" r:id="rId5" imgW="1168200" imgH="1295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592" y="3042295"/>
                        <a:ext cx="3076575" cy="3443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9947343"/>
              </p:ext>
            </p:extLst>
          </p:nvPr>
        </p:nvGraphicFramePr>
        <p:xfrm>
          <a:off x="4741863" y="3048000"/>
          <a:ext cx="3746500" cy="344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664" name="Equation" r:id="rId7" imgW="1422360" imgH="1295280" progId="Equation.DSMT4">
                  <p:embed/>
                </p:oleObj>
              </mc:Choice>
              <mc:Fallback>
                <p:oleObj name="Equation" r:id="rId7" imgW="1422360" imgH="1295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1863" y="3048000"/>
                        <a:ext cx="3746500" cy="3443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03/04/2022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615027" y="728781"/>
            <a:ext cx="7744255" cy="4178064"/>
            <a:chOff x="219868" y="-1318982"/>
            <a:chExt cx="9644648" cy="6336362"/>
          </a:xfrm>
        </p:grpSpPr>
        <p:graphicFrame>
          <p:nvGraphicFramePr>
            <p:cNvPr id="2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09929560"/>
                </p:ext>
              </p:extLst>
            </p:nvPr>
          </p:nvGraphicFramePr>
          <p:xfrm>
            <a:off x="6350208" y="-1318982"/>
            <a:ext cx="3514308" cy="28890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0665" name="Equation" r:id="rId9" imgW="2349360" imgH="1536480" progId="Equation.DSMT4">
                    <p:embed/>
                  </p:oleObj>
                </mc:Choice>
                <mc:Fallback>
                  <p:oleObj name="Equation" r:id="rId9" imgW="2349360" imgH="1536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6350208" y="-1318982"/>
                          <a:ext cx="3514308" cy="288908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Up Arrow 8"/>
            <p:cNvSpPr/>
            <p:nvPr/>
          </p:nvSpPr>
          <p:spPr>
            <a:xfrm rot="2245334">
              <a:off x="219868" y="3124060"/>
              <a:ext cx="474663" cy="760413"/>
            </a:xfrm>
            <a:prstGeom prst="upArrow">
              <a:avLst/>
            </a:prstGeom>
            <a:solidFill>
              <a:srgbClr val="FF0000">
                <a:alpha val="45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Up Arrow 10"/>
            <p:cNvSpPr/>
            <p:nvPr/>
          </p:nvSpPr>
          <p:spPr>
            <a:xfrm rot="2245334">
              <a:off x="1453356" y="4256967"/>
              <a:ext cx="474663" cy="760413"/>
            </a:xfrm>
            <a:prstGeom prst="upArrow">
              <a:avLst/>
            </a:prstGeom>
            <a:solidFill>
              <a:srgbClr val="FF0000">
                <a:alpha val="45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Up Arrow 11"/>
            <p:cNvSpPr/>
            <p:nvPr/>
          </p:nvSpPr>
          <p:spPr>
            <a:xfrm rot="2245334">
              <a:off x="2384937" y="1081032"/>
              <a:ext cx="474663" cy="760412"/>
            </a:xfrm>
            <a:prstGeom prst="upArrow">
              <a:avLst/>
            </a:prstGeom>
            <a:solidFill>
              <a:srgbClr val="FF0000">
                <a:alpha val="45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96453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34927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TE modes for rectangular wave guide continued: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5975456"/>
              </p:ext>
            </p:extLst>
          </p:nvPr>
        </p:nvGraphicFramePr>
        <p:xfrm>
          <a:off x="280987" y="665406"/>
          <a:ext cx="8634413" cy="33731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588" name="Equation" r:id="rId3" imgW="4952880" imgH="1917360" progId="Equation.DSMT4">
                  <p:embed/>
                </p:oleObj>
              </mc:Choice>
              <mc:Fallback>
                <p:oleObj name="Equation" r:id="rId3" imgW="4952880" imgH="1917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987" y="665406"/>
                        <a:ext cx="8634413" cy="33731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7615126"/>
              </p:ext>
            </p:extLst>
          </p:nvPr>
        </p:nvGraphicFramePr>
        <p:xfrm>
          <a:off x="660400" y="4146550"/>
          <a:ext cx="6375400" cy="210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589" name="Equation" r:id="rId5" imgW="3657600" imgH="1193760" progId="Equation.DSMT4">
                  <p:embed/>
                </p:oleObj>
              </mc:Choice>
              <mc:Fallback>
                <p:oleObj name="Equation" r:id="rId5" imgW="3657600" imgH="1193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400" y="4146550"/>
                        <a:ext cx="6375400" cy="2101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03/04/2022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320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71735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for m=n=1</a:t>
            </a:r>
          </a:p>
        </p:txBody>
      </p:sp>
      <p:pic>
        <p:nvPicPr>
          <p:cNvPr id="1105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6360" y="3200400"/>
            <a:ext cx="30480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059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200400"/>
            <a:ext cx="30480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059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71735"/>
            <a:ext cx="30480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9525438"/>
              </p:ext>
            </p:extLst>
          </p:nvPr>
        </p:nvGraphicFramePr>
        <p:xfrm>
          <a:off x="203200" y="627115"/>
          <a:ext cx="5207000" cy="25732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710" name="数式" r:id="rId6" imgW="3035160" imgH="1485720" progId="Equation.3">
                  <p:embed/>
                </p:oleObj>
              </mc:Choice>
              <mc:Fallback>
                <p:oleObj name="数式" r:id="rId6" imgW="3035160" imgH="1485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200" y="627115"/>
                        <a:ext cx="5207000" cy="25732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6269776"/>
              </p:ext>
            </p:extLst>
          </p:nvPr>
        </p:nvGraphicFramePr>
        <p:xfrm>
          <a:off x="5979477" y="160337"/>
          <a:ext cx="893763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711" name="数式" r:id="rId8" imgW="520560" imgH="215640" progId="Equation.3">
                  <p:embed/>
                </p:oleObj>
              </mc:Choice>
              <mc:Fallback>
                <p:oleObj name="数式" r:id="rId8" imgW="5205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9477" y="160337"/>
                        <a:ext cx="893763" cy="373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4428004"/>
              </p:ext>
            </p:extLst>
          </p:nvPr>
        </p:nvGraphicFramePr>
        <p:xfrm>
          <a:off x="1035050" y="3341688"/>
          <a:ext cx="958850" cy="39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712" name="数式" r:id="rId10" imgW="558720" imgH="228600" progId="Equation.3">
                  <p:embed/>
                </p:oleObj>
              </mc:Choice>
              <mc:Fallback>
                <p:oleObj name="数式" r:id="rId10" imgW="5587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5050" y="3341688"/>
                        <a:ext cx="958850" cy="395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9085889"/>
              </p:ext>
            </p:extLst>
          </p:nvPr>
        </p:nvGraphicFramePr>
        <p:xfrm>
          <a:off x="6253163" y="3033713"/>
          <a:ext cx="958850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713" name="数式" r:id="rId12" imgW="558720" imgH="241200" progId="Equation.3">
                  <p:embed/>
                </p:oleObj>
              </mc:Choice>
              <mc:Fallback>
                <p:oleObj name="数式" r:id="rId12" imgW="55872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3163" y="3033713"/>
                        <a:ext cx="958850" cy="417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03/04/2022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5885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pic>
        <p:nvPicPr>
          <p:cNvPr id="1228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325" y="1695450"/>
            <a:ext cx="6991350" cy="386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2400" y="71735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for m=n=1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7031952"/>
              </p:ext>
            </p:extLst>
          </p:nvPr>
        </p:nvGraphicFramePr>
        <p:xfrm>
          <a:off x="2743200" y="533400"/>
          <a:ext cx="4486275" cy="105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3587" name="Equation" r:id="rId4" imgW="2298600" imgH="533160" progId="Equation.DSMT4">
                  <p:embed/>
                </p:oleObj>
              </mc:Choice>
              <mc:Fallback>
                <p:oleObj name="Equation" r:id="rId4" imgW="2298600" imgH="533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533400"/>
                        <a:ext cx="4486275" cy="1050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9600" y="2895600"/>
            <a:ext cx="4667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k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62475" y="5405735"/>
            <a:ext cx="46672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Symbol" pitchFamily="18" charset="2"/>
              </a:rPr>
              <a:t>w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03/04/2022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2961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5302718"/>
              </p:ext>
            </p:extLst>
          </p:nvPr>
        </p:nvGraphicFramePr>
        <p:xfrm>
          <a:off x="381001" y="3487666"/>
          <a:ext cx="8305799" cy="32941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60" name="数式" r:id="rId3" imgW="3555720" imgH="1396800" progId="Equation.3">
                  <p:embed/>
                </p:oleObj>
              </mc:Choice>
              <mc:Fallback>
                <p:oleObj name="数式" r:id="rId3" imgW="3555720" imgH="1396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1" y="3487666"/>
                        <a:ext cx="8305799" cy="32941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 dirty="0"/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E368B07-CEBF-4C80-90AF-53B34FA04CF3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85800" y="5334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Resonant cavity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0" y="1066800"/>
            <a:ext cx="4625340" cy="2362200"/>
            <a:chOff x="0" y="2286000"/>
            <a:chExt cx="4625340" cy="2362200"/>
          </a:xfrm>
        </p:grpSpPr>
        <p:grpSp>
          <p:nvGrpSpPr>
            <p:cNvPr id="10" name="Group 9"/>
            <p:cNvGrpSpPr/>
            <p:nvPr/>
          </p:nvGrpSpPr>
          <p:grpSpPr>
            <a:xfrm>
              <a:off x="243840" y="2286000"/>
              <a:ext cx="4381500" cy="2362200"/>
              <a:chOff x="243840" y="2438400"/>
              <a:chExt cx="4381500" cy="2362200"/>
            </a:xfrm>
          </p:grpSpPr>
          <p:sp>
            <p:nvSpPr>
              <p:cNvPr id="12" name="Cube 11"/>
              <p:cNvSpPr/>
              <p:nvPr/>
            </p:nvSpPr>
            <p:spPr>
              <a:xfrm rot="10800000" flipV="1">
                <a:off x="381000" y="2667001"/>
                <a:ext cx="4244340" cy="1447800"/>
              </a:xfrm>
              <a:prstGeom prst="cube">
                <a:avLst>
                  <a:gd name="adj" fmla="val 21714"/>
                </a:avLst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Cube 12"/>
              <p:cNvSpPr/>
              <p:nvPr/>
            </p:nvSpPr>
            <p:spPr>
              <a:xfrm rot="10800000" flipV="1">
                <a:off x="304800" y="2438400"/>
                <a:ext cx="4320540" cy="1904999"/>
              </a:xfrm>
              <a:prstGeom prst="cube">
                <a:avLst>
                  <a:gd name="adj" fmla="val 21714"/>
                </a:avLst>
              </a:prstGeom>
              <a:solidFill>
                <a:schemeClr val="bg1">
                  <a:lumMod val="50000"/>
                  <a:alpha val="5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762000" y="4343400"/>
                <a:ext cx="22860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z  </a:t>
                </a:r>
              </a:p>
            </p:txBody>
          </p:sp>
          <p:cxnSp>
            <p:nvCxnSpPr>
              <p:cNvPr id="15" name="Straight Arrow Connector 14"/>
              <p:cNvCxnSpPr/>
              <p:nvPr/>
            </p:nvCxnSpPr>
            <p:spPr>
              <a:xfrm>
                <a:off x="1143000" y="4648200"/>
                <a:ext cx="7620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TextBox 15"/>
              <p:cNvSpPr txBox="1"/>
              <p:nvPr/>
            </p:nvSpPr>
            <p:spPr>
              <a:xfrm>
                <a:off x="243840" y="4038600"/>
                <a:ext cx="22860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x  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0" y="2971800"/>
              <a:ext cx="22860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y  </a:t>
              </a:r>
            </a:p>
          </p:txBody>
        </p:sp>
      </p:grp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0803397"/>
              </p:ext>
            </p:extLst>
          </p:nvPr>
        </p:nvGraphicFramePr>
        <p:xfrm>
          <a:off x="5715001" y="762000"/>
          <a:ext cx="2014538" cy="22124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61" name="数式" r:id="rId5" imgW="583920" imgH="634680" progId="Equation.3">
                  <p:embed/>
                </p:oleObj>
              </mc:Choice>
              <mc:Fallback>
                <p:oleObj name="数式" r:id="rId5" imgW="583920" imgH="634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1" y="762000"/>
                        <a:ext cx="2014538" cy="22124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03/04/2022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302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26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03/04/2022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5334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Resonant cavity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0" y="1066800"/>
            <a:ext cx="4625340" cy="2362200"/>
            <a:chOff x="0" y="2286000"/>
            <a:chExt cx="4625340" cy="2362200"/>
          </a:xfrm>
        </p:grpSpPr>
        <p:grpSp>
          <p:nvGrpSpPr>
            <p:cNvPr id="8" name="Group 7"/>
            <p:cNvGrpSpPr/>
            <p:nvPr/>
          </p:nvGrpSpPr>
          <p:grpSpPr>
            <a:xfrm>
              <a:off x="243840" y="2286000"/>
              <a:ext cx="4381500" cy="2362200"/>
              <a:chOff x="243840" y="2438400"/>
              <a:chExt cx="4381500" cy="2362200"/>
            </a:xfrm>
          </p:grpSpPr>
          <p:sp>
            <p:nvSpPr>
              <p:cNvPr id="10" name="Cube 9"/>
              <p:cNvSpPr/>
              <p:nvPr/>
            </p:nvSpPr>
            <p:spPr>
              <a:xfrm rot="10800000" flipV="1">
                <a:off x="381000" y="2667001"/>
                <a:ext cx="4244340" cy="1447800"/>
              </a:xfrm>
              <a:prstGeom prst="cube">
                <a:avLst>
                  <a:gd name="adj" fmla="val 21714"/>
                </a:avLst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Cube 10"/>
              <p:cNvSpPr/>
              <p:nvPr/>
            </p:nvSpPr>
            <p:spPr>
              <a:xfrm rot="10800000" flipV="1">
                <a:off x="304800" y="2438400"/>
                <a:ext cx="4320540" cy="1904999"/>
              </a:xfrm>
              <a:prstGeom prst="cube">
                <a:avLst>
                  <a:gd name="adj" fmla="val 21714"/>
                </a:avLst>
              </a:prstGeom>
              <a:solidFill>
                <a:schemeClr val="bg1">
                  <a:lumMod val="50000"/>
                  <a:alpha val="5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762000" y="4343400"/>
                <a:ext cx="22860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z  </a:t>
                </a:r>
              </a:p>
            </p:txBody>
          </p:sp>
          <p:cxnSp>
            <p:nvCxnSpPr>
              <p:cNvPr id="13" name="Straight Arrow Connector 12"/>
              <p:cNvCxnSpPr/>
              <p:nvPr/>
            </p:nvCxnSpPr>
            <p:spPr>
              <a:xfrm>
                <a:off x="1143000" y="4648200"/>
                <a:ext cx="7620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Box 13"/>
              <p:cNvSpPr txBox="1"/>
              <p:nvPr/>
            </p:nvSpPr>
            <p:spPr>
              <a:xfrm>
                <a:off x="243840" y="4038600"/>
                <a:ext cx="22860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x  </a:t>
                </a:r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0" y="2971800"/>
              <a:ext cx="22860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y  </a:t>
              </a:r>
            </a:p>
          </p:txBody>
        </p:sp>
      </p:grp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2295462"/>
              </p:ext>
            </p:extLst>
          </p:nvPr>
        </p:nvGraphicFramePr>
        <p:xfrm>
          <a:off x="5715001" y="762000"/>
          <a:ext cx="2014538" cy="22124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84" name="数式" r:id="rId3" imgW="583920" imgH="634680" progId="Equation.3">
                  <p:embed/>
                </p:oleObj>
              </mc:Choice>
              <mc:Fallback>
                <p:oleObj name="数式" r:id="rId3" imgW="583920" imgH="634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1" y="762000"/>
                        <a:ext cx="2014538" cy="22124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3244183"/>
              </p:ext>
            </p:extLst>
          </p:nvPr>
        </p:nvGraphicFramePr>
        <p:xfrm>
          <a:off x="2232025" y="3624263"/>
          <a:ext cx="5845175" cy="2395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85" name="数式" r:id="rId5" imgW="2501640" imgH="1015920" progId="Equation.3">
                  <p:embed/>
                </p:oleObj>
              </mc:Choice>
              <mc:Fallback>
                <p:oleObj name="数式" r:id="rId5" imgW="2501640" imgH="1015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2025" y="3624263"/>
                        <a:ext cx="5845175" cy="2395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927622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3103178" y="2444445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+mj-lt"/>
              </a:rPr>
              <a:t>k</a:t>
            </a:r>
          </a:p>
        </p:txBody>
      </p:sp>
      <p:sp>
        <p:nvSpPr>
          <p:cNvPr id="6" name="Can 5"/>
          <p:cNvSpPr/>
          <p:nvPr/>
        </p:nvSpPr>
        <p:spPr>
          <a:xfrm>
            <a:off x="2286000" y="533400"/>
            <a:ext cx="1219200" cy="2590800"/>
          </a:xfrm>
          <a:prstGeom prst="can">
            <a:avLst/>
          </a:prstGeom>
          <a:solidFill>
            <a:srgbClr val="FFC000">
              <a:alpha val="4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03/04/2022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27</a:t>
            </a:fld>
            <a:endParaRPr lang="en-US" dirty="0"/>
          </a:p>
        </p:txBody>
      </p:sp>
      <p:sp>
        <p:nvSpPr>
          <p:cNvPr id="5" name="Can 4"/>
          <p:cNvSpPr/>
          <p:nvPr/>
        </p:nvSpPr>
        <p:spPr>
          <a:xfrm>
            <a:off x="2590800" y="609600"/>
            <a:ext cx="533400" cy="23622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26075"/>
            <a:ext cx="899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Wave guides – dielectric media with one or more metal boundary</a:t>
            </a:r>
          </a:p>
        </p:txBody>
      </p:sp>
      <p:sp>
        <p:nvSpPr>
          <p:cNvPr id="8" name="Can 7"/>
          <p:cNvSpPr/>
          <p:nvPr/>
        </p:nvSpPr>
        <p:spPr>
          <a:xfrm>
            <a:off x="6705600" y="533400"/>
            <a:ext cx="1371600" cy="2667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6200" y="1295400"/>
            <a:ext cx="236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Coaxial cable</a:t>
            </a:r>
          </a:p>
          <a:p>
            <a:r>
              <a:rPr lang="en-US" sz="2400" dirty="0">
                <a:latin typeface="+mj-lt"/>
              </a:rPr>
              <a:t>   TEM modes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86200" y="1375201"/>
            <a:ext cx="327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Simple optical pipe</a:t>
            </a:r>
          </a:p>
          <a:p>
            <a:r>
              <a:rPr lang="en-US" sz="2400" dirty="0">
                <a:latin typeface="+mj-lt"/>
              </a:rPr>
              <a:t>   TE or TM modes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42900" y="3396343"/>
            <a:ext cx="8458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Waveguide terminology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>
                <a:latin typeface="+mj-lt"/>
              </a:rPr>
              <a:t>TEM:  transverse electric and magnetic (both E and H fields are perpendicular to wave propagation direction)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>
                <a:latin typeface="+mj-lt"/>
              </a:rPr>
              <a:t>TM: transverse magnetic (H field is perpendicular to wave propagation direction)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>
                <a:latin typeface="+mj-lt"/>
              </a:rPr>
              <a:t>TE: transverse electric (E field is perpendicular to wave propagation direction)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124200" y="2895600"/>
            <a:ext cx="381000" cy="0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3124200" y="2514600"/>
            <a:ext cx="0" cy="38100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505200" y="2596845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+mj-lt"/>
              </a:rPr>
              <a:t>E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2857500" y="2895600"/>
            <a:ext cx="287721" cy="169291"/>
          </a:xfrm>
          <a:prstGeom prst="straightConnector1">
            <a:avLst/>
          </a:prstGeom>
          <a:ln w="508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962950" y="289560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  <a:latin typeface="+mj-lt"/>
              </a:rPr>
              <a:t>H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447161" y="186690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+mj-lt"/>
              </a:rPr>
              <a:t>k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7391400" y="1790699"/>
            <a:ext cx="0" cy="495301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43920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28</a:t>
            </a:fld>
            <a:endParaRPr lang="en-US" dirty="0"/>
          </a:p>
        </p:txBody>
      </p:sp>
      <p:sp>
        <p:nvSpPr>
          <p:cNvPr id="5" name="Can 4"/>
          <p:cNvSpPr/>
          <p:nvPr/>
        </p:nvSpPr>
        <p:spPr>
          <a:xfrm>
            <a:off x="1524000" y="914400"/>
            <a:ext cx="533400" cy="23622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an 5"/>
          <p:cNvSpPr/>
          <p:nvPr/>
        </p:nvSpPr>
        <p:spPr>
          <a:xfrm>
            <a:off x="1219200" y="838200"/>
            <a:ext cx="1219200" cy="2590800"/>
          </a:xfrm>
          <a:prstGeom prst="can">
            <a:avLst/>
          </a:prstGeom>
          <a:solidFill>
            <a:srgbClr val="FFC000">
              <a:alpha val="4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2000" y="304800"/>
            <a:ext cx="579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Wave guides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62000" y="3962400"/>
            <a:ext cx="236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Coaxial cable</a:t>
            </a:r>
          </a:p>
          <a:p>
            <a:r>
              <a:rPr lang="en-US" sz="2400" dirty="0">
                <a:latin typeface="+mj-lt"/>
              </a:rPr>
              <a:t>   TEM modes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3810000" y="535632"/>
            <a:ext cx="5562600" cy="3607416"/>
            <a:chOff x="3810000" y="535632"/>
            <a:chExt cx="5562600" cy="3607416"/>
          </a:xfrm>
        </p:grpSpPr>
        <p:grpSp>
          <p:nvGrpSpPr>
            <p:cNvPr id="13" name="Group 12"/>
            <p:cNvGrpSpPr/>
            <p:nvPr/>
          </p:nvGrpSpPr>
          <p:grpSpPr>
            <a:xfrm>
              <a:off x="3810000" y="1402080"/>
              <a:ext cx="2743200" cy="2740968"/>
              <a:chOff x="3886200" y="304800"/>
              <a:chExt cx="2743200" cy="2740968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4953000" y="1371600"/>
                <a:ext cx="609600" cy="609600"/>
              </a:xfrm>
              <a:prstGeom prst="ellipse">
                <a:avLst/>
              </a:prstGeom>
              <a:solidFill>
                <a:schemeClr val="tx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Donut 11"/>
              <p:cNvSpPr/>
              <p:nvPr/>
            </p:nvSpPr>
            <p:spPr>
              <a:xfrm>
                <a:off x="3886200" y="304800"/>
                <a:ext cx="2743200" cy="2740968"/>
              </a:xfrm>
              <a:prstGeom prst="donut">
                <a:avLst>
                  <a:gd name="adj" fmla="val 14436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4" name="TextBox 13"/>
            <p:cNvSpPr txBox="1"/>
            <p:nvPr/>
          </p:nvSpPr>
          <p:spPr>
            <a:xfrm>
              <a:off x="4495800" y="535632"/>
              <a:ext cx="487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Top view:</a:t>
              </a:r>
            </a:p>
          </p:txBody>
        </p:sp>
        <p:cxnSp>
          <p:nvCxnSpPr>
            <p:cNvPr id="19" name="Straight Arrow Connector 18"/>
            <p:cNvCxnSpPr>
              <a:endCxn id="11" idx="7"/>
            </p:cNvCxnSpPr>
            <p:nvPr/>
          </p:nvCxnSpPr>
          <p:spPr>
            <a:xfrm flipV="1">
              <a:off x="5181600" y="2558154"/>
              <a:ext cx="215526" cy="185046"/>
            </a:xfrm>
            <a:prstGeom prst="straightConnector1">
              <a:avLst/>
            </a:prstGeom>
            <a:ln w="254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5181600" y="2772564"/>
              <a:ext cx="838200" cy="305916"/>
            </a:xfrm>
            <a:prstGeom prst="straightConnector1">
              <a:avLst/>
            </a:prstGeom>
            <a:ln w="25400">
              <a:solidFill>
                <a:srgbClr val="CCCC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5181600" y="2095500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a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791200" y="2662535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b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533900" y="1864667"/>
              <a:ext cx="1981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Symbol" pitchFamily="18" charset="2"/>
                </a:rPr>
                <a:t>m e</a:t>
              </a:r>
            </a:p>
          </p:txBody>
        </p:sp>
      </p:grpSp>
      <p:cxnSp>
        <p:nvCxnSpPr>
          <p:cNvPr id="28" name="Straight Arrow Connector 27"/>
          <p:cNvCxnSpPr/>
          <p:nvPr/>
        </p:nvCxnSpPr>
        <p:spPr>
          <a:xfrm flipV="1">
            <a:off x="2667000" y="1402080"/>
            <a:ext cx="0" cy="152344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743200" y="1864667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z</a:t>
            </a:r>
          </a:p>
        </p:txBody>
      </p:sp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6856682"/>
              </p:ext>
            </p:extLst>
          </p:nvPr>
        </p:nvGraphicFramePr>
        <p:xfrm>
          <a:off x="792480" y="5013960"/>
          <a:ext cx="6696075" cy="1443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184" name="数式" r:id="rId3" imgW="3098520" imgH="660240" progId="Equation.3">
                  <p:embed/>
                </p:oleObj>
              </mc:Choice>
              <mc:Fallback>
                <p:oleObj name="数式" r:id="rId3" imgW="309852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480" y="5013960"/>
                        <a:ext cx="6696075" cy="1443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343400" y="4198203"/>
            <a:ext cx="396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(following problem 8.2 in Jackson’s text)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05600" y="1864667"/>
            <a:ext cx="243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Inside medium, </a:t>
            </a:r>
            <a:r>
              <a:rPr lang="en-US" sz="2400" dirty="0">
                <a:latin typeface="Symbol" pitchFamily="18" charset="2"/>
              </a:rPr>
              <a:t>m e</a:t>
            </a:r>
            <a:r>
              <a:rPr lang="en-US" sz="2400" dirty="0">
                <a:latin typeface="+mj-lt"/>
              </a:rPr>
              <a:t> assumed to be real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03/04/2022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3920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50167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Electromagnetic waves in a coaxial cable -- continued</a:t>
            </a: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1957595"/>
              </p:ext>
            </p:extLst>
          </p:nvPr>
        </p:nvGraphicFramePr>
        <p:xfrm>
          <a:off x="3596640" y="609600"/>
          <a:ext cx="4116388" cy="393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316" name="数式" r:id="rId3" imgW="1904760" imgH="1803240" progId="Equation.3">
                  <p:embed/>
                </p:oleObj>
              </mc:Choice>
              <mc:Fallback>
                <p:oleObj name="数式" r:id="rId3" imgW="1904760" imgH="1803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6640" y="609600"/>
                        <a:ext cx="4116388" cy="393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" name="Group 19"/>
          <p:cNvGrpSpPr/>
          <p:nvPr/>
        </p:nvGrpSpPr>
        <p:grpSpPr>
          <a:xfrm>
            <a:off x="304800" y="533400"/>
            <a:ext cx="5562600" cy="3607416"/>
            <a:chOff x="609600" y="1040784"/>
            <a:chExt cx="5562600" cy="3607416"/>
          </a:xfrm>
        </p:grpSpPr>
        <p:grpSp>
          <p:nvGrpSpPr>
            <p:cNvPr id="7" name="Group 6"/>
            <p:cNvGrpSpPr/>
            <p:nvPr/>
          </p:nvGrpSpPr>
          <p:grpSpPr>
            <a:xfrm>
              <a:off x="609600" y="1040784"/>
              <a:ext cx="5562600" cy="3607416"/>
              <a:chOff x="3810000" y="535632"/>
              <a:chExt cx="5562600" cy="3607416"/>
            </a:xfrm>
          </p:grpSpPr>
          <p:grpSp>
            <p:nvGrpSpPr>
              <p:cNvPr id="8" name="Group 7"/>
              <p:cNvGrpSpPr/>
              <p:nvPr/>
            </p:nvGrpSpPr>
            <p:grpSpPr>
              <a:xfrm>
                <a:off x="3810000" y="1402080"/>
                <a:ext cx="2743200" cy="2740968"/>
                <a:chOff x="3886200" y="304800"/>
                <a:chExt cx="2743200" cy="2740968"/>
              </a:xfrm>
            </p:grpSpPr>
            <p:sp>
              <p:nvSpPr>
                <p:cNvPr id="15" name="Oval 14"/>
                <p:cNvSpPr/>
                <p:nvPr/>
              </p:nvSpPr>
              <p:spPr>
                <a:xfrm>
                  <a:off x="4953000" y="1371600"/>
                  <a:ext cx="609600" cy="609600"/>
                </a:xfrm>
                <a:prstGeom prst="ellipse">
                  <a:avLst/>
                </a:prstGeom>
                <a:solidFill>
                  <a:schemeClr val="tx2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Donut 15"/>
                <p:cNvSpPr/>
                <p:nvPr/>
              </p:nvSpPr>
              <p:spPr>
                <a:xfrm>
                  <a:off x="3886200" y="304800"/>
                  <a:ext cx="2743200" cy="2740968"/>
                </a:xfrm>
                <a:prstGeom prst="donut">
                  <a:avLst>
                    <a:gd name="adj" fmla="val 14436"/>
                  </a:avLst>
                </a:prstGeom>
                <a:solidFill>
                  <a:schemeClr val="tx1">
                    <a:lumMod val="50000"/>
                    <a:lumOff val="5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9" name="TextBox 8"/>
              <p:cNvSpPr txBox="1"/>
              <p:nvPr/>
            </p:nvSpPr>
            <p:spPr>
              <a:xfrm>
                <a:off x="4495800" y="535632"/>
                <a:ext cx="487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+mj-lt"/>
                  </a:rPr>
                  <a:t>Top view:</a:t>
                </a:r>
              </a:p>
            </p:txBody>
          </p:sp>
          <p:cxnSp>
            <p:nvCxnSpPr>
              <p:cNvPr id="10" name="Straight Arrow Connector 9"/>
              <p:cNvCxnSpPr>
                <a:endCxn id="15" idx="1"/>
              </p:cNvCxnSpPr>
              <p:nvPr/>
            </p:nvCxnSpPr>
            <p:spPr>
              <a:xfrm flipH="1" flipV="1">
                <a:off x="4966074" y="2558154"/>
                <a:ext cx="215526" cy="185046"/>
              </a:xfrm>
              <a:prstGeom prst="straightConnector1">
                <a:avLst/>
              </a:prstGeom>
              <a:ln w="25400">
                <a:solidFill>
                  <a:schemeClr val="bg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/>
              <p:nvPr/>
            </p:nvCxnSpPr>
            <p:spPr>
              <a:xfrm flipH="1">
                <a:off x="4533900" y="2772564"/>
                <a:ext cx="647700" cy="614623"/>
              </a:xfrm>
              <a:prstGeom prst="straightConnector1">
                <a:avLst/>
              </a:prstGeom>
              <a:ln w="25400">
                <a:solidFill>
                  <a:srgbClr val="CCCC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TextBox 11"/>
              <p:cNvSpPr txBox="1"/>
              <p:nvPr/>
            </p:nvSpPr>
            <p:spPr>
              <a:xfrm>
                <a:off x="4623174" y="2419844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a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4280274" y="2925522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b</a:t>
                </a: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4533900" y="1864667"/>
                <a:ext cx="1981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Symbol" pitchFamily="18" charset="2"/>
                  </a:rPr>
                  <a:t>m e</a:t>
                </a:r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1981200" y="2974032"/>
              <a:ext cx="914400" cy="304800"/>
              <a:chOff x="1981200" y="2974032"/>
              <a:chExt cx="914400" cy="304800"/>
            </a:xfrm>
          </p:grpSpPr>
          <p:cxnSp>
            <p:nvCxnSpPr>
              <p:cNvPr id="21" name="Straight Arrow Connector 20"/>
              <p:cNvCxnSpPr/>
              <p:nvPr/>
            </p:nvCxnSpPr>
            <p:spPr>
              <a:xfrm flipV="1">
                <a:off x="1981200" y="2974032"/>
                <a:ext cx="762000" cy="3048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flipV="1">
                <a:off x="1981200" y="3248352"/>
                <a:ext cx="914400" cy="28248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" name="TextBox 24"/>
            <p:cNvSpPr txBox="1"/>
            <p:nvPr/>
          </p:nvSpPr>
          <p:spPr>
            <a:xfrm>
              <a:off x="2209800" y="2662535"/>
              <a:ext cx="1981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Symbol" pitchFamily="18" charset="2"/>
                </a:rPr>
                <a:t>r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590800" y="2891135"/>
              <a:ext cx="1981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Symbol" pitchFamily="18" charset="2"/>
                </a:rPr>
                <a:t>f</a:t>
              </a:r>
            </a:p>
          </p:txBody>
        </p:sp>
      </p:grp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1770014"/>
              </p:ext>
            </p:extLst>
          </p:nvPr>
        </p:nvGraphicFramePr>
        <p:xfrm>
          <a:off x="746125" y="4486275"/>
          <a:ext cx="6645275" cy="160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317" name="数式" r:id="rId5" imgW="3073320" imgH="736560" progId="Equation.3">
                  <p:embed/>
                </p:oleObj>
              </mc:Choice>
              <mc:Fallback>
                <p:oleObj name="数式" r:id="rId5" imgW="3073320" imgH="736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125" y="4486275"/>
                        <a:ext cx="6645275" cy="160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4500303"/>
              </p:ext>
            </p:extLst>
          </p:nvPr>
        </p:nvGraphicFramePr>
        <p:xfrm>
          <a:off x="7204075" y="1080442"/>
          <a:ext cx="1482725" cy="202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318" name="数式" r:id="rId7" imgW="685800" imgH="927000" progId="Equation.3">
                  <p:embed/>
                </p:oleObj>
              </mc:Choice>
              <mc:Fallback>
                <p:oleObj name="数式" r:id="rId7" imgW="685800" imgH="927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4075" y="1080442"/>
                        <a:ext cx="1482725" cy="202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03/04/2022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304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03/04/2022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500062" y="457200"/>
            <a:ext cx="8262938" cy="4953000"/>
            <a:chOff x="-322929" y="137692"/>
            <a:chExt cx="10295233" cy="5459143"/>
          </a:xfrm>
        </p:grpSpPr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70540501"/>
                </p:ext>
              </p:extLst>
            </p:nvPr>
          </p:nvGraphicFramePr>
          <p:xfrm>
            <a:off x="-322929" y="1608207"/>
            <a:ext cx="10295233" cy="39886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0041" name="Equation" r:id="rId3" imgW="3809880" imgH="1473120" progId="Equation.DSMT4">
                    <p:embed/>
                  </p:oleObj>
                </mc:Choice>
                <mc:Fallback>
                  <p:oleObj name="Equation" r:id="rId3" imgW="3809880" imgH="147312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322929" y="1608207"/>
                          <a:ext cx="10295233" cy="39886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Rectangle 8"/>
            <p:cNvSpPr/>
            <p:nvPr/>
          </p:nvSpPr>
          <p:spPr>
            <a:xfrm>
              <a:off x="681086" y="137692"/>
              <a:ext cx="697492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5400" b="1" cap="none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+mj-lt"/>
                </a:rPr>
                <a:t>Maxwell’s equations</a:t>
              </a:r>
              <a:endParaRPr lang="en-US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4528790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50167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Electromagnetic waves in a coaxial cable -- continued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304800" y="533400"/>
            <a:ext cx="5562600" cy="3607416"/>
            <a:chOff x="609600" y="1040784"/>
            <a:chExt cx="5562600" cy="3607416"/>
          </a:xfrm>
        </p:grpSpPr>
        <p:grpSp>
          <p:nvGrpSpPr>
            <p:cNvPr id="7" name="Group 6"/>
            <p:cNvGrpSpPr/>
            <p:nvPr/>
          </p:nvGrpSpPr>
          <p:grpSpPr>
            <a:xfrm>
              <a:off x="609600" y="1040784"/>
              <a:ext cx="5562600" cy="3607416"/>
              <a:chOff x="3810000" y="535632"/>
              <a:chExt cx="5562600" cy="3607416"/>
            </a:xfrm>
          </p:grpSpPr>
          <p:grpSp>
            <p:nvGrpSpPr>
              <p:cNvPr id="13" name="Group 12"/>
              <p:cNvGrpSpPr/>
              <p:nvPr/>
            </p:nvGrpSpPr>
            <p:grpSpPr>
              <a:xfrm>
                <a:off x="3810000" y="1402080"/>
                <a:ext cx="2743200" cy="2740968"/>
                <a:chOff x="3886200" y="304800"/>
                <a:chExt cx="2743200" cy="2740968"/>
              </a:xfrm>
            </p:grpSpPr>
            <p:sp>
              <p:nvSpPr>
                <p:cNvPr id="20" name="Oval 19"/>
                <p:cNvSpPr/>
                <p:nvPr/>
              </p:nvSpPr>
              <p:spPr>
                <a:xfrm>
                  <a:off x="4953000" y="1371600"/>
                  <a:ext cx="609600" cy="609600"/>
                </a:xfrm>
                <a:prstGeom prst="ellipse">
                  <a:avLst/>
                </a:prstGeom>
                <a:solidFill>
                  <a:schemeClr val="tx2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Donut 20"/>
                <p:cNvSpPr/>
                <p:nvPr/>
              </p:nvSpPr>
              <p:spPr>
                <a:xfrm>
                  <a:off x="3886200" y="304800"/>
                  <a:ext cx="2743200" cy="2740968"/>
                </a:xfrm>
                <a:prstGeom prst="donut">
                  <a:avLst>
                    <a:gd name="adj" fmla="val 14436"/>
                  </a:avLst>
                </a:prstGeom>
                <a:solidFill>
                  <a:schemeClr val="tx1">
                    <a:lumMod val="50000"/>
                    <a:lumOff val="5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4" name="TextBox 13"/>
              <p:cNvSpPr txBox="1"/>
              <p:nvPr/>
            </p:nvSpPr>
            <p:spPr>
              <a:xfrm>
                <a:off x="4495800" y="535632"/>
                <a:ext cx="487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+mj-lt"/>
                  </a:rPr>
                  <a:t>Top view:</a:t>
                </a:r>
              </a:p>
            </p:txBody>
          </p:sp>
          <p:cxnSp>
            <p:nvCxnSpPr>
              <p:cNvPr id="15" name="Straight Arrow Connector 14"/>
              <p:cNvCxnSpPr>
                <a:endCxn id="20" idx="1"/>
              </p:cNvCxnSpPr>
              <p:nvPr/>
            </p:nvCxnSpPr>
            <p:spPr>
              <a:xfrm flipH="1" flipV="1">
                <a:off x="4966074" y="2558154"/>
                <a:ext cx="215526" cy="185046"/>
              </a:xfrm>
              <a:prstGeom prst="straightConnector1">
                <a:avLst/>
              </a:prstGeom>
              <a:ln w="25400">
                <a:solidFill>
                  <a:schemeClr val="bg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/>
              <p:cNvCxnSpPr/>
              <p:nvPr/>
            </p:nvCxnSpPr>
            <p:spPr>
              <a:xfrm flipH="1">
                <a:off x="4533900" y="2772564"/>
                <a:ext cx="647700" cy="614623"/>
              </a:xfrm>
              <a:prstGeom prst="straightConnector1">
                <a:avLst/>
              </a:prstGeom>
              <a:ln w="25400">
                <a:solidFill>
                  <a:srgbClr val="CCCC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TextBox 16"/>
              <p:cNvSpPr txBox="1"/>
              <p:nvPr/>
            </p:nvSpPr>
            <p:spPr>
              <a:xfrm>
                <a:off x="4623174" y="2419844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a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4280274" y="2925522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b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4533900" y="1864667"/>
                <a:ext cx="1981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Symbol" pitchFamily="18" charset="2"/>
                  </a:rPr>
                  <a:t>m e</a:t>
                </a:r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1981200" y="2974032"/>
              <a:ext cx="914400" cy="304800"/>
              <a:chOff x="1981200" y="2974032"/>
              <a:chExt cx="914400" cy="304800"/>
            </a:xfrm>
          </p:grpSpPr>
          <p:cxnSp>
            <p:nvCxnSpPr>
              <p:cNvPr id="11" name="Straight Arrow Connector 10"/>
              <p:cNvCxnSpPr/>
              <p:nvPr/>
            </p:nvCxnSpPr>
            <p:spPr>
              <a:xfrm flipV="1">
                <a:off x="1981200" y="2974032"/>
                <a:ext cx="762000" cy="3048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flipV="1">
                <a:off x="1981200" y="3248352"/>
                <a:ext cx="914400" cy="28248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xtBox 8"/>
            <p:cNvSpPr txBox="1"/>
            <p:nvPr/>
          </p:nvSpPr>
          <p:spPr>
            <a:xfrm>
              <a:off x="2209800" y="2662535"/>
              <a:ext cx="1981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Symbol" pitchFamily="18" charset="2"/>
                </a:rPr>
                <a:t>r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590800" y="2891135"/>
              <a:ext cx="1981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Symbol" pitchFamily="18" charset="2"/>
                </a:rPr>
                <a:t>f</a:t>
              </a:r>
            </a:p>
          </p:txBody>
        </p:sp>
      </p:grp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4062352"/>
              </p:ext>
            </p:extLst>
          </p:nvPr>
        </p:nvGraphicFramePr>
        <p:xfrm>
          <a:off x="3441700" y="1775230"/>
          <a:ext cx="5245100" cy="160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232" name="数式" r:id="rId3" imgW="2425680" imgH="736560" progId="Equation.3">
                  <p:embed/>
                </p:oleObj>
              </mc:Choice>
              <mc:Fallback>
                <p:oleObj name="数式" r:id="rId3" imgW="2425680" imgH="736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1700" y="1775230"/>
                        <a:ext cx="5245100" cy="160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Date Placeholder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03/04/2022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307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03/04/2022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5113984"/>
              </p:ext>
            </p:extLst>
          </p:nvPr>
        </p:nvGraphicFramePr>
        <p:xfrm>
          <a:off x="762000" y="2895600"/>
          <a:ext cx="5083175" cy="169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175" name="数式" r:id="rId3" imgW="2628720" imgH="863280" progId="Equation.3">
                  <p:embed/>
                </p:oleObj>
              </mc:Choice>
              <mc:Fallback>
                <p:oleObj name="数式" r:id="rId3" imgW="2628720" imgH="863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895600"/>
                        <a:ext cx="5083175" cy="1690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2400" y="73967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Analysis of Maxwell’s equations without sources  -- continued: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7703202"/>
              </p:ext>
            </p:extLst>
          </p:nvPr>
        </p:nvGraphicFramePr>
        <p:xfrm>
          <a:off x="762000" y="609600"/>
          <a:ext cx="5162550" cy="23260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176" name="数式" r:id="rId5" imgW="2793960" imgH="1244520" progId="Equation.3">
                  <p:embed/>
                </p:oleObj>
              </mc:Choice>
              <mc:Fallback>
                <p:oleObj name="数式" r:id="rId5" imgW="2793960" imgH="1244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609600"/>
                        <a:ext cx="5162550" cy="23260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3381327"/>
              </p:ext>
            </p:extLst>
          </p:nvPr>
        </p:nvGraphicFramePr>
        <p:xfrm>
          <a:off x="1025525" y="4800600"/>
          <a:ext cx="4433888" cy="161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177" name="数式" r:id="rId7" imgW="2400120" imgH="863280" progId="Equation.3">
                  <p:embed/>
                </p:oleObj>
              </mc:Choice>
              <mc:Fallback>
                <p:oleObj name="数式" r:id="rId7" imgW="2400120" imgH="863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5525" y="4800600"/>
                        <a:ext cx="4433888" cy="1614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86997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03/04/2022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8998856"/>
              </p:ext>
            </p:extLst>
          </p:nvPr>
        </p:nvGraphicFramePr>
        <p:xfrm>
          <a:off x="1479550" y="1006475"/>
          <a:ext cx="4859338" cy="3929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144" name="数式" r:id="rId3" imgW="1638000" imgH="1307880" progId="Equation.3">
                  <p:embed/>
                </p:oleObj>
              </mc:Choice>
              <mc:Fallback>
                <p:oleObj name="数式" r:id="rId3" imgW="1638000" imgH="1307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9550" y="1006475"/>
                        <a:ext cx="4859338" cy="3929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52400" y="76200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Analysis of Maxwell’s equations without sources  -- continued:</a:t>
            </a:r>
          </a:p>
          <a:p>
            <a:r>
              <a:rPr lang="en-US" sz="2400" dirty="0">
                <a:latin typeface="+mj-lt"/>
              </a:rPr>
              <a:t>    Both E and B fields are solutions to a wave equation: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7327500"/>
              </p:ext>
            </p:extLst>
          </p:nvPr>
        </p:nvGraphicFramePr>
        <p:xfrm>
          <a:off x="304800" y="4953000"/>
          <a:ext cx="8701088" cy="1373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145" name="数式" r:id="rId5" imgW="2933640" imgH="457200" progId="Equation.3">
                  <p:embed/>
                </p:oleObj>
              </mc:Choice>
              <mc:Fallback>
                <p:oleObj name="数式" r:id="rId5" imgW="29336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953000"/>
                        <a:ext cx="8701088" cy="1373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76173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03/04/2022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2400" y="7620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Analysis of Maxwell’s equations without sources  -- continued: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8684398"/>
              </p:ext>
            </p:extLst>
          </p:nvPr>
        </p:nvGraphicFramePr>
        <p:xfrm>
          <a:off x="290512" y="515092"/>
          <a:ext cx="8167688" cy="26853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168" name="数式" r:id="rId3" imgW="2933640" imgH="952200" progId="Equation.3">
                  <p:embed/>
                </p:oleObj>
              </mc:Choice>
              <mc:Fallback>
                <p:oleObj name="数式" r:id="rId3" imgW="2933640" imgH="952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512" y="515092"/>
                        <a:ext cx="8167688" cy="26853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2400" y="3131403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Note:  </a:t>
            </a:r>
            <a:r>
              <a:rPr lang="en-US" sz="2400" i="1" dirty="0">
                <a:latin typeface="Symbol" pitchFamily="18" charset="2"/>
              </a:rPr>
              <a:t>e, m</a:t>
            </a:r>
            <a:r>
              <a:rPr lang="en-US" sz="2400" i="1" dirty="0">
                <a:latin typeface="+mj-lt"/>
              </a:rPr>
              <a:t>, n, k</a:t>
            </a:r>
            <a:r>
              <a:rPr lang="en-US" sz="2400" dirty="0">
                <a:latin typeface="+mj-lt"/>
              </a:rPr>
              <a:t> can all be complex; for the moment we will assume that they are all real (no dissipation).</a:t>
            </a:r>
            <a:r>
              <a:rPr lang="en-US" sz="2400" i="1" dirty="0">
                <a:latin typeface="+mj-lt"/>
              </a:rPr>
              <a:t> 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6990852"/>
              </p:ext>
            </p:extLst>
          </p:nvPr>
        </p:nvGraphicFramePr>
        <p:xfrm>
          <a:off x="995363" y="4038600"/>
          <a:ext cx="4694237" cy="251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169" name="数式" r:id="rId5" imgW="2539800" imgH="1346040" progId="Equation.3">
                  <p:embed/>
                </p:oleObj>
              </mc:Choice>
              <mc:Fallback>
                <p:oleObj name="数式" r:id="rId5" imgW="2539800" imgH="1346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4038600"/>
                        <a:ext cx="4694237" cy="251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705600" y="5105400"/>
            <a:ext cx="220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 real </a:t>
            </a:r>
          </a:p>
          <a:p>
            <a:r>
              <a:rPr lang="en-US" sz="2400" i="1" dirty="0">
                <a:latin typeface="Symbol" pitchFamily="18" charset="2"/>
              </a:rPr>
              <a:t>e, m</a:t>
            </a:r>
            <a:r>
              <a:rPr lang="en-US" sz="2400" i="1" dirty="0"/>
              <a:t>, n, k</a:t>
            </a:r>
            <a:endParaRPr lang="en-US" sz="2400" dirty="0">
              <a:latin typeface="+mj-lt"/>
            </a:endParaRPr>
          </a:p>
        </p:txBody>
      </p:sp>
      <p:sp>
        <p:nvSpPr>
          <p:cNvPr id="9" name="Right Brace 8"/>
          <p:cNvSpPr/>
          <p:nvPr/>
        </p:nvSpPr>
        <p:spPr>
          <a:xfrm>
            <a:off x="5689600" y="4743876"/>
            <a:ext cx="711200" cy="1504524"/>
          </a:xfrm>
          <a:prstGeom prst="rightBrac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984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03/04/2022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2400" y="7620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Analysis of Maxwell’s equations without sources  -- continued: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6447944"/>
              </p:ext>
            </p:extLst>
          </p:nvPr>
        </p:nvGraphicFramePr>
        <p:xfrm>
          <a:off x="595733" y="537865"/>
          <a:ext cx="7329067" cy="26685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92" name="数式" r:id="rId3" imgW="3390840" imgH="1218960" progId="Equation.3">
                  <p:embed/>
                </p:oleObj>
              </mc:Choice>
              <mc:Fallback>
                <p:oleObj name="数式" r:id="rId3" imgW="3390840" imgH="1218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733" y="537865"/>
                        <a:ext cx="7329067" cy="26685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5049802"/>
              </p:ext>
            </p:extLst>
          </p:nvPr>
        </p:nvGraphicFramePr>
        <p:xfrm>
          <a:off x="1562100" y="3349625"/>
          <a:ext cx="5211763" cy="265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93" name="Equation" r:id="rId5" imgW="2222280" imgH="1117440" progId="Equation.DSMT4">
                  <p:embed/>
                </p:oleObj>
              </mc:Choice>
              <mc:Fallback>
                <p:oleObj name="Equation" r:id="rId5" imgW="2222280" imgH="1117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2100" y="3349625"/>
                        <a:ext cx="5211763" cy="2654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V="1">
            <a:off x="7010400" y="4572000"/>
            <a:ext cx="0" cy="1143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6096000" y="5715000"/>
            <a:ext cx="914400" cy="457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010400" y="5715000"/>
            <a:ext cx="1371600" cy="457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162800" y="45720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E</a:t>
            </a:r>
            <a:r>
              <a:rPr lang="en-US" sz="2400" b="1" baseline="-25000" dirty="0">
                <a:latin typeface="+mj-lt"/>
              </a:rPr>
              <a:t>0</a:t>
            </a:r>
            <a:endParaRPr lang="en-US" sz="2400" b="1" dirty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943600" y="55626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B</a:t>
            </a:r>
            <a:r>
              <a:rPr lang="en-US" sz="2400" b="1" baseline="-25000" dirty="0">
                <a:latin typeface="+mj-lt"/>
              </a:rPr>
              <a:t>0</a:t>
            </a:r>
            <a:endParaRPr lang="en-US" sz="2400" b="1" dirty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20000" y="593913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k</a:t>
            </a:r>
          </a:p>
        </p:txBody>
      </p:sp>
    </p:spTree>
    <p:extLst>
      <p:ext uri="{BB962C8B-B14F-4D97-AF65-F5344CB8AC3E}">
        <p14:creationId xmlns:p14="http://schemas.microsoft.com/office/powerpoint/2010/main" val="11340949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03/04/2022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04800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Transverse electric and magnetic waves  (TEM)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3230415"/>
              </p:ext>
            </p:extLst>
          </p:nvPr>
        </p:nvGraphicFramePr>
        <p:xfrm>
          <a:off x="730250" y="838200"/>
          <a:ext cx="7683500" cy="21939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61" name="Equation" r:id="rId3" imgW="5270400" imgH="1485720" progId="Equation.DSMT4">
                  <p:embed/>
                </p:oleObj>
              </mc:Choice>
              <mc:Fallback>
                <p:oleObj name="Equation" r:id="rId3" imgW="5270400" imgH="1485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250" y="838200"/>
                        <a:ext cx="7683500" cy="219390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Arrow Connector 6"/>
          <p:cNvCxnSpPr/>
          <p:nvPr/>
        </p:nvCxnSpPr>
        <p:spPr>
          <a:xfrm flipV="1">
            <a:off x="7010400" y="3505200"/>
            <a:ext cx="0" cy="1143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6096000" y="4648200"/>
            <a:ext cx="914400" cy="457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7010400" y="4648200"/>
            <a:ext cx="1371600" cy="457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162800" y="35052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E</a:t>
            </a:r>
            <a:r>
              <a:rPr lang="en-US" sz="2400" b="1" baseline="-25000" dirty="0">
                <a:latin typeface="+mj-lt"/>
              </a:rPr>
              <a:t>0</a:t>
            </a:r>
            <a:endParaRPr lang="en-US" sz="2400" b="1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43600" y="44958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B</a:t>
            </a:r>
            <a:r>
              <a:rPr lang="en-US" sz="2400" b="1" baseline="-25000" dirty="0">
                <a:latin typeface="+mj-lt"/>
              </a:rPr>
              <a:t>0</a:t>
            </a:r>
            <a:endParaRPr lang="en-US" sz="2400" b="1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20000" y="487233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k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04800" y="3505200"/>
            <a:ext cx="5181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TEM modes describe electromagnetic waves in lossless media and vacuum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447800" y="4953000"/>
            <a:ext cx="220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 real </a:t>
            </a:r>
          </a:p>
          <a:p>
            <a:r>
              <a:rPr lang="en-US" sz="2400" i="1" dirty="0">
                <a:latin typeface="Symbol" pitchFamily="18" charset="2"/>
              </a:rPr>
              <a:t>e, m</a:t>
            </a:r>
            <a:r>
              <a:rPr lang="en-US" sz="2400" i="1" dirty="0"/>
              <a:t>, n, k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045629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03/04/2022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Effects of complex dielectric; fields near the surface on an ideal conductor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07401"/>
              </p:ext>
            </p:extLst>
          </p:nvPr>
        </p:nvGraphicFramePr>
        <p:xfrm>
          <a:off x="381000" y="906786"/>
          <a:ext cx="7646987" cy="544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275" name="Equation" r:id="rId3" imgW="3416040" imgH="2489040" progId="Equation.DSMT4">
                  <p:embed/>
                </p:oleObj>
              </mc:Choice>
              <mc:Fallback>
                <p:oleObj name="Equation" r:id="rId3" imgW="3416040" imgH="248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906786"/>
                        <a:ext cx="7646987" cy="544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934609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16691</TotalTime>
  <Words>893</Words>
  <Application>Microsoft Office PowerPoint</Application>
  <PresentationFormat>On-screen Show (4:3)</PresentationFormat>
  <Paragraphs>243</Paragraphs>
  <Slides>30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</vt:lpstr>
      <vt:lpstr>Calibri</vt:lpstr>
      <vt:lpstr>Symbol</vt:lpstr>
      <vt:lpstr>Office Theme</vt:lpstr>
      <vt:lpstr>Equation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928</cp:revision>
  <cp:lastPrinted>2020-02-25T14:30:20Z</cp:lastPrinted>
  <dcterms:created xsi:type="dcterms:W3CDTF">2012-01-10T18:32:24Z</dcterms:created>
  <dcterms:modified xsi:type="dcterms:W3CDTF">2022-03-04T16:39:49Z</dcterms:modified>
</cp:coreProperties>
</file>