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375" r:id="rId3"/>
    <p:sldId id="398" r:id="rId4"/>
    <p:sldId id="357" r:id="rId5"/>
    <p:sldId id="358" r:id="rId6"/>
    <p:sldId id="359" r:id="rId7"/>
    <p:sldId id="360" r:id="rId8"/>
    <p:sldId id="361" r:id="rId9"/>
    <p:sldId id="362" r:id="rId10"/>
    <p:sldId id="363" r:id="rId11"/>
    <p:sldId id="364" r:id="rId12"/>
    <p:sldId id="365" r:id="rId13"/>
    <p:sldId id="399" r:id="rId14"/>
    <p:sldId id="366" r:id="rId15"/>
    <p:sldId id="372" r:id="rId16"/>
    <p:sldId id="379" r:id="rId17"/>
    <p:sldId id="380" r:id="rId18"/>
    <p:sldId id="385" r:id="rId19"/>
    <p:sldId id="386" r:id="rId20"/>
    <p:sldId id="387" r:id="rId21"/>
    <p:sldId id="381" r:id="rId22"/>
    <p:sldId id="389" r:id="rId23"/>
    <p:sldId id="382" r:id="rId24"/>
    <p:sldId id="383" r:id="rId25"/>
    <p:sldId id="384" r:id="rId26"/>
    <p:sldId id="388" r:id="rId27"/>
    <p:sldId id="367" r:id="rId28"/>
    <p:sldId id="368" r:id="rId29"/>
    <p:sldId id="369" r:id="rId30"/>
    <p:sldId id="370" r:id="rId31"/>
    <p:sldId id="371" r:id="rId32"/>
    <p:sldId id="373" r:id="rId33"/>
    <p:sldId id="374"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6" autoAdjust="0"/>
    <p:restoredTop sz="86389" autoAdjust="0"/>
  </p:normalViewPr>
  <p:slideViewPr>
    <p:cSldViewPr>
      <p:cViewPr varScale="1">
        <p:scale>
          <a:sx n="70" d="100"/>
          <a:sy n="70" d="100"/>
        </p:scale>
        <p:origin x="1565" y="58"/>
      </p:cViewPr>
      <p:guideLst>
        <p:guide orient="horz" pos="2160"/>
        <p:guide pos="2880"/>
      </p:guideLst>
    </p:cSldViewPr>
  </p:slideViewPr>
  <p:outlineViewPr>
    <p:cViewPr>
      <p:scale>
        <a:sx n="33" d="100"/>
        <a:sy n="33" d="100"/>
      </p:scale>
      <p:origin x="0" y="-1685"/>
    </p:cViewPr>
  </p:outlineViewPr>
  <p:notesTextViewPr>
    <p:cViewPr>
      <p:scale>
        <a:sx n="3" d="2"/>
        <a:sy n="3" d="2"/>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2.wmf"/><Relationship Id="rId4"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3/29/2022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3/29/2022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focus on radiation from sources with pure harmonic time dependence with frequency </a:t>
            </a:r>
            <a:r>
              <a:rPr lang="en-US" dirty="0">
                <a:latin typeface="+mn-lt"/>
              </a:rPr>
              <a:t>omega,</a:t>
            </a:r>
            <a:r>
              <a:rPr lang="en-US" baseline="0" dirty="0">
                <a:latin typeface="+mn-lt"/>
              </a:rPr>
              <a:t> considering effects of superposition of multiple such sources (leading to interference) and also considering (re)radiation due to scattering of electromagnetic waves.</a:t>
            </a:r>
            <a:endParaRPr lang="en-US" dirty="0">
              <a:latin typeface="+mn-lt"/>
            </a:endParaRPr>
          </a:p>
          <a:p>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plots of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2928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several antennas, in this case each antenna</a:t>
            </a:r>
            <a:r>
              <a:rPr lang="en-US" baseline="0" dirty="0"/>
              <a:t> is oriented along the z-axis and 2N+1 of them are</a:t>
            </a:r>
            <a:r>
              <a:rPr lang="en-US" dirty="0"/>
              <a:t> arranged in a line along the x-axis.</a:t>
            </a:r>
          </a:p>
        </p:txBody>
      </p:sp>
      <p:sp>
        <p:nvSpPr>
          <p:cNvPr id="4" name="Slide Number Placeholder 3"/>
          <p:cNvSpPr>
            <a:spLocks noGrp="1"/>
          </p:cNvSpPr>
          <p:nvPr>
            <p:ph type="sldNum" sz="quarter" idx="10"/>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573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the same equations as before, keeping the leading terms for the limit that </a:t>
            </a:r>
            <a:r>
              <a:rPr lang="en-US" i="1" baseline="0" dirty="0" err="1"/>
              <a:t>kr</a:t>
            </a:r>
            <a:r>
              <a:rPr lang="en-US" baseline="0" dirty="0" err="1">
                <a:sym typeface="Wingdings" panose="05000000000000000000" pitchFamily="2" charset="2"/>
              </a:rPr>
              <a:t>infinity</a:t>
            </a:r>
            <a:r>
              <a:rPr lang="en-US" baseline="0" dirty="0">
                <a:sym typeface="Wingdings" panose="05000000000000000000" pitchFamily="2" charset="2"/>
              </a:rPr>
              <a:t>.   Here we see that the x-axis dependence involves evaluating a geometric series which can be done analytically as shown.</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53460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Carrying out the integrations</a:t>
            </a:r>
            <a:r>
              <a:rPr lang="en-US" baseline="0" dirty="0"/>
              <a:t> and simplifying the expressions, we get the results.   The plots here refer to phi=0,  which corresponds to the observation of the radiation along the x-axis.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7748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 for another case.    Obviously, there is</a:t>
            </a:r>
            <a:r>
              <a:rPr lang="en-US" baseline="0" dirty="0"/>
              <a:t> a lot of variety with antenna arrays which are used extensively for communications and other technologies.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26605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radiation source – that is re-radiation  from matter</a:t>
            </a:r>
            <a:r>
              <a:rPr lang="en-US" baseline="0" dirty="0"/>
              <a:t> interacting with light (such as sunlight).   Here we will simplify the analysis and assume that the matter is in the form of uniform sphere.    This topic is covered in Chapter 10 of Jackson.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50594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incident light is in the form of an ideal</a:t>
            </a:r>
            <a:r>
              <a:rPr lang="en-US" baseline="0" dirty="0"/>
              <a:t> plane wave, and analyze the re-radiated light as a spherical wave far from the particle itself.   The unit vectors epsilon_0 and epsilon reference the incident polarization of the light and the scattered polarization direction of the light, respectively.     The cross section is defined as the scattered power per unit incident power.</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50468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source</a:t>
            </a:r>
            <a:r>
              <a:rPr lang="en-US" baseline="0" dirty="0"/>
              <a:t> of re-radiation, we need to recall how a spherical dielectric of radius a interacts with a constant electric field.   We can use the results we obtained in Chapter 4 when we considered the situation as an electrostatic boundary value problem.     Here the z direction is the direction of the incident electric field, not the wave vector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247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from the electrostatic case discussed previously.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9123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results obtained previously</a:t>
            </a:r>
            <a:r>
              <a:rPr lang="en-US" baseline="0" dirty="0"/>
              <a:t> for the electrostatic problem.</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31133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assigned homework deals</a:t>
            </a:r>
            <a:r>
              <a:rPr lang="en-US" baseline="0" dirty="0"/>
              <a:t> with radiation from an antenna with a slightly different configuration than covered in the textbook and in the lecture notes.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215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back to the scattering problem, assuming that the same mathematics can be translated to this case</a:t>
            </a:r>
            <a:r>
              <a:rPr lang="en-US" baseline="0" dirty="0"/>
              <a:t> --     Here we have used bold epsilon to reference the polarization directions.    These directions are always perpendicular to the light propagation directions.     The not bold epsilons indicate the permittivity functions which are functions of the harmonic frequency of the light involved.     The final result was derived by Lord Raleigh.</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70721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Lord Rayleigh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43315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analysis, we consider the case where the incident wavevector (along</a:t>
            </a:r>
            <a:r>
              <a:rPr lang="en-US" baseline="0" dirty="0"/>
              <a:t> the vertical axis) and the polarization  direction (epsilon0) are in the same plane as the observed scattered light (direction of \hat{r}).    In this case , the dot product of the incident and scattered polarizations give a factor of cos(theta) as show.</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8660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incident wavevector (along</a:t>
            </a:r>
            <a:r>
              <a:rPr lang="en-US" baseline="0" dirty="0"/>
              <a:t> the vertical axis) and the observed scattered light (direction of \hat{r}) are as before and again define the scattering plane.   However, the polarization  direction of incident light (epsilon0) and the polarization direction of the scattered light (epsilon) are both perpendicular to the scattering plane and thus are parallel to each other, given 1 for their dot product.      The last result indicates the cross section of the total scattered light assuming both polarizations are equally likely.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3647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shows the angular dependence of the scattered light as a function of the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2309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angular dependence of the scattered light,</a:t>
            </a:r>
            <a:r>
              <a:rPr lang="en-US" baseline="0" dirty="0"/>
              <a:t> Raleigh scattering depends of the wavevector as </a:t>
            </a:r>
            <a:r>
              <a:rPr lang="en-US" i="1" baseline="0" dirty="0"/>
              <a:t>k</a:t>
            </a:r>
            <a:r>
              <a:rPr lang="en-US" baseline="30000" dirty="0"/>
              <a:t>4 </a:t>
            </a:r>
            <a:r>
              <a:rPr lang="en-US" baseline="0" dirty="0"/>
              <a:t>which has the corresponding wavelength dependence indicated on this slide.       The figure from the web shows the variation of wavelength for visible light.   The analysis of Raleigh scattering thus tells us why the sky at mid day is blue and why it tends to be red at sun rise and sunset.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29129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go over material presented</a:t>
            </a:r>
            <a:r>
              <a:rPr lang="en-US" baseline="0" dirty="0"/>
              <a:t> in Section 9.7 of your textbook.     I have personally never used this formalism, but recognize it as a powerful tool for analyzing fields from localized sources in terms of the fields themselves rather than using scalar and vector and scalar potentials.  Please review this material as </a:t>
            </a:r>
            <a:r>
              <a:rPr lang="en-US" baseline="0"/>
              <a:t>time permits.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3514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72387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01585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57222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74996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14010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50899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3193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that we have been using for the time Fourier</a:t>
            </a:r>
            <a:r>
              <a:rPr lang="en-US" baseline="0" dirty="0"/>
              <a:t> transforms of the scalar and vector potentials due to their corresponding Fourier transforms of the charge and current densities.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5218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consider an antenna.     For convenience, we are using a slightly different notation from the previous lecture as noted at the top of the slide.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79702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indicates how the current varies along the z axis of the antenna for the center-fed</a:t>
            </a:r>
            <a:r>
              <a:rPr lang="en-US" baseline="0" dirty="0"/>
              <a:t> configuration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25145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vector</a:t>
            </a:r>
            <a:r>
              <a:rPr lang="en-US" baseline="0" dirty="0"/>
              <a:t> potential far from the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24692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evaluating the power per</a:t>
            </a:r>
            <a:r>
              <a:rPr lang="en-US" baseline="0" dirty="0"/>
              <a:t> unit solid angle.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32241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a:t>
            </a:r>
            <a:r>
              <a:rPr lang="en-US" baseline="0" dirty="0"/>
              <a:t> distribution as a function of angle for this case.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1566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03/30/2022</a:t>
            </a:r>
            <a:endParaRPr lang="en-US" dirty="0"/>
          </a:p>
        </p:txBody>
      </p:sp>
      <p:sp>
        <p:nvSpPr>
          <p:cNvPr id="5" name="Footer Placeholder 4"/>
          <p:cNvSpPr>
            <a:spLocks noGrp="1"/>
          </p:cNvSpPr>
          <p:nvPr>
            <p:ph type="ftr" sz="quarter" idx="11"/>
          </p:nvPr>
        </p:nvSpPr>
        <p:spPr/>
        <p:txBody>
          <a:bodyPr/>
          <a:lstStyle/>
          <a:p>
            <a:r>
              <a:rPr lang="en-US"/>
              <a:t>PHY 712  Spring 2022 --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03/30/2022</a:t>
            </a:r>
            <a:endParaRPr lang="en-US" dirty="0"/>
          </a:p>
        </p:txBody>
      </p:sp>
      <p:sp>
        <p:nvSpPr>
          <p:cNvPr id="5" name="Footer Placeholder 4"/>
          <p:cNvSpPr>
            <a:spLocks noGrp="1"/>
          </p:cNvSpPr>
          <p:nvPr>
            <p:ph type="ftr" sz="quarter" idx="11"/>
          </p:nvPr>
        </p:nvSpPr>
        <p:spPr/>
        <p:txBody>
          <a:bodyPr/>
          <a:lstStyle/>
          <a:p>
            <a:r>
              <a:rPr lang="en-US"/>
              <a:t>PHY 712  Spring 2022 --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03/30/2022</a:t>
            </a:r>
            <a:endParaRPr lang="en-US" dirty="0"/>
          </a:p>
        </p:txBody>
      </p:sp>
      <p:sp>
        <p:nvSpPr>
          <p:cNvPr id="5" name="Footer Placeholder 4"/>
          <p:cNvSpPr>
            <a:spLocks noGrp="1"/>
          </p:cNvSpPr>
          <p:nvPr>
            <p:ph type="ftr" sz="quarter" idx="11"/>
          </p:nvPr>
        </p:nvSpPr>
        <p:spPr/>
        <p:txBody>
          <a:bodyPr/>
          <a:lstStyle/>
          <a:p>
            <a:r>
              <a:rPr lang="en-US"/>
              <a:t>PHY 712  Spring 2022 --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03/30/2022</a:t>
            </a:r>
            <a:endParaRPr lang="en-US" dirty="0"/>
          </a:p>
        </p:txBody>
      </p:sp>
      <p:sp>
        <p:nvSpPr>
          <p:cNvPr id="5" name="Footer Placeholder 4"/>
          <p:cNvSpPr>
            <a:spLocks noGrp="1"/>
          </p:cNvSpPr>
          <p:nvPr>
            <p:ph type="ftr" sz="quarter" idx="11"/>
          </p:nvPr>
        </p:nvSpPr>
        <p:spPr/>
        <p:txBody>
          <a:bodyPr/>
          <a:lstStyle/>
          <a:p>
            <a:r>
              <a:rPr lang="en-US"/>
              <a:t>PHY 712  Spring 2022 --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03/30/2022</a:t>
            </a:r>
            <a:endParaRPr lang="en-US" dirty="0"/>
          </a:p>
        </p:txBody>
      </p:sp>
      <p:sp>
        <p:nvSpPr>
          <p:cNvPr id="5" name="Footer Placeholder 4"/>
          <p:cNvSpPr>
            <a:spLocks noGrp="1"/>
          </p:cNvSpPr>
          <p:nvPr>
            <p:ph type="ftr" sz="quarter" idx="11"/>
          </p:nvPr>
        </p:nvSpPr>
        <p:spPr/>
        <p:txBody>
          <a:bodyPr/>
          <a:lstStyle/>
          <a:p>
            <a:r>
              <a:rPr lang="en-US"/>
              <a:t>PHY 712  Spring 2022 --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03/30/2022</a:t>
            </a:r>
            <a:endParaRPr lang="en-US" dirty="0"/>
          </a:p>
        </p:txBody>
      </p:sp>
      <p:sp>
        <p:nvSpPr>
          <p:cNvPr id="6" name="Footer Placeholder 5"/>
          <p:cNvSpPr>
            <a:spLocks noGrp="1"/>
          </p:cNvSpPr>
          <p:nvPr>
            <p:ph type="ftr" sz="quarter" idx="11"/>
          </p:nvPr>
        </p:nvSpPr>
        <p:spPr/>
        <p:txBody>
          <a:bodyPr/>
          <a:lstStyle/>
          <a:p>
            <a:r>
              <a:rPr lang="en-US"/>
              <a:t>PHY 712  Spring 2022 --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03/30/2022</a:t>
            </a:r>
            <a:endParaRPr lang="en-US" dirty="0"/>
          </a:p>
        </p:txBody>
      </p:sp>
      <p:sp>
        <p:nvSpPr>
          <p:cNvPr id="8" name="Footer Placeholder 7"/>
          <p:cNvSpPr>
            <a:spLocks noGrp="1"/>
          </p:cNvSpPr>
          <p:nvPr>
            <p:ph type="ftr" sz="quarter" idx="11"/>
          </p:nvPr>
        </p:nvSpPr>
        <p:spPr/>
        <p:txBody>
          <a:bodyPr/>
          <a:lstStyle/>
          <a:p>
            <a:r>
              <a:rPr lang="en-US"/>
              <a:t>PHY 712  Spring 2022 -- Lecture 23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03/30/2022</a:t>
            </a:r>
            <a:endParaRPr lang="en-US" dirty="0"/>
          </a:p>
        </p:txBody>
      </p:sp>
      <p:sp>
        <p:nvSpPr>
          <p:cNvPr id="4" name="Footer Placeholder 3"/>
          <p:cNvSpPr>
            <a:spLocks noGrp="1"/>
          </p:cNvSpPr>
          <p:nvPr>
            <p:ph type="ftr" sz="quarter" idx="11"/>
          </p:nvPr>
        </p:nvSpPr>
        <p:spPr/>
        <p:txBody>
          <a:bodyPr/>
          <a:lstStyle/>
          <a:p>
            <a:r>
              <a:rPr lang="en-US"/>
              <a:t>PHY 712  Spring 2022 -- Lecture 23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03/30/2022</a:t>
            </a:r>
            <a:endParaRPr lang="en-US" dirty="0"/>
          </a:p>
        </p:txBody>
      </p:sp>
      <p:sp>
        <p:nvSpPr>
          <p:cNvPr id="6" name="Footer Placeholder 5"/>
          <p:cNvSpPr>
            <a:spLocks noGrp="1"/>
          </p:cNvSpPr>
          <p:nvPr>
            <p:ph type="ftr" sz="quarter" idx="11"/>
          </p:nvPr>
        </p:nvSpPr>
        <p:spPr/>
        <p:txBody>
          <a:bodyPr/>
          <a:lstStyle/>
          <a:p>
            <a:r>
              <a:rPr lang="en-US"/>
              <a:t>PHY 712  Spring 2022 --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03/30/2022</a:t>
            </a:r>
            <a:endParaRPr lang="en-US" dirty="0"/>
          </a:p>
        </p:txBody>
      </p:sp>
      <p:sp>
        <p:nvSpPr>
          <p:cNvPr id="6" name="Footer Placeholder 5"/>
          <p:cNvSpPr>
            <a:spLocks noGrp="1"/>
          </p:cNvSpPr>
          <p:nvPr>
            <p:ph type="ftr" sz="quarter" idx="11"/>
          </p:nvPr>
        </p:nvSpPr>
        <p:spPr/>
        <p:txBody>
          <a:bodyPr/>
          <a:lstStyle/>
          <a:p>
            <a:r>
              <a:rPr lang="en-US"/>
              <a:t>PHY 712  Spring 2022 --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03/30/2022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23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png"/><Relationship Id="rId5" Type="http://schemas.openxmlformats.org/officeDocument/2006/relationships/image" Target="../media/image14.wmf"/><Relationship Id="rId10"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3.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32.w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8.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35.wmf"/><Relationship Id="rId4" Type="http://schemas.openxmlformats.org/officeDocument/2006/relationships/oleObject" Target="../embeddings/oleObject26.bin"/><Relationship Id="rId9"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9.xml"/><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0.png"/><Relationship Id="rId5" Type="http://schemas.openxmlformats.org/officeDocument/2006/relationships/image" Target="../media/image38.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5.wmf"/><Relationship Id="rId3" Type="http://schemas.openxmlformats.org/officeDocument/2006/relationships/notesSlide" Target="../notesSlides/notesSlide20.xml"/><Relationship Id="rId7" Type="http://schemas.openxmlformats.org/officeDocument/2006/relationships/image" Target="../media/image42.wmf"/><Relationship Id="rId12"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2.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3.wmf"/><Relationship Id="rId1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8.jfif"/><Relationship Id="rId4" Type="http://schemas.openxmlformats.org/officeDocument/2006/relationships/hyperlink" Target="https://www.britannica.com/biography/John-William-Strutt-3rd-Baron-Rayleigh" TargetMode="Externa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3.wmf"/><Relationship Id="rId3" Type="http://schemas.openxmlformats.org/officeDocument/2006/relationships/notesSlide" Target="../notesSlides/notesSlide22.xml"/><Relationship Id="rId7" Type="http://schemas.openxmlformats.org/officeDocument/2006/relationships/image" Target="../media/image50.wmf"/><Relationship Id="rId12"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8.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5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8.wmf"/><Relationship Id="rId3" Type="http://schemas.openxmlformats.org/officeDocument/2006/relationships/notesSlide" Target="../notesSlides/notesSlide23.xml"/><Relationship Id="rId7" Type="http://schemas.openxmlformats.org/officeDocument/2006/relationships/image" Target="../media/image55.wmf"/><Relationship Id="rId12"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3.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6.wmf"/><Relationship Id="rId1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2.wmf"/><Relationship Id="rId3" Type="http://schemas.openxmlformats.org/officeDocument/2006/relationships/notesSlide" Target="../notesSlides/notesSlide24.xml"/><Relationship Id="rId7" Type="http://schemas.openxmlformats.org/officeDocument/2006/relationships/image" Target="../media/image61.wmf"/><Relationship Id="rId12"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9.bin"/><Relationship Id="rId11" Type="http://schemas.openxmlformats.org/officeDocument/2006/relationships/image" Target="../media/image58.wmf"/><Relationship Id="rId5" Type="http://schemas.openxmlformats.org/officeDocument/2006/relationships/image" Target="../media/image60.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7.wmf"/><Relationship Id="rId1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6.jp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64.wmf"/><Relationship Id="rId5" Type="http://schemas.openxmlformats.org/officeDocument/2006/relationships/oleObject" Target="../embeddings/oleObject53.bin"/><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5.bin"/><Relationship Id="rId5" Type="http://schemas.openxmlformats.org/officeDocument/2006/relationships/image" Target="../media/image67.wmf"/><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7.bin"/><Relationship Id="rId5" Type="http://schemas.openxmlformats.org/officeDocument/2006/relationships/image" Target="../media/image69.wmf"/><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9.bin"/><Relationship Id="rId5" Type="http://schemas.openxmlformats.org/officeDocument/2006/relationships/image" Target="../media/image71.wmf"/><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61.bin"/><Relationship Id="rId5" Type="http://schemas.openxmlformats.org/officeDocument/2006/relationships/image" Target="../media/image73.wmf"/><Relationship Id="rId4"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75.wmf"/><Relationship Id="rId4" Type="http://schemas.openxmlformats.org/officeDocument/2006/relationships/oleObject" Target="../embeddings/oleObject62.bin"/></Relationships>
</file>

<file path=ppt/slides/_rels/slide3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31.xml"/><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64.bin"/><Relationship Id="rId5" Type="http://schemas.openxmlformats.org/officeDocument/2006/relationships/image" Target="../media/image76.wmf"/><Relationship Id="rId4" Type="http://schemas.openxmlformats.org/officeDocument/2006/relationships/oleObject" Target="../embeddings/oleObject63.bin"/><Relationship Id="rId9" Type="http://schemas.openxmlformats.org/officeDocument/2006/relationships/image" Target="../media/image79.png"/></Relationships>
</file>

<file path=ppt/slides/_rels/slide33.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notesSlide" Target="../notesSlides/notesSlide32.xml"/><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76.wmf"/><Relationship Id="rId5" Type="http://schemas.openxmlformats.org/officeDocument/2006/relationships/oleObject" Target="../embeddings/oleObject65.bin"/><Relationship Id="rId10"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9144000" cy="4278094"/>
          </a:xfrm>
          <a:prstGeom prst="rect">
            <a:avLst/>
          </a:prstGeom>
          <a:noFill/>
          <a:ln>
            <a:noFill/>
          </a:ln>
        </p:spPr>
        <p:txBody>
          <a:bodyPr wrap="square" rtlCol="0">
            <a:spAutoFit/>
          </a:bodyPr>
          <a:lstStyle/>
          <a:p>
            <a:pPr algn="ctr"/>
            <a:r>
              <a:rPr lang="en-US" sz="3200" b="1" dirty="0"/>
              <a:t>PHY 712 Electrodynamics</a:t>
            </a:r>
          </a:p>
          <a:p>
            <a:pPr algn="ctr"/>
            <a:r>
              <a:rPr lang="en-US" sz="3200" b="1" dirty="0"/>
              <a:t>11-11:50 AM  MWF  in Olin 103</a:t>
            </a:r>
          </a:p>
          <a:p>
            <a:pPr algn="ctr"/>
            <a:endParaRPr lang="en-US" sz="3200" b="1" dirty="0"/>
          </a:p>
          <a:p>
            <a:pPr algn="ctr"/>
            <a:r>
              <a:rPr lang="en-US" sz="3200" b="1" dirty="0"/>
              <a:t>Notes for Lecture 23:</a:t>
            </a:r>
            <a:endParaRPr lang="en-US" sz="3200" b="1" dirty="0">
              <a:solidFill>
                <a:schemeClr val="folHlink"/>
              </a:solidFill>
            </a:endParaRPr>
          </a:p>
          <a:p>
            <a:pPr marL="457200" lvl="2">
              <a:spcBef>
                <a:spcPct val="50000"/>
              </a:spcBef>
            </a:pPr>
            <a:r>
              <a:rPr lang="en-US" sz="3200" b="1" dirty="0">
                <a:solidFill>
                  <a:schemeClr val="folHlink"/>
                </a:solidFill>
              </a:rPr>
              <a:t>Complete reading of Chap. 9 &amp; 10</a:t>
            </a:r>
          </a:p>
          <a:p>
            <a:pPr marL="1428750" lvl="3" indent="-514350">
              <a:spcBef>
                <a:spcPct val="50000"/>
              </a:spcBef>
              <a:buFont typeface="+mj-lt"/>
              <a:buAutoNum type="alphaUcPeriod"/>
            </a:pPr>
            <a:r>
              <a:rPr lang="en-US" sz="3200" b="1" dirty="0">
                <a:solidFill>
                  <a:schemeClr val="folHlink"/>
                </a:solidFill>
              </a:rPr>
              <a:t>Superposition of radiation</a:t>
            </a:r>
          </a:p>
          <a:p>
            <a:pPr marL="1428750" lvl="3" indent="-514350">
              <a:spcBef>
                <a:spcPct val="50000"/>
              </a:spcBef>
              <a:buFont typeface="+mj-lt"/>
              <a:buAutoNum type="alphaUcPeriod"/>
            </a:pPr>
            <a:r>
              <a:rPr lang="en-US" sz="3200" b="1" dirty="0">
                <a:solidFill>
                  <a:schemeClr val="folHlink"/>
                </a:solidFill>
              </a:rPr>
              <a:t>Scattered radiation</a:t>
            </a:r>
          </a:p>
        </p:txBody>
      </p:sp>
      <p:sp>
        <p:nvSpPr>
          <p:cNvPr id="6" name="Date Placeholder 5"/>
          <p:cNvSpPr>
            <a:spLocks noGrp="1"/>
          </p:cNvSpPr>
          <p:nvPr>
            <p:ph type="dt" sz="half" idx="10"/>
          </p:nvPr>
        </p:nvSpPr>
        <p:spPr/>
        <p:txBody>
          <a:bodyPr/>
          <a:lstStyle/>
          <a:p>
            <a:r>
              <a:rPr lang="en-US"/>
              <a:t>03/30/2022</a:t>
            </a:r>
            <a:endParaRPr lang="en-US" dirty="0"/>
          </a:p>
        </p:txBody>
      </p:sp>
      <p:sp>
        <p:nvSpPr>
          <p:cNvPr id="7" name="Footer Placeholder 6"/>
          <p:cNvSpPr>
            <a:spLocks noGrp="1"/>
          </p:cNvSpPr>
          <p:nvPr>
            <p:ph type="ftr" sz="quarter" idx="11"/>
          </p:nvPr>
        </p:nvSpPr>
        <p:spPr/>
        <p:txBody>
          <a:bodyPr/>
          <a:lstStyle/>
          <a:p>
            <a:r>
              <a:rPr lang="en-US"/>
              <a:t>PHY 712  Spring 2022 -- Lecture 23</a:t>
            </a:r>
            <a:endParaRPr lang="en-US" dirty="0"/>
          </a:p>
        </p:txBody>
      </p:sp>
      <p:sp>
        <p:nvSpPr>
          <p:cNvPr id="8" name="Slide Number Placeholder 7"/>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12" name="Object 11"/>
          <p:cNvGraphicFramePr>
            <a:graphicFrameLocks noChangeAspect="1"/>
          </p:cNvGraphicFramePr>
          <p:nvPr>
            <p:extLst>
              <p:ext uri="{D42A27DB-BD31-4B8C-83A1-F6EECF244321}">
                <p14:modId xmlns:p14="http://schemas.microsoft.com/office/powerpoint/2010/main" val="3227159497"/>
              </p:ext>
            </p:extLst>
          </p:nvPr>
        </p:nvGraphicFramePr>
        <p:xfrm>
          <a:off x="762000" y="685800"/>
          <a:ext cx="6219196" cy="1214437"/>
        </p:xfrm>
        <a:graphic>
          <a:graphicData uri="http://schemas.openxmlformats.org/presentationml/2006/ole">
            <mc:AlternateContent xmlns:mc="http://schemas.openxmlformats.org/markup-compatibility/2006">
              <mc:Choice xmlns:v="urn:schemas-microsoft-com:vml" Requires="v">
                <p:oleObj spid="_x0000_s154826" name="数式" r:id="rId4" imgW="2412720" imgH="469800" progId="Equation.3">
                  <p:embed/>
                </p:oleObj>
              </mc:Choice>
              <mc:Fallback>
                <p:oleObj name="数式" r:id="rId4" imgW="2412720" imgH="469800" progId="Equation.3">
                  <p:embed/>
                  <p:pic>
                    <p:nvPicPr>
                      <p:cNvPr id="0" name=""/>
                      <p:cNvPicPr>
                        <a:picLocks noChangeAspect="1" noChangeArrowheads="1"/>
                      </p:cNvPicPr>
                      <p:nvPr/>
                    </p:nvPicPr>
                    <p:blipFill>
                      <a:blip r:embed="rId5"/>
                      <a:srcRect/>
                      <a:stretch>
                        <a:fillRect/>
                      </a:stretch>
                    </p:blipFill>
                    <p:spPr bwMode="auto">
                      <a:xfrm>
                        <a:off x="762000" y="685800"/>
                        <a:ext cx="6219196" cy="1214437"/>
                      </a:xfrm>
                      <a:prstGeom prst="rect">
                        <a:avLst/>
                      </a:prstGeom>
                      <a:noFill/>
                      <a:ln>
                        <a:noFill/>
                      </a:ln>
                    </p:spPr>
                  </p:pic>
                </p:oleObj>
              </mc:Fallback>
            </mc:AlternateContent>
          </a:graphicData>
        </a:graphic>
      </p:graphicFrame>
      <p:sp>
        <p:nvSpPr>
          <p:cNvPr id="13" name="TextBox 12"/>
          <p:cNvSpPr txBox="1"/>
          <p:nvPr/>
        </p:nvSpPr>
        <p:spPr>
          <a:xfrm>
            <a:off x="609600" y="55626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14" name="TextBox 13"/>
          <p:cNvSpPr txBox="1"/>
          <p:nvPr/>
        </p:nvSpPr>
        <p:spPr>
          <a:xfrm>
            <a:off x="7239000" y="5562598"/>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5" name="TextBox 14"/>
          <p:cNvSpPr txBox="1"/>
          <p:nvPr/>
        </p:nvSpPr>
        <p:spPr>
          <a:xfrm>
            <a:off x="4023360" y="5562599"/>
            <a:ext cx="838200" cy="461665"/>
          </a:xfrm>
          <a:prstGeom prst="rect">
            <a:avLst/>
          </a:prstGeom>
          <a:noFill/>
        </p:spPr>
        <p:txBody>
          <a:bodyPr wrap="square" rtlCol="0">
            <a:spAutoFit/>
          </a:bodyPr>
          <a:lstStyle/>
          <a:p>
            <a:r>
              <a:rPr lang="en-US" sz="2400" b="1" i="1" dirty="0">
                <a:solidFill>
                  <a:srgbClr val="00B050"/>
                </a:solidFill>
                <a:latin typeface="+mj-lt"/>
              </a:rPr>
              <a:t>n=2</a:t>
            </a:r>
          </a:p>
        </p:txBody>
      </p:sp>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933474240"/>
              </p:ext>
            </p:extLst>
          </p:nvPr>
        </p:nvGraphicFramePr>
        <p:xfrm>
          <a:off x="3124200" y="1919598"/>
          <a:ext cx="1737360" cy="312725"/>
        </p:xfrm>
        <a:graphic>
          <a:graphicData uri="http://schemas.openxmlformats.org/presentationml/2006/ole">
            <mc:AlternateContent xmlns:mc="http://schemas.openxmlformats.org/markup-compatibility/2006">
              <mc:Choice xmlns:v="urn:schemas-microsoft-com:vml" Requires="v">
                <p:oleObj spid="_x0000_s154827" name="Equation" r:id="rId9" imgW="1269720" imgH="228600" progId="Equation.DSMT4">
                  <p:embed/>
                </p:oleObj>
              </mc:Choice>
              <mc:Fallback>
                <p:oleObj name="Equation" r:id="rId9" imgW="1269720" imgH="228600" progId="Equation.DSMT4">
                  <p:embed/>
                  <p:pic>
                    <p:nvPicPr>
                      <p:cNvPr id="0" name=""/>
                      <p:cNvPicPr/>
                      <p:nvPr/>
                    </p:nvPicPr>
                    <p:blipFill>
                      <a:blip r:embed="rId10"/>
                      <a:stretch>
                        <a:fillRect/>
                      </a:stretch>
                    </p:blipFill>
                    <p:spPr>
                      <a:xfrm>
                        <a:off x="3124200" y="1919598"/>
                        <a:ext cx="1737360" cy="312725"/>
                      </a:xfrm>
                      <a:prstGeom prst="rect">
                        <a:avLst/>
                      </a:prstGeom>
                    </p:spPr>
                  </p:pic>
                </p:oleObj>
              </mc:Fallback>
            </mc:AlternateContent>
          </a:graphicData>
        </a:graphic>
      </p:graphicFrame>
      <p:sp>
        <p:nvSpPr>
          <p:cNvPr id="20" name="Date Placeholder 19"/>
          <p:cNvSpPr>
            <a:spLocks noGrp="1"/>
          </p:cNvSpPr>
          <p:nvPr>
            <p:ph type="dt" sz="half" idx="10"/>
          </p:nvPr>
        </p:nvSpPr>
        <p:spPr/>
        <p:txBody>
          <a:bodyPr/>
          <a:lstStyle/>
          <a:p>
            <a:r>
              <a:rPr lang="en-US"/>
              <a:t>03/30/2022</a:t>
            </a:r>
            <a:endParaRPr lang="en-US" dirty="0"/>
          </a:p>
        </p:txBody>
      </p:sp>
      <p:sp>
        <p:nvSpPr>
          <p:cNvPr id="21" name="Footer Placeholder 20"/>
          <p:cNvSpPr>
            <a:spLocks noGrp="1"/>
          </p:cNvSpPr>
          <p:nvPr>
            <p:ph type="ftr" sz="quarter" idx="11"/>
          </p:nvPr>
        </p:nvSpPr>
        <p:spPr/>
        <p:txBody>
          <a:bodyPr/>
          <a:lstStyle/>
          <a:p>
            <a:r>
              <a:rPr lang="en-US"/>
              <a:t>PHY 712  Spring 2022 -- Lecture 23</a:t>
            </a:r>
            <a:endParaRPr lang="en-US" dirty="0"/>
          </a:p>
        </p:txBody>
      </p:sp>
      <p:sp>
        <p:nvSpPr>
          <p:cNvPr id="22" name="Slide Number Placeholder 21"/>
          <p:cNvSpPr>
            <a:spLocks noGrp="1"/>
          </p:cNvSpPr>
          <p:nvPr>
            <p:ph type="sldNum" sz="quarter" idx="12"/>
          </p:nvPr>
        </p:nvSpPr>
        <p:spPr/>
        <p:txBody>
          <a:bodyPr/>
          <a:lstStyle/>
          <a:p>
            <a:fld id="{CE368B07-CEBF-4C80-90AF-53B34FA04CF3}" type="slidenum">
              <a:rPr lang="en-US" smtClean="0"/>
              <a:t>10</a:t>
            </a:fld>
            <a:endParaRPr lang="en-US" dirty="0"/>
          </a:p>
        </p:txBody>
      </p:sp>
    </p:spTree>
    <p:extLst>
      <p:ext uri="{BB962C8B-B14F-4D97-AF65-F5344CB8AC3E}">
        <p14:creationId xmlns:p14="http://schemas.microsoft.com/office/powerpoint/2010/main" val="332075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228600"/>
            <a:ext cx="7162800" cy="4800600"/>
            <a:chOff x="533400" y="228600"/>
            <a:chExt cx="7162800" cy="4800600"/>
          </a:xfrm>
        </p:grpSpPr>
        <p:sp>
          <p:nvSpPr>
            <p:cNvPr id="9" name="TextBox 8"/>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a:t>
              </a:r>
            </a:p>
          </p:txBody>
        </p:sp>
        <p:sp>
          <p:nvSpPr>
            <p:cNvPr id="10" name="Can 9"/>
            <p:cNvSpPr/>
            <p:nvPr/>
          </p:nvSpPr>
          <p:spPr>
            <a:xfrm>
              <a:off x="36576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54864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44958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981200" y="169926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8575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771900" y="766466"/>
              <a:ext cx="0" cy="4031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2933700"/>
              <a:ext cx="640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1524000"/>
              <a:ext cx="5410200" cy="281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381000" cy="461665"/>
            </a:xfrm>
            <a:prstGeom prst="rect">
              <a:avLst/>
            </a:prstGeom>
            <a:noFill/>
          </p:spPr>
          <p:txBody>
            <a:bodyPr wrap="square" rtlCol="0">
              <a:spAutoFit/>
            </a:bodyPr>
            <a:lstStyle/>
            <a:p>
              <a:r>
                <a:rPr lang="en-US" sz="2400" b="1" dirty="0">
                  <a:latin typeface="+mj-lt"/>
                </a:rPr>
                <a:t>z</a:t>
              </a:r>
            </a:p>
          </p:txBody>
        </p:sp>
        <p:sp>
          <p:nvSpPr>
            <p:cNvPr id="19" name="TextBox 18"/>
            <p:cNvSpPr txBox="1"/>
            <p:nvPr/>
          </p:nvSpPr>
          <p:spPr>
            <a:xfrm>
              <a:off x="6477000" y="1145232"/>
              <a:ext cx="381000" cy="461665"/>
            </a:xfrm>
            <a:prstGeom prst="rect">
              <a:avLst/>
            </a:prstGeom>
            <a:noFill/>
          </p:spPr>
          <p:txBody>
            <a:bodyPr wrap="square" rtlCol="0">
              <a:spAutoFit/>
            </a:bodyPr>
            <a:lstStyle/>
            <a:p>
              <a:r>
                <a:rPr lang="en-US" sz="2400" b="1" dirty="0">
                  <a:latin typeface="+mj-lt"/>
                </a:rPr>
                <a:t>y</a:t>
              </a:r>
            </a:p>
          </p:txBody>
        </p:sp>
        <p:sp>
          <p:nvSpPr>
            <p:cNvPr id="20" name="TextBox 19"/>
            <p:cNvSpPr txBox="1"/>
            <p:nvPr/>
          </p:nvSpPr>
          <p:spPr>
            <a:xfrm>
              <a:off x="7315200" y="2662535"/>
              <a:ext cx="381000" cy="461665"/>
            </a:xfrm>
            <a:prstGeom prst="rect">
              <a:avLst/>
            </a:prstGeom>
            <a:noFill/>
          </p:spPr>
          <p:txBody>
            <a:bodyPr wrap="square" rtlCol="0">
              <a:spAutoFit/>
            </a:bodyPr>
            <a:lstStyle/>
            <a:p>
              <a:r>
                <a:rPr lang="en-US" sz="2400" b="1" dirty="0">
                  <a:latin typeface="+mj-lt"/>
                </a:rPr>
                <a:t>x</a:t>
              </a:r>
            </a:p>
          </p:txBody>
        </p:sp>
        <p:sp>
          <p:nvSpPr>
            <p:cNvPr id="21" name="Left Brace 20"/>
            <p:cNvSpPr/>
            <p:nvPr/>
          </p:nvSpPr>
          <p:spPr>
            <a:xfrm>
              <a:off x="1600200" y="1752600"/>
              <a:ext cx="228600" cy="2514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066800" y="2738735"/>
              <a:ext cx="609600" cy="461665"/>
            </a:xfrm>
            <a:prstGeom prst="rect">
              <a:avLst/>
            </a:prstGeom>
            <a:noFill/>
          </p:spPr>
          <p:txBody>
            <a:bodyPr wrap="square" rtlCol="0">
              <a:spAutoFit/>
            </a:bodyPr>
            <a:lstStyle/>
            <a:p>
              <a:r>
                <a:rPr lang="en-US" sz="2400" i="1" dirty="0">
                  <a:latin typeface="+mj-lt"/>
                </a:rPr>
                <a:t>2d</a:t>
              </a:r>
            </a:p>
          </p:txBody>
        </p:sp>
        <p:sp>
          <p:nvSpPr>
            <p:cNvPr id="23" name="Left Brace 22"/>
            <p:cNvSpPr/>
            <p:nvPr/>
          </p:nvSpPr>
          <p:spPr>
            <a:xfrm rot="-5400000">
              <a:off x="4038600" y="4038600"/>
              <a:ext cx="342900" cy="800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114800" y="4567535"/>
              <a:ext cx="381000" cy="461665"/>
            </a:xfrm>
            <a:prstGeom prst="rect">
              <a:avLst/>
            </a:prstGeom>
            <a:noFill/>
          </p:spPr>
          <p:txBody>
            <a:bodyPr wrap="square" rtlCol="0">
              <a:spAutoFit/>
            </a:bodyPr>
            <a:lstStyle/>
            <a:p>
              <a:r>
                <a:rPr lang="en-US" sz="2400" i="1" dirty="0">
                  <a:latin typeface="+mj-lt"/>
                </a:rPr>
                <a:t>a</a:t>
              </a:r>
            </a:p>
          </p:txBody>
        </p:sp>
        <p:cxnSp>
          <p:nvCxnSpPr>
            <p:cNvPr id="25" name="Straight Arrow Connector 24"/>
            <p:cNvCxnSpPr/>
            <p:nvPr/>
          </p:nvCxnSpPr>
          <p:spPr>
            <a:xfrm flipV="1">
              <a:off x="3771900" y="228600"/>
              <a:ext cx="3086100" cy="2705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27520" y="302567"/>
              <a:ext cx="0" cy="221203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p:cNvCxnSpPr>
            <p:nvPr/>
          </p:nvCxnSpPr>
          <p:spPr>
            <a:xfrm flipV="1">
              <a:off x="3886200" y="2514600"/>
              <a:ext cx="2941320" cy="4191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2052935"/>
              <a:ext cx="381000" cy="461665"/>
            </a:xfrm>
            <a:prstGeom prst="rect">
              <a:avLst/>
            </a:prstGeom>
            <a:noFill/>
          </p:spPr>
          <p:txBody>
            <a:bodyPr wrap="square" rtlCol="0">
              <a:spAutoFit/>
            </a:bodyPr>
            <a:lstStyle/>
            <a:p>
              <a:r>
                <a:rPr lang="en-US" sz="2400" i="1" dirty="0">
                  <a:solidFill>
                    <a:srgbClr val="FF0000"/>
                  </a:solidFill>
                  <a:latin typeface="Symbol" pitchFamily="18" charset="2"/>
                </a:rPr>
                <a:t>q</a:t>
              </a:r>
            </a:p>
          </p:txBody>
        </p:sp>
        <p:sp>
          <p:nvSpPr>
            <p:cNvPr id="29" name="TextBox 28"/>
            <p:cNvSpPr txBox="1"/>
            <p:nvPr/>
          </p:nvSpPr>
          <p:spPr>
            <a:xfrm>
              <a:off x="5791200" y="2510135"/>
              <a:ext cx="381000" cy="461665"/>
            </a:xfrm>
            <a:prstGeom prst="rect">
              <a:avLst/>
            </a:prstGeom>
            <a:noFill/>
          </p:spPr>
          <p:txBody>
            <a:bodyPr wrap="square" rtlCol="0">
              <a:spAutoFit/>
            </a:bodyPr>
            <a:lstStyle/>
            <a:p>
              <a:r>
                <a:rPr lang="en-US" sz="2400" i="1" dirty="0">
                  <a:solidFill>
                    <a:srgbClr val="FF0000"/>
                  </a:solidFill>
                  <a:latin typeface="Symbol" pitchFamily="18" charset="2"/>
                </a:rPr>
                <a:t>f</a:t>
              </a:r>
            </a:p>
          </p:txBody>
        </p:sp>
      </p:grpSp>
      <p:graphicFrame>
        <p:nvGraphicFramePr>
          <p:cNvPr id="30" name="Object 29"/>
          <p:cNvGraphicFramePr>
            <a:graphicFrameLocks noChangeAspect="1"/>
          </p:cNvGraphicFramePr>
          <p:nvPr>
            <p:extLst>
              <p:ext uri="{D42A27DB-BD31-4B8C-83A1-F6EECF244321}">
                <p14:modId xmlns:p14="http://schemas.microsoft.com/office/powerpoint/2010/main" val="511139603"/>
              </p:ext>
            </p:extLst>
          </p:nvPr>
        </p:nvGraphicFramePr>
        <p:xfrm>
          <a:off x="446088" y="4800600"/>
          <a:ext cx="8469312" cy="1748194"/>
        </p:xfrm>
        <a:graphic>
          <a:graphicData uri="http://schemas.openxmlformats.org/presentationml/2006/ole">
            <mc:AlternateContent xmlns:mc="http://schemas.openxmlformats.org/markup-compatibility/2006">
              <mc:Choice xmlns:v="urn:schemas-microsoft-com:vml" Requires="v">
                <p:oleObj spid="_x0000_s155748" name="数式" r:id="rId4" imgW="4190760" imgH="863280" progId="Equation.3">
                  <p:embed/>
                </p:oleObj>
              </mc:Choice>
              <mc:Fallback>
                <p:oleObj name="数式" r:id="rId4" imgW="4190760" imgH="863280" progId="Equation.3">
                  <p:embed/>
                  <p:pic>
                    <p:nvPicPr>
                      <p:cNvPr id="0" name=""/>
                      <p:cNvPicPr>
                        <a:picLocks noChangeAspect="1" noChangeArrowheads="1"/>
                      </p:cNvPicPr>
                      <p:nvPr/>
                    </p:nvPicPr>
                    <p:blipFill>
                      <a:blip r:embed="rId5"/>
                      <a:srcRect/>
                      <a:stretch>
                        <a:fillRect/>
                      </a:stretch>
                    </p:blipFill>
                    <p:spPr bwMode="auto">
                      <a:xfrm>
                        <a:off x="446088" y="4800600"/>
                        <a:ext cx="8469312" cy="1748194"/>
                      </a:xfrm>
                      <a:prstGeom prst="rect">
                        <a:avLst/>
                      </a:prstGeom>
                      <a:noFill/>
                      <a:ln>
                        <a:noFill/>
                      </a:ln>
                    </p:spPr>
                  </p:pic>
                </p:oleObj>
              </mc:Fallback>
            </mc:AlternateContent>
          </a:graphicData>
        </a:graphic>
      </p:graphicFrame>
      <p:sp>
        <p:nvSpPr>
          <p:cNvPr id="31" name="Date Placeholder 30"/>
          <p:cNvSpPr>
            <a:spLocks noGrp="1"/>
          </p:cNvSpPr>
          <p:nvPr>
            <p:ph type="dt" sz="half" idx="10"/>
          </p:nvPr>
        </p:nvSpPr>
        <p:spPr/>
        <p:txBody>
          <a:bodyPr/>
          <a:lstStyle/>
          <a:p>
            <a:r>
              <a:rPr lang="en-US"/>
              <a:t>03/30/2022</a:t>
            </a:r>
            <a:endParaRPr lang="en-US" dirty="0"/>
          </a:p>
        </p:txBody>
      </p:sp>
      <p:sp>
        <p:nvSpPr>
          <p:cNvPr id="32" name="Footer Placeholder 31"/>
          <p:cNvSpPr>
            <a:spLocks noGrp="1"/>
          </p:cNvSpPr>
          <p:nvPr>
            <p:ph type="ftr" sz="quarter" idx="11"/>
          </p:nvPr>
        </p:nvSpPr>
        <p:spPr/>
        <p:txBody>
          <a:bodyPr/>
          <a:lstStyle/>
          <a:p>
            <a:r>
              <a:rPr lang="en-US"/>
              <a:t>PHY 712  Spring 2022 -- Lecture 23</a:t>
            </a:r>
            <a:endParaRPr lang="en-US" dirty="0"/>
          </a:p>
        </p:txBody>
      </p:sp>
      <p:sp>
        <p:nvSpPr>
          <p:cNvPr id="33" name="Slide Number Placeholder 32"/>
          <p:cNvSpPr>
            <a:spLocks noGrp="1"/>
          </p:cNvSpPr>
          <p:nvPr>
            <p:ph type="sldNum" sz="quarter" idx="12"/>
          </p:nvPr>
        </p:nvSpPr>
        <p:spPr/>
        <p:txBody>
          <a:bodyPr/>
          <a:lstStyle/>
          <a:p>
            <a:fld id="{CE368B07-CEBF-4C80-90AF-53B34FA04CF3}" type="slidenum">
              <a:rPr lang="en-US" smtClean="0"/>
              <a:t>11</a:t>
            </a:fld>
            <a:endParaRPr lang="en-US" dirty="0"/>
          </a:p>
        </p:txBody>
      </p:sp>
    </p:spTree>
    <p:extLst>
      <p:ext uri="{BB962C8B-B14F-4D97-AF65-F5344CB8AC3E}">
        <p14:creationId xmlns:p14="http://schemas.microsoft.com/office/powerpoint/2010/main" val="313401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39978759"/>
              </p:ext>
            </p:extLst>
          </p:nvPr>
        </p:nvGraphicFramePr>
        <p:xfrm>
          <a:off x="100929" y="1020763"/>
          <a:ext cx="8823211" cy="4541837"/>
        </p:xfrm>
        <a:graphic>
          <a:graphicData uri="http://schemas.openxmlformats.org/presentationml/2006/ole">
            <mc:AlternateContent xmlns:mc="http://schemas.openxmlformats.org/markup-compatibility/2006">
              <mc:Choice xmlns:v="urn:schemas-microsoft-com:vml" Requires="v">
                <p:oleObj spid="_x0000_s156772" name="Equation" r:id="rId4" imgW="4152600" imgH="2133360" progId="Equation.DSMT4">
                  <p:embed/>
                </p:oleObj>
              </mc:Choice>
              <mc:Fallback>
                <p:oleObj name="Equation" r:id="rId4" imgW="4152600" imgH="2133360" progId="Equation.DSMT4">
                  <p:embed/>
                  <p:pic>
                    <p:nvPicPr>
                      <p:cNvPr id="0" name=""/>
                      <p:cNvPicPr>
                        <a:picLocks noChangeAspect="1" noChangeArrowheads="1"/>
                      </p:cNvPicPr>
                      <p:nvPr/>
                    </p:nvPicPr>
                    <p:blipFill>
                      <a:blip r:embed="rId5"/>
                      <a:srcRect/>
                      <a:stretch>
                        <a:fillRect/>
                      </a:stretch>
                    </p:blipFill>
                    <p:spPr bwMode="auto">
                      <a:xfrm>
                        <a:off x="100929" y="1020763"/>
                        <a:ext cx="8823211" cy="4541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6735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017E1-C207-43DC-965F-87CDCCDB77B7}"/>
              </a:ext>
            </a:extLst>
          </p:cNvPr>
          <p:cNvSpPr>
            <a:spLocks noGrp="1"/>
          </p:cNvSpPr>
          <p:nvPr>
            <p:ph type="dt" sz="half" idx="10"/>
          </p:nvPr>
        </p:nvSpPr>
        <p:spPr/>
        <p:txBody>
          <a:bodyPr/>
          <a:lstStyle/>
          <a:p>
            <a:r>
              <a:rPr lang="en-US"/>
              <a:t>03/30/2022</a:t>
            </a:r>
            <a:endParaRPr lang="en-US" dirty="0"/>
          </a:p>
        </p:txBody>
      </p:sp>
      <p:sp>
        <p:nvSpPr>
          <p:cNvPr id="3" name="Footer Placeholder 2">
            <a:extLst>
              <a:ext uri="{FF2B5EF4-FFF2-40B4-BE49-F238E27FC236}">
                <a16:creationId xmlns:a16="http://schemas.microsoft.com/office/drawing/2014/main" id="{79F2CA58-EF37-428E-825E-18B129A9C844}"/>
              </a:ext>
            </a:extLst>
          </p:cNvPr>
          <p:cNvSpPr>
            <a:spLocks noGrp="1"/>
          </p:cNvSpPr>
          <p:nvPr>
            <p:ph type="ftr" sz="quarter" idx="11"/>
          </p:nvPr>
        </p:nvSpPr>
        <p:spPr/>
        <p:txBody>
          <a:bodyPr/>
          <a:lstStyle/>
          <a:p>
            <a:r>
              <a:rPr lang="en-US"/>
              <a:t>PHY 712  Spring 2022 -- Lecture 23</a:t>
            </a:r>
            <a:endParaRPr lang="en-US" dirty="0"/>
          </a:p>
        </p:txBody>
      </p:sp>
      <p:sp>
        <p:nvSpPr>
          <p:cNvPr id="4" name="Slide Number Placeholder 3">
            <a:extLst>
              <a:ext uri="{FF2B5EF4-FFF2-40B4-BE49-F238E27FC236}">
                <a16:creationId xmlns:a16="http://schemas.microsoft.com/office/drawing/2014/main" id="{9B90B760-98E9-4DE1-9AFE-F2E64B2EB953}"/>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1899F771-A548-4CA7-8FFA-8883598D7CA1}"/>
              </a:ext>
            </a:extLst>
          </p:cNvPr>
          <p:cNvSpPr txBox="1"/>
          <p:nvPr/>
        </p:nvSpPr>
        <p:spPr>
          <a:xfrm>
            <a:off x="457200" y="152400"/>
            <a:ext cx="7543800" cy="461665"/>
          </a:xfrm>
          <a:prstGeom prst="rect">
            <a:avLst/>
          </a:prstGeom>
          <a:noFill/>
        </p:spPr>
        <p:txBody>
          <a:bodyPr wrap="square" rtlCol="0">
            <a:spAutoFit/>
          </a:bodyPr>
          <a:lstStyle/>
          <a:p>
            <a:r>
              <a:rPr lang="en-US" sz="2400" dirty="0">
                <a:latin typeface="+mj-lt"/>
              </a:rPr>
              <a:t>Digression – summation of a geometric series</a:t>
            </a:r>
          </a:p>
        </p:txBody>
      </p:sp>
      <p:graphicFrame>
        <p:nvGraphicFramePr>
          <p:cNvPr id="6" name="Object 5">
            <a:extLst>
              <a:ext uri="{FF2B5EF4-FFF2-40B4-BE49-F238E27FC236}">
                <a16:creationId xmlns:a16="http://schemas.microsoft.com/office/drawing/2014/main" id="{28E495CF-2177-4C4C-B614-C052893B8F7A}"/>
              </a:ext>
            </a:extLst>
          </p:cNvPr>
          <p:cNvGraphicFramePr>
            <a:graphicFrameLocks noChangeAspect="1"/>
          </p:cNvGraphicFramePr>
          <p:nvPr>
            <p:extLst>
              <p:ext uri="{D42A27DB-BD31-4B8C-83A1-F6EECF244321}">
                <p14:modId xmlns:p14="http://schemas.microsoft.com/office/powerpoint/2010/main" val="1811208208"/>
              </p:ext>
            </p:extLst>
          </p:nvPr>
        </p:nvGraphicFramePr>
        <p:xfrm>
          <a:off x="914400" y="614065"/>
          <a:ext cx="6324600" cy="5208588"/>
        </p:xfrm>
        <a:graphic>
          <a:graphicData uri="http://schemas.openxmlformats.org/presentationml/2006/ole">
            <mc:AlternateContent xmlns:mc="http://schemas.openxmlformats.org/markup-compatibility/2006">
              <mc:Choice xmlns:v="urn:schemas-microsoft-com:vml" Requires="v">
                <p:oleObj spid="_x0000_s177157" name="Equation" r:id="rId3" imgW="2920680" imgH="2400120" progId="Equation.DSMT4">
                  <p:embed/>
                </p:oleObj>
              </mc:Choice>
              <mc:Fallback>
                <p:oleObj name="Equation" r:id="rId3" imgW="2920680" imgH="2400120" progId="Equation.DSMT4">
                  <p:embed/>
                  <p:pic>
                    <p:nvPicPr>
                      <p:cNvPr id="6" name="Object 5"/>
                      <p:cNvPicPr>
                        <a:picLocks noChangeAspect="1" noChangeArrowheads="1"/>
                      </p:cNvPicPr>
                      <p:nvPr/>
                    </p:nvPicPr>
                    <p:blipFill>
                      <a:blip r:embed="rId4"/>
                      <a:srcRect/>
                      <a:stretch>
                        <a:fillRect/>
                      </a:stretch>
                    </p:blipFill>
                    <p:spPr bwMode="auto">
                      <a:xfrm>
                        <a:off x="914400" y="614065"/>
                        <a:ext cx="6324600" cy="52085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4748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325441"/>
            <a:ext cx="7524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83071282"/>
              </p:ext>
            </p:extLst>
          </p:nvPr>
        </p:nvGraphicFramePr>
        <p:xfrm>
          <a:off x="304800" y="815429"/>
          <a:ext cx="8193087" cy="3297238"/>
        </p:xfrm>
        <a:graphic>
          <a:graphicData uri="http://schemas.openxmlformats.org/presentationml/2006/ole">
            <mc:AlternateContent xmlns:mc="http://schemas.openxmlformats.org/markup-compatibility/2006">
              <mc:Choice xmlns:v="urn:schemas-microsoft-com:vml" Requires="v">
                <p:oleObj spid="_x0000_s157840" name="Equation" r:id="rId5" imgW="4267080" imgH="1714320" progId="Equation.DSMT4">
                  <p:embed/>
                </p:oleObj>
              </mc:Choice>
              <mc:Fallback>
                <p:oleObj name="Equation" r:id="rId5" imgW="4267080" imgH="1714320" progId="Equation.DSMT4">
                  <p:embed/>
                  <p:pic>
                    <p:nvPicPr>
                      <p:cNvPr id="0" name=""/>
                      <p:cNvPicPr>
                        <a:picLocks noChangeAspect="1" noChangeArrowheads="1"/>
                      </p:cNvPicPr>
                      <p:nvPr/>
                    </p:nvPicPr>
                    <p:blipFill>
                      <a:blip r:embed="rId6"/>
                      <a:srcRect/>
                      <a:stretch>
                        <a:fillRect/>
                      </a:stretch>
                    </p:blipFill>
                    <p:spPr bwMode="auto">
                      <a:xfrm>
                        <a:off x="304800" y="815429"/>
                        <a:ext cx="81930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99835" y="4549376"/>
            <a:ext cx="2514600" cy="461665"/>
          </a:xfrm>
          <a:prstGeom prst="rect">
            <a:avLst/>
          </a:prstGeom>
          <a:noFill/>
        </p:spPr>
        <p:txBody>
          <a:bodyPr wrap="square" rtlCol="0">
            <a:spAutoFit/>
          </a:bodyPr>
          <a:lstStyle/>
          <a:p>
            <a:r>
              <a:rPr lang="en-US" sz="2400" i="1" dirty="0">
                <a:solidFill>
                  <a:srgbClr val="00B050"/>
                </a:solidFill>
                <a:latin typeface="+mj-lt"/>
              </a:rPr>
              <a:t>N=2;a=d/2; </a:t>
            </a:r>
            <a:r>
              <a:rPr lang="en-US" sz="2400" i="1" dirty="0">
                <a:solidFill>
                  <a:srgbClr val="00B050"/>
                </a:solidFill>
                <a:latin typeface="Symbol" pitchFamily="18" charset="2"/>
              </a:rPr>
              <a:t>f=0</a:t>
            </a:r>
            <a:endParaRPr lang="en-US" sz="2400" i="1" dirty="0">
              <a:solidFill>
                <a:srgbClr val="00B050"/>
              </a:solidFill>
              <a:latin typeface="+mj-lt"/>
            </a:endParaRPr>
          </a:p>
        </p:txBody>
      </p:sp>
      <p:sp>
        <p:nvSpPr>
          <p:cNvPr id="9" name="TextBox 8"/>
          <p:cNvSpPr txBox="1"/>
          <p:nvPr/>
        </p:nvSpPr>
        <p:spPr>
          <a:xfrm>
            <a:off x="2628900" y="4874716"/>
            <a:ext cx="2514600" cy="461665"/>
          </a:xfrm>
          <a:prstGeom prst="rect">
            <a:avLst/>
          </a:prstGeom>
          <a:noFill/>
        </p:spPr>
        <p:txBody>
          <a:bodyPr wrap="square" rtlCol="0">
            <a:spAutoFit/>
          </a:bodyPr>
          <a:lstStyle/>
          <a:p>
            <a:r>
              <a:rPr lang="en-US" sz="2400" i="1" dirty="0">
                <a:solidFill>
                  <a:srgbClr val="FF0000"/>
                </a:solidFill>
                <a:latin typeface="+mj-lt"/>
              </a:rPr>
              <a:t>N=0</a:t>
            </a:r>
          </a:p>
        </p:txBody>
      </p:sp>
      <p:sp>
        <p:nvSpPr>
          <p:cNvPr id="10" name="TextBox 9"/>
          <p:cNvSpPr txBox="1"/>
          <p:nvPr/>
        </p:nvSpPr>
        <p:spPr>
          <a:xfrm>
            <a:off x="6553200" y="5044875"/>
            <a:ext cx="2514600" cy="461665"/>
          </a:xfrm>
          <a:prstGeom prst="rect">
            <a:avLst/>
          </a:prstGeom>
          <a:noFill/>
        </p:spPr>
        <p:txBody>
          <a:bodyPr wrap="square" rtlCol="0">
            <a:spAutoFit/>
          </a:bodyPr>
          <a:lstStyle/>
          <a:p>
            <a:r>
              <a:rPr lang="en-US" sz="2400" i="1" dirty="0">
                <a:solidFill>
                  <a:schemeClr val="accent6">
                    <a:lumMod val="75000"/>
                  </a:schemeClr>
                </a:solidFill>
                <a:latin typeface="+mj-lt"/>
              </a:rPr>
              <a:t>N=2;a=d; </a:t>
            </a:r>
            <a:r>
              <a:rPr lang="en-US" sz="2400" i="1" dirty="0">
                <a:solidFill>
                  <a:schemeClr val="accent6">
                    <a:lumMod val="75000"/>
                  </a:schemeClr>
                </a:solidFill>
                <a:latin typeface="Symbol" pitchFamily="18" charset="2"/>
              </a:rPr>
              <a:t>f=0</a:t>
            </a:r>
            <a:endParaRPr lang="en-US" sz="2400" i="1" dirty="0">
              <a:solidFill>
                <a:schemeClr val="accent6">
                  <a:lumMod val="75000"/>
                </a:schemeClr>
              </a:solidFill>
              <a:latin typeface="+mj-lt"/>
            </a:endParaRPr>
          </a:p>
        </p:txBody>
      </p:sp>
      <p:graphicFrame>
        <p:nvGraphicFramePr>
          <p:cNvPr id="11" name="Object 10">
            <a:extLst>
              <a:ext uri="{FF2B5EF4-FFF2-40B4-BE49-F238E27FC236}">
                <a16:creationId xmlns:a16="http://schemas.microsoft.com/office/drawing/2014/main" id="{D25B1110-9C47-469B-BB8A-DF7D2638F8E5}"/>
              </a:ext>
            </a:extLst>
          </p:cNvPr>
          <p:cNvGraphicFramePr>
            <a:graphicFrameLocks noChangeAspect="1"/>
          </p:cNvGraphicFramePr>
          <p:nvPr>
            <p:extLst>
              <p:ext uri="{D42A27DB-BD31-4B8C-83A1-F6EECF244321}">
                <p14:modId xmlns:p14="http://schemas.microsoft.com/office/powerpoint/2010/main" val="2585816771"/>
              </p:ext>
            </p:extLst>
          </p:nvPr>
        </p:nvGraphicFramePr>
        <p:xfrm>
          <a:off x="76200" y="4953297"/>
          <a:ext cx="1555750" cy="741973"/>
        </p:xfrm>
        <a:graphic>
          <a:graphicData uri="http://schemas.openxmlformats.org/presentationml/2006/ole">
            <mc:AlternateContent xmlns:mc="http://schemas.openxmlformats.org/markup-compatibility/2006">
              <mc:Choice xmlns:v="urn:schemas-microsoft-com:vml" Requires="v">
                <p:oleObj spid="_x0000_s157841" name="Equation" r:id="rId7" imgW="825480" imgH="393480" progId="Equation.DSMT4">
                  <p:embed/>
                </p:oleObj>
              </mc:Choice>
              <mc:Fallback>
                <p:oleObj name="Equation" r:id="rId7" imgW="825480" imgH="393480" progId="Equation.DSMT4">
                  <p:embed/>
                  <p:pic>
                    <p:nvPicPr>
                      <p:cNvPr id="0" name=""/>
                      <p:cNvPicPr/>
                      <p:nvPr/>
                    </p:nvPicPr>
                    <p:blipFill>
                      <a:blip r:embed="rId8"/>
                      <a:stretch>
                        <a:fillRect/>
                      </a:stretch>
                    </p:blipFill>
                    <p:spPr>
                      <a:xfrm>
                        <a:off x="76200" y="4953297"/>
                        <a:ext cx="1555750" cy="741973"/>
                      </a:xfrm>
                      <a:prstGeom prst="rect">
                        <a:avLst/>
                      </a:prstGeom>
                    </p:spPr>
                  </p:pic>
                </p:oleObj>
              </mc:Fallback>
            </mc:AlternateContent>
          </a:graphicData>
        </a:graphic>
      </p:graphicFrame>
    </p:spTree>
    <p:extLst>
      <p:ext uri="{BB962C8B-B14F-4D97-AF65-F5344CB8AC3E}">
        <p14:creationId xmlns:p14="http://schemas.microsoft.com/office/powerpoint/2010/main" val="197875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68984"/>
              </p:ext>
            </p:extLst>
          </p:nvPr>
        </p:nvGraphicFramePr>
        <p:xfrm>
          <a:off x="381000" y="304800"/>
          <a:ext cx="8257949" cy="1024051"/>
        </p:xfrm>
        <a:graphic>
          <a:graphicData uri="http://schemas.openxmlformats.org/presentationml/2006/ole">
            <mc:AlternateContent xmlns:mc="http://schemas.openxmlformats.org/markup-compatibility/2006">
              <mc:Choice xmlns:v="urn:schemas-microsoft-com:vml" Requires="v">
                <p:oleObj spid="_x0000_s164007" name="Equation" r:id="rId4" imgW="6667200" imgH="825480" progId="Equation.DSMT4">
                  <p:embed/>
                </p:oleObj>
              </mc:Choice>
              <mc:Fallback>
                <p:oleObj name="Equation" r:id="rId4" imgW="6667200" imgH="825480" progId="Equation.DSMT4">
                  <p:embed/>
                  <p:pic>
                    <p:nvPicPr>
                      <p:cNvPr id="0" name=""/>
                      <p:cNvPicPr>
                        <a:picLocks noChangeAspect="1" noChangeArrowheads="1"/>
                      </p:cNvPicPr>
                      <p:nvPr/>
                    </p:nvPicPr>
                    <p:blipFill>
                      <a:blip r:embed="rId5"/>
                      <a:srcRect/>
                      <a:stretch>
                        <a:fillRect/>
                      </a:stretch>
                    </p:blipFill>
                    <p:spPr bwMode="auto">
                      <a:xfrm>
                        <a:off x="381000" y="304800"/>
                        <a:ext cx="8257949" cy="1024051"/>
                      </a:xfrm>
                      <a:prstGeom prst="rect">
                        <a:avLst/>
                      </a:prstGeom>
                      <a:noFill/>
                      <a:ln>
                        <a:noFill/>
                      </a:ln>
                    </p:spPr>
                  </p:pic>
                </p:oleObj>
              </mc:Fallback>
            </mc:AlternateContent>
          </a:graphicData>
        </a:graphic>
      </p:graphicFrame>
      <p:pic>
        <p:nvPicPr>
          <p:cNvPr id="6" name="Picture 5"/>
          <p:cNvPicPr>
            <a:picLocks noChangeAspect="1"/>
          </p:cNvPicPr>
          <p:nvPr/>
        </p:nvPicPr>
        <p:blipFill>
          <a:blip r:embed="rId6"/>
          <a:stretch>
            <a:fillRect/>
          </a:stretch>
        </p:blipFill>
        <p:spPr>
          <a:xfrm>
            <a:off x="391886" y="2209800"/>
            <a:ext cx="8181975" cy="2991581"/>
          </a:xfrm>
          <a:prstGeom prst="rect">
            <a:avLst/>
          </a:prstGeom>
        </p:spPr>
      </p:pic>
      <p:sp>
        <p:nvSpPr>
          <p:cNvPr id="7" name="TextBox 6"/>
          <p:cNvSpPr txBox="1"/>
          <p:nvPr/>
        </p:nvSpPr>
        <p:spPr>
          <a:xfrm>
            <a:off x="4343400" y="4876800"/>
            <a:ext cx="609600" cy="461665"/>
          </a:xfrm>
          <a:prstGeom prst="rect">
            <a:avLst/>
          </a:prstGeom>
          <a:noFill/>
        </p:spPr>
        <p:txBody>
          <a:bodyPr wrap="square" rtlCol="0">
            <a:spAutoFit/>
          </a:bodyPr>
          <a:lstStyle/>
          <a:p>
            <a:r>
              <a:rPr lang="en-US" sz="2400" i="1" dirty="0">
                <a:latin typeface="Symbol" panose="05050102010706020507" pitchFamily="18" charset="2"/>
              </a:rPr>
              <a:t>q</a:t>
            </a:r>
          </a:p>
        </p:txBody>
      </p:sp>
      <p:graphicFrame>
        <p:nvGraphicFramePr>
          <p:cNvPr id="8" name="Object 7"/>
          <p:cNvGraphicFramePr>
            <a:graphicFrameLocks noChangeAspect="1"/>
          </p:cNvGraphicFramePr>
          <p:nvPr>
            <p:extLst>
              <p:ext uri="{D42A27DB-BD31-4B8C-83A1-F6EECF244321}">
                <p14:modId xmlns:p14="http://schemas.microsoft.com/office/powerpoint/2010/main" val="2235374496"/>
              </p:ext>
            </p:extLst>
          </p:nvPr>
        </p:nvGraphicFramePr>
        <p:xfrm>
          <a:off x="850899" y="1527112"/>
          <a:ext cx="5380391" cy="377887"/>
        </p:xfrm>
        <a:graphic>
          <a:graphicData uri="http://schemas.openxmlformats.org/presentationml/2006/ole">
            <mc:AlternateContent xmlns:mc="http://schemas.openxmlformats.org/markup-compatibility/2006">
              <mc:Choice xmlns:v="urn:schemas-microsoft-com:vml" Requires="v">
                <p:oleObj spid="_x0000_s164008" name="Equation" r:id="rId7" imgW="3797280" imgH="266400" progId="Equation.DSMT4">
                  <p:embed/>
                </p:oleObj>
              </mc:Choice>
              <mc:Fallback>
                <p:oleObj name="Equation" r:id="rId7" imgW="3797280" imgH="266400" progId="Equation.DSMT4">
                  <p:embed/>
                  <p:pic>
                    <p:nvPicPr>
                      <p:cNvPr id="0" name=""/>
                      <p:cNvPicPr/>
                      <p:nvPr/>
                    </p:nvPicPr>
                    <p:blipFill>
                      <a:blip r:embed="rId8"/>
                      <a:stretch>
                        <a:fillRect/>
                      </a:stretch>
                    </p:blipFill>
                    <p:spPr>
                      <a:xfrm>
                        <a:off x="850899" y="1527112"/>
                        <a:ext cx="5380391" cy="377887"/>
                      </a:xfrm>
                      <a:prstGeom prst="rect">
                        <a:avLst/>
                      </a:prstGeom>
                    </p:spPr>
                  </p:pic>
                </p:oleObj>
              </mc:Fallback>
            </mc:AlternateContent>
          </a:graphicData>
        </a:graphic>
      </p:graphicFrame>
      <p:sp>
        <p:nvSpPr>
          <p:cNvPr id="9" name="TextBox 8"/>
          <p:cNvSpPr txBox="1"/>
          <p:nvPr/>
        </p:nvSpPr>
        <p:spPr>
          <a:xfrm>
            <a:off x="609600" y="5410200"/>
            <a:ext cx="7964261" cy="830997"/>
          </a:xfrm>
          <a:prstGeom prst="rect">
            <a:avLst/>
          </a:prstGeom>
          <a:noFill/>
        </p:spPr>
        <p:txBody>
          <a:bodyPr wrap="square" rtlCol="0">
            <a:spAutoFit/>
          </a:bodyPr>
          <a:lstStyle/>
          <a:p>
            <a:r>
              <a:rPr lang="en-US" sz="2400" dirty="0">
                <a:latin typeface="+mj-lt"/>
              </a:rPr>
              <a:t>Additional amplitude patterns can be obtained by controlling relative phases of antennas.</a:t>
            </a:r>
          </a:p>
        </p:txBody>
      </p:sp>
    </p:spTree>
    <p:extLst>
      <p:ext uri="{BB962C8B-B14F-4D97-AF65-F5344CB8AC3E}">
        <p14:creationId xmlns:p14="http://schemas.microsoft.com/office/powerpoint/2010/main" val="74486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81000" y="457199"/>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135827600"/>
              </p:ext>
            </p:extLst>
          </p:nvPr>
        </p:nvGraphicFramePr>
        <p:xfrm>
          <a:off x="1233488" y="3417888"/>
          <a:ext cx="6745287" cy="2584450"/>
        </p:xfrm>
        <a:graphic>
          <a:graphicData uri="http://schemas.openxmlformats.org/presentationml/2006/ole">
            <mc:AlternateContent xmlns:mc="http://schemas.openxmlformats.org/markup-compatibility/2006">
              <mc:Choice xmlns:v="urn:schemas-microsoft-com:vml" Requires="v">
                <p:oleObj spid="_x0000_s166976" name="数式" r:id="rId4" imgW="2958840" imgH="1130040" progId="Equation.3">
                  <p:embed/>
                </p:oleObj>
              </mc:Choice>
              <mc:Fallback>
                <p:oleObj name="数式" r:id="rId4" imgW="2958840" imgH="1130040" progId="Equation.3">
                  <p:embed/>
                  <p:pic>
                    <p:nvPicPr>
                      <p:cNvPr id="29" name="Object 28"/>
                      <p:cNvPicPr>
                        <a:picLocks noChangeAspect="1" noChangeArrowheads="1"/>
                      </p:cNvPicPr>
                      <p:nvPr/>
                    </p:nvPicPr>
                    <p:blipFill>
                      <a:blip r:embed="rId5"/>
                      <a:srcRect/>
                      <a:stretch>
                        <a:fillRect/>
                      </a:stretch>
                    </p:blipFill>
                    <p:spPr bwMode="auto">
                      <a:xfrm>
                        <a:off x="1233488" y="3417888"/>
                        <a:ext cx="6745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095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0" y="73323"/>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796385755"/>
              </p:ext>
            </p:extLst>
          </p:nvPr>
        </p:nvGraphicFramePr>
        <p:xfrm>
          <a:off x="262731" y="3494684"/>
          <a:ext cx="6484937" cy="2962275"/>
        </p:xfrm>
        <a:graphic>
          <a:graphicData uri="http://schemas.openxmlformats.org/presentationml/2006/ole">
            <mc:AlternateContent xmlns:mc="http://schemas.openxmlformats.org/markup-compatibility/2006">
              <mc:Choice xmlns:v="urn:schemas-microsoft-com:vml" Requires="v">
                <p:oleObj spid="_x0000_s168057" name="数式" r:id="rId4" imgW="2844720" imgH="1295280" progId="Equation.3">
                  <p:embed/>
                </p:oleObj>
              </mc:Choice>
              <mc:Fallback>
                <p:oleObj name="数式" r:id="rId4" imgW="2844720" imgH="1295280" progId="Equation.3">
                  <p:embed/>
                  <p:pic>
                    <p:nvPicPr>
                      <p:cNvPr id="29" name="Object 28"/>
                      <p:cNvPicPr>
                        <a:picLocks noChangeAspect="1" noChangeArrowheads="1"/>
                      </p:cNvPicPr>
                      <p:nvPr/>
                    </p:nvPicPr>
                    <p:blipFill>
                      <a:blip r:embed="rId5"/>
                      <a:srcRect/>
                      <a:stretch>
                        <a:fillRect/>
                      </a:stretch>
                    </p:blipFill>
                    <p:spPr bwMode="auto">
                      <a:xfrm>
                        <a:off x="262731" y="3494684"/>
                        <a:ext cx="64849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57488035"/>
              </p:ext>
            </p:extLst>
          </p:nvPr>
        </p:nvGraphicFramePr>
        <p:xfrm>
          <a:off x="5181600" y="1577660"/>
          <a:ext cx="3808553" cy="3509664"/>
        </p:xfrm>
        <a:graphic>
          <a:graphicData uri="http://schemas.openxmlformats.org/presentationml/2006/ole">
            <mc:AlternateContent xmlns:mc="http://schemas.openxmlformats.org/markup-compatibility/2006">
              <mc:Choice xmlns:v="urn:schemas-microsoft-com:vml" Requires="v">
                <p:oleObj spid="_x0000_s168058" name="Equation" r:id="rId6" imgW="2031840" imgH="1866600" progId="Equation.DSMT4">
                  <p:embed/>
                </p:oleObj>
              </mc:Choice>
              <mc:Fallback>
                <p:oleObj name="Equation" r:id="rId6" imgW="2031840" imgH="1866600" progId="Equation.DSMT4">
                  <p:embed/>
                  <p:pic>
                    <p:nvPicPr>
                      <p:cNvPr id="29" name="Object 28"/>
                      <p:cNvPicPr>
                        <a:picLocks noChangeAspect="1" noChangeArrowheads="1"/>
                      </p:cNvPicPr>
                      <p:nvPr/>
                    </p:nvPicPr>
                    <p:blipFill>
                      <a:blip r:embed="rId7"/>
                      <a:srcRect/>
                      <a:stretch>
                        <a:fillRect/>
                      </a:stretch>
                    </p:blipFill>
                    <p:spPr bwMode="auto">
                      <a:xfrm>
                        <a:off x="5181600" y="1577660"/>
                        <a:ext cx="3808553" cy="3509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3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304800"/>
            <a:ext cx="8077200" cy="461665"/>
          </a:xfrm>
          <a:prstGeom prst="rect">
            <a:avLst/>
          </a:prstGeom>
          <a:noFill/>
        </p:spPr>
        <p:txBody>
          <a:bodyPr wrap="square" rtlCol="0">
            <a:spAutoFit/>
          </a:bodyPr>
          <a:lstStyle/>
          <a:p>
            <a:r>
              <a:rPr lang="en-US" sz="2400" dirty="0">
                <a:latin typeface="+mj-lt"/>
              </a:rPr>
              <a:t>Recall previous analysis for electrostatic case:</a:t>
            </a:r>
          </a:p>
        </p:txBody>
      </p:sp>
      <p:sp>
        <p:nvSpPr>
          <p:cNvPr id="6" name="TextBox 5"/>
          <p:cNvSpPr txBox="1"/>
          <p:nvPr/>
        </p:nvSpPr>
        <p:spPr>
          <a:xfrm>
            <a:off x="533400" y="762000"/>
            <a:ext cx="7772400" cy="830997"/>
          </a:xfrm>
          <a:prstGeom prst="rect">
            <a:avLst/>
          </a:prstGeom>
          <a:noFill/>
        </p:spPr>
        <p:txBody>
          <a:bodyPr wrap="square" rtlCol="0">
            <a:spAutoFit/>
          </a:bodyPr>
          <a:lstStyle/>
          <a:p>
            <a:r>
              <a:rPr lang="en-US" sz="2400" dirty="0">
                <a:latin typeface="+mj-lt"/>
              </a:rPr>
              <a:t>Boundary value problems in the presence of dielectrics – example:</a:t>
            </a:r>
          </a:p>
        </p:txBody>
      </p:sp>
      <p:sp>
        <p:nvSpPr>
          <p:cNvPr id="7" name="Oval 6"/>
          <p:cNvSpPr/>
          <p:nvPr/>
        </p:nvSpPr>
        <p:spPr>
          <a:xfrm>
            <a:off x="3048000" y="2667000"/>
            <a:ext cx="2438400" cy="2438400"/>
          </a:xfrm>
          <a:prstGeom prst="ellipse">
            <a:avLst/>
          </a:prstGeom>
          <a:solidFill>
            <a:srgbClr val="DA32A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657600" y="2743200"/>
            <a:ext cx="609600" cy="1143000"/>
          </a:xfrm>
          <a:prstGeom prst="straightConnector1">
            <a:avLst/>
          </a:prstGeom>
          <a:ln w="254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77540"/>
            <a:ext cx="457200" cy="457200"/>
          </a:xfrm>
          <a:prstGeom prst="rect">
            <a:avLst/>
          </a:prstGeom>
          <a:noFill/>
        </p:spPr>
        <p:txBody>
          <a:bodyPr wrap="square" rtlCol="0">
            <a:spAutoFit/>
          </a:bodyPr>
          <a:lstStyle/>
          <a:p>
            <a:r>
              <a:rPr lang="en-US" sz="2400" i="1" dirty="0">
                <a:latin typeface="+mj-lt"/>
              </a:rPr>
              <a:t>a</a:t>
            </a:r>
          </a:p>
        </p:txBody>
      </p:sp>
      <p:sp>
        <p:nvSpPr>
          <p:cNvPr id="10" name="TextBox 9"/>
          <p:cNvSpPr txBox="1"/>
          <p:nvPr/>
        </p:nvSpPr>
        <p:spPr>
          <a:xfrm>
            <a:off x="4038600" y="4251960"/>
            <a:ext cx="457200" cy="457200"/>
          </a:xfrm>
          <a:prstGeom prst="rect">
            <a:avLst/>
          </a:prstGeom>
          <a:noFill/>
        </p:spPr>
        <p:txBody>
          <a:bodyPr wrap="square" rtlCol="0">
            <a:spAutoFit/>
          </a:bodyPr>
          <a:lstStyle/>
          <a:p>
            <a:r>
              <a:rPr lang="en-US" sz="2400" i="1" dirty="0">
                <a:latin typeface="Symbol" pitchFamily="18" charset="2"/>
              </a:rPr>
              <a:t>e</a:t>
            </a:r>
          </a:p>
        </p:txBody>
      </p:sp>
      <p:sp>
        <p:nvSpPr>
          <p:cNvPr id="11" name="TextBox 10"/>
          <p:cNvSpPr txBox="1"/>
          <p:nvPr/>
        </p:nvSpPr>
        <p:spPr>
          <a:xfrm>
            <a:off x="5715000" y="4404360"/>
            <a:ext cx="457200" cy="457200"/>
          </a:xfrm>
          <a:prstGeom prst="rect">
            <a:avLst/>
          </a:prstGeom>
          <a:noFill/>
        </p:spPr>
        <p:txBody>
          <a:bodyPr wrap="square" rtlCol="0">
            <a:spAutoFit/>
          </a:bodyPr>
          <a:lstStyle/>
          <a:p>
            <a:r>
              <a:rPr lang="en-US" sz="2400" i="1" dirty="0">
                <a:latin typeface="Symbol" pitchFamily="18" charset="2"/>
              </a:rPr>
              <a:t>e</a:t>
            </a:r>
            <a:r>
              <a:rPr lang="en-US" sz="2400" i="1" baseline="-25000" dirty="0">
                <a:latin typeface="Symbol" pitchFamily="18" charset="2"/>
              </a:rPr>
              <a:t>0</a:t>
            </a:r>
            <a:endParaRPr lang="en-US" sz="2400" i="1" dirty="0">
              <a:latin typeface="Symbol" pitchFamily="18" charset="2"/>
            </a:endParaRPr>
          </a:p>
        </p:txBody>
      </p:sp>
      <p:cxnSp>
        <p:nvCxnSpPr>
          <p:cNvPr id="12" name="Straight Arrow Connector 11"/>
          <p:cNvCxnSpPr/>
          <p:nvPr/>
        </p:nvCxnSpPr>
        <p:spPr>
          <a:xfrm>
            <a:off x="457200" y="3886200"/>
            <a:ext cx="784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3657600"/>
            <a:ext cx="457200" cy="457200"/>
          </a:xfrm>
          <a:prstGeom prst="rect">
            <a:avLst/>
          </a:prstGeom>
          <a:noFill/>
        </p:spPr>
        <p:txBody>
          <a:bodyPr wrap="square" rtlCol="0">
            <a:spAutoFit/>
          </a:bodyPr>
          <a:lstStyle/>
          <a:p>
            <a:r>
              <a:rPr lang="en-US" sz="2400" i="1" dirty="0">
                <a:latin typeface="+mj-lt"/>
              </a:rPr>
              <a:t>z</a:t>
            </a:r>
          </a:p>
        </p:txBody>
      </p:sp>
      <p:cxnSp>
        <p:nvCxnSpPr>
          <p:cNvPr id="14" name="Straight Arrow Connector 13"/>
          <p:cNvCxnSpPr/>
          <p:nvPr/>
        </p:nvCxnSpPr>
        <p:spPr>
          <a:xfrm>
            <a:off x="70866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6600" y="2667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2743200"/>
            <a:ext cx="990600" cy="461665"/>
          </a:xfrm>
          <a:prstGeom prst="rect">
            <a:avLst/>
          </a:prstGeom>
          <a:noFill/>
        </p:spPr>
        <p:txBody>
          <a:bodyPr wrap="square" rtlCol="0">
            <a:spAutoFit/>
          </a:bodyPr>
          <a:lstStyle/>
          <a:p>
            <a:r>
              <a:rPr lang="en-US" sz="2400" i="1" dirty="0">
                <a:latin typeface="+mj-lt"/>
              </a:rPr>
              <a:t>E</a:t>
            </a:r>
            <a:r>
              <a:rPr lang="en-US" sz="2400" i="1" baseline="-25000" dirty="0">
                <a:latin typeface="+mj-lt"/>
              </a:rPr>
              <a:t>0</a:t>
            </a:r>
            <a:endParaRPr lang="en-US" sz="2400" i="1" dirty="0">
              <a:latin typeface="+mj-lt"/>
            </a:endParaRPr>
          </a:p>
        </p:txBody>
      </p:sp>
      <p:cxnSp>
        <p:nvCxnSpPr>
          <p:cNvPr id="20" name="Straight Arrow Connector 19"/>
          <p:cNvCxnSpPr/>
          <p:nvPr/>
        </p:nvCxnSpPr>
        <p:spPr>
          <a:xfrm flipV="1">
            <a:off x="4267200" y="3177540"/>
            <a:ext cx="762000" cy="708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400" y="3119735"/>
            <a:ext cx="990600" cy="461665"/>
          </a:xfrm>
          <a:prstGeom prst="rect">
            <a:avLst/>
          </a:prstGeom>
          <a:noFill/>
        </p:spPr>
        <p:txBody>
          <a:bodyPr wrap="square" rtlCol="0">
            <a:spAutoFit/>
          </a:bodyPr>
          <a:lstStyle/>
          <a:p>
            <a:r>
              <a:rPr lang="en-US" sz="2400" i="1" dirty="0">
                <a:latin typeface="+mj-lt"/>
              </a:rPr>
              <a:t>E</a:t>
            </a:r>
          </a:p>
        </p:txBody>
      </p:sp>
      <p:sp>
        <p:nvSpPr>
          <p:cNvPr id="22" name="TextBox 21"/>
          <p:cNvSpPr txBox="1"/>
          <p:nvPr/>
        </p:nvSpPr>
        <p:spPr>
          <a:xfrm>
            <a:off x="4572000" y="3429000"/>
            <a:ext cx="457200" cy="457200"/>
          </a:xfrm>
          <a:prstGeom prst="rect">
            <a:avLst/>
          </a:prstGeom>
          <a:noFill/>
        </p:spPr>
        <p:txBody>
          <a:bodyPr wrap="square" rtlCol="0">
            <a:spAutoFit/>
          </a:bodyPr>
          <a:lstStyle/>
          <a:p>
            <a:r>
              <a:rPr lang="en-US" sz="2400" i="1" dirty="0">
                <a:latin typeface="Symbol" pitchFamily="18" charset="2"/>
              </a:rPr>
              <a:t>q</a:t>
            </a:r>
          </a:p>
        </p:txBody>
      </p:sp>
      <p:graphicFrame>
        <p:nvGraphicFramePr>
          <p:cNvPr id="23" name="Object 22"/>
          <p:cNvGraphicFramePr>
            <a:graphicFrameLocks noChangeAspect="1"/>
          </p:cNvGraphicFramePr>
          <p:nvPr>
            <p:extLst>
              <p:ext uri="{D42A27DB-BD31-4B8C-83A1-F6EECF244321}">
                <p14:modId xmlns:p14="http://schemas.microsoft.com/office/powerpoint/2010/main" val="3584939195"/>
              </p:ext>
            </p:extLst>
          </p:nvPr>
        </p:nvGraphicFramePr>
        <p:xfrm>
          <a:off x="4648200" y="5189537"/>
          <a:ext cx="4289425" cy="1668463"/>
        </p:xfrm>
        <a:graphic>
          <a:graphicData uri="http://schemas.openxmlformats.org/presentationml/2006/ole">
            <mc:AlternateContent xmlns:mc="http://schemas.openxmlformats.org/markup-compatibility/2006">
              <mc:Choice xmlns:v="urn:schemas-microsoft-com:vml" Requires="v">
                <p:oleObj spid="_x0000_s173117" name="数式" r:id="rId4" imgW="2095200" imgH="812520" progId="Equation.3">
                  <p:embed/>
                </p:oleObj>
              </mc:Choice>
              <mc:Fallback>
                <p:oleObj name="数式" r:id="rId4" imgW="2095200" imgH="812520" progId="Equation.3">
                  <p:embed/>
                  <p:pic>
                    <p:nvPicPr>
                      <p:cNvPr id="29" name="Object 28"/>
                      <p:cNvPicPr>
                        <a:picLocks noChangeAspect="1" noChangeArrowheads="1"/>
                      </p:cNvPicPr>
                      <p:nvPr/>
                    </p:nvPicPr>
                    <p:blipFill>
                      <a:blip r:embed="rId5"/>
                      <a:srcRect/>
                      <a:stretch>
                        <a:fillRect/>
                      </a:stretch>
                    </p:blipFill>
                    <p:spPr bwMode="auto">
                      <a:xfrm>
                        <a:off x="4648200" y="5189537"/>
                        <a:ext cx="42894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3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4572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22244148"/>
              </p:ext>
            </p:extLst>
          </p:nvPr>
        </p:nvGraphicFramePr>
        <p:xfrm>
          <a:off x="4621213" y="1214438"/>
          <a:ext cx="4497387" cy="2136775"/>
        </p:xfrm>
        <a:graphic>
          <a:graphicData uri="http://schemas.openxmlformats.org/presentationml/2006/ole">
            <mc:AlternateContent xmlns:mc="http://schemas.openxmlformats.org/markup-compatibility/2006">
              <mc:Choice xmlns:v="urn:schemas-microsoft-com:vml" Requires="v">
                <p:oleObj spid="_x0000_s174259" name="数式" r:id="rId4" imgW="2197080" imgH="1041120" progId="Equation.3">
                  <p:embed/>
                </p:oleObj>
              </mc:Choice>
              <mc:Fallback>
                <p:oleObj name="数式" r:id="rId4" imgW="2197080" imgH="1041120" progId="Equation.3">
                  <p:embed/>
                  <p:pic>
                    <p:nvPicPr>
                      <p:cNvPr id="6" name="Object 5"/>
                      <p:cNvPicPr>
                        <a:picLocks noChangeAspect="1" noChangeArrowheads="1"/>
                      </p:cNvPicPr>
                      <p:nvPr/>
                    </p:nvPicPr>
                    <p:blipFill>
                      <a:blip r:embed="rId5"/>
                      <a:srcRect/>
                      <a:stretch>
                        <a:fillRect/>
                      </a:stretch>
                    </p:blipFill>
                    <p:spPr bwMode="auto">
                      <a:xfrm>
                        <a:off x="4621213" y="1214438"/>
                        <a:ext cx="44973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1050744"/>
              </p:ext>
            </p:extLst>
          </p:nvPr>
        </p:nvGraphicFramePr>
        <p:xfrm>
          <a:off x="285750" y="1447800"/>
          <a:ext cx="4133850" cy="1824037"/>
        </p:xfrm>
        <a:graphic>
          <a:graphicData uri="http://schemas.openxmlformats.org/presentationml/2006/ole">
            <mc:AlternateContent xmlns:mc="http://schemas.openxmlformats.org/markup-compatibility/2006">
              <mc:Choice xmlns:v="urn:schemas-microsoft-com:vml" Requires="v">
                <p:oleObj spid="_x0000_s174260" name="数式" r:id="rId6" imgW="2019240" imgH="888840" progId="Equation.3">
                  <p:embed/>
                </p:oleObj>
              </mc:Choice>
              <mc:Fallback>
                <p:oleObj name="数式" r:id="rId6" imgW="2019240" imgH="888840" progId="Equation.3">
                  <p:embed/>
                  <p:pic>
                    <p:nvPicPr>
                      <p:cNvPr id="7" name="Object 6"/>
                      <p:cNvPicPr>
                        <a:picLocks noChangeAspect="1" noChangeArrowheads="1"/>
                      </p:cNvPicPr>
                      <p:nvPr/>
                    </p:nvPicPr>
                    <p:blipFill>
                      <a:blip r:embed="rId7"/>
                      <a:srcRect/>
                      <a:stretch>
                        <a:fillRect/>
                      </a:stretch>
                    </p:blipFill>
                    <p:spPr bwMode="auto">
                      <a:xfrm>
                        <a:off x="285750" y="1447800"/>
                        <a:ext cx="41338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6369586"/>
              </p:ext>
            </p:extLst>
          </p:nvPr>
        </p:nvGraphicFramePr>
        <p:xfrm>
          <a:off x="862013" y="3733800"/>
          <a:ext cx="6240462" cy="1928813"/>
        </p:xfrm>
        <a:graphic>
          <a:graphicData uri="http://schemas.openxmlformats.org/presentationml/2006/ole">
            <mc:AlternateContent xmlns:mc="http://schemas.openxmlformats.org/markup-compatibility/2006">
              <mc:Choice xmlns:v="urn:schemas-microsoft-com:vml" Requires="v">
                <p:oleObj spid="_x0000_s174261" name="数式" r:id="rId8" imgW="3047760" imgH="939600" progId="Equation.3">
                  <p:embed/>
                </p:oleObj>
              </mc:Choice>
              <mc:Fallback>
                <p:oleObj name="数式" r:id="rId8" imgW="3047760" imgH="939600" progId="Equation.3">
                  <p:embed/>
                  <p:pic>
                    <p:nvPicPr>
                      <p:cNvPr id="8" name="Object 7"/>
                      <p:cNvPicPr>
                        <a:picLocks noChangeAspect="1" noChangeArrowheads="1"/>
                      </p:cNvPicPr>
                      <p:nvPr/>
                    </p:nvPicPr>
                    <p:blipFill>
                      <a:blip r:embed="rId9"/>
                      <a:srcRect/>
                      <a:stretch>
                        <a:fillRect/>
                      </a:stretch>
                    </p:blipFill>
                    <p:spPr bwMode="auto">
                      <a:xfrm>
                        <a:off x="862013" y="3733800"/>
                        <a:ext cx="62404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92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A1111-3815-479A-99F1-1BF1922BDBD3}"/>
              </a:ext>
            </a:extLst>
          </p:cNvPr>
          <p:cNvPicPr>
            <a:picLocks noChangeAspect="1"/>
          </p:cNvPicPr>
          <p:nvPr/>
        </p:nvPicPr>
        <p:blipFill>
          <a:blip r:embed="rId3"/>
          <a:stretch>
            <a:fillRect/>
          </a:stretch>
        </p:blipFill>
        <p:spPr>
          <a:xfrm>
            <a:off x="0" y="762000"/>
            <a:ext cx="9144000" cy="1911532"/>
          </a:xfrm>
          <a:prstGeom prst="rect">
            <a:avLst/>
          </a:prstGeom>
        </p:spPr>
      </p:pic>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114300" y="1981200"/>
            <a:ext cx="8915400" cy="304800"/>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8DA0BA0-ABA6-4659-8373-8853215DCC2D}"/>
              </a:ext>
            </a:extLst>
          </p:cNvPr>
          <p:cNvPicPr>
            <a:picLocks noChangeAspect="1"/>
          </p:cNvPicPr>
          <p:nvPr/>
        </p:nvPicPr>
        <p:blipFill>
          <a:blip r:embed="rId4"/>
          <a:stretch>
            <a:fillRect/>
          </a:stretch>
        </p:blipFill>
        <p:spPr>
          <a:xfrm>
            <a:off x="-32657" y="3429000"/>
            <a:ext cx="9144000" cy="2286000"/>
          </a:xfrm>
          <a:prstGeom prst="rect">
            <a:avLst/>
          </a:prstGeom>
        </p:spPr>
      </p:pic>
    </p:spTree>
    <p:extLst>
      <p:ext uri="{BB962C8B-B14F-4D97-AF65-F5344CB8AC3E}">
        <p14:creationId xmlns:p14="http://schemas.microsoft.com/office/powerpoint/2010/main" val="32146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533400" y="2286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8754715"/>
              </p:ext>
            </p:extLst>
          </p:nvPr>
        </p:nvGraphicFramePr>
        <p:xfrm>
          <a:off x="133350" y="999754"/>
          <a:ext cx="4914900" cy="2032000"/>
        </p:xfrm>
        <a:graphic>
          <a:graphicData uri="http://schemas.openxmlformats.org/presentationml/2006/ole">
            <mc:AlternateContent xmlns:mc="http://schemas.openxmlformats.org/markup-compatibility/2006">
              <mc:Choice xmlns:v="urn:schemas-microsoft-com:vml" Requires="v">
                <p:oleObj spid="_x0000_s175224" name="数式" r:id="rId4" imgW="2400120" imgH="990360" progId="Equation.3">
                  <p:embed/>
                </p:oleObj>
              </mc:Choice>
              <mc:Fallback>
                <p:oleObj name="数式" r:id="rId4" imgW="2400120" imgH="990360" progId="Equation.3">
                  <p:embed/>
                  <p:pic>
                    <p:nvPicPr>
                      <p:cNvPr id="7" name="Object 6"/>
                      <p:cNvPicPr>
                        <a:picLocks noChangeAspect="1" noChangeArrowheads="1"/>
                      </p:cNvPicPr>
                      <p:nvPr/>
                    </p:nvPicPr>
                    <p:blipFill>
                      <a:blip r:embed="rId5"/>
                      <a:srcRect/>
                      <a:stretch>
                        <a:fillRect/>
                      </a:stretch>
                    </p:blipFill>
                    <p:spPr bwMode="auto">
                      <a:xfrm>
                        <a:off x="133350" y="999754"/>
                        <a:ext cx="4914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48000"/>
            <a:ext cx="85648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0800000">
            <a:off x="1" y="4112066"/>
            <a:ext cx="553998" cy="1212833"/>
          </a:xfrm>
          <a:prstGeom prst="rect">
            <a:avLst/>
          </a:prstGeom>
          <a:noFill/>
        </p:spPr>
        <p:txBody>
          <a:bodyPr vert="eaVert" wrap="none" rtlCol="0">
            <a:spAutoFit/>
          </a:bodyPr>
          <a:lstStyle/>
          <a:p>
            <a:r>
              <a:rPr lang="en-US" sz="2400" b="1" i="1" dirty="0">
                <a:latin typeface="Symbol" panose="05050102010706020507" pitchFamily="18" charset="2"/>
              </a:rPr>
              <a:t>F</a:t>
            </a:r>
            <a:r>
              <a:rPr lang="en-US" sz="2400" b="1" i="1" dirty="0"/>
              <a:t>(</a:t>
            </a:r>
            <a:r>
              <a:rPr lang="en-US" sz="2400" b="1" i="1" dirty="0" err="1"/>
              <a:t>r</a:t>
            </a:r>
            <a:r>
              <a:rPr lang="en-US" sz="2400" b="1" i="1" dirty="0" err="1">
                <a:latin typeface="Symbol" panose="05050102010706020507" pitchFamily="18" charset="2"/>
              </a:rPr>
              <a:t>,q</a:t>
            </a:r>
            <a:r>
              <a:rPr lang="en-US" sz="2400" b="1" i="1" dirty="0">
                <a:latin typeface="Symbol" panose="05050102010706020507" pitchFamily="18" charset="2"/>
              </a:rPr>
              <a:t>=0)</a:t>
            </a:r>
          </a:p>
        </p:txBody>
      </p:sp>
      <p:cxnSp>
        <p:nvCxnSpPr>
          <p:cNvPr id="9" name="Straight Arrow Connector 8"/>
          <p:cNvCxnSpPr/>
          <p:nvPr/>
        </p:nvCxnSpPr>
        <p:spPr>
          <a:xfrm flipV="1">
            <a:off x="304800" y="2971800"/>
            <a:ext cx="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5791200"/>
            <a:ext cx="3505200" cy="461665"/>
          </a:xfrm>
          <a:prstGeom prst="rect">
            <a:avLst/>
          </a:prstGeom>
          <a:noFill/>
        </p:spPr>
        <p:txBody>
          <a:bodyPr wrap="square" rtlCol="0">
            <a:spAutoFit/>
          </a:bodyPr>
          <a:lstStyle/>
          <a:p>
            <a:r>
              <a:rPr lang="en-US" sz="2400" i="1" dirty="0">
                <a:latin typeface="+mj-lt"/>
              </a:rPr>
              <a:t>r/a</a:t>
            </a:r>
          </a:p>
        </p:txBody>
      </p:sp>
      <p:cxnSp>
        <p:nvCxnSpPr>
          <p:cNvPr id="11" name="Straight Arrow Connector 10"/>
          <p:cNvCxnSpPr/>
          <p:nvPr/>
        </p:nvCxnSpPr>
        <p:spPr>
          <a:xfrm>
            <a:off x="3733800" y="6022032"/>
            <a:ext cx="167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114800"/>
            <a:ext cx="3276600" cy="461665"/>
          </a:xfrm>
          <a:prstGeom prst="rect">
            <a:avLst/>
          </a:prstGeom>
          <a:noFill/>
        </p:spPr>
        <p:txBody>
          <a:bodyPr wrap="square" rtlCol="0">
            <a:spAutoFit/>
          </a:bodyPr>
          <a:lstStyle/>
          <a:p>
            <a:r>
              <a:rPr lang="en-US" sz="2400" b="1" dirty="0">
                <a:latin typeface="Symbol" pitchFamily="18" charset="2"/>
              </a:rPr>
              <a:t>e/e</a:t>
            </a:r>
            <a:r>
              <a:rPr lang="en-US" sz="2400" b="1" baseline="-25000" dirty="0">
                <a:latin typeface="Symbol" pitchFamily="18" charset="2"/>
              </a:rPr>
              <a:t>0</a:t>
            </a:r>
            <a:r>
              <a:rPr lang="en-US" sz="2400" b="1" dirty="0">
                <a:latin typeface="Symbol" pitchFamily="18" charset="2"/>
              </a:rPr>
              <a:t>=</a:t>
            </a:r>
          </a:p>
        </p:txBody>
      </p:sp>
      <p:cxnSp>
        <p:nvCxnSpPr>
          <p:cNvPr id="13" name="Straight Arrow Connector 12"/>
          <p:cNvCxnSpPr/>
          <p:nvPr/>
        </p:nvCxnSpPr>
        <p:spPr>
          <a:xfrm flipV="1">
            <a:off x="1524000" y="3352800"/>
            <a:ext cx="762000" cy="17526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5000" y="3805535"/>
            <a:ext cx="1143000" cy="129986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74620" y="4036367"/>
            <a:ext cx="906780" cy="9928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105400"/>
            <a:ext cx="533400" cy="461665"/>
          </a:xfrm>
          <a:prstGeom prst="rect">
            <a:avLst/>
          </a:prstGeom>
          <a:noFill/>
        </p:spPr>
        <p:txBody>
          <a:bodyPr wrap="square" rtlCol="0">
            <a:spAutoFit/>
          </a:bodyPr>
          <a:lstStyle/>
          <a:p>
            <a:r>
              <a:rPr lang="en-US" sz="2400" dirty="0">
                <a:solidFill>
                  <a:schemeClr val="accent6"/>
                </a:solidFill>
                <a:latin typeface="+mj-lt"/>
              </a:rPr>
              <a:t>10</a:t>
            </a:r>
          </a:p>
        </p:txBody>
      </p:sp>
      <p:sp>
        <p:nvSpPr>
          <p:cNvPr id="17" name="TextBox 16"/>
          <p:cNvSpPr txBox="1"/>
          <p:nvPr/>
        </p:nvSpPr>
        <p:spPr>
          <a:xfrm>
            <a:off x="1699260" y="5024735"/>
            <a:ext cx="533400" cy="461665"/>
          </a:xfrm>
          <a:prstGeom prst="rect">
            <a:avLst/>
          </a:prstGeom>
          <a:noFill/>
        </p:spPr>
        <p:txBody>
          <a:bodyPr wrap="square" rtlCol="0">
            <a:spAutoFit/>
          </a:bodyPr>
          <a:lstStyle/>
          <a:p>
            <a:r>
              <a:rPr lang="en-US" sz="2400" dirty="0">
                <a:solidFill>
                  <a:srgbClr val="00B050"/>
                </a:solidFill>
                <a:latin typeface="+mj-lt"/>
              </a:rPr>
              <a:t>2</a:t>
            </a:r>
          </a:p>
        </p:txBody>
      </p:sp>
      <p:sp>
        <p:nvSpPr>
          <p:cNvPr id="18" name="TextBox 17"/>
          <p:cNvSpPr txBox="1"/>
          <p:nvPr/>
        </p:nvSpPr>
        <p:spPr>
          <a:xfrm>
            <a:off x="2362200" y="5029200"/>
            <a:ext cx="533400" cy="461665"/>
          </a:xfrm>
          <a:prstGeom prst="rect">
            <a:avLst/>
          </a:prstGeom>
          <a:noFill/>
        </p:spPr>
        <p:txBody>
          <a:bodyPr wrap="square" rtlCol="0">
            <a:spAutoFit/>
          </a:bodyPr>
          <a:lstStyle/>
          <a:p>
            <a:r>
              <a:rPr lang="en-US" sz="2400" dirty="0">
                <a:solidFill>
                  <a:srgbClr val="FF0000"/>
                </a:solidFill>
                <a:latin typeface="+mj-lt"/>
              </a:rPr>
              <a:t>1</a:t>
            </a:r>
          </a:p>
        </p:txBody>
      </p:sp>
      <p:graphicFrame>
        <p:nvGraphicFramePr>
          <p:cNvPr id="19" name="Object 18"/>
          <p:cNvGraphicFramePr>
            <a:graphicFrameLocks noChangeAspect="1"/>
          </p:cNvGraphicFramePr>
          <p:nvPr>
            <p:extLst>
              <p:ext uri="{D42A27DB-BD31-4B8C-83A1-F6EECF244321}">
                <p14:modId xmlns:p14="http://schemas.microsoft.com/office/powerpoint/2010/main" val="1682249041"/>
              </p:ext>
            </p:extLst>
          </p:nvPr>
        </p:nvGraphicFramePr>
        <p:xfrm>
          <a:off x="5378116" y="1231288"/>
          <a:ext cx="3676650" cy="1628775"/>
        </p:xfrm>
        <a:graphic>
          <a:graphicData uri="http://schemas.openxmlformats.org/presentationml/2006/ole">
            <mc:AlternateContent xmlns:mc="http://schemas.openxmlformats.org/markup-compatibility/2006">
              <mc:Choice xmlns:v="urn:schemas-microsoft-com:vml" Requires="v">
                <p:oleObj spid="_x0000_s175225" name="Equation" r:id="rId7" imgW="1612800" imgH="711000" progId="Equation.DSMT4">
                  <p:embed/>
                </p:oleObj>
              </mc:Choice>
              <mc:Fallback>
                <p:oleObj name="Equation" r:id="rId7" imgW="1612800" imgH="711000" progId="Equation.DSMT4">
                  <p:embed/>
                  <p:pic>
                    <p:nvPicPr>
                      <p:cNvPr id="6" name="Object 5"/>
                      <p:cNvPicPr>
                        <a:picLocks noChangeAspect="1" noChangeArrowheads="1"/>
                      </p:cNvPicPr>
                      <p:nvPr/>
                    </p:nvPicPr>
                    <p:blipFill>
                      <a:blip r:embed="rId8"/>
                      <a:srcRect/>
                      <a:stretch>
                        <a:fillRect/>
                      </a:stretch>
                    </p:blipFill>
                    <p:spPr bwMode="auto">
                      <a:xfrm>
                        <a:off x="5378116" y="1231288"/>
                        <a:ext cx="3676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09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09600" y="457200"/>
            <a:ext cx="7848600" cy="1200329"/>
          </a:xfrm>
          <a:prstGeom prst="rect">
            <a:avLst/>
          </a:prstGeom>
          <a:noFill/>
        </p:spPr>
        <p:txBody>
          <a:bodyPr wrap="square" rtlCol="0">
            <a:spAutoFit/>
          </a:bodyPr>
          <a:lstStyle/>
          <a:p>
            <a:r>
              <a:rPr lang="en-US" sz="2400" dirty="0">
                <a:latin typeface="+mj-lt"/>
              </a:rPr>
              <a:t>Estimation of scattering dipole moment:</a:t>
            </a:r>
          </a:p>
          <a:p>
            <a:pPr lvl="1"/>
            <a:r>
              <a:rPr lang="en-US" sz="2400" dirty="0">
                <a:latin typeface="+mj-lt"/>
              </a:rPr>
              <a:t>Suppose the scattering particle is a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9498813"/>
              </p:ext>
            </p:extLst>
          </p:nvPr>
        </p:nvGraphicFramePr>
        <p:xfrm>
          <a:off x="831850" y="2438400"/>
          <a:ext cx="6773863" cy="4065588"/>
        </p:xfrm>
        <a:graphic>
          <a:graphicData uri="http://schemas.openxmlformats.org/presentationml/2006/ole">
            <mc:AlternateContent xmlns:mc="http://schemas.openxmlformats.org/markup-compatibility/2006">
              <mc:Choice xmlns:v="urn:schemas-microsoft-com:vml" Requires="v">
                <p:oleObj spid="_x0000_s169144" name="Equation" r:id="rId4" imgW="2971800" imgH="1777680" progId="Equation.DSMT4">
                  <p:embed/>
                </p:oleObj>
              </mc:Choice>
              <mc:Fallback>
                <p:oleObj name="Equation" r:id="rId4" imgW="2971800" imgH="1777680" progId="Equation.DSMT4">
                  <p:embed/>
                  <p:pic>
                    <p:nvPicPr>
                      <p:cNvPr id="6" name="Object 5"/>
                      <p:cNvPicPr>
                        <a:picLocks noChangeAspect="1" noChangeArrowheads="1"/>
                      </p:cNvPicPr>
                      <p:nvPr/>
                    </p:nvPicPr>
                    <p:blipFill>
                      <a:blip r:embed="rId5"/>
                      <a:srcRect/>
                      <a:stretch>
                        <a:fillRect/>
                      </a:stretch>
                    </p:blipFill>
                    <p:spPr bwMode="auto">
                      <a:xfrm>
                        <a:off x="831850" y="2438400"/>
                        <a:ext cx="677386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3939885"/>
              </p:ext>
            </p:extLst>
          </p:nvPr>
        </p:nvGraphicFramePr>
        <p:xfrm>
          <a:off x="5507038" y="2667000"/>
          <a:ext cx="2646362" cy="604074"/>
        </p:xfrm>
        <a:graphic>
          <a:graphicData uri="http://schemas.openxmlformats.org/presentationml/2006/ole">
            <mc:AlternateContent xmlns:mc="http://schemas.openxmlformats.org/markup-compatibility/2006">
              <mc:Choice xmlns:v="urn:schemas-microsoft-com:vml" Requires="v">
                <p:oleObj spid="_x0000_s169145" name="Equation" r:id="rId6" imgW="1562040" imgH="355320" progId="Equation.DSMT4">
                  <p:embed/>
                </p:oleObj>
              </mc:Choice>
              <mc:Fallback>
                <p:oleObj name="Equation" r:id="rId6" imgW="1562040" imgH="355320" progId="Equation.DSMT4">
                  <p:embed/>
                  <p:pic>
                    <p:nvPicPr>
                      <p:cNvPr id="7" name="Object 6"/>
                      <p:cNvPicPr>
                        <a:picLocks noChangeAspect="1" noChangeArrowheads="1"/>
                      </p:cNvPicPr>
                      <p:nvPr/>
                    </p:nvPicPr>
                    <p:blipFill>
                      <a:blip r:embed="rId7"/>
                      <a:srcRect/>
                      <a:stretch>
                        <a:fillRect/>
                      </a:stretch>
                    </p:blipFill>
                    <p:spPr bwMode="auto">
                      <a:xfrm>
                        <a:off x="5507038" y="2667000"/>
                        <a:ext cx="2646362" cy="604074"/>
                      </a:xfrm>
                      <a:prstGeom prst="rect">
                        <a:avLst/>
                      </a:prstGeom>
                      <a:noFill/>
                      <a:ln>
                        <a:noFill/>
                      </a:ln>
                    </p:spPr>
                  </p:pic>
                </p:oleObj>
              </mc:Fallback>
            </mc:AlternateContent>
          </a:graphicData>
        </a:graphic>
      </p:graphicFrame>
      <p:cxnSp>
        <p:nvCxnSpPr>
          <p:cNvPr id="9" name="Straight Arrow Connector 8">
            <a:extLst>
              <a:ext uri="{FF2B5EF4-FFF2-40B4-BE49-F238E27FC236}">
                <a16:creationId xmlns:a16="http://schemas.microsoft.com/office/drawing/2014/main" id="{0EADC80E-EC3F-428B-9870-CB8583CFC8F4}"/>
              </a:ext>
            </a:extLst>
          </p:cNvPr>
          <p:cNvCxnSpPr/>
          <p:nvPr/>
        </p:nvCxnSpPr>
        <p:spPr>
          <a:xfrm>
            <a:off x="609600" y="19050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A44520-942F-4A2C-A357-684093850208}"/>
              </a:ext>
            </a:extLst>
          </p:cNvPr>
          <p:cNvCxnSpPr/>
          <p:nvPr/>
        </p:nvCxnSpPr>
        <p:spPr>
          <a:xfrm>
            <a:off x="609600" y="20574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1A9832-22D2-42C5-80AB-37C1DD29F4C6}"/>
              </a:ext>
            </a:extLst>
          </p:cNvPr>
          <p:cNvCxnSpPr/>
          <p:nvPr/>
        </p:nvCxnSpPr>
        <p:spPr>
          <a:xfrm>
            <a:off x="609600" y="22098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D0668-D99C-41F6-AE94-7B9A7B493B44}"/>
              </a:ext>
            </a:extLst>
          </p:cNvPr>
          <p:cNvCxnSpPr>
            <a:cxnSpLocks/>
          </p:cNvCxnSpPr>
          <p:nvPr/>
        </p:nvCxnSpPr>
        <p:spPr>
          <a:xfrm flipV="1">
            <a:off x="914400" y="1670669"/>
            <a:ext cx="0" cy="399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2C801CF1-A1B8-4F11-BBCE-2E6B96CC8F93}"/>
              </a:ext>
            </a:extLst>
          </p:cNvPr>
          <p:cNvGraphicFramePr>
            <a:graphicFrameLocks noChangeAspect="1"/>
          </p:cNvGraphicFramePr>
          <p:nvPr>
            <p:extLst>
              <p:ext uri="{D42A27DB-BD31-4B8C-83A1-F6EECF244321}">
                <p14:modId xmlns:p14="http://schemas.microsoft.com/office/powerpoint/2010/main" val="539493310"/>
              </p:ext>
            </p:extLst>
          </p:nvPr>
        </p:nvGraphicFramePr>
        <p:xfrm>
          <a:off x="785019" y="1328220"/>
          <a:ext cx="368300" cy="473529"/>
        </p:xfrm>
        <a:graphic>
          <a:graphicData uri="http://schemas.openxmlformats.org/presentationml/2006/ole">
            <mc:AlternateContent xmlns:mc="http://schemas.openxmlformats.org/markup-compatibility/2006">
              <mc:Choice xmlns:v="urn:schemas-microsoft-com:vml" Requires="v">
                <p:oleObj spid="_x0000_s169146"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785019" y="1328220"/>
                        <a:ext cx="368300" cy="47352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BA693A-8573-4E83-9525-9B13F141B90C}"/>
              </a:ext>
            </a:extLst>
          </p:cNvPr>
          <p:cNvGraphicFramePr>
            <a:graphicFrameLocks noChangeAspect="1"/>
          </p:cNvGraphicFramePr>
          <p:nvPr>
            <p:extLst>
              <p:ext uri="{D42A27DB-BD31-4B8C-83A1-F6EECF244321}">
                <p14:modId xmlns:p14="http://schemas.microsoft.com/office/powerpoint/2010/main" val="918169521"/>
              </p:ext>
            </p:extLst>
          </p:nvPr>
        </p:nvGraphicFramePr>
        <p:xfrm>
          <a:off x="1697039" y="2034191"/>
          <a:ext cx="304796" cy="427038"/>
        </p:xfrm>
        <a:graphic>
          <a:graphicData uri="http://schemas.openxmlformats.org/presentationml/2006/ole">
            <mc:AlternateContent xmlns:mc="http://schemas.openxmlformats.org/markup-compatibility/2006">
              <mc:Choice xmlns:v="urn:schemas-microsoft-com:vml" Requires="v">
                <p:oleObj spid="_x0000_s169147" name="Equation" r:id="rId10" imgW="190440" imgH="253800" progId="Equation.DSMT4">
                  <p:embed/>
                </p:oleObj>
              </mc:Choice>
              <mc:Fallback>
                <p:oleObj name="Equation" r:id="rId10" imgW="190440" imgH="253800" progId="Equation.DSMT4">
                  <p:embed/>
                  <p:pic>
                    <p:nvPicPr>
                      <p:cNvPr id="0" name=""/>
                      <p:cNvPicPr/>
                      <p:nvPr/>
                    </p:nvPicPr>
                    <p:blipFill>
                      <a:blip r:embed="rId11"/>
                      <a:stretch>
                        <a:fillRect/>
                      </a:stretch>
                    </p:blipFill>
                    <p:spPr>
                      <a:xfrm>
                        <a:off x="1697039" y="2034191"/>
                        <a:ext cx="304796" cy="42703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746A663D-2EB8-4CDE-AE6F-9C18985F046F}"/>
              </a:ext>
            </a:extLst>
          </p:cNvPr>
          <p:cNvSpPr>
            <a:spLocks noChangeAspect="1"/>
          </p:cNvSpPr>
          <p:nvPr/>
        </p:nvSpPr>
        <p:spPr>
          <a:xfrm>
            <a:off x="2743200" y="1905000"/>
            <a:ext cx="320040" cy="315145"/>
          </a:xfrm>
          <a:prstGeom prst="ellipse">
            <a:avLst/>
          </a:prstGeom>
          <a:solidFill>
            <a:srgbClr val="DA32AA">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0B215F-1C55-451B-AFB7-97FFA3041D88}"/>
              </a:ext>
            </a:extLst>
          </p:cNvPr>
          <p:cNvCxnSpPr>
            <a:cxnSpLocks/>
          </p:cNvCxnSpPr>
          <p:nvPr/>
        </p:nvCxnSpPr>
        <p:spPr>
          <a:xfrm>
            <a:off x="3047997" y="2128630"/>
            <a:ext cx="609603" cy="233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8DB4BAF-B47D-4B56-B2C3-98B87A2C3C88}"/>
              </a:ext>
            </a:extLst>
          </p:cNvPr>
          <p:cNvGraphicFramePr>
            <a:graphicFrameLocks noChangeAspect="1"/>
          </p:cNvGraphicFramePr>
          <p:nvPr>
            <p:extLst>
              <p:ext uri="{D42A27DB-BD31-4B8C-83A1-F6EECF244321}">
                <p14:modId xmlns:p14="http://schemas.microsoft.com/office/powerpoint/2010/main" val="629637686"/>
              </p:ext>
            </p:extLst>
          </p:nvPr>
        </p:nvGraphicFramePr>
        <p:xfrm>
          <a:off x="3290897" y="1647773"/>
          <a:ext cx="346067" cy="519101"/>
        </p:xfrm>
        <a:graphic>
          <a:graphicData uri="http://schemas.openxmlformats.org/presentationml/2006/ole">
            <mc:AlternateContent xmlns:mc="http://schemas.openxmlformats.org/markup-compatibility/2006">
              <mc:Choice xmlns:v="urn:schemas-microsoft-com:vml" Requires="v">
                <p:oleObj spid="_x0000_s169148" name="Equation" r:id="rId12" imgW="126720" imgH="190440" progId="Equation.DSMT4">
                  <p:embed/>
                </p:oleObj>
              </mc:Choice>
              <mc:Fallback>
                <p:oleObj name="Equation" r:id="rId12" imgW="126720" imgH="190440" progId="Equation.DSMT4">
                  <p:embed/>
                  <p:pic>
                    <p:nvPicPr>
                      <p:cNvPr id="0" name=""/>
                      <p:cNvPicPr/>
                      <p:nvPr/>
                    </p:nvPicPr>
                    <p:blipFill>
                      <a:blip r:embed="rId13"/>
                      <a:stretch>
                        <a:fillRect/>
                      </a:stretch>
                    </p:blipFill>
                    <p:spPr>
                      <a:xfrm>
                        <a:off x="3290897" y="1647773"/>
                        <a:ext cx="346067" cy="519101"/>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15E31E91-1FCF-47CA-9880-10F9230B973A}"/>
              </a:ext>
            </a:extLst>
          </p:cNvPr>
          <p:cNvCxnSpPr>
            <a:cxnSpLocks/>
          </p:cNvCxnSpPr>
          <p:nvPr/>
        </p:nvCxnSpPr>
        <p:spPr>
          <a:xfrm flipV="1">
            <a:off x="3427834" y="1983523"/>
            <a:ext cx="173034" cy="302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308C3673-BC0C-470D-919B-B6B0DBBFABFB}"/>
              </a:ext>
            </a:extLst>
          </p:cNvPr>
          <p:cNvGraphicFramePr>
            <a:graphicFrameLocks noChangeAspect="1"/>
          </p:cNvGraphicFramePr>
          <p:nvPr>
            <p:extLst>
              <p:ext uri="{D42A27DB-BD31-4B8C-83A1-F6EECF244321}">
                <p14:modId xmlns:p14="http://schemas.microsoft.com/office/powerpoint/2010/main" val="2217808225"/>
              </p:ext>
            </p:extLst>
          </p:nvPr>
        </p:nvGraphicFramePr>
        <p:xfrm>
          <a:off x="3630185" y="2037995"/>
          <a:ext cx="332212" cy="516774"/>
        </p:xfrm>
        <a:graphic>
          <a:graphicData uri="http://schemas.openxmlformats.org/presentationml/2006/ole">
            <mc:AlternateContent xmlns:mc="http://schemas.openxmlformats.org/markup-compatibility/2006">
              <mc:Choice xmlns:v="urn:schemas-microsoft-com:vml" Requires="v">
                <p:oleObj spid="_x0000_s169149" name="Equation" r:id="rId14" imgW="114120" imgH="177480" progId="Equation.DSMT4">
                  <p:embed/>
                </p:oleObj>
              </mc:Choice>
              <mc:Fallback>
                <p:oleObj name="Equation" r:id="rId14" imgW="114120" imgH="177480" progId="Equation.DSMT4">
                  <p:embed/>
                  <p:pic>
                    <p:nvPicPr>
                      <p:cNvPr id="0" name=""/>
                      <p:cNvPicPr/>
                      <p:nvPr/>
                    </p:nvPicPr>
                    <p:blipFill>
                      <a:blip r:embed="rId15"/>
                      <a:stretch>
                        <a:fillRect/>
                      </a:stretch>
                    </p:blipFill>
                    <p:spPr>
                      <a:xfrm>
                        <a:off x="3630185" y="2037995"/>
                        <a:ext cx="332212" cy="516774"/>
                      </a:xfrm>
                      <a:prstGeom prst="rect">
                        <a:avLst/>
                      </a:prstGeom>
                    </p:spPr>
                  </p:pic>
                </p:oleObj>
              </mc:Fallback>
            </mc:AlternateContent>
          </a:graphicData>
        </a:graphic>
      </p:graphicFrame>
    </p:spTree>
    <p:extLst>
      <p:ext uri="{BB962C8B-B14F-4D97-AF65-F5344CB8AC3E}">
        <p14:creationId xmlns:p14="http://schemas.microsoft.com/office/powerpoint/2010/main" val="294750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2D0E8-3D7E-4D83-8F2B-4665DDB27795}"/>
              </a:ext>
            </a:extLst>
          </p:cNvPr>
          <p:cNvPicPr>
            <a:picLocks noChangeAspect="1"/>
          </p:cNvPicPr>
          <p:nvPr/>
        </p:nvPicPr>
        <p:blipFill>
          <a:blip r:embed="rId3"/>
          <a:stretch>
            <a:fillRect/>
          </a:stretch>
        </p:blipFill>
        <p:spPr>
          <a:xfrm>
            <a:off x="60960" y="3273198"/>
            <a:ext cx="9144000" cy="3265714"/>
          </a:xfrm>
          <a:prstGeom prst="rect">
            <a:avLst/>
          </a:prstGeom>
        </p:spPr>
      </p:pic>
      <p:sp>
        <p:nvSpPr>
          <p:cNvPr id="2" name="Date Placeholder 1">
            <a:extLst>
              <a:ext uri="{FF2B5EF4-FFF2-40B4-BE49-F238E27FC236}">
                <a16:creationId xmlns:a16="http://schemas.microsoft.com/office/drawing/2014/main" id="{934644B1-5339-42BA-8139-0326FA84CF9E}"/>
              </a:ext>
            </a:extLst>
          </p:cNvPr>
          <p:cNvSpPr>
            <a:spLocks noGrp="1"/>
          </p:cNvSpPr>
          <p:nvPr>
            <p:ph type="dt" sz="half" idx="10"/>
          </p:nvPr>
        </p:nvSpPr>
        <p:spPr/>
        <p:txBody>
          <a:bodyPr/>
          <a:lstStyle/>
          <a:p>
            <a:r>
              <a:rPr lang="en-US"/>
              <a:t>03/30/2022</a:t>
            </a:r>
            <a:endParaRPr lang="en-US" dirty="0"/>
          </a:p>
        </p:txBody>
      </p:sp>
      <p:sp>
        <p:nvSpPr>
          <p:cNvPr id="3" name="Footer Placeholder 2">
            <a:extLst>
              <a:ext uri="{FF2B5EF4-FFF2-40B4-BE49-F238E27FC236}">
                <a16:creationId xmlns:a16="http://schemas.microsoft.com/office/drawing/2014/main" id="{216C1091-9626-4204-B014-7BDCC27CC4D1}"/>
              </a:ext>
            </a:extLst>
          </p:cNvPr>
          <p:cNvSpPr>
            <a:spLocks noGrp="1"/>
          </p:cNvSpPr>
          <p:nvPr>
            <p:ph type="ftr" sz="quarter" idx="11"/>
          </p:nvPr>
        </p:nvSpPr>
        <p:spPr/>
        <p:txBody>
          <a:bodyPr/>
          <a:lstStyle/>
          <a:p>
            <a:r>
              <a:rPr lang="en-US"/>
              <a:t>PHY 712  Spring 2022 -- Lecture 23</a:t>
            </a:r>
            <a:endParaRPr lang="en-US" dirty="0"/>
          </a:p>
        </p:txBody>
      </p:sp>
      <p:sp>
        <p:nvSpPr>
          <p:cNvPr id="4" name="Slide Number Placeholder 3">
            <a:extLst>
              <a:ext uri="{FF2B5EF4-FFF2-40B4-BE49-F238E27FC236}">
                <a16:creationId xmlns:a16="http://schemas.microsoft.com/office/drawing/2014/main" id="{285CF741-4C93-4FB3-9922-C71E07E9BF8B}"/>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a:extLst>
              <a:ext uri="{FF2B5EF4-FFF2-40B4-BE49-F238E27FC236}">
                <a16:creationId xmlns:a16="http://schemas.microsoft.com/office/drawing/2014/main" id="{F033B755-E06A-45FF-9212-50C2EAEAAE93}"/>
              </a:ext>
            </a:extLst>
          </p:cNvPr>
          <p:cNvSpPr txBox="1"/>
          <p:nvPr/>
        </p:nvSpPr>
        <p:spPr>
          <a:xfrm>
            <a:off x="76200" y="136525"/>
            <a:ext cx="8305800" cy="369332"/>
          </a:xfrm>
          <a:prstGeom prst="rect">
            <a:avLst/>
          </a:prstGeom>
          <a:noFill/>
        </p:spPr>
        <p:txBody>
          <a:bodyPr wrap="square" rtlCol="0">
            <a:spAutoFit/>
          </a:bodyPr>
          <a:lstStyle/>
          <a:p>
            <a:r>
              <a:rPr lang="en-US" dirty="0">
                <a:latin typeface="+mj-lt"/>
                <a:hlinkClick r:id="rId4"/>
              </a:rPr>
              <a:t>https://www.britannica.com/biography/John-William-Strutt-3rd-Baron-Rayleigh</a:t>
            </a:r>
            <a:endParaRPr lang="en-US" dirty="0">
              <a:latin typeface="+mj-lt"/>
            </a:endParaRPr>
          </a:p>
        </p:txBody>
      </p:sp>
      <p:pic>
        <p:nvPicPr>
          <p:cNvPr id="8" name="Picture 7" descr="A person wearing a suit and tie&#10;&#10;Description automatically generated">
            <a:extLst>
              <a:ext uri="{FF2B5EF4-FFF2-40B4-BE49-F238E27FC236}">
                <a16:creationId xmlns:a16="http://schemas.microsoft.com/office/drawing/2014/main" id="{65614053-1F55-4B56-9820-870198FB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60" y="685800"/>
            <a:ext cx="2483992" cy="3157617"/>
          </a:xfrm>
          <a:prstGeom prst="rect">
            <a:avLst/>
          </a:prstGeom>
        </p:spPr>
      </p:pic>
    </p:spTree>
    <p:extLst>
      <p:ext uri="{BB962C8B-B14F-4D97-AF65-F5344CB8AC3E}">
        <p14:creationId xmlns:p14="http://schemas.microsoft.com/office/powerpoint/2010/main" val="323610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6214390"/>
              </p:ext>
            </p:extLst>
          </p:nvPr>
        </p:nvGraphicFramePr>
        <p:xfrm>
          <a:off x="2411413" y="2178050"/>
          <a:ext cx="6791325" cy="2698750"/>
        </p:xfrm>
        <a:graphic>
          <a:graphicData uri="http://schemas.openxmlformats.org/presentationml/2006/ole">
            <mc:AlternateContent xmlns:mc="http://schemas.openxmlformats.org/markup-compatibility/2006">
              <mc:Choice xmlns:v="urn:schemas-microsoft-com:vml" Requires="v">
                <p:oleObj spid="_x0000_s170296" name="Equation" r:id="rId4" imgW="2628720" imgH="1041120" progId="Equation.DSMT4">
                  <p:embed/>
                </p:oleObj>
              </mc:Choice>
              <mc:Fallback>
                <p:oleObj name="Equation" r:id="rId4" imgW="2628720" imgH="1041120" progId="Equation.DSMT4">
                  <p:embed/>
                  <p:pic>
                    <p:nvPicPr>
                      <p:cNvPr id="6" name="Object 5"/>
                      <p:cNvPicPr>
                        <a:picLocks noChangeAspect="1" noChangeArrowheads="1"/>
                      </p:cNvPicPr>
                      <p:nvPr/>
                    </p:nvPicPr>
                    <p:blipFill>
                      <a:blip r:embed="rId5"/>
                      <a:srcRect/>
                      <a:stretch>
                        <a:fillRect/>
                      </a:stretch>
                    </p:blipFill>
                    <p:spPr bwMode="auto">
                      <a:xfrm>
                        <a:off x="2411413" y="2178050"/>
                        <a:ext cx="6791325"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338418901"/>
              </p:ext>
            </p:extLst>
          </p:nvPr>
        </p:nvGraphicFramePr>
        <p:xfrm>
          <a:off x="1231900" y="3101975"/>
          <a:ext cx="433388" cy="654050"/>
        </p:xfrm>
        <a:graphic>
          <a:graphicData uri="http://schemas.openxmlformats.org/presentationml/2006/ole">
            <mc:AlternateContent xmlns:mc="http://schemas.openxmlformats.org/markup-compatibility/2006">
              <mc:Choice xmlns:v="urn:schemas-microsoft-com:vml" Requires="v">
                <p:oleObj spid="_x0000_s170297" name="Equation" r:id="rId6" imgW="126720" imgH="190440" progId="Equation.DSMT4">
                  <p:embed/>
                </p:oleObj>
              </mc:Choice>
              <mc:Fallback>
                <p:oleObj name="Equation" r:id="rId6" imgW="126720" imgH="190440" progId="Equation.DSMT4">
                  <p:embed/>
                  <p:pic>
                    <p:nvPicPr>
                      <p:cNvPr id="15" name="Object 14"/>
                      <p:cNvPicPr>
                        <a:picLocks noChangeAspect="1" noChangeArrowheads="1"/>
                      </p:cNvPicPr>
                      <p:nvPr/>
                    </p:nvPicPr>
                    <p:blipFill>
                      <a:blip r:embed="rId7"/>
                      <a:srcRect/>
                      <a:stretch>
                        <a:fillRect/>
                      </a:stretch>
                    </p:blipFill>
                    <p:spPr bwMode="auto">
                      <a:xfrm>
                        <a:off x="1231900" y="3101975"/>
                        <a:ext cx="4333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31741594"/>
              </p:ext>
            </p:extLst>
          </p:nvPr>
        </p:nvGraphicFramePr>
        <p:xfrm>
          <a:off x="152399" y="3558313"/>
          <a:ext cx="609600" cy="785812"/>
        </p:xfrm>
        <a:graphic>
          <a:graphicData uri="http://schemas.openxmlformats.org/presentationml/2006/ole">
            <mc:AlternateContent xmlns:mc="http://schemas.openxmlformats.org/markup-compatibility/2006">
              <mc:Choice xmlns:v="urn:schemas-microsoft-com:vml" Requires="v">
                <p:oleObj spid="_x0000_s170298" name="Equation" r:id="rId8" imgW="177480" imgH="228600" progId="Equation.DSMT4">
                  <p:embed/>
                </p:oleObj>
              </mc:Choice>
              <mc:Fallback>
                <p:oleObj name="Equation" r:id="rId8" imgW="177480" imgH="228600" progId="Equation.DSMT4">
                  <p:embed/>
                  <p:pic>
                    <p:nvPicPr>
                      <p:cNvPr id="16" name="Object 15"/>
                      <p:cNvPicPr>
                        <a:picLocks noChangeAspect="1" noChangeArrowheads="1"/>
                      </p:cNvPicPr>
                      <p:nvPr/>
                    </p:nvPicPr>
                    <p:blipFill>
                      <a:blip r:embed="rId9"/>
                      <a:srcRect/>
                      <a:stretch>
                        <a:fillRect/>
                      </a:stretch>
                    </p:blipFill>
                    <p:spPr bwMode="auto">
                      <a:xfrm>
                        <a:off x="152399" y="355831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6519948"/>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0299" name="数式" r:id="rId10" imgW="114120" imgH="177480" progId="Equation.3">
                  <p:embed/>
                </p:oleObj>
              </mc:Choice>
              <mc:Fallback>
                <p:oleObj name="数式" r:id="rId10" imgW="114120" imgH="177480" progId="Equation.3">
                  <p:embed/>
                  <p:pic>
                    <p:nvPicPr>
                      <p:cNvPr id="17" name="Object 16"/>
                      <p:cNvPicPr>
                        <a:picLocks noChangeAspect="1" noChangeArrowheads="1"/>
                      </p:cNvPicPr>
                      <p:nvPr/>
                    </p:nvPicPr>
                    <p:blipFill>
                      <a:blip r:embed="rId11"/>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381034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0300" name="数式" r:id="rId12" imgW="190440" imgH="253800" progId="Equation.3">
                  <p:embed/>
                </p:oleObj>
              </mc:Choice>
              <mc:Fallback>
                <p:oleObj name="数式" r:id="rId12" imgW="190440" imgH="253800" progId="Equation.3">
                  <p:embed/>
                  <p:pic>
                    <p:nvPicPr>
                      <p:cNvPr id="18" name="Object 17"/>
                      <p:cNvPicPr>
                        <a:picLocks noChangeAspect="1" noChangeArrowheads="1"/>
                      </p:cNvPicPr>
                      <p:nvPr/>
                    </p:nvPicPr>
                    <p:blipFill>
                      <a:blip r:embed="rId13"/>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838200"/>
            <a:ext cx="5715000" cy="461665"/>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in scattering plane:</a:t>
            </a:r>
          </a:p>
        </p:txBody>
      </p:sp>
      <p:cxnSp>
        <p:nvCxnSpPr>
          <p:cNvPr id="24" name="Straight Arrow Connector 23"/>
          <p:cNvCxnSpPr/>
          <p:nvPr/>
        </p:nvCxnSpPr>
        <p:spPr>
          <a:xfrm>
            <a:off x="1143000" y="2971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3124200"/>
            <a:ext cx="609600" cy="457200"/>
          </a:xfrm>
          <a:prstGeom prst="rect">
            <a:avLst/>
          </a:prstGeom>
          <a:no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378521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2969350"/>
              </p:ext>
            </p:extLst>
          </p:nvPr>
        </p:nvGraphicFramePr>
        <p:xfrm>
          <a:off x="2606675" y="1189038"/>
          <a:ext cx="6596063" cy="2698750"/>
        </p:xfrm>
        <a:graphic>
          <a:graphicData uri="http://schemas.openxmlformats.org/presentationml/2006/ole">
            <mc:AlternateContent xmlns:mc="http://schemas.openxmlformats.org/markup-compatibility/2006">
              <mc:Choice xmlns:v="urn:schemas-microsoft-com:vml" Requires="v">
                <p:oleObj spid="_x0000_s171382" name="Equation" r:id="rId4" imgW="2552400" imgH="1041120" progId="Equation.DSMT4">
                  <p:embed/>
                </p:oleObj>
              </mc:Choice>
              <mc:Fallback>
                <p:oleObj name="Equation" r:id="rId4" imgW="2552400" imgH="1041120" progId="Equation.DSMT4">
                  <p:embed/>
                  <p:pic>
                    <p:nvPicPr>
                      <p:cNvPr id="6" name="Object 5"/>
                      <p:cNvPicPr>
                        <a:picLocks noChangeAspect="1" noChangeArrowheads="1"/>
                      </p:cNvPicPr>
                      <p:nvPr/>
                    </p:nvPicPr>
                    <p:blipFill>
                      <a:blip r:embed="rId5"/>
                      <a:srcRect/>
                      <a:stretch>
                        <a:fillRect/>
                      </a:stretch>
                    </p:blipFill>
                    <p:spPr bwMode="auto">
                      <a:xfrm>
                        <a:off x="2606675" y="1189038"/>
                        <a:ext cx="6596063"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634083074"/>
              </p:ext>
            </p:extLst>
          </p:nvPr>
        </p:nvGraphicFramePr>
        <p:xfrm>
          <a:off x="2084387" y="2374899"/>
          <a:ext cx="502283" cy="657535"/>
        </p:xfrm>
        <a:graphic>
          <a:graphicData uri="http://schemas.openxmlformats.org/presentationml/2006/ole">
            <mc:AlternateContent xmlns:mc="http://schemas.openxmlformats.org/markup-compatibility/2006">
              <mc:Choice xmlns:v="urn:schemas-microsoft-com:vml" Requires="v">
                <p:oleObj spid="_x0000_s171383" name="Equation" r:id="rId6" imgW="126720" imgH="190440" progId="Equation.DSMT4">
                  <p:embed/>
                </p:oleObj>
              </mc:Choice>
              <mc:Fallback>
                <p:oleObj name="Equation" r:id="rId6" imgW="126720" imgH="190440" progId="Equation.DSMT4">
                  <p:embed/>
                  <p:pic>
                    <p:nvPicPr>
                      <p:cNvPr id="15" name="Object 14"/>
                      <p:cNvPicPr>
                        <a:picLocks noChangeAspect="1" noChangeArrowheads="1"/>
                      </p:cNvPicPr>
                      <p:nvPr/>
                    </p:nvPicPr>
                    <p:blipFill>
                      <a:blip r:embed="rId7"/>
                      <a:srcRect/>
                      <a:stretch>
                        <a:fillRect/>
                      </a:stretch>
                    </p:blipFill>
                    <p:spPr bwMode="auto">
                      <a:xfrm>
                        <a:off x="2084387" y="2374899"/>
                        <a:ext cx="502283" cy="65753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21732407"/>
              </p:ext>
            </p:extLst>
          </p:nvPr>
        </p:nvGraphicFramePr>
        <p:xfrm>
          <a:off x="1524000" y="2316163"/>
          <a:ext cx="609600" cy="785812"/>
        </p:xfrm>
        <a:graphic>
          <a:graphicData uri="http://schemas.openxmlformats.org/presentationml/2006/ole">
            <mc:AlternateContent xmlns:mc="http://schemas.openxmlformats.org/markup-compatibility/2006">
              <mc:Choice xmlns:v="urn:schemas-microsoft-com:vml" Requires="v">
                <p:oleObj spid="_x0000_s171384" name="Equation" r:id="rId8" imgW="177480" imgH="228600" progId="Equation.DSMT4">
                  <p:embed/>
                </p:oleObj>
              </mc:Choice>
              <mc:Fallback>
                <p:oleObj name="Equation" r:id="rId8" imgW="177480" imgH="228600" progId="Equation.DSMT4">
                  <p:embed/>
                  <p:pic>
                    <p:nvPicPr>
                      <p:cNvPr id="16" name="Object 15"/>
                      <p:cNvPicPr>
                        <a:picLocks noChangeAspect="1" noChangeArrowheads="1"/>
                      </p:cNvPicPr>
                      <p:nvPr/>
                    </p:nvPicPr>
                    <p:blipFill>
                      <a:blip r:embed="rId9"/>
                      <a:srcRect/>
                      <a:stretch>
                        <a:fillRect/>
                      </a:stretch>
                    </p:blipFill>
                    <p:spPr bwMode="auto">
                      <a:xfrm>
                        <a:off x="1524000" y="231616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28676279"/>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1385" name="数式" r:id="rId10" imgW="114120" imgH="177480" progId="Equation.3">
                  <p:embed/>
                </p:oleObj>
              </mc:Choice>
              <mc:Fallback>
                <p:oleObj name="数式" r:id="rId10" imgW="114120" imgH="177480" progId="Equation.3">
                  <p:embed/>
                  <p:pic>
                    <p:nvPicPr>
                      <p:cNvPr id="17" name="Object 16"/>
                      <p:cNvPicPr>
                        <a:picLocks noChangeAspect="1" noChangeArrowheads="1"/>
                      </p:cNvPicPr>
                      <p:nvPr/>
                    </p:nvPicPr>
                    <p:blipFill>
                      <a:blip r:embed="rId11"/>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71088483"/>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1386" name="数式" r:id="rId12" imgW="190440" imgH="253800" progId="Equation.3">
                  <p:embed/>
                </p:oleObj>
              </mc:Choice>
              <mc:Fallback>
                <p:oleObj name="数式" r:id="rId12" imgW="190440" imgH="253800" progId="Equation.3">
                  <p:embed/>
                  <p:pic>
                    <p:nvPicPr>
                      <p:cNvPr id="18" name="Object 17"/>
                      <p:cNvPicPr>
                        <a:picLocks noChangeAspect="1" noChangeArrowheads="1"/>
                      </p:cNvPicPr>
                      <p:nvPr/>
                    </p:nvPicPr>
                    <p:blipFill>
                      <a:blip r:embed="rId13"/>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657552"/>
            <a:ext cx="5715000" cy="830997"/>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perpendicular to scattering plane:</a:t>
            </a:r>
          </a:p>
        </p:txBody>
      </p:sp>
      <p:graphicFrame>
        <p:nvGraphicFramePr>
          <p:cNvPr id="7" name="Object 6"/>
          <p:cNvGraphicFramePr>
            <a:graphicFrameLocks noChangeAspect="1"/>
          </p:cNvGraphicFramePr>
          <p:nvPr>
            <p:extLst>
              <p:ext uri="{D42A27DB-BD31-4B8C-83A1-F6EECF244321}">
                <p14:modId xmlns:p14="http://schemas.microsoft.com/office/powerpoint/2010/main" val="1468139221"/>
              </p:ext>
            </p:extLst>
          </p:nvPr>
        </p:nvGraphicFramePr>
        <p:xfrm>
          <a:off x="157163" y="4038600"/>
          <a:ext cx="8991600" cy="2500313"/>
        </p:xfrm>
        <a:graphic>
          <a:graphicData uri="http://schemas.openxmlformats.org/presentationml/2006/ole">
            <mc:AlternateContent xmlns:mc="http://schemas.openxmlformats.org/markup-compatibility/2006">
              <mc:Choice xmlns:v="urn:schemas-microsoft-com:vml" Requires="v">
                <p:oleObj spid="_x0000_s171387" name="Equation" r:id="rId14" imgW="3479760" imgH="965160" progId="Equation.DSMT4">
                  <p:embed/>
                </p:oleObj>
              </mc:Choice>
              <mc:Fallback>
                <p:oleObj name="Equation" r:id="rId14" imgW="3479760" imgH="965160" progId="Equation.DSMT4">
                  <p:embed/>
                  <p:pic>
                    <p:nvPicPr>
                      <p:cNvPr id="7" name="Object 6"/>
                      <p:cNvPicPr>
                        <a:picLocks noChangeAspect="1" noChangeArrowheads="1"/>
                      </p:cNvPicPr>
                      <p:nvPr/>
                    </p:nvPicPr>
                    <p:blipFill>
                      <a:blip r:embed="rId15"/>
                      <a:srcRect/>
                      <a:stretch>
                        <a:fillRect/>
                      </a:stretch>
                    </p:blipFill>
                    <p:spPr bwMode="auto">
                      <a:xfrm>
                        <a:off x="157163" y="4038600"/>
                        <a:ext cx="899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44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956948844"/>
              </p:ext>
            </p:extLst>
          </p:nvPr>
        </p:nvGraphicFramePr>
        <p:xfrm>
          <a:off x="1893888" y="2971800"/>
          <a:ext cx="392112" cy="533400"/>
        </p:xfrm>
        <a:graphic>
          <a:graphicData uri="http://schemas.openxmlformats.org/presentationml/2006/ole">
            <mc:AlternateContent xmlns:mc="http://schemas.openxmlformats.org/markup-compatibility/2006">
              <mc:Choice xmlns:v="urn:schemas-microsoft-com:vml" Requires="v">
                <p:oleObj spid="_x0000_s172339" name="数式" r:id="rId4" imgW="114120" imgH="177480" progId="Equation.3">
                  <p:embed/>
                </p:oleObj>
              </mc:Choice>
              <mc:Fallback>
                <p:oleObj name="数式" r:id="rId4" imgW="114120" imgH="177480" progId="Equation.3">
                  <p:embed/>
                  <p:pic>
                    <p:nvPicPr>
                      <p:cNvPr id="15" name="Object 14"/>
                      <p:cNvPicPr>
                        <a:picLocks noChangeAspect="1" noChangeArrowheads="1"/>
                      </p:cNvPicPr>
                      <p:nvPr/>
                    </p:nvPicPr>
                    <p:blipFill>
                      <a:blip r:embed="rId5"/>
                      <a:srcRect/>
                      <a:stretch>
                        <a:fillRect/>
                      </a:stretch>
                    </p:blipFill>
                    <p:spPr bwMode="auto">
                      <a:xfrm>
                        <a:off x="1893888" y="2971800"/>
                        <a:ext cx="392112" cy="5334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12082881"/>
              </p:ext>
            </p:extLst>
          </p:nvPr>
        </p:nvGraphicFramePr>
        <p:xfrm>
          <a:off x="1545431" y="2316480"/>
          <a:ext cx="566737" cy="785812"/>
        </p:xfrm>
        <a:graphic>
          <a:graphicData uri="http://schemas.openxmlformats.org/presentationml/2006/ole">
            <mc:AlternateContent xmlns:mc="http://schemas.openxmlformats.org/markup-compatibility/2006">
              <mc:Choice xmlns:v="urn:schemas-microsoft-com:vml" Requires="v">
                <p:oleObj spid="_x0000_s172340" name="数式" r:id="rId6" imgW="164880" imgH="228600" progId="Equation.3">
                  <p:embed/>
                </p:oleObj>
              </mc:Choice>
              <mc:Fallback>
                <p:oleObj name="数式" r:id="rId6" imgW="164880" imgH="228600" progId="Equation.3">
                  <p:embed/>
                  <p:pic>
                    <p:nvPicPr>
                      <p:cNvPr id="16" name="Object 15"/>
                      <p:cNvPicPr>
                        <a:picLocks noChangeAspect="1" noChangeArrowheads="1"/>
                      </p:cNvPicPr>
                      <p:nvPr/>
                    </p:nvPicPr>
                    <p:blipFill>
                      <a:blip r:embed="rId7"/>
                      <a:srcRect/>
                      <a:stretch>
                        <a:fillRect/>
                      </a:stretch>
                    </p:blipFill>
                    <p:spPr bwMode="auto">
                      <a:xfrm>
                        <a:off x="1545431" y="2316480"/>
                        <a:ext cx="566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6627337"/>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2341" name="数式" r:id="rId8" imgW="114120" imgH="177480" progId="Equation.3">
                  <p:embed/>
                </p:oleObj>
              </mc:Choice>
              <mc:Fallback>
                <p:oleObj name="数式" r:id="rId8" imgW="114120" imgH="177480" progId="Equation.3">
                  <p:embed/>
                  <p:pic>
                    <p:nvPicPr>
                      <p:cNvPr id="17" name="Object 16"/>
                      <p:cNvPicPr>
                        <a:picLocks noChangeAspect="1" noChangeArrowheads="1"/>
                      </p:cNvPicPr>
                      <p:nvPr/>
                    </p:nvPicPr>
                    <p:blipFill>
                      <a:blip r:embed="rId9"/>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739567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2342" name="数式" r:id="rId10" imgW="190440" imgH="253800" progId="Equation.3">
                  <p:embed/>
                </p:oleObj>
              </mc:Choice>
              <mc:Fallback>
                <p:oleObj name="数式" r:id="rId10" imgW="190440" imgH="253800" progId="Equation.3">
                  <p:embed/>
                  <p:pic>
                    <p:nvPicPr>
                      <p:cNvPr id="18" name="Object 17"/>
                      <p:cNvPicPr>
                        <a:picLocks noChangeAspect="1" noChangeArrowheads="1"/>
                      </p:cNvPicPr>
                      <p:nvPr/>
                    </p:nvPicPr>
                    <p:blipFill>
                      <a:blip r:embed="rId11"/>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1798525455"/>
              </p:ext>
            </p:extLst>
          </p:nvPr>
        </p:nvGraphicFramePr>
        <p:xfrm>
          <a:off x="2636947" y="1338263"/>
          <a:ext cx="5821253" cy="1023937"/>
        </p:xfrm>
        <a:graphic>
          <a:graphicData uri="http://schemas.openxmlformats.org/presentationml/2006/ole">
            <mc:AlternateContent xmlns:mc="http://schemas.openxmlformats.org/markup-compatibility/2006">
              <mc:Choice xmlns:v="urn:schemas-microsoft-com:vml" Requires="v">
                <p:oleObj spid="_x0000_s172343" name="Equation" r:id="rId12" imgW="2895480" imgH="507960" progId="Equation.DSMT4">
                  <p:embed/>
                </p:oleObj>
              </mc:Choice>
              <mc:Fallback>
                <p:oleObj name="Equation" r:id="rId12" imgW="2895480" imgH="507960" progId="Equation.DSMT4">
                  <p:embed/>
                  <p:pic>
                    <p:nvPicPr>
                      <p:cNvPr id="7" name="Object 6"/>
                      <p:cNvPicPr>
                        <a:picLocks noChangeAspect="1" noChangeArrowheads="1"/>
                      </p:cNvPicPr>
                      <p:nvPr/>
                    </p:nvPicPr>
                    <p:blipFill>
                      <a:blip r:embed="rId13"/>
                      <a:srcRect/>
                      <a:stretch>
                        <a:fillRect/>
                      </a:stretch>
                    </p:blipFill>
                    <p:spPr bwMode="auto">
                      <a:xfrm>
                        <a:off x="2636947" y="1338263"/>
                        <a:ext cx="5821253" cy="1023937"/>
                      </a:xfrm>
                      <a:prstGeom prst="rect">
                        <a:avLst/>
                      </a:prstGeom>
                      <a:noFill/>
                      <a:ln>
                        <a:noFill/>
                      </a:ln>
                    </p:spPr>
                  </p:pic>
                </p:oleObj>
              </mc:Fallback>
            </mc:AlternateContent>
          </a:graphicData>
        </a:graphic>
      </p:graphicFrame>
      <p:pic>
        <p:nvPicPr>
          <p:cNvPr id="14233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5105" y="2614612"/>
            <a:ext cx="601789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4052" y="6019800"/>
            <a:ext cx="399574" cy="457200"/>
          </a:xfrm>
          <a:prstGeom prst="rect">
            <a:avLst/>
          </a:prstGeom>
          <a:solidFill>
            <a:schemeClr val="bg1"/>
          </a:solid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210950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4"/>
          <a:stretch>
            <a:fillRect/>
          </a:stretch>
        </p:blipFill>
        <p:spPr>
          <a:xfrm>
            <a:off x="0" y="1640472"/>
            <a:ext cx="9009887" cy="2438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91655227"/>
              </p:ext>
            </p:extLst>
          </p:nvPr>
        </p:nvGraphicFramePr>
        <p:xfrm>
          <a:off x="3492500" y="654756"/>
          <a:ext cx="1079500" cy="1859139"/>
        </p:xfrm>
        <a:graphic>
          <a:graphicData uri="http://schemas.openxmlformats.org/presentationml/2006/ole">
            <mc:AlternateContent xmlns:mc="http://schemas.openxmlformats.org/markup-compatibility/2006">
              <mc:Choice xmlns:v="urn:schemas-microsoft-com:vml" Requires="v">
                <p:oleObj spid="_x0000_s176185" name="Equation" r:id="rId5" imgW="228600" imgH="393480" progId="Equation.DSMT4">
                  <p:embed/>
                </p:oleObj>
              </mc:Choice>
              <mc:Fallback>
                <p:oleObj name="Equation" r:id="rId5" imgW="228600" imgH="393480" progId="Equation.DSMT4">
                  <p:embed/>
                  <p:pic>
                    <p:nvPicPr>
                      <p:cNvPr id="0" name=""/>
                      <p:cNvPicPr/>
                      <p:nvPr/>
                    </p:nvPicPr>
                    <p:blipFill>
                      <a:blip r:embed="rId6"/>
                      <a:stretch>
                        <a:fillRect/>
                      </a:stretch>
                    </p:blipFill>
                    <p:spPr>
                      <a:xfrm>
                        <a:off x="3492500" y="654756"/>
                        <a:ext cx="1079500" cy="1859139"/>
                      </a:xfrm>
                      <a:prstGeom prst="rect">
                        <a:avLst/>
                      </a:prstGeom>
                    </p:spPr>
                  </p:pic>
                </p:oleObj>
              </mc:Fallback>
            </mc:AlternateContent>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951679"/>
            <a:ext cx="9144000" cy="2531864"/>
          </a:xfrm>
          <a:prstGeom prst="rect">
            <a:avLst/>
          </a:prstGeom>
        </p:spPr>
      </p:pic>
    </p:spTree>
    <p:extLst>
      <p:ext uri="{BB962C8B-B14F-4D97-AF65-F5344CB8AC3E}">
        <p14:creationId xmlns:p14="http://schemas.microsoft.com/office/powerpoint/2010/main" val="18556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152400"/>
            <a:ext cx="8610600" cy="830997"/>
          </a:xfrm>
          <a:prstGeom prst="rect">
            <a:avLst/>
          </a:prstGeom>
          <a:noFill/>
        </p:spPr>
        <p:txBody>
          <a:bodyPr wrap="square" rtlCol="0">
            <a:spAutoFit/>
          </a:bodyPr>
          <a:lstStyle/>
          <a:p>
            <a:r>
              <a:rPr lang="en-US" sz="2400" dirty="0">
                <a:latin typeface="+mj-lt"/>
              </a:rPr>
              <a:t>Brief introduction to </a:t>
            </a:r>
            <a:r>
              <a:rPr lang="en-US" sz="2400" dirty="0" err="1">
                <a:latin typeface="+mj-lt"/>
              </a:rPr>
              <a:t>multipole</a:t>
            </a:r>
            <a:r>
              <a:rPr lang="en-US" sz="2400" dirty="0">
                <a:latin typeface="+mj-lt"/>
              </a:rPr>
              <a:t> expansion of electromagnetic fields (Chap. 9.7)</a:t>
            </a:r>
          </a:p>
        </p:txBody>
      </p:sp>
      <p:graphicFrame>
        <p:nvGraphicFramePr>
          <p:cNvPr id="6" name="Object 5"/>
          <p:cNvGraphicFramePr>
            <a:graphicFrameLocks noChangeAspect="1"/>
          </p:cNvGraphicFramePr>
          <p:nvPr>
            <p:extLst>
              <p:ext uri="{D42A27DB-BD31-4B8C-83A1-F6EECF244321}">
                <p14:modId xmlns:p14="http://schemas.microsoft.com/office/powerpoint/2010/main" val="1607622646"/>
              </p:ext>
            </p:extLst>
          </p:nvPr>
        </p:nvGraphicFramePr>
        <p:xfrm>
          <a:off x="1308031" y="1166048"/>
          <a:ext cx="6527937" cy="2274887"/>
        </p:xfrm>
        <a:graphic>
          <a:graphicData uri="http://schemas.openxmlformats.org/presentationml/2006/ole">
            <mc:AlternateContent xmlns:mc="http://schemas.openxmlformats.org/markup-compatibility/2006">
              <mc:Choice xmlns:v="urn:schemas-microsoft-com:vml" Requires="v">
                <p:oleObj spid="_x0000_s158909" name="Equation" r:id="rId4" imgW="5029200" imgH="1752480" progId="Equation.DSMT4">
                  <p:embed/>
                </p:oleObj>
              </mc:Choice>
              <mc:Fallback>
                <p:oleObj name="Equation" r:id="rId4" imgW="5029200" imgH="1752480" progId="Equation.DSMT4">
                  <p:embed/>
                  <p:pic>
                    <p:nvPicPr>
                      <p:cNvPr id="0" name=""/>
                      <p:cNvPicPr/>
                      <p:nvPr/>
                    </p:nvPicPr>
                    <p:blipFill>
                      <a:blip r:embed="rId5"/>
                      <a:stretch>
                        <a:fillRect/>
                      </a:stretch>
                    </p:blipFill>
                    <p:spPr>
                      <a:xfrm>
                        <a:off x="1308031" y="1166048"/>
                        <a:ext cx="6527937" cy="22748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3609514"/>
              </p:ext>
            </p:extLst>
          </p:nvPr>
        </p:nvGraphicFramePr>
        <p:xfrm>
          <a:off x="1310785" y="3623586"/>
          <a:ext cx="4213838" cy="1710414"/>
        </p:xfrm>
        <a:graphic>
          <a:graphicData uri="http://schemas.openxmlformats.org/presentationml/2006/ole">
            <mc:AlternateContent xmlns:mc="http://schemas.openxmlformats.org/markup-compatibility/2006">
              <mc:Choice xmlns:v="urn:schemas-microsoft-com:vml" Requires="v">
                <p:oleObj spid="_x0000_s158910" name="Equation" r:id="rId6" imgW="3441600" imgH="1396800" progId="Equation.DSMT4">
                  <p:embed/>
                </p:oleObj>
              </mc:Choice>
              <mc:Fallback>
                <p:oleObj name="Equation" r:id="rId6" imgW="3441600" imgH="1396800" progId="Equation.DSMT4">
                  <p:embed/>
                  <p:pic>
                    <p:nvPicPr>
                      <p:cNvPr id="0" name=""/>
                      <p:cNvPicPr/>
                      <p:nvPr/>
                    </p:nvPicPr>
                    <p:blipFill>
                      <a:blip r:embed="rId7"/>
                      <a:stretch>
                        <a:fillRect/>
                      </a:stretch>
                    </p:blipFill>
                    <p:spPr>
                      <a:xfrm>
                        <a:off x="1310785" y="3623586"/>
                        <a:ext cx="4213838" cy="1710414"/>
                      </a:xfrm>
                      <a:prstGeom prst="rect">
                        <a:avLst/>
                      </a:prstGeom>
                    </p:spPr>
                  </p:pic>
                </p:oleObj>
              </mc:Fallback>
            </mc:AlternateContent>
          </a:graphicData>
        </a:graphic>
      </p:graphicFrame>
    </p:spTree>
    <p:extLst>
      <p:ext uri="{BB962C8B-B14F-4D97-AF65-F5344CB8AC3E}">
        <p14:creationId xmlns:p14="http://schemas.microsoft.com/office/powerpoint/2010/main" val="25306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25589755"/>
              </p:ext>
            </p:extLst>
          </p:nvPr>
        </p:nvGraphicFramePr>
        <p:xfrm>
          <a:off x="762000" y="838200"/>
          <a:ext cx="5441950" cy="885825"/>
        </p:xfrm>
        <a:graphic>
          <a:graphicData uri="http://schemas.openxmlformats.org/presentationml/2006/ole">
            <mc:AlternateContent xmlns:mc="http://schemas.openxmlformats.org/markup-compatibility/2006">
              <mc:Choice xmlns:v="urn:schemas-microsoft-com:vml" Requires="v">
                <p:oleObj spid="_x0000_s159935" name="Equation" r:id="rId4" imgW="4444920" imgH="723600" progId="Equation.DSMT4">
                  <p:embed/>
                </p:oleObj>
              </mc:Choice>
              <mc:Fallback>
                <p:oleObj name="Equation" r:id="rId4" imgW="4444920" imgH="723600" progId="Equation.DSMT4">
                  <p:embed/>
                  <p:pic>
                    <p:nvPicPr>
                      <p:cNvPr id="0" name=""/>
                      <p:cNvPicPr/>
                      <p:nvPr/>
                    </p:nvPicPr>
                    <p:blipFill>
                      <a:blip r:embed="rId5"/>
                      <a:stretch>
                        <a:fillRect/>
                      </a:stretch>
                    </p:blipFill>
                    <p:spPr>
                      <a:xfrm>
                        <a:off x="762000" y="838200"/>
                        <a:ext cx="5441950" cy="885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0091176"/>
              </p:ext>
            </p:extLst>
          </p:nvPr>
        </p:nvGraphicFramePr>
        <p:xfrm>
          <a:off x="762000" y="2005656"/>
          <a:ext cx="8022142" cy="3480743"/>
        </p:xfrm>
        <a:graphic>
          <a:graphicData uri="http://schemas.openxmlformats.org/presentationml/2006/ole">
            <mc:AlternateContent xmlns:mc="http://schemas.openxmlformats.org/markup-compatibility/2006">
              <mc:Choice xmlns:v="urn:schemas-microsoft-com:vml" Requires="v">
                <p:oleObj spid="_x0000_s159936" name="Equation" r:id="rId6" imgW="6819840" imgH="2958840" progId="Equation.DSMT4">
                  <p:embed/>
                </p:oleObj>
              </mc:Choice>
              <mc:Fallback>
                <p:oleObj name="Equation" r:id="rId6" imgW="6819840" imgH="2958840" progId="Equation.DSMT4">
                  <p:embed/>
                  <p:pic>
                    <p:nvPicPr>
                      <p:cNvPr id="0" name=""/>
                      <p:cNvPicPr/>
                      <p:nvPr/>
                    </p:nvPicPr>
                    <p:blipFill>
                      <a:blip r:embed="rId7"/>
                      <a:stretch>
                        <a:fillRect/>
                      </a:stretch>
                    </p:blipFill>
                    <p:spPr>
                      <a:xfrm>
                        <a:off x="762000" y="2005656"/>
                        <a:ext cx="8022142" cy="3480743"/>
                      </a:xfrm>
                      <a:prstGeom prst="rect">
                        <a:avLst/>
                      </a:prstGeom>
                    </p:spPr>
                  </p:pic>
                </p:oleObj>
              </mc:Fallback>
            </mc:AlternateContent>
          </a:graphicData>
        </a:graphic>
      </p:graphicFrame>
    </p:spTree>
    <p:extLst>
      <p:ext uri="{BB962C8B-B14F-4D97-AF65-F5344CB8AC3E}">
        <p14:creationId xmlns:p14="http://schemas.microsoft.com/office/powerpoint/2010/main" val="159018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66700" y="63891"/>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82338960"/>
              </p:ext>
            </p:extLst>
          </p:nvPr>
        </p:nvGraphicFramePr>
        <p:xfrm>
          <a:off x="1035050" y="838200"/>
          <a:ext cx="4178300" cy="2370044"/>
        </p:xfrm>
        <a:graphic>
          <a:graphicData uri="http://schemas.openxmlformats.org/presentationml/2006/ole">
            <mc:AlternateContent xmlns:mc="http://schemas.openxmlformats.org/markup-compatibility/2006">
              <mc:Choice xmlns:v="urn:schemas-microsoft-com:vml" Requires="v">
                <p:oleObj spid="_x0000_s160953" name="Equation" r:id="rId4" imgW="3022560" imgH="1714320" progId="Equation.DSMT4">
                  <p:embed/>
                </p:oleObj>
              </mc:Choice>
              <mc:Fallback>
                <p:oleObj name="Equation" r:id="rId4" imgW="3022560" imgH="1714320" progId="Equation.DSMT4">
                  <p:embed/>
                  <p:pic>
                    <p:nvPicPr>
                      <p:cNvPr id="0" name=""/>
                      <p:cNvPicPr/>
                      <p:nvPr/>
                    </p:nvPicPr>
                    <p:blipFill>
                      <a:blip r:embed="rId5"/>
                      <a:stretch>
                        <a:fillRect/>
                      </a:stretch>
                    </p:blipFill>
                    <p:spPr>
                      <a:xfrm>
                        <a:off x="1035050" y="838200"/>
                        <a:ext cx="4178300" cy="2370044"/>
                      </a:xfrm>
                      <a:prstGeom prst="rect">
                        <a:avLst/>
                      </a:prstGeom>
                    </p:spPr>
                  </p:pic>
                </p:oleObj>
              </mc:Fallback>
            </mc:AlternateContent>
          </a:graphicData>
        </a:graphic>
      </p:graphicFrame>
      <p:cxnSp>
        <p:nvCxnSpPr>
          <p:cNvPr id="8" name="Straight Arrow Connector 7"/>
          <p:cNvCxnSpPr/>
          <p:nvPr/>
        </p:nvCxnSpPr>
        <p:spPr>
          <a:xfrm flipH="1" flipV="1">
            <a:off x="3657600" y="19050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9650" y="23622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3350" y="2049556"/>
            <a:ext cx="3625850" cy="461665"/>
          </a:xfrm>
          <a:prstGeom prst="rect">
            <a:avLst/>
          </a:prstGeom>
          <a:noFill/>
        </p:spPr>
        <p:txBody>
          <a:bodyPr wrap="square" rtlCol="0">
            <a:spAutoFit/>
          </a:bodyPr>
          <a:lstStyle/>
          <a:p>
            <a:r>
              <a:rPr lang="en-US" sz="2400" dirty="0">
                <a:latin typeface="+mj-lt"/>
              </a:rPr>
              <a:t>spherical Bessel function</a:t>
            </a:r>
          </a:p>
        </p:txBody>
      </p:sp>
      <p:graphicFrame>
        <p:nvGraphicFramePr>
          <p:cNvPr id="13" name="Object 12"/>
          <p:cNvGraphicFramePr>
            <a:graphicFrameLocks noChangeAspect="1"/>
          </p:cNvGraphicFramePr>
          <p:nvPr>
            <p:extLst>
              <p:ext uri="{D42A27DB-BD31-4B8C-83A1-F6EECF244321}">
                <p14:modId xmlns:p14="http://schemas.microsoft.com/office/powerpoint/2010/main" val="1321526557"/>
              </p:ext>
            </p:extLst>
          </p:nvPr>
        </p:nvGraphicFramePr>
        <p:xfrm>
          <a:off x="993775" y="3429000"/>
          <a:ext cx="4476750" cy="2370138"/>
        </p:xfrm>
        <a:graphic>
          <a:graphicData uri="http://schemas.openxmlformats.org/presentationml/2006/ole">
            <mc:AlternateContent xmlns:mc="http://schemas.openxmlformats.org/markup-compatibility/2006">
              <mc:Choice xmlns:v="urn:schemas-microsoft-com:vml" Requires="v">
                <p:oleObj spid="_x0000_s160954" name="Equation" r:id="rId6" imgW="3238200" imgH="1714320" progId="Equation.DSMT4">
                  <p:embed/>
                </p:oleObj>
              </mc:Choice>
              <mc:Fallback>
                <p:oleObj name="Equation" r:id="rId6" imgW="3238200" imgH="1714320" progId="Equation.DSMT4">
                  <p:embed/>
                  <p:pic>
                    <p:nvPicPr>
                      <p:cNvPr id="0" name=""/>
                      <p:cNvPicPr/>
                      <p:nvPr/>
                    </p:nvPicPr>
                    <p:blipFill>
                      <a:blip r:embed="rId7"/>
                      <a:stretch>
                        <a:fillRect/>
                      </a:stretch>
                    </p:blipFill>
                    <p:spPr>
                      <a:xfrm>
                        <a:off x="993775" y="3429000"/>
                        <a:ext cx="4476750" cy="2370138"/>
                      </a:xfrm>
                      <a:prstGeom prst="rect">
                        <a:avLst/>
                      </a:prstGeom>
                    </p:spPr>
                  </p:pic>
                </p:oleObj>
              </mc:Fallback>
            </mc:AlternateContent>
          </a:graphicData>
        </a:graphic>
      </p:graphicFrame>
      <p:cxnSp>
        <p:nvCxnSpPr>
          <p:cNvPr id="14" name="Straight Arrow Connector 13"/>
          <p:cNvCxnSpPr/>
          <p:nvPr/>
        </p:nvCxnSpPr>
        <p:spPr>
          <a:xfrm flipH="1" flipV="1">
            <a:off x="3765550" y="44958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49530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1300" y="4640356"/>
            <a:ext cx="3625850" cy="461665"/>
          </a:xfrm>
          <a:prstGeom prst="rect">
            <a:avLst/>
          </a:prstGeom>
          <a:noFill/>
        </p:spPr>
        <p:txBody>
          <a:bodyPr wrap="square" rtlCol="0">
            <a:spAutoFit/>
          </a:bodyPr>
          <a:lstStyle/>
          <a:p>
            <a:r>
              <a:rPr lang="en-US" sz="2400" dirty="0">
                <a:latin typeface="+mj-lt"/>
              </a:rPr>
              <a:t>spherical Bessel function</a:t>
            </a:r>
          </a:p>
        </p:txBody>
      </p:sp>
    </p:spTree>
    <p:extLst>
      <p:ext uri="{BB962C8B-B14F-4D97-AF65-F5344CB8AC3E}">
        <p14:creationId xmlns:p14="http://schemas.microsoft.com/office/powerpoint/2010/main" val="57797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DCD3-6BC2-42C6-BBB7-FE0E53749BB5}"/>
              </a:ext>
            </a:extLst>
          </p:cNvPr>
          <p:cNvSpPr>
            <a:spLocks noGrp="1"/>
          </p:cNvSpPr>
          <p:nvPr>
            <p:ph type="dt" sz="half" idx="10"/>
          </p:nvPr>
        </p:nvSpPr>
        <p:spPr/>
        <p:txBody>
          <a:bodyPr/>
          <a:lstStyle/>
          <a:p>
            <a:r>
              <a:rPr lang="en-US"/>
              <a:t>03/30/2022</a:t>
            </a:r>
            <a:endParaRPr lang="en-US" dirty="0"/>
          </a:p>
        </p:txBody>
      </p:sp>
      <p:sp>
        <p:nvSpPr>
          <p:cNvPr id="3" name="Footer Placeholder 2">
            <a:extLst>
              <a:ext uri="{FF2B5EF4-FFF2-40B4-BE49-F238E27FC236}">
                <a16:creationId xmlns:a16="http://schemas.microsoft.com/office/drawing/2014/main" id="{BFA7794D-2662-44BC-AA8A-265D99F827AC}"/>
              </a:ext>
            </a:extLst>
          </p:cNvPr>
          <p:cNvSpPr>
            <a:spLocks noGrp="1"/>
          </p:cNvSpPr>
          <p:nvPr>
            <p:ph type="ftr" sz="quarter" idx="11"/>
          </p:nvPr>
        </p:nvSpPr>
        <p:spPr/>
        <p:txBody>
          <a:bodyPr/>
          <a:lstStyle/>
          <a:p>
            <a:r>
              <a:rPr lang="en-US"/>
              <a:t>PHY 712  Spring 2022 -- Lecture 23</a:t>
            </a:r>
            <a:endParaRPr lang="en-US" dirty="0"/>
          </a:p>
        </p:txBody>
      </p:sp>
      <p:sp>
        <p:nvSpPr>
          <p:cNvPr id="4" name="Slide Number Placeholder 3">
            <a:extLst>
              <a:ext uri="{FF2B5EF4-FFF2-40B4-BE49-F238E27FC236}">
                <a16:creationId xmlns:a16="http://schemas.microsoft.com/office/drawing/2014/main" id="{43715ADC-3579-47E7-8545-32FBB8DB6B4F}"/>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DC3A0243-B3E0-4C28-82BB-7221D54B5F46}"/>
              </a:ext>
            </a:extLst>
          </p:cNvPr>
          <p:cNvPicPr>
            <a:picLocks noChangeAspect="1"/>
          </p:cNvPicPr>
          <p:nvPr/>
        </p:nvPicPr>
        <p:blipFill>
          <a:blip r:embed="rId3"/>
          <a:stretch>
            <a:fillRect/>
          </a:stretch>
        </p:blipFill>
        <p:spPr>
          <a:xfrm>
            <a:off x="1238250" y="147411"/>
            <a:ext cx="6667500" cy="6019800"/>
          </a:xfrm>
          <a:prstGeom prst="rect">
            <a:avLst/>
          </a:prstGeom>
        </p:spPr>
      </p:pic>
      <p:sp>
        <p:nvSpPr>
          <p:cNvPr id="7" name="TextBox 6">
            <a:extLst>
              <a:ext uri="{FF2B5EF4-FFF2-40B4-BE49-F238E27FC236}">
                <a16:creationId xmlns:a16="http://schemas.microsoft.com/office/drawing/2014/main" id="{3FD8B0AA-0F93-47A0-A746-0187215941F2}"/>
              </a:ext>
            </a:extLst>
          </p:cNvPr>
          <p:cNvSpPr txBox="1"/>
          <p:nvPr/>
        </p:nvSpPr>
        <p:spPr>
          <a:xfrm>
            <a:off x="5486400" y="147411"/>
            <a:ext cx="2743200" cy="461665"/>
          </a:xfrm>
          <a:prstGeom prst="rect">
            <a:avLst/>
          </a:prstGeom>
          <a:noFill/>
        </p:spPr>
        <p:txBody>
          <a:bodyPr wrap="square" rtlCol="0">
            <a:spAutoFit/>
          </a:bodyPr>
          <a:lstStyle/>
          <a:p>
            <a:r>
              <a:rPr lang="en-US" sz="2400" dirty="0">
                <a:latin typeface="+mj-lt"/>
              </a:rPr>
              <a:t>4 PM Olin 101</a:t>
            </a:r>
          </a:p>
        </p:txBody>
      </p:sp>
    </p:spTree>
    <p:extLst>
      <p:ext uri="{BB962C8B-B14F-4D97-AF65-F5344CB8AC3E}">
        <p14:creationId xmlns:p14="http://schemas.microsoft.com/office/powerpoint/2010/main" val="61412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67426952"/>
              </p:ext>
            </p:extLst>
          </p:nvPr>
        </p:nvGraphicFramePr>
        <p:xfrm>
          <a:off x="1219200" y="914400"/>
          <a:ext cx="4699000" cy="2912056"/>
        </p:xfrm>
        <a:graphic>
          <a:graphicData uri="http://schemas.openxmlformats.org/presentationml/2006/ole">
            <mc:AlternateContent xmlns:mc="http://schemas.openxmlformats.org/markup-compatibility/2006">
              <mc:Choice xmlns:v="urn:schemas-microsoft-com:vml" Requires="v">
                <p:oleObj spid="_x0000_s161979" name="Equation" r:id="rId4" imgW="3606480" imgH="2234880" progId="Equation.DSMT4">
                  <p:embed/>
                </p:oleObj>
              </mc:Choice>
              <mc:Fallback>
                <p:oleObj name="Equation" r:id="rId4" imgW="3606480" imgH="2234880" progId="Equation.DSMT4">
                  <p:embed/>
                  <p:pic>
                    <p:nvPicPr>
                      <p:cNvPr id="0" name=""/>
                      <p:cNvPicPr/>
                      <p:nvPr/>
                    </p:nvPicPr>
                    <p:blipFill>
                      <a:blip r:embed="rId5"/>
                      <a:stretch>
                        <a:fillRect/>
                      </a:stretch>
                    </p:blipFill>
                    <p:spPr>
                      <a:xfrm>
                        <a:off x="1219200" y="914400"/>
                        <a:ext cx="4699000" cy="2912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030247"/>
              </p:ext>
            </p:extLst>
          </p:nvPr>
        </p:nvGraphicFramePr>
        <p:xfrm>
          <a:off x="1143000" y="4146989"/>
          <a:ext cx="6667500" cy="2116137"/>
        </p:xfrm>
        <a:graphic>
          <a:graphicData uri="http://schemas.openxmlformats.org/presentationml/2006/ole">
            <mc:AlternateContent xmlns:mc="http://schemas.openxmlformats.org/markup-compatibility/2006">
              <mc:Choice xmlns:v="urn:schemas-microsoft-com:vml" Requires="v">
                <p:oleObj spid="_x0000_s161980" name="Equation" r:id="rId6" imgW="5117760" imgH="1625400" progId="Equation.DSMT4">
                  <p:embed/>
                </p:oleObj>
              </mc:Choice>
              <mc:Fallback>
                <p:oleObj name="Equation" r:id="rId6" imgW="5117760" imgH="1625400" progId="Equation.DSMT4">
                  <p:embed/>
                  <p:pic>
                    <p:nvPicPr>
                      <p:cNvPr id="0" name=""/>
                      <p:cNvPicPr/>
                      <p:nvPr/>
                    </p:nvPicPr>
                    <p:blipFill>
                      <a:blip r:embed="rId7"/>
                      <a:stretch>
                        <a:fillRect/>
                      </a:stretch>
                    </p:blipFill>
                    <p:spPr>
                      <a:xfrm>
                        <a:off x="1143000" y="4146989"/>
                        <a:ext cx="6667500" cy="2116137"/>
                      </a:xfrm>
                      <a:prstGeom prst="rect">
                        <a:avLst/>
                      </a:prstGeom>
                    </p:spPr>
                  </p:pic>
                </p:oleObj>
              </mc:Fallback>
            </mc:AlternateContent>
          </a:graphicData>
        </a:graphic>
      </p:graphicFrame>
    </p:spTree>
    <p:extLst>
      <p:ext uri="{BB962C8B-B14F-4D97-AF65-F5344CB8AC3E}">
        <p14:creationId xmlns:p14="http://schemas.microsoft.com/office/powerpoint/2010/main" val="151004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6925583"/>
              </p:ext>
            </p:extLst>
          </p:nvPr>
        </p:nvGraphicFramePr>
        <p:xfrm>
          <a:off x="266700" y="1371600"/>
          <a:ext cx="8610600" cy="2852529"/>
        </p:xfrm>
        <a:graphic>
          <a:graphicData uri="http://schemas.openxmlformats.org/presentationml/2006/ole">
            <mc:AlternateContent xmlns:mc="http://schemas.openxmlformats.org/markup-compatibility/2006">
              <mc:Choice xmlns:v="urn:schemas-microsoft-com:vml" Requires="v">
                <p:oleObj spid="_x0000_s162909" name="Equation" r:id="rId4" imgW="8115120" imgH="2692080" progId="Equation.DSMT4">
                  <p:embed/>
                </p:oleObj>
              </mc:Choice>
              <mc:Fallback>
                <p:oleObj name="Equation" r:id="rId4" imgW="8115120" imgH="2692080" progId="Equation.DSMT4">
                  <p:embed/>
                  <p:pic>
                    <p:nvPicPr>
                      <p:cNvPr id="0" name=""/>
                      <p:cNvPicPr/>
                      <p:nvPr/>
                    </p:nvPicPr>
                    <p:blipFill>
                      <a:blip r:embed="rId5"/>
                      <a:stretch>
                        <a:fillRect/>
                      </a:stretch>
                    </p:blipFill>
                    <p:spPr>
                      <a:xfrm>
                        <a:off x="266700" y="1371600"/>
                        <a:ext cx="8610600" cy="2852529"/>
                      </a:xfrm>
                      <a:prstGeom prst="rect">
                        <a:avLst/>
                      </a:prstGeom>
                    </p:spPr>
                  </p:pic>
                </p:oleObj>
              </mc:Fallback>
            </mc:AlternateContent>
          </a:graphicData>
        </a:graphic>
      </p:graphicFrame>
    </p:spTree>
    <p:extLst>
      <p:ext uri="{BB962C8B-B14F-4D97-AF65-F5344CB8AC3E}">
        <p14:creationId xmlns:p14="http://schemas.microsoft.com/office/powerpoint/2010/main" val="9045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spid="_x0000_s165018"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190854"/>
              </p:ext>
            </p:extLst>
          </p:nvPr>
        </p:nvGraphicFramePr>
        <p:xfrm>
          <a:off x="406400" y="685800"/>
          <a:ext cx="8534400" cy="1066800"/>
        </p:xfrm>
        <a:graphic>
          <a:graphicData uri="http://schemas.openxmlformats.org/presentationml/2006/ole">
            <mc:AlternateContent xmlns:mc="http://schemas.openxmlformats.org/markup-compatibility/2006">
              <mc:Choice xmlns:v="urn:schemas-microsoft-com:vml" Requires="v">
                <p:oleObj spid="_x0000_s165019" name="Equation" r:id="rId6" imgW="7213320" imgH="901440" progId="Equation.DSMT4">
                  <p:embed/>
                </p:oleObj>
              </mc:Choice>
              <mc:Fallback>
                <p:oleObj name="Equation" r:id="rId6" imgW="7213320" imgH="901440" progId="Equation.DSMT4">
                  <p:embed/>
                  <p:pic>
                    <p:nvPicPr>
                      <p:cNvPr id="0" name=""/>
                      <p:cNvPicPr/>
                      <p:nvPr/>
                    </p:nvPicPr>
                    <p:blipFill>
                      <a:blip r:embed="rId7"/>
                      <a:stretch>
                        <a:fillRect/>
                      </a:stretch>
                    </p:blipFill>
                    <p:spPr>
                      <a:xfrm>
                        <a:off x="406400" y="685800"/>
                        <a:ext cx="8534400" cy="1066800"/>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0" y="1984829"/>
            <a:ext cx="3810000" cy="3810000"/>
          </a:xfrm>
          <a:prstGeom prst="rect">
            <a:avLst/>
          </a:prstGeom>
        </p:spPr>
      </p:pic>
      <p:pic>
        <p:nvPicPr>
          <p:cNvPr id="8" name="Picture 7"/>
          <p:cNvPicPr>
            <a:picLocks noChangeAspect="1"/>
          </p:cNvPicPr>
          <p:nvPr/>
        </p:nvPicPr>
        <p:blipFill>
          <a:blip r:embed="rId9"/>
          <a:stretch>
            <a:fillRect/>
          </a:stretch>
        </p:blipFill>
        <p:spPr>
          <a:xfrm>
            <a:off x="4419600" y="1997076"/>
            <a:ext cx="3810000" cy="3810000"/>
          </a:xfrm>
          <a:prstGeom prst="rect">
            <a:avLst/>
          </a:prstGeom>
        </p:spPr>
      </p:pic>
    </p:spTree>
    <p:extLst>
      <p:ext uri="{BB962C8B-B14F-4D97-AF65-F5344CB8AC3E}">
        <p14:creationId xmlns:p14="http://schemas.microsoft.com/office/powerpoint/2010/main" val="123977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30629" y="1735364"/>
            <a:ext cx="3048000" cy="3048000"/>
          </a:xfrm>
          <a:prstGeom prst="rect">
            <a:avLst/>
          </a:prstGeom>
        </p:spPr>
      </p:pic>
      <p:sp>
        <p:nvSpPr>
          <p:cNvPr id="2" name="Date Placeholder 1"/>
          <p:cNvSpPr>
            <a:spLocks noGrp="1"/>
          </p:cNvSpPr>
          <p:nvPr>
            <p:ph type="dt" sz="half" idx="10"/>
          </p:nvPr>
        </p:nvSpPr>
        <p:spPr/>
        <p:txBody>
          <a:bodyPr/>
          <a:lstStyle/>
          <a:p>
            <a:r>
              <a:rPr lang="en-US"/>
              <a:t>03/30/2022</a:t>
            </a:r>
            <a:endParaRPr lang="en-US" dirty="0"/>
          </a:p>
        </p:txBody>
      </p:sp>
      <p:sp>
        <p:nvSpPr>
          <p:cNvPr id="3" name="Footer Placeholder 2"/>
          <p:cNvSpPr>
            <a:spLocks noGrp="1"/>
          </p:cNvSpPr>
          <p:nvPr>
            <p:ph type="ftr" sz="quarter" idx="11"/>
          </p:nvPr>
        </p:nvSpPr>
        <p:spPr/>
        <p:txBody>
          <a:bodyPr/>
          <a:lstStyle/>
          <a:p>
            <a:r>
              <a:rPr lang="en-US"/>
              <a:t>PHY 712  Spring 2022 --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spid="_x0000_s166038" name="Equation" r:id="rId5" imgW="914400" imgH="250560" progId="Equation.DSMT4">
                  <p:embed/>
                </p:oleObj>
              </mc:Choice>
              <mc:Fallback>
                <p:oleObj name="Equation" r:id="rId5" imgW="914400" imgH="250560" progId="Equation.DSMT4">
                  <p:embed/>
                  <p:pic>
                    <p:nvPicPr>
                      <p:cNvPr id="0" name=""/>
                      <p:cNvPicPr/>
                      <p:nvPr/>
                    </p:nvPicPr>
                    <p:blipFill>
                      <a:blip r:embed="rId6"/>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0112536"/>
              </p:ext>
            </p:extLst>
          </p:nvPr>
        </p:nvGraphicFramePr>
        <p:xfrm>
          <a:off x="0" y="469604"/>
          <a:ext cx="8839200" cy="825795"/>
        </p:xfrm>
        <a:graphic>
          <a:graphicData uri="http://schemas.openxmlformats.org/presentationml/2006/ole">
            <mc:AlternateContent xmlns:mc="http://schemas.openxmlformats.org/markup-compatibility/2006">
              <mc:Choice xmlns:v="urn:schemas-microsoft-com:vml" Requires="v">
                <p:oleObj spid="_x0000_s166039" name="Equation" r:id="rId7" imgW="9651960" imgH="901440" progId="Equation.DSMT4">
                  <p:embed/>
                </p:oleObj>
              </mc:Choice>
              <mc:Fallback>
                <p:oleObj name="Equation" r:id="rId7" imgW="9651960" imgH="901440" progId="Equation.DSMT4">
                  <p:embed/>
                  <p:pic>
                    <p:nvPicPr>
                      <p:cNvPr id="0" name=""/>
                      <p:cNvPicPr/>
                      <p:nvPr/>
                    </p:nvPicPr>
                    <p:blipFill>
                      <a:blip r:embed="rId8"/>
                      <a:stretch>
                        <a:fillRect/>
                      </a:stretch>
                    </p:blipFill>
                    <p:spPr>
                      <a:xfrm>
                        <a:off x="0" y="469604"/>
                        <a:ext cx="8839200" cy="825795"/>
                      </a:xfrm>
                      <a:prstGeom prst="rect">
                        <a:avLst/>
                      </a:prstGeom>
                    </p:spPr>
                  </p:pic>
                </p:oleObj>
              </mc:Fallback>
            </mc:AlternateContent>
          </a:graphicData>
        </a:graphic>
      </p:graphicFrame>
      <p:pic>
        <p:nvPicPr>
          <p:cNvPr id="10" name="Picture 9"/>
          <p:cNvPicPr>
            <a:picLocks noChangeAspect="1"/>
          </p:cNvPicPr>
          <p:nvPr/>
        </p:nvPicPr>
        <p:blipFill>
          <a:blip r:embed="rId9"/>
          <a:stretch>
            <a:fillRect/>
          </a:stretch>
        </p:blipFill>
        <p:spPr>
          <a:xfrm>
            <a:off x="3069771" y="1822450"/>
            <a:ext cx="2971800" cy="2971800"/>
          </a:xfrm>
          <a:prstGeom prst="rect">
            <a:avLst/>
          </a:prstGeom>
        </p:spPr>
      </p:pic>
      <p:pic>
        <p:nvPicPr>
          <p:cNvPr id="11" name="Picture 10"/>
          <p:cNvPicPr>
            <a:picLocks noChangeAspect="1"/>
          </p:cNvPicPr>
          <p:nvPr/>
        </p:nvPicPr>
        <p:blipFill>
          <a:blip r:embed="rId10"/>
          <a:stretch>
            <a:fillRect/>
          </a:stretch>
        </p:blipFill>
        <p:spPr>
          <a:xfrm>
            <a:off x="6117771" y="1822450"/>
            <a:ext cx="2803071" cy="2803071"/>
          </a:xfrm>
          <a:prstGeom prst="rect">
            <a:avLst/>
          </a:prstGeom>
        </p:spPr>
      </p:pic>
    </p:spTree>
    <p:extLst>
      <p:ext uri="{BB962C8B-B14F-4D97-AF65-F5344CB8AC3E}">
        <p14:creationId xmlns:p14="http://schemas.microsoft.com/office/powerpoint/2010/main" val="22024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review:</a:t>
            </a:r>
          </a:p>
        </p:txBody>
      </p:sp>
      <p:graphicFrame>
        <p:nvGraphicFramePr>
          <p:cNvPr id="6" name="Object 5"/>
          <p:cNvGraphicFramePr>
            <a:graphicFrameLocks noChangeAspect="1"/>
          </p:cNvGraphicFramePr>
          <p:nvPr>
            <p:extLst>
              <p:ext uri="{D42A27DB-BD31-4B8C-83A1-F6EECF244321}">
                <p14:modId xmlns:p14="http://schemas.microsoft.com/office/powerpoint/2010/main" val="1618829051"/>
              </p:ext>
            </p:extLst>
          </p:nvPr>
        </p:nvGraphicFramePr>
        <p:xfrm>
          <a:off x="990600" y="1143000"/>
          <a:ext cx="6454775" cy="2465388"/>
        </p:xfrm>
        <a:graphic>
          <a:graphicData uri="http://schemas.openxmlformats.org/presentationml/2006/ole">
            <mc:AlternateContent xmlns:mc="http://schemas.openxmlformats.org/markup-compatibility/2006">
              <mc:Choice xmlns:v="urn:schemas-microsoft-com:vml" Requires="v">
                <p:oleObj spid="_x0000_s148694" name="数式" r:id="rId4" imgW="2831760" imgH="1079280" progId="Equation.3">
                  <p:embed/>
                </p:oleObj>
              </mc:Choice>
              <mc:Fallback>
                <p:oleObj name="数式" r:id="rId4" imgW="2831760" imgH="1079280" progId="Equation.3">
                  <p:embed/>
                  <p:pic>
                    <p:nvPicPr>
                      <p:cNvPr id="0" name=""/>
                      <p:cNvPicPr>
                        <a:picLocks noChangeAspect="1" noChangeArrowheads="1"/>
                      </p:cNvPicPr>
                      <p:nvPr/>
                    </p:nvPicPr>
                    <p:blipFill>
                      <a:blip r:embed="rId5"/>
                      <a:srcRect/>
                      <a:stretch>
                        <a:fillRect/>
                      </a:stretch>
                    </p:blipFill>
                    <p:spPr bwMode="auto">
                      <a:xfrm>
                        <a:off x="990600" y="1143000"/>
                        <a:ext cx="64547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19240368"/>
              </p:ext>
            </p:extLst>
          </p:nvPr>
        </p:nvGraphicFramePr>
        <p:xfrm>
          <a:off x="1066800" y="3402013"/>
          <a:ext cx="6135688" cy="2465387"/>
        </p:xfrm>
        <a:graphic>
          <a:graphicData uri="http://schemas.openxmlformats.org/presentationml/2006/ole">
            <mc:AlternateContent xmlns:mc="http://schemas.openxmlformats.org/markup-compatibility/2006">
              <mc:Choice xmlns:v="urn:schemas-microsoft-com:vml" Requires="v">
                <p:oleObj spid="_x0000_s148695" name="数式" r:id="rId6" imgW="2692080" imgH="1079280" progId="Equation.3">
                  <p:embed/>
                </p:oleObj>
              </mc:Choice>
              <mc:Fallback>
                <p:oleObj name="数式" r:id="rId6" imgW="2692080" imgH="1079280" progId="Equation.3">
                  <p:embed/>
                  <p:pic>
                    <p:nvPicPr>
                      <p:cNvPr id="0" name=""/>
                      <p:cNvPicPr>
                        <a:picLocks noChangeAspect="1" noChangeArrowheads="1"/>
                      </p:cNvPicPr>
                      <p:nvPr/>
                    </p:nvPicPr>
                    <p:blipFill>
                      <a:blip r:embed="rId7"/>
                      <a:srcRect/>
                      <a:stretch>
                        <a:fillRect/>
                      </a:stretch>
                    </p:blipFill>
                    <p:spPr bwMode="auto">
                      <a:xfrm>
                        <a:off x="1066800" y="3402013"/>
                        <a:ext cx="61356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ate Placeholder 7"/>
          <p:cNvSpPr>
            <a:spLocks noGrp="1"/>
          </p:cNvSpPr>
          <p:nvPr>
            <p:ph type="dt" sz="half" idx="10"/>
          </p:nvPr>
        </p:nvSpPr>
        <p:spPr/>
        <p:txBody>
          <a:bodyPr/>
          <a:lstStyle/>
          <a:p>
            <a:r>
              <a:rPr lang="en-US"/>
              <a:t>03/30/2022</a:t>
            </a:r>
            <a:endParaRPr lang="en-US" dirty="0"/>
          </a:p>
        </p:txBody>
      </p:sp>
      <p:sp>
        <p:nvSpPr>
          <p:cNvPr id="9" name="Footer Placeholder 8"/>
          <p:cNvSpPr>
            <a:spLocks noGrp="1"/>
          </p:cNvSpPr>
          <p:nvPr>
            <p:ph type="ftr" sz="quarter" idx="11"/>
          </p:nvPr>
        </p:nvSpPr>
        <p:spPr/>
        <p:txBody>
          <a:bodyPr/>
          <a:lstStyle/>
          <a:p>
            <a:r>
              <a:rPr lang="en-US"/>
              <a:t>PHY 712  Spring 2022 -- Lecture 23</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4</a:t>
            </a:fld>
            <a:endParaRPr lang="en-US" dirty="0"/>
          </a:p>
        </p:txBody>
      </p:sp>
    </p:spTree>
    <p:extLst>
      <p:ext uri="{BB962C8B-B14F-4D97-AF65-F5344CB8AC3E}">
        <p14:creationId xmlns:p14="http://schemas.microsoft.com/office/powerpoint/2010/main" val="400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1159918971"/>
              </p:ext>
            </p:extLst>
          </p:nvPr>
        </p:nvGraphicFramePr>
        <p:xfrm>
          <a:off x="1298575" y="5105400"/>
          <a:ext cx="7235825" cy="1508125"/>
        </p:xfrm>
        <a:graphic>
          <a:graphicData uri="http://schemas.openxmlformats.org/presentationml/2006/ole">
            <mc:AlternateContent xmlns:mc="http://schemas.openxmlformats.org/markup-compatibility/2006">
              <mc:Choice xmlns:v="urn:schemas-microsoft-com:vml" Requires="v">
                <p:oleObj spid="_x0000_s149612" name="数式" r:id="rId4" imgW="3174840" imgH="660240" progId="Equation.3">
                  <p:embed/>
                </p:oleObj>
              </mc:Choice>
              <mc:Fallback>
                <p:oleObj name="数式" r:id="rId4" imgW="3174840" imgH="660240" progId="Equation.3">
                  <p:embed/>
                  <p:pic>
                    <p:nvPicPr>
                      <p:cNvPr id="0" name=""/>
                      <p:cNvPicPr>
                        <a:picLocks noChangeAspect="1" noChangeArrowheads="1"/>
                      </p:cNvPicPr>
                      <p:nvPr/>
                    </p:nvPicPr>
                    <p:blipFill>
                      <a:blip r:embed="rId5"/>
                      <a:srcRect/>
                      <a:stretch>
                        <a:fillRect/>
                      </a:stretch>
                    </p:blipFill>
                    <p:spPr bwMode="auto">
                      <a:xfrm>
                        <a:off x="1298575" y="5105400"/>
                        <a:ext cx="72358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5</a:t>
            </a:fld>
            <a:endParaRPr lang="en-US" dirty="0"/>
          </a:p>
        </p:txBody>
      </p:sp>
      <p:sp>
        <p:nvSpPr>
          <p:cNvPr id="8" name="TextBox 7"/>
          <p:cNvSpPr txBox="1"/>
          <p:nvPr/>
        </p:nvSpPr>
        <p:spPr>
          <a:xfrm>
            <a:off x="327660" y="180647"/>
            <a:ext cx="8229600" cy="646331"/>
          </a:xfrm>
          <a:prstGeom prst="rect">
            <a:avLst/>
          </a:prstGeom>
          <a:noFill/>
        </p:spPr>
        <p:txBody>
          <a:bodyPr wrap="square" rtlCol="0">
            <a:spAutoFit/>
          </a:bodyPr>
          <a:lstStyle/>
          <a:p>
            <a:r>
              <a:rPr lang="en-US" dirty="0"/>
              <a:t>Consider antenna source (center-fed)</a:t>
            </a:r>
          </a:p>
          <a:p>
            <a:r>
              <a:rPr lang="en-US" dirty="0"/>
              <a:t>            Note – these notes differ from previous formulation d/2 </a:t>
            </a:r>
            <a:r>
              <a:rPr lang="en-US" dirty="0">
                <a:sym typeface="Wingdings" panose="05000000000000000000" pitchFamily="2" charset="2"/>
              </a:rPr>
              <a:t> d</a:t>
            </a:r>
            <a:endParaRPr lang="en-US" dirty="0"/>
          </a:p>
        </p:txBody>
      </p:sp>
      <p:grpSp>
        <p:nvGrpSpPr>
          <p:cNvPr id="9" name="Group 8"/>
          <p:cNvGrpSpPr/>
          <p:nvPr/>
        </p:nvGrpSpPr>
        <p:grpSpPr>
          <a:xfrm>
            <a:off x="472440" y="762000"/>
            <a:ext cx="7985760" cy="4419600"/>
            <a:chOff x="472440" y="1066800"/>
            <a:chExt cx="7985760" cy="4419600"/>
          </a:xfrm>
        </p:grpSpPr>
        <p:sp>
          <p:nvSpPr>
            <p:cNvPr id="10" name="Can 9"/>
            <p:cNvSpPr/>
            <p:nvPr/>
          </p:nvSpPr>
          <p:spPr>
            <a:xfrm>
              <a:off x="1767840" y="2026920"/>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1783080" y="3388668"/>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2440" y="1066800"/>
              <a:ext cx="7985760" cy="4419600"/>
              <a:chOff x="472440" y="1066800"/>
              <a:chExt cx="7985760" cy="4419600"/>
            </a:xfrm>
          </p:grpSpPr>
          <p:grpSp>
            <p:nvGrpSpPr>
              <p:cNvPr id="17" name="Group 16"/>
              <p:cNvGrpSpPr/>
              <p:nvPr/>
            </p:nvGrpSpPr>
            <p:grpSpPr>
              <a:xfrm>
                <a:off x="472440" y="1066800"/>
                <a:ext cx="7985760" cy="4419600"/>
                <a:chOff x="472440" y="1066800"/>
                <a:chExt cx="7985760" cy="4419600"/>
              </a:xfrm>
            </p:grpSpPr>
            <p:grpSp>
              <p:nvGrpSpPr>
                <p:cNvPr id="20" name="Group 19"/>
                <p:cNvGrpSpPr/>
                <p:nvPr/>
              </p:nvGrpSpPr>
              <p:grpSpPr>
                <a:xfrm>
                  <a:off x="472440" y="1295400"/>
                  <a:ext cx="4099560" cy="4191000"/>
                  <a:chOff x="472440" y="1295400"/>
                  <a:chExt cx="4099560" cy="4191000"/>
                </a:xfrm>
              </p:grpSpPr>
              <p:cxnSp>
                <p:nvCxnSpPr>
                  <p:cNvPr id="27" name="Straight Arrow Connector 26"/>
                  <p:cNvCxnSpPr/>
                  <p:nvPr/>
                </p:nvCxnSpPr>
                <p:spPr>
                  <a:xfrm flipH="1" flipV="1">
                    <a:off x="1828800" y="1447800"/>
                    <a:ext cx="76200" cy="403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28800" y="3352800"/>
                    <a:ext cx="2286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3400" y="3352800"/>
                    <a:ext cx="12954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 y="4491335"/>
                    <a:ext cx="685800" cy="369332"/>
                  </a:xfrm>
                  <a:prstGeom prst="rect">
                    <a:avLst/>
                  </a:prstGeom>
                  <a:noFill/>
                </p:spPr>
                <p:txBody>
                  <a:bodyPr wrap="square" rtlCol="0">
                    <a:spAutoFit/>
                  </a:bodyPr>
                  <a:lstStyle/>
                  <a:p>
                    <a:r>
                      <a:rPr lang="en-US" dirty="0"/>
                      <a:t>x</a:t>
                    </a:r>
                  </a:p>
                </p:txBody>
              </p:sp>
              <p:sp>
                <p:nvSpPr>
                  <p:cNvPr id="31" name="TextBox 30"/>
                  <p:cNvSpPr txBox="1"/>
                  <p:nvPr/>
                </p:nvSpPr>
                <p:spPr>
                  <a:xfrm>
                    <a:off x="3886200" y="3352800"/>
                    <a:ext cx="685800" cy="369332"/>
                  </a:xfrm>
                  <a:prstGeom prst="rect">
                    <a:avLst/>
                  </a:prstGeom>
                  <a:noFill/>
                </p:spPr>
                <p:txBody>
                  <a:bodyPr wrap="square" rtlCol="0">
                    <a:spAutoFit/>
                  </a:bodyPr>
                  <a:lstStyle/>
                  <a:p>
                    <a:r>
                      <a:rPr lang="en-US" dirty="0"/>
                      <a:t>y</a:t>
                    </a:r>
                  </a:p>
                </p:txBody>
              </p:sp>
              <p:sp>
                <p:nvSpPr>
                  <p:cNvPr id="32" name="TextBox 31"/>
                  <p:cNvSpPr txBox="1"/>
                  <p:nvPr/>
                </p:nvSpPr>
                <p:spPr>
                  <a:xfrm>
                    <a:off x="1905000" y="1295400"/>
                    <a:ext cx="685800" cy="369332"/>
                  </a:xfrm>
                  <a:prstGeom prst="rect">
                    <a:avLst/>
                  </a:prstGeom>
                  <a:noFill/>
                </p:spPr>
                <p:txBody>
                  <a:bodyPr wrap="square" rtlCol="0">
                    <a:spAutoFit/>
                  </a:bodyPr>
                  <a:lstStyle/>
                  <a:p>
                    <a:r>
                      <a:rPr lang="en-US" dirty="0"/>
                      <a:t>z</a:t>
                    </a:r>
                  </a:p>
                </p:txBody>
              </p:sp>
            </p:grpSp>
            <p:cxnSp>
              <p:nvCxnSpPr>
                <p:cNvPr id="21" name="Straight Arrow Connector 20"/>
                <p:cNvCxnSpPr/>
                <p:nvPr/>
              </p:nvCxnSpPr>
              <p:spPr>
                <a:xfrm flipV="1">
                  <a:off x="1866900" y="1447800"/>
                  <a:ext cx="59055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2400" y="1066800"/>
                  <a:ext cx="685800" cy="369332"/>
                </a:xfrm>
                <a:prstGeom prst="rect">
                  <a:avLst/>
                </a:prstGeom>
                <a:noFill/>
              </p:spPr>
              <p:txBody>
                <a:bodyPr wrap="square" rtlCol="0">
                  <a:spAutoFit/>
                </a:bodyPr>
                <a:lstStyle/>
                <a:p>
                  <a:r>
                    <a:rPr lang="en-US" dirty="0"/>
                    <a:t>r</a:t>
                  </a:r>
                </a:p>
              </p:txBody>
            </p:sp>
            <p:cxnSp>
              <p:nvCxnSpPr>
                <p:cNvPr id="23" name="Straight Connector 22"/>
                <p:cNvCxnSpPr/>
                <p:nvPr/>
              </p:nvCxnSpPr>
              <p:spPr>
                <a:xfrm>
                  <a:off x="1866900" y="3352800"/>
                  <a:ext cx="5829300" cy="1600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1447800"/>
                  <a:ext cx="0" cy="3653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20240" y="2717185"/>
                  <a:ext cx="685800" cy="369332"/>
                </a:xfrm>
                <a:prstGeom prst="rect">
                  <a:avLst/>
                </a:prstGeom>
                <a:noFill/>
              </p:spPr>
              <p:txBody>
                <a:bodyPr wrap="square" rtlCol="0">
                  <a:spAutoFit/>
                </a:bodyPr>
                <a:lstStyle/>
                <a:p>
                  <a:r>
                    <a:rPr lang="en-US" dirty="0">
                      <a:latin typeface="Symbol" panose="05050102010706020507" pitchFamily="18" charset="2"/>
                    </a:rPr>
                    <a:t>q</a:t>
                  </a:r>
                </a:p>
              </p:txBody>
            </p:sp>
            <p:sp>
              <p:nvSpPr>
                <p:cNvPr id="26" name="TextBox 25"/>
                <p:cNvSpPr txBox="1"/>
                <p:nvPr/>
              </p:nvSpPr>
              <p:spPr>
                <a:xfrm>
                  <a:off x="1905000" y="3429000"/>
                  <a:ext cx="685800" cy="369332"/>
                </a:xfrm>
                <a:prstGeom prst="rect">
                  <a:avLst/>
                </a:prstGeom>
                <a:noFill/>
              </p:spPr>
              <p:txBody>
                <a:bodyPr wrap="square" rtlCol="0">
                  <a:spAutoFit/>
                </a:bodyPr>
                <a:lstStyle/>
                <a:p>
                  <a:r>
                    <a:rPr lang="en-US" dirty="0">
                      <a:latin typeface="Symbol" panose="05050102010706020507" pitchFamily="18" charset="2"/>
                    </a:rPr>
                    <a:t>f</a:t>
                  </a:r>
                </a:p>
              </p:txBody>
            </p:sp>
          </p:grpSp>
          <p:sp>
            <p:nvSpPr>
              <p:cNvPr id="18" name="Arc 17"/>
              <p:cNvSpPr/>
              <p:nvPr/>
            </p:nvSpPr>
            <p:spPr>
              <a:xfrm>
                <a:off x="1600200" y="2717185"/>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6072234">
                <a:off x="1378924" y="2874440"/>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Left Brace 12"/>
            <p:cNvSpPr/>
            <p:nvPr/>
          </p:nvSpPr>
          <p:spPr>
            <a:xfrm>
              <a:off x="1371600" y="202692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371600" y="342900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42119" y="2400300"/>
              <a:ext cx="405681" cy="369332"/>
            </a:xfrm>
            <a:prstGeom prst="rect">
              <a:avLst/>
            </a:prstGeom>
            <a:noFill/>
          </p:spPr>
          <p:txBody>
            <a:bodyPr wrap="square" rtlCol="0">
              <a:spAutoFit/>
            </a:bodyPr>
            <a:lstStyle/>
            <a:p>
              <a:r>
                <a:rPr lang="en-US" dirty="0"/>
                <a:t>d</a:t>
              </a:r>
            </a:p>
          </p:txBody>
        </p:sp>
        <p:sp>
          <p:nvSpPr>
            <p:cNvPr id="16" name="TextBox 15"/>
            <p:cNvSpPr txBox="1"/>
            <p:nvPr/>
          </p:nvSpPr>
          <p:spPr>
            <a:xfrm>
              <a:off x="1042119" y="3957935"/>
              <a:ext cx="405681" cy="369332"/>
            </a:xfrm>
            <a:prstGeom prst="rect">
              <a:avLst/>
            </a:prstGeom>
            <a:noFill/>
          </p:spPr>
          <p:txBody>
            <a:bodyPr wrap="square" rtlCol="0">
              <a:spAutoFit/>
            </a:bodyPr>
            <a:lstStyle/>
            <a:p>
              <a:r>
                <a:rPr lang="en-US" dirty="0"/>
                <a:t>d</a:t>
              </a:r>
            </a:p>
          </p:txBody>
        </p:sp>
      </p:grpSp>
      <p:sp>
        <p:nvSpPr>
          <p:cNvPr id="37" name="Date Placeholder 36"/>
          <p:cNvSpPr>
            <a:spLocks noGrp="1"/>
          </p:cNvSpPr>
          <p:nvPr>
            <p:ph type="dt" sz="half" idx="10"/>
          </p:nvPr>
        </p:nvSpPr>
        <p:spPr/>
        <p:txBody>
          <a:bodyPr/>
          <a:lstStyle/>
          <a:p>
            <a:r>
              <a:rPr lang="en-US"/>
              <a:t>03/30/2022</a:t>
            </a:r>
            <a:endParaRPr lang="en-US" dirty="0"/>
          </a:p>
        </p:txBody>
      </p:sp>
      <p:sp>
        <p:nvSpPr>
          <p:cNvPr id="38" name="Footer Placeholder 37"/>
          <p:cNvSpPr>
            <a:spLocks noGrp="1"/>
          </p:cNvSpPr>
          <p:nvPr>
            <p:ph type="ftr" sz="quarter" idx="11"/>
          </p:nvPr>
        </p:nvSpPr>
        <p:spPr/>
        <p:txBody>
          <a:bodyPr/>
          <a:lstStyle/>
          <a:p>
            <a:r>
              <a:rPr lang="en-US"/>
              <a:t>PHY 712  Spring 2022 -- Lecture 23</a:t>
            </a:r>
            <a:endParaRPr lang="en-US" dirty="0"/>
          </a:p>
        </p:txBody>
      </p:sp>
      <p:sp>
        <p:nvSpPr>
          <p:cNvPr id="39" name="Slide Number Placeholder 38"/>
          <p:cNvSpPr>
            <a:spLocks noGrp="1"/>
          </p:cNvSpPr>
          <p:nvPr>
            <p:ph type="sldNum" sz="quarter" idx="12"/>
          </p:nvPr>
        </p:nvSpPr>
        <p:spPr/>
        <p:txBody>
          <a:bodyPr/>
          <a:lstStyle/>
          <a:p>
            <a:fld id="{CE368B07-CEBF-4C80-90AF-53B34FA04CF3}" type="slidenum">
              <a:rPr lang="en-US" smtClean="0"/>
              <a:t>5</a:t>
            </a:fld>
            <a:endParaRPr lang="en-US" dirty="0"/>
          </a:p>
        </p:txBody>
      </p:sp>
    </p:spTree>
    <p:extLst>
      <p:ext uri="{BB962C8B-B14F-4D97-AF65-F5344CB8AC3E}">
        <p14:creationId xmlns:p14="http://schemas.microsoft.com/office/powerpoint/2010/main" val="181384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4345763"/>
              </p:ext>
            </p:extLst>
          </p:nvPr>
        </p:nvGraphicFramePr>
        <p:xfrm>
          <a:off x="157163" y="781050"/>
          <a:ext cx="7988300" cy="1624013"/>
        </p:xfrm>
        <a:graphic>
          <a:graphicData uri="http://schemas.openxmlformats.org/presentationml/2006/ole">
            <mc:AlternateContent xmlns:mc="http://schemas.openxmlformats.org/markup-compatibility/2006">
              <mc:Choice xmlns:v="urn:schemas-microsoft-com:vml" Requires="v">
                <p:oleObj spid="_x0000_s150682" name="Equation" r:id="rId4" imgW="3504960" imgH="711000" progId="Equation.DSMT4">
                  <p:embed/>
                </p:oleObj>
              </mc:Choice>
              <mc:Fallback>
                <p:oleObj name="Equation" r:id="rId4" imgW="3504960" imgH="711000" progId="Equation.DSMT4">
                  <p:embed/>
                  <p:pic>
                    <p:nvPicPr>
                      <p:cNvPr id="0" name=""/>
                      <p:cNvPicPr>
                        <a:picLocks noChangeAspect="1" noChangeArrowheads="1"/>
                      </p:cNvPicPr>
                      <p:nvPr/>
                    </p:nvPicPr>
                    <p:blipFill>
                      <a:blip r:embed="rId5"/>
                      <a:srcRect/>
                      <a:stretch>
                        <a:fillRect/>
                      </a:stretch>
                    </p:blipFill>
                    <p:spPr bwMode="auto">
                      <a:xfrm>
                        <a:off x="157163" y="781050"/>
                        <a:ext cx="79883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2514600"/>
            <a:ext cx="7791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800" y="28194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6400800" y="4495800"/>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43600" y="3729335"/>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03/30/2022</a:t>
            </a:r>
            <a:endParaRPr lang="en-US" dirty="0"/>
          </a:p>
        </p:txBody>
      </p:sp>
      <p:sp>
        <p:nvSpPr>
          <p:cNvPr id="12" name="Footer Placeholder 11"/>
          <p:cNvSpPr>
            <a:spLocks noGrp="1"/>
          </p:cNvSpPr>
          <p:nvPr>
            <p:ph type="ftr" sz="quarter" idx="11"/>
          </p:nvPr>
        </p:nvSpPr>
        <p:spPr/>
        <p:txBody>
          <a:bodyPr/>
          <a:lstStyle/>
          <a:p>
            <a:r>
              <a:rPr lang="en-US"/>
              <a:t>PHY 712  Spring 2022 -- Lecture 23</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3" name="Object 2">
            <a:extLst>
              <a:ext uri="{FF2B5EF4-FFF2-40B4-BE49-F238E27FC236}">
                <a16:creationId xmlns:a16="http://schemas.microsoft.com/office/drawing/2014/main" id="{0A4A2048-83CA-451B-8162-99A59D95F9DD}"/>
              </a:ext>
            </a:extLst>
          </p:cNvPr>
          <p:cNvGraphicFramePr>
            <a:graphicFrameLocks noChangeAspect="1"/>
          </p:cNvGraphicFramePr>
          <p:nvPr>
            <p:extLst>
              <p:ext uri="{D42A27DB-BD31-4B8C-83A1-F6EECF244321}">
                <p14:modId xmlns:p14="http://schemas.microsoft.com/office/powerpoint/2010/main" val="3855341595"/>
              </p:ext>
            </p:extLst>
          </p:nvPr>
        </p:nvGraphicFramePr>
        <p:xfrm>
          <a:off x="130493" y="4191000"/>
          <a:ext cx="1952626" cy="736600"/>
        </p:xfrm>
        <a:graphic>
          <a:graphicData uri="http://schemas.openxmlformats.org/presentationml/2006/ole">
            <mc:AlternateContent xmlns:mc="http://schemas.openxmlformats.org/markup-compatibility/2006">
              <mc:Choice xmlns:v="urn:schemas-microsoft-com:vml" Requires="v">
                <p:oleObj spid="_x0000_s150683" name="Equation" r:id="rId7" imgW="672840" imgH="253800" progId="Equation.DSMT4">
                  <p:embed/>
                </p:oleObj>
              </mc:Choice>
              <mc:Fallback>
                <p:oleObj name="Equation" r:id="rId7" imgW="672840" imgH="253800" progId="Equation.DSMT4">
                  <p:embed/>
                  <p:pic>
                    <p:nvPicPr>
                      <p:cNvPr id="0" name=""/>
                      <p:cNvPicPr/>
                      <p:nvPr/>
                    </p:nvPicPr>
                    <p:blipFill>
                      <a:blip r:embed="rId8"/>
                      <a:stretch>
                        <a:fillRect/>
                      </a:stretch>
                    </p:blipFill>
                    <p:spPr>
                      <a:xfrm>
                        <a:off x="130493" y="4191000"/>
                        <a:ext cx="1952626" cy="736600"/>
                      </a:xfrm>
                      <a:prstGeom prst="rect">
                        <a:avLst/>
                      </a:prstGeom>
                    </p:spPr>
                  </p:pic>
                </p:oleObj>
              </mc:Fallback>
            </mc:AlternateContent>
          </a:graphicData>
        </a:graphic>
      </p:graphicFrame>
    </p:spTree>
    <p:extLst>
      <p:ext uri="{BB962C8B-B14F-4D97-AF65-F5344CB8AC3E}">
        <p14:creationId xmlns:p14="http://schemas.microsoft.com/office/powerpoint/2010/main" val="322160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047905"/>
              </p:ext>
            </p:extLst>
          </p:nvPr>
        </p:nvGraphicFramePr>
        <p:xfrm>
          <a:off x="782796" y="772487"/>
          <a:ext cx="7086600" cy="1409889"/>
        </p:xfrm>
        <a:graphic>
          <a:graphicData uri="http://schemas.openxmlformats.org/presentationml/2006/ole">
            <mc:AlternateContent xmlns:mc="http://schemas.openxmlformats.org/markup-compatibility/2006">
              <mc:Choice xmlns:v="urn:schemas-microsoft-com:vml" Requires="v">
                <p:oleObj spid="_x0000_s151762" name="Equation" r:id="rId4" imgW="5181480" imgH="1028520" progId="Equation.DSMT4">
                  <p:embed/>
                </p:oleObj>
              </mc:Choice>
              <mc:Fallback>
                <p:oleObj name="Equation" r:id="rId4" imgW="5181480" imgH="1028520" progId="Equation.DSMT4">
                  <p:embed/>
                  <p:pic>
                    <p:nvPicPr>
                      <p:cNvPr id="0" name=""/>
                      <p:cNvPicPr>
                        <a:picLocks noChangeAspect="1" noChangeArrowheads="1"/>
                      </p:cNvPicPr>
                      <p:nvPr/>
                    </p:nvPicPr>
                    <p:blipFill>
                      <a:blip r:embed="rId5"/>
                      <a:srcRect/>
                      <a:stretch>
                        <a:fillRect/>
                      </a:stretch>
                    </p:blipFill>
                    <p:spPr bwMode="auto">
                      <a:xfrm>
                        <a:off x="782796" y="772487"/>
                        <a:ext cx="7086600" cy="140988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826046"/>
              </p:ext>
            </p:extLst>
          </p:nvPr>
        </p:nvGraphicFramePr>
        <p:xfrm>
          <a:off x="780742" y="2413416"/>
          <a:ext cx="7898822" cy="3834984"/>
        </p:xfrm>
        <a:graphic>
          <a:graphicData uri="http://schemas.openxmlformats.org/presentationml/2006/ole">
            <mc:AlternateContent xmlns:mc="http://schemas.openxmlformats.org/markup-compatibility/2006">
              <mc:Choice xmlns:v="urn:schemas-microsoft-com:vml" Requires="v">
                <p:oleObj spid="_x0000_s151763" name="Equation" r:id="rId6" imgW="4952880" imgH="2400120" progId="Equation.DSMT4">
                  <p:embed/>
                </p:oleObj>
              </mc:Choice>
              <mc:Fallback>
                <p:oleObj name="Equation" r:id="rId6" imgW="4952880" imgH="2400120" progId="Equation.DSMT4">
                  <p:embed/>
                  <p:pic>
                    <p:nvPicPr>
                      <p:cNvPr id="0" name=""/>
                      <p:cNvPicPr>
                        <a:picLocks noChangeAspect="1" noChangeArrowheads="1"/>
                      </p:cNvPicPr>
                      <p:nvPr/>
                    </p:nvPicPr>
                    <p:blipFill>
                      <a:blip r:embed="rId7"/>
                      <a:srcRect/>
                      <a:stretch>
                        <a:fillRect/>
                      </a:stretch>
                    </p:blipFill>
                    <p:spPr bwMode="auto">
                      <a:xfrm>
                        <a:off x="780742" y="2413416"/>
                        <a:ext cx="7898822" cy="3834984"/>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03/30/2022</a:t>
            </a:r>
            <a:endParaRPr lang="en-US" dirty="0"/>
          </a:p>
        </p:txBody>
      </p:sp>
      <p:sp>
        <p:nvSpPr>
          <p:cNvPr id="9" name="Footer Placeholder 8"/>
          <p:cNvSpPr>
            <a:spLocks noGrp="1"/>
          </p:cNvSpPr>
          <p:nvPr>
            <p:ph type="ftr" sz="quarter" idx="11"/>
          </p:nvPr>
        </p:nvSpPr>
        <p:spPr/>
        <p:txBody>
          <a:bodyPr/>
          <a:lstStyle/>
          <a:p>
            <a:r>
              <a:rPr lang="en-US"/>
              <a:t>PHY 712  Spring 2022 -- Lecture 23</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7</a:t>
            </a:fld>
            <a:endParaRPr lang="en-US" dirty="0"/>
          </a:p>
        </p:txBody>
      </p:sp>
    </p:spTree>
    <p:extLst>
      <p:ext uri="{BB962C8B-B14F-4D97-AF65-F5344CB8AC3E}">
        <p14:creationId xmlns:p14="http://schemas.microsoft.com/office/powerpoint/2010/main" val="425335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128341"/>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2426595"/>
              </p:ext>
            </p:extLst>
          </p:nvPr>
        </p:nvGraphicFramePr>
        <p:xfrm>
          <a:off x="931879" y="539991"/>
          <a:ext cx="6686550" cy="2146300"/>
        </p:xfrm>
        <a:graphic>
          <a:graphicData uri="http://schemas.openxmlformats.org/presentationml/2006/ole">
            <mc:AlternateContent xmlns:mc="http://schemas.openxmlformats.org/markup-compatibility/2006">
              <mc:Choice xmlns:v="urn:schemas-microsoft-com:vml" Requires="v">
                <p:oleObj spid="_x0000_s152780" name="数式" r:id="rId4" imgW="2933640" imgH="939600" progId="Equation.3">
                  <p:embed/>
                </p:oleObj>
              </mc:Choice>
              <mc:Fallback>
                <p:oleObj name="数式" r:id="rId4" imgW="2933640" imgH="939600" progId="Equation.3">
                  <p:embed/>
                  <p:pic>
                    <p:nvPicPr>
                      <p:cNvPr id="0" name=""/>
                      <p:cNvPicPr>
                        <a:picLocks noChangeAspect="1" noChangeArrowheads="1"/>
                      </p:cNvPicPr>
                      <p:nvPr/>
                    </p:nvPicPr>
                    <p:blipFill>
                      <a:blip r:embed="rId5"/>
                      <a:srcRect/>
                      <a:stretch>
                        <a:fillRect/>
                      </a:stretch>
                    </p:blipFill>
                    <p:spPr bwMode="auto">
                      <a:xfrm>
                        <a:off x="931879" y="539991"/>
                        <a:ext cx="668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9158070"/>
              </p:ext>
            </p:extLst>
          </p:nvPr>
        </p:nvGraphicFramePr>
        <p:xfrm>
          <a:off x="457200" y="2659865"/>
          <a:ext cx="8193088" cy="3200400"/>
        </p:xfrm>
        <a:graphic>
          <a:graphicData uri="http://schemas.openxmlformats.org/presentationml/2006/ole">
            <mc:AlternateContent xmlns:mc="http://schemas.openxmlformats.org/markup-compatibility/2006">
              <mc:Choice xmlns:v="urn:schemas-microsoft-com:vml" Requires="v">
                <p:oleObj spid="_x0000_s152781" name="数式" r:id="rId6" imgW="4267080" imgH="1663560" progId="Equation.3">
                  <p:embed/>
                </p:oleObj>
              </mc:Choice>
              <mc:Fallback>
                <p:oleObj name="数式" r:id="rId6" imgW="4267080" imgH="1663560" progId="Equation.3">
                  <p:embed/>
                  <p:pic>
                    <p:nvPicPr>
                      <p:cNvPr id="0" name=""/>
                      <p:cNvPicPr>
                        <a:picLocks noChangeAspect="1" noChangeArrowheads="1"/>
                      </p:cNvPicPr>
                      <p:nvPr/>
                    </p:nvPicPr>
                    <p:blipFill>
                      <a:blip r:embed="rId7"/>
                      <a:srcRect/>
                      <a:stretch>
                        <a:fillRect/>
                      </a:stretch>
                    </p:blipFill>
                    <p:spPr bwMode="auto">
                      <a:xfrm>
                        <a:off x="457200" y="2659865"/>
                        <a:ext cx="8193088" cy="3200400"/>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03/30/2022</a:t>
            </a:r>
            <a:endParaRPr lang="en-US" dirty="0"/>
          </a:p>
        </p:txBody>
      </p:sp>
      <p:sp>
        <p:nvSpPr>
          <p:cNvPr id="9" name="Footer Placeholder 8"/>
          <p:cNvSpPr>
            <a:spLocks noGrp="1"/>
          </p:cNvSpPr>
          <p:nvPr>
            <p:ph type="ftr" sz="quarter" idx="11"/>
          </p:nvPr>
        </p:nvSpPr>
        <p:spPr/>
        <p:txBody>
          <a:bodyPr/>
          <a:lstStyle/>
          <a:p>
            <a:r>
              <a:rPr lang="en-US"/>
              <a:t>PHY 712  Spring 2022 -- Lecture 23</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8</a:t>
            </a:fld>
            <a:endParaRPr lang="en-US" dirty="0"/>
          </a:p>
        </p:txBody>
      </p:sp>
    </p:spTree>
    <p:extLst>
      <p:ext uri="{BB962C8B-B14F-4D97-AF65-F5344CB8AC3E}">
        <p14:creationId xmlns:p14="http://schemas.microsoft.com/office/powerpoint/2010/main" val="275398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07743360"/>
              </p:ext>
            </p:extLst>
          </p:nvPr>
        </p:nvGraphicFramePr>
        <p:xfrm>
          <a:off x="762000" y="607445"/>
          <a:ext cx="5943600" cy="1160621"/>
        </p:xfrm>
        <a:graphic>
          <a:graphicData uri="http://schemas.openxmlformats.org/presentationml/2006/ole">
            <mc:AlternateContent xmlns:mc="http://schemas.openxmlformats.org/markup-compatibility/2006">
              <mc:Choice xmlns:v="urn:schemas-microsoft-com:vml" Requires="v">
                <p:oleObj spid="_x0000_s153799" name="数式" r:id="rId4" imgW="2412720" imgH="469800" progId="Equation.3">
                  <p:embed/>
                </p:oleObj>
              </mc:Choice>
              <mc:Fallback>
                <p:oleObj name="数式" r:id="rId4" imgW="2412720" imgH="469800" progId="Equation.3">
                  <p:embed/>
                  <p:pic>
                    <p:nvPicPr>
                      <p:cNvPr id="0" name=""/>
                      <p:cNvPicPr>
                        <a:picLocks noChangeAspect="1" noChangeArrowheads="1"/>
                      </p:cNvPicPr>
                      <p:nvPr/>
                    </p:nvPicPr>
                    <p:blipFill>
                      <a:blip r:embed="rId5"/>
                      <a:srcRect/>
                      <a:stretch>
                        <a:fillRect/>
                      </a:stretch>
                    </p:blipFill>
                    <p:spPr bwMode="auto">
                      <a:xfrm>
                        <a:off x="762000" y="607445"/>
                        <a:ext cx="5943600" cy="1160621"/>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2440555"/>
            <a:ext cx="7905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3462705"/>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7749540" y="4345555"/>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01690" y="2862649"/>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03/30/2022</a:t>
            </a:r>
            <a:endParaRPr lang="en-US" dirty="0"/>
          </a:p>
        </p:txBody>
      </p:sp>
      <p:sp>
        <p:nvSpPr>
          <p:cNvPr id="12" name="Footer Placeholder 11"/>
          <p:cNvSpPr>
            <a:spLocks noGrp="1"/>
          </p:cNvSpPr>
          <p:nvPr>
            <p:ph type="ftr" sz="quarter" idx="11"/>
          </p:nvPr>
        </p:nvSpPr>
        <p:spPr/>
        <p:txBody>
          <a:bodyPr/>
          <a:lstStyle/>
          <a:p>
            <a:r>
              <a:rPr lang="en-US"/>
              <a:t>PHY 712  Spring 2022 -- Lecture 23</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2" name="Object 1">
            <a:extLst>
              <a:ext uri="{FF2B5EF4-FFF2-40B4-BE49-F238E27FC236}">
                <a16:creationId xmlns:a16="http://schemas.microsoft.com/office/drawing/2014/main" id="{4A44F8FD-C994-4343-816A-EEFC8329BDFC}"/>
              </a:ext>
            </a:extLst>
          </p:cNvPr>
          <p:cNvGraphicFramePr>
            <a:graphicFrameLocks noChangeAspect="1"/>
          </p:cNvGraphicFramePr>
          <p:nvPr>
            <p:extLst>
              <p:ext uri="{D42A27DB-BD31-4B8C-83A1-F6EECF244321}">
                <p14:modId xmlns:p14="http://schemas.microsoft.com/office/powerpoint/2010/main" val="343946479"/>
              </p:ext>
            </p:extLst>
          </p:nvPr>
        </p:nvGraphicFramePr>
        <p:xfrm>
          <a:off x="2577662" y="1807162"/>
          <a:ext cx="3657600" cy="722201"/>
        </p:xfrm>
        <a:graphic>
          <a:graphicData uri="http://schemas.openxmlformats.org/presentationml/2006/ole">
            <mc:AlternateContent xmlns:mc="http://schemas.openxmlformats.org/markup-compatibility/2006">
              <mc:Choice xmlns:v="urn:schemas-microsoft-com:vml" Requires="v">
                <p:oleObj spid="_x0000_s153800" name="Equation" r:id="rId7" imgW="1993680" imgH="393480" progId="Equation.DSMT4">
                  <p:embed/>
                </p:oleObj>
              </mc:Choice>
              <mc:Fallback>
                <p:oleObj name="Equation" r:id="rId7" imgW="1993680" imgH="393480" progId="Equation.DSMT4">
                  <p:embed/>
                  <p:pic>
                    <p:nvPicPr>
                      <p:cNvPr id="0" name=""/>
                      <p:cNvPicPr/>
                      <p:nvPr/>
                    </p:nvPicPr>
                    <p:blipFill>
                      <a:blip r:embed="rId8"/>
                      <a:stretch>
                        <a:fillRect/>
                      </a:stretch>
                    </p:blipFill>
                    <p:spPr>
                      <a:xfrm>
                        <a:off x="2577662" y="1807162"/>
                        <a:ext cx="3657600" cy="72220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0D37A72-A809-4848-93C4-8E129D06DF25}"/>
              </a:ext>
            </a:extLst>
          </p:cNvPr>
          <p:cNvGraphicFramePr>
            <a:graphicFrameLocks noChangeAspect="1"/>
          </p:cNvGraphicFramePr>
          <p:nvPr>
            <p:extLst>
              <p:ext uri="{D42A27DB-BD31-4B8C-83A1-F6EECF244321}">
                <p14:modId xmlns:p14="http://schemas.microsoft.com/office/powerpoint/2010/main" val="2174370511"/>
              </p:ext>
            </p:extLst>
          </p:nvPr>
        </p:nvGraphicFramePr>
        <p:xfrm>
          <a:off x="0" y="3463627"/>
          <a:ext cx="1214949" cy="579437"/>
        </p:xfrm>
        <a:graphic>
          <a:graphicData uri="http://schemas.openxmlformats.org/presentationml/2006/ole">
            <mc:AlternateContent xmlns:mc="http://schemas.openxmlformats.org/markup-compatibility/2006">
              <mc:Choice xmlns:v="urn:schemas-microsoft-com:vml" Requires="v">
                <p:oleObj spid="_x0000_s153801" name="Equation" r:id="rId9" imgW="825480" imgH="393480" progId="Equation.DSMT4">
                  <p:embed/>
                </p:oleObj>
              </mc:Choice>
              <mc:Fallback>
                <p:oleObj name="Equation" r:id="rId9" imgW="825480" imgH="393480" progId="Equation.DSMT4">
                  <p:embed/>
                  <p:pic>
                    <p:nvPicPr>
                      <p:cNvPr id="0" name=""/>
                      <p:cNvPicPr/>
                      <p:nvPr/>
                    </p:nvPicPr>
                    <p:blipFill>
                      <a:blip r:embed="rId10"/>
                      <a:stretch>
                        <a:fillRect/>
                      </a:stretch>
                    </p:blipFill>
                    <p:spPr>
                      <a:xfrm>
                        <a:off x="0" y="3463627"/>
                        <a:ext cx="1214949" cy="579437"/>
                      </a:xfrm>
                      <a:prstGeom prst="rect">
                        <a:avLst/>
                      </a:prstGeom>
                    </p:spPr>
                  </p:pic>
                </p:oleObj>
              </mc:Fallback>
            </mc:AlternateContent>
          </a:graphicData>
        </a:graphic>
      </p:graphicFrame>
    </p:spTree>
    <p:extLst>
      <p:ext uri="{BB962C8B-B14F-4D97-AF65-F5344CB8AC3E}">
        <p14:creationId xmlns:p14="http://schemas.microsoft.com/office/powerpoint/2010/main" val="529193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20111</TotalTime>
  <Words>1690</Words>
  <Application>Microsoft Office PowerPoint</Application>
  <PresentationFormat>On-screen Show (4:3)</PresentationFormat>
  <Paragraphs>253</Paragraphs>
  <Slides>33</Slides>
  <Notes>32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1174</cp:revision>
  <cp:lastPrinted>2021-03-28T21:07:13Z</cp:lastPrinted>
  <dcterms:created xsi:type="dcterms:W3CDTF">2012-01-10T18:32:24Z</dcterms:created>
  <dcterms:modified xsi:type="dcterms:W3CDTF">2022-03-30T01:43:17Z</dcterms:modified>
</cp:coreProperties>
</file>