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96" r:id="rId2"/>
    <p:sldId id="354" r:id="rId3"/>
    <p:sldId id="412" r:id="rId4"/>
    <p:sldId id="413" r:id="rId5"/>
    <p:sldId id="357" r:id="rId6"/>
    <p:sldId id="358" r:id="rId7"/>
    <p:sldId id="414" r:id="rId8"/>
    <p:sldId id="370" r:id="rId9"/>
    <p:sldId id="371" r:id="rId10"/>
    <p:sldId id="376" r:id="rId11"/>
    <p:sldId id="372" r:id="rId12"/>
    <p:sldId id="373" r:id="rId13"/>
    <p:sldId id="374" r:id="rId14"/>
    <p:sldId id="375" r:id="rId15"/>
    <p:sldId id="410" r:id="rId16"/>
    <p:sldId id="411" r:id="rId17"/>
    <p:sldId id="390" r:id="rId18"/>
    <p:sldId id="401" r:id="rId19"/>
    <p:sldId id="391" r:id="rId20"/>
    <p:sldId id="392" r:id="rId21"/>
    <p:sldId id="393" r:id="rId22"/>
    <p:sldId id="394" r:id="rId23"/>
    <p:sldId id="395" r:id="rId24"/>
    <p:sldId id="396" r:id="rId25"/>
    <p:sldId id="397" r:id="rId26"/>
    <p:sldId id="398" r:id="rId27"/>
    <p:sldId id="399" r:id="rId28"/>
    <p:sldId id="406" r:id="rId2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74548" autoAdjust="0"/>
  </p:normalViewPr>
  <p:slideViewPr>
    <p:cSldViewPr>
      <p:cViewPr varScale="1">
        <p:scale>
          <a:sx n="53" d="100"/>
          <a:sy n="53" d="100"/>
        </p:scale>
        <p:origin x="1877" y="43"/>
      </p:cViewPr>
      <p:guideLst>
        <p:guide orient="horz" pos="2160"/>
        <p:guide pos="2880"/>
      </p:guideLst>
    </p:cSldViewPr>
  </p:slideViewPr>
  <p:notesTextViewPr>
    <p:cViewPr>
      <p:scale>
        <a:sx n="1" d="1"/>
        <a:sy n="1" d="1"/>
      </p:scale>
      <p:origin x="0" y="0"/>
    </p:cViewPr>
  </p:notesTextViewPr>
  <p:sorterViewPr>
    <p:cViewPr>
      <p:scale>
        <a:sx n="42" d="100"/>
        <a:sy n="42"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3.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4/3/2022</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4/3/2022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Special Relativity.    In particular, we will discuss how the E and B fields transform between two relatively moving reference frame.    Using a particular example, we will be able to show that our results for transformed fields are consistent with the results we obtain using the analysis using the </a:t>
            </a:r>
            <a:r>
              <a:rPr lang="en-US" dirty="0" err="1"/>
              <a:t>Lienard-Wiechert</a:t>
            </a:r>
            <a:r>
              <a:rPr lang="en-US" dirty="0"/>
              <a:t> potentials discussed earlier.</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4216420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reasonable to postulate that each of these three 4-vectors transform from one reference frame to another with the Lorentz transformation.</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891202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4-vectors we have defined up to now, which are written with an upper index alpha,  we will also need to define a lower index version of the 4-vector which just means that the space part is taken with a minus sign.    We also need a notation for derivatives with respect to time and space given with the partial symbol.   It turns out that for consistency, the upper and lower signs  needed for the derivative operator, the upper and lower signs must be given as indicated.     While Jackson’s conventions are consistent throughout his text,    other textbooks may use other sign conventions.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484964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exercise our new notation to write the important equations.    I have to admit the new notation looks quite compact, (pretty, intriguing?)   But what about the E and B fields,   how does the new notation work for them?</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583510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Writing out the 6 equations for all of the E and B field components, we see that the new notation has a very nice pattern, but each field component  has two indices!!!    We can thus conclude that the 6 E and B field components are part of  a 4x4 matrix or tensor.</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329520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Therefore we can define the field strength tensor and assign each of  the 6 field components and their negative values to an entry in the 4x4 field strength tensor.      From this logic, we can then deduce that  the field strength tensor transforms  as a tensor with a Lorentz transformation sandwich.   Evaluating the multiplication of the three matrices,  we obtain the result given on the last line.     This is related to your homework problem due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318138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72061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Therefore we can define the field strength tensor and assign each of  the 6 field components and their negative values to an entry in the 4x4 field strength tensor.      From this logic, we can then deduce that  the field strength tensor transforms  as a tensor with a Lorentz transformation sandwich.   Evaluating the multiplication of the three matrices,  we obtain the result given on the last line.     This is related to your homework problem due Wednesday.</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18588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same logic, it is possible to evaluate the inverse transformation.   The last result is the same as given in Jackson Eq. 11.148.</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4131104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Comparing the various transformations.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3065441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a particular example discussed in Section 11.10 of Jackson.    A particle sits at the origin of the moving frame.   The E and B fields are measured  at the point b </a:t>
            </a:r>
            <a:r>
              <a:rPr lang="en-US" dirty="0" err="1"/>
              <a:t>yhat</a:t>
            </a:r>
            <a:r>
              <a:rPr lang="en-US" dirty="0"/>
              <a:t> in the stationary frame.   What are the values of the fields measured in the stationary frame?    </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952383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HW relates to results derived in class --</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easy to write the fields in the moving frame, since the particle is stationary in that frame.   Then we use the transformation equations to find the fields in the stationary frame.    We are not quite done, because the expressions involve the time measured in the moving frame.</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42283394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time-coordinate transformation we can then write the fields measured in the stationary frame in terms of the time appropriate to that frame.</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8166580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plot shows the y component of the electric field as measured in the stationary frame plotted as a function of time.   For large gamma, there is a large peak at t=0.</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956642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these results make sense?     In order to check the results, we can calculate the fields directly in the stationary frame using the methods we discussed several lectures ago using the </a:t>
            </a:r>
            <a:r>
              <a:rPr lang="en-US" dirty="0" err="1"/>
              <a:t>Lienard-Wiechert</a:t>
            </a:r>
            <a:r>
              <a:rPr lang="en-US" dirty="0"/>
              <a:t> potentials.   Here we review some of those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8725718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equations.</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559515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the E and B fields obtained from that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4567966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equations in </a:t>
            </a:r>
            <a:r>
              <a:rPr lang="en-US" dirty="0" err="1"/>
              <a:t>cgs</a:t>
            </a:r>
            <a:r>
              <a:rPr lang="en-US" dirty="0"/>
              <a:t> Gaussian units that we are now using.</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42148394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to evaluate the equations, we need to consider the constant velocity trajectory of our example.    We will continue this discussion on Wednesday.</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26469138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1951303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4103491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510017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continue to use the stationary and moving reference frames introduced in the previous lecture.     In this case, the relative motion is along the x-axis.   Of course, there is nothing special about this choice, but we will use it throughout this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841135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reviews the transformations of the time and position 4-vector.</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558754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051579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reviews the relevant equations for the continuity of our sources, and for Maxwell’s equations in terms of the scalar and vector potentials, and for the relationship of the E and B fields to the scalar and vector potentials.</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164856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identify 4-vectors of  time-position, charge and current sources, and scalar and vector potentials.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392460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04/04/2022</a:t>
            </a:r>
            <a:endParaRPr lang="en-US" dirty="0"/>
          </a:p>
        </p:txBody>
      </p:sp>
      <p:sp>
        <p:nvSpPr>
          <p:cNvPr id="5" name="Footer Placeholder 4"/>
          <p:cNvSpPr>
            <a:spLocks noGrp="1"/>
          </p:cNvSpPr>
          <p:nvPr>
            <p:ph type="ftr" sz="quarter" idx="11"/>
          </p:nvPr>
        </p:nvSpPr>
        <p:spPr/>
        <p:txBody>
          <a:bodyPr/>
          <a:lstStyle/>
          <a:p>
            <a:r>
              <a:rPr lang="en-US"/>
              <a:t>PHY 712  Spring 2022 --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04/04/2022</a:t>
            </a:r>
            <a:endParaRPr lang="en-US" dirty="0"/>
          </a:p>
        </p:txBody>
      </p:sp>
      <p:sp>
        <p:nvSpPr>
          <p:cNvPr id="5" name="Footer Placeholder 4"/>
          <p:cNvSpPr>
            <a:spLocks noGrp="1"/>
          </p:cNvSpPr>
          <p:nvPr>
            <p:ph type="ftr" sz="quarter" idx="11"/>
          </p:nvPr>
        </p:nvSpPr>
        <p:spPr/>
        <p:txBody>
          <a:bodyPr/>
          <a:lstStyle/>
          <a:p>
            <a:r>
              <a:rPr lang="en-US"/>
              <a:t>PHY 712  Spring 2022 --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04/04/2022</a:t>
            </a:r>
            <a:endParaRPr lang="en-US" dirty="0"/>
          </a:p>
        </p:txBody>
      </p:sp>
      <p:sp>
        <p:nvSpPr>
          <p:cNvPr id="5" name="Footer Placeholder 4"/>
          <p:cNvSpPr>
            <a:spLocks noGrp="1"/>
          </p:cNvSpPr>
          <p:nvPr>
            <p:ph type="ftr" sz="quarter" idx="11"/>
          </p:nvPr>
        </p:nvSpPr>
        <p:spPr/>
        <p:txBody>
          <a:bodyPr/>
          <a:lstStyle/>
          <a:p>
            <a:r>
              <a:rPr lang="en-US"/>
              <a:t>PHY 712  Spring 2022 --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04/04/2022</a:t>
            </a:r>
            <a:endParaRPr lang="en-US" dirty="0"/>
          </a:p>
        </p:txBody>
      </p:sp>
      <p:sp>
        <p:nvSpPr>
          <p:cNvPr id="5" name="Footer Placeholder 4"/>
          <p:cNvSpPr>
            <a:spLocks noGrp="1"/>
          </p:cNvSpPr>
          <p:nvPr>
            <p:ph type="ftr" sz="quarter" idx="11"/>
          </p:nvPr>
        </p:nvSpPr>
        <p:spPr/>
        <p:txBody>
          <a:bodyPr/>
          <a:lstStyle/>
          <a:p>
            <a:r>
              <a:rPr lang="en-US"/>
              <a:t>PHY 712  Spring 2022 --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04/04/2022</a:t>
            </a:r>
            <a:endParaRPr lang="en-US" dirty="0"/>
          </a:p>
        </p:txBody>
      </p:sp>
      <p:sp>
        <p:nvSpPr>
          <p:cNvPr id="5" name="Footer Placeholder 4"/>
          <p:cNvSpPr>
            <a:spLocks noGrp="1"/>
          </p:cNvSpPr>
          <p:nvPr>
            <p:ph type="ftr" sz="quarter" idx="11"/>
          </p:nvPr>
        </p:nvSpPr>
        <p:spPr/>
        <p:txBody>
          <a:bodyPr/>
          <a:lstStyle/>
          <a:p>
            <a:r>
              <a:rPr lang="en-US"/>
              <a:t>PHY 712  Spring 2022 --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04/04/2022</a:t>
            </a:r>
            <a:endParaRPr lang="en-US" dirty="0"/>
          </a:p>
        </p:txBody>
      </p:sp>
      <p:sp>
        <p:nvSpPr>
          <p:cNvPr id="6" name="Footer Placeholder 5"/>
          <p:cNvSpPr>
            <a:spLocks noGrp="1"/>
          </p:cNvSpPr>
          <p:nvPr>
            <p:ph type="ftr" sz="quarter" idx="11"/>
          </p:nvPr>
        </p:nvSpPr>
        <p:spPr/>
        <p:txBody>
          <a:bodyPr/>
          <a:lstStyle/>
          <a:p>
            <a:r>
              <a:rPr lang="en-US"/>
              <a:t>PHY 712  Spring 2022 -- Lecture 25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04/04/2022</a:t>
            </a:r>
            <a:endParaRPr lang="en-US" dirty="0"/>
          </a:p>
        </p:txBody>
      </p:sp>
      <p:sp>
        <p:nvSpPr>
          <p:cNvPr id="8" name="Footer Placeholder 7"/>
          <p:cNvSpPr>
            <a:spLocks noGrp="1"/>
          </p:cNvSpPr>
          <p:nvPr>
            <p:ph type="ftr" sz="quarter" idx="11"/>
          </p:nvPr>
        </p:nvSpPr>
        <p:spPr/>
        <p:txBody>
          <a:bodyPr/>
          <a:lstStyle/>
          <a:p>
            <a:r>
              <a:rPr lang="en-US"/>
              <a:t>PHY 712  Spring 2022 -- Lecture 25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04/04/2022</a:t>
            </a:r>
            <a:endParaRPr lang="en-US" dirty="0"/>
          </a:p>
        </p:txBody>
      </p:sp>
      <p:sp>
        <p:nvSpPr>
          <p:cNvPr id="4" name="Footer Placeholder 3"/>
          <p:cNvSpPr>
            <a:spLocks noGrp="1"/>
          </p:cNvSpPr>
          <p:nvPr>
            <p:ph type="ftr" sz="quarter" idx="11"/>
          </p:nvPr>
        </p:nvSpPr>
        <p:spPr/>
        <p:txBody>
          <a:bodyPr/>
          <a:lstStyle/>
          <a:p>
            <a:r>
              <a:rPr lang="en-US"/>
              <a:t>PHY 712  Spring 2022 -- Lecture 25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04/04/2022</a:t>
            </a:r>
            <a:endParaRPr lang="en-US" dirty="0"/>
          </a:p>
        </p:txBody>
      </p:sp>
      <p:sp>
        <p:nvSpPr>
          <p:cNvPr id="6" name="Footer Placeholder 5"/>
          <p:cNvSpPr>
            <a:spLocks noGrp="1"/>
          </p:cNvSpPr>
          <p:nvPr>
            <p:ph type="ftr" sz="quarter" idx="11"/>
          </p:nvPr>
        </p:nvSpPr>
        <p:spPr/>
        <p:txBody>
          <a:bodyPr/>
          <a:lstStyle/>
          <a:p>
            <a:r>
              <a:rPr lang="en-US"/>
              <a:t>PHY 712  Spring 2022 -- Lecture 25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04/04/2022</a:t>
            </a:r>
            <a:endParaRPr lang="en-US" dirty="0"/>
          </a:p>
        </p:txBody>
      </p:sp>
      <p:sp>
        <p:nvSpPr>
          <p:cNvPr id="6" name="Footer Placeholder 5"/>
          <p:cNvSpPr>
            <a:spLocks noGrp="1"/>
          </p:cNvSpPr>
          <p:nvPr>
            <p:ph type="ftr" sz="quarter" idx="11"/>
          </p:nvPr>
        </p:nvSpPr>
        <p:spPr/>
        <p:txBody>
          <a:bodyPr/>
          <a:lstStyle/>
          <a:p>
            <a:r>
              <a:rPr lang="en-US"/>
              <a:t>PHY 712  Spring 2022 -- Lecture 25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04/04/2022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25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10.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 Id="rId9" Type="http://schemas.openxmlformats.org/officeDocument/2006/relationships/image" Target="../media/image16.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6.bin"/><Relationship Id="rId5" Type="http://schemas.openxmlformats.org/officeDocument/2006/relationships/image" Target="../media/image17.wmf"/><Relationship Id="rId4" Type="http://schemas.openxmlformats.org/officeDocument/2006/relationships/oleObject" Target="../embeddings/oleObject15.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12.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8.bin"/><Relationship Id="rId11" Type="http://schemas.openxmlformats.org/officeDocument/2006/relationships/image" Target="../media/image22.wmf"/><Relationship Id="rId5" Type="http://schemas.openxmlformats.org/officeDocument/2006/relationships/image" Target="../media/image19.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21.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3.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11" Type="http://schemas.openxmlformats.org/officeDocument/2006/relationships/image" Target="../media/image26.wmf"/><Relationship Id="rId5" Type="http://schemas.openxmlformats.org/officeDocument/2006/relationships/image" Target="../media/image23.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25.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14.xml"/><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image" Target="../media/image27.wmf"/><Relationship Id="rId4" Type="http://schemas.openxmlformats.org/officeDocument/2006/relationships/oleObject" Target="../embeddings/oleObject25.bin"/><Relationship Id="rId9" Type="http://schemas.openxmlformats.org/officeDocument/2006/relationships/image" Target="../media/image29.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15.xml"/><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6.bin"/><Relationship Id="rId5" Type="http://schemas.openxmlformats.org/officeDocument/2006/relationships/image" Target="../media/image27.wmf"/><Relationship Id="rId4" Type="http://schemas.openxmlformats.org/officeDocument/2006/relationships/oleObject" Target="../embeddings/oleObject25.bin"/><Relationship Id="rId9" Type="http://schemas.openxmlformats.org/officeDocument/2006/relationships/image" Target="../media/image29.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0.wmf"/><Relationship Id="rId4" Type="http://schemas.openxmlformats.org/officeDocument/2006/relationships/oleObject" Target="../embeddings/oleObject2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0.bin"/><Relationship Id="rId5" Type="http://schemas.openxmlformats.org/officeDocument/2006/relationships/image" Target="../media/image31.wmf"/><Relationship Id="rId4" Type="http://schemas.openxmlformats.org/officeDocument/2006/relationships/oleObject" Target="../embeddings/oleObject2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2.bin"/><Relationship Id="rId5" Type="http://schemas.openxmlformats.org/officeDocument/2006/relationships/image" Target="../media/image30.wmf"/><Relationship Id="rId4" Type="http://schemas.openxmlformats.org/officeDocument/2006/relationships/oleObject" Target="../embeddings/oleObject31.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4.bin"/><Relationship Id="rId5" Type="http://schemas.openxmlformats.org/officeDocument/2006/relationships/image" Target="../media/image33.wmf"/><Relationship Id="rId4" Type="http://schemas.openxmlformats.org/officeDocument/2006/relationships/oleObject" Target="../embeddings/oleObject33.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6.bin"/><Relationship Id="rId5" Type="http://schemas.openxmlformats.org/officeDocument/2006/relationships/image" Target="../media/image35.wmf"/><Relationship Id="rId4" Type="http://schemas.openxmlformats.org/officeDocument/2006/relationships/oleObject" Target="../embeddings/oleObject35.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21.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8.bin"/><Relationship Id="rId5" Type="http://schemas.openxmlformats.org/officeDocument/2006/relationships/image" Target="../media/image37.wmf"/><Relationship Id="rId4" Type="http://schemas.openxmlformats.org/officeDocument/2006/relationships/oleObject" Target="../embeddings/oleObject37.bin"/><Relationship Id="rId9" Type="http://schemas.openxmlformats.org/officeDocument/2006/relationships/image" Target="../media/image39.w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40.wmf"/><Relationship Id="rId5" Type="http://schemas.openxmlformats.org/officeDocument/2006/relationships/oleObject" Target="../embeddings/oleObject40.bin"/><Relationship Id="rId4" Type="http://schemas.openxmlformats.org/officeDocument/2006/relationships/image" Target="../media/image41.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42.bin"/><Relationship Id="rId5" Type="http://schemas.openxmlformats.org/officeDocument/2006/relationships/image" Target="../media/image42.wmf"/><Relationship Id="rId4" Type="http://schemas.openxmlformats.org/officeDocument/2006/relationships/oleObject" Target="../embeddings/oleObject41.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4.bin"/><Relationship Id="rId5" Type="http://schemas.openxmlformats.org/officeDocument/2006/relationships/image" Target="../media/image44.wmf"/><Relationship Id="rId4" Type="http://schemas.openxmlformats.org/officeDocument/2006/relationships/oleObject" Target="../embeddings/oleObject4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46.wmf"/><Relationship Id="rId4" Type="http://schemas.openxmlformats.org/officeDocument/2006/relationships/oleObject" Target="../embeddings/oleObject45.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7.wmf"/><Relationship Id="rId4" Type="http://schemas.openxmlformats.org/officeDocument/2006/relationships/oleObject" Target="../embeddings/oleObject46.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notesSlide" Target="../notesSlides/notesSlide27.xml"/><Relationship Id="rId7" Type="http://schemas.openxmlformats.org/officeDocument/2006/relationships/image" Target="../media/image49.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8.bin"/><Relationship Id="rId5" Type="http://schemas.openxmlformats.org/officeDocument/2006/relationships/image" Target="../media/image48.wmf"/><Relationship Id="rId4" Type="http://schemas.openxmlformats.org/officeDocument/2006/relationships/oleObject" Target="../embeddings/oleObject47.bin"/><Relationship Id="rId9" Type="http://schemas.openxmlformats.org/officeDocument/2006/relationships/image" Target="../media/image50.w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52.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51.bin"/><Relationship Id="rId5" Type="http://schemas.openxmlformats.org/officeDocument/2006/relationships/image" Target="../media/image51.wmf"/><Relationship Id="rId4" Type="http://schemas.openxmlformats.org/officeDocument/2006/relationships/oleObject" Target="../embeddings/oleObject50.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e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0.e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9.e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1.w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6305" y="214037"/>
            <a:ext cx="8991600" cy="6647974"/>
          </a:xfrm>
          <a:prstGeom prst="rect">
            <a:avLst/>
          </a:prstGeom>
          <a:noFill/>
          <a:ln>
            <a:noFill/>
          </a:ln>
        </p:spPr>
        <p:txBody>
          <a:bodyPr wrap="square" rtlCol="0">
            <a:spAutoFit/>
          </a:bodyPr>
          <a:lstStyle/>
          <a:p>
            <a:pPr algn="ctr"/>
            <a:r>
              <a:rPr lang="en-US" sz="3200" b="1" dirty="0"/>
              <a:t>PHY 712 Electrodynamics</a:t>
            </a:r>
          </a:p>
          <a:p>
            <a:pPr algn="ctr"/>
            <a:r>
              <a:rPr lang="en-US" sz="3200" b="1" dirty="0"/>
              <a:t>11-11:50 AM  MWF  Olin 103</a:t>
            </a:r>
          </a:p>
          <a:p>
            <a:pPr algn="ctr"/>
            <a:endParaRPr lang="en-US" sz="3200" b="1" dirty="0"/>
          </a:p>
          <a:p>
            <a:pPr algn="ctr"/>
            <a:r>
              <a:rPr lang="en-US" sz="3200" b="1" dirty="0"/>
              <a:t>Notes for Lecture 25:</a:t>
            </a:r>
            <a:endParaRPr lang="en-US" sz="3200" b="1" dirty="0">
              <a:solidFill>
                <a:schemeClr val="folHlink"/>
              </a:solidFill>
            </a:endParaRPr>
          </a:p>
          <a:p>
            <a:pPr marL="457200" lvl="2" algn="ctr">
              <a:spcBef>
                <a:spcPct val="50000"/>
              </a:spcBef>
            </a:pPr>
            <a:r>
              <a:rPr lang="en-US" sz="3200" b="1" dirty="0">
                <a:solidFill>
                  <a:schemeClr val="folHlink"/>
                </a:solidFill>
              </a:rPr>
              <a:t>Continue reading Chap. 11 – </a:t>
            </a:r>
          </a:p>
          <a:p>
            <a:pPr marL="457200" lvl="2" algn="ctr">
              <a:spcBef>
                <a:spcPct val="50000"/>
              </a:spcBef>
            </a:pPr>
            <a:r>
              <a:rPr lang="en-US" sz="3200" b="1" dirty="0">
                <a:solidFill>
                  <a:schemeClr val="folHlink"/>
                </a:solidFill>
              </a:rPr>
              <a:t>Theory of Special Relativity</a:t>
            </a:r>
          </a:p>
          <a:p>
            <a:pPr marL="1428750" lvl="3" indent="-514350">
              <a:spcBef>
                <a:spcPct val="50000"/>
              </a:spcBef>
              <a:buFont typeface="+mj-lt"/>
              <a:buAutoNum type="alphaUcPeriod"/>
            </a:pPr>
            <a:r>
              <a:rPr lang="en-US" sz="2800" b="1" dirty="0">
                <a:solidFill>
                  <a:schemeClr val="folHlink"/>
                </a:solidFill>
              </a:rPr>
              <a:t>Lorentz transformation relations</a:t>
            </a:r>
          </a:p>
          <a:p>
            <a:pPr marL="1428750" lvl="3" indent="-514350">
              <a:spcBef>
                <a:spcPct val="50000"/>
              </a:spcBef>
              <a:buFont typeface="+mj-lt"/>
              <a:buAutoNum type="alphaUcPeriod"/>
            </a:pPr>
            <a:r>
              <a:rPr lang="en-US" sz="2800" b="1" dirty="0">
                <a:solidFill>
                  <a:schemeClr val="folHlink"/>
                </a:solidFill>
              </a:rPr>
              <a:t>Electromagnetic field transformations</a:t>
            </a:r>
          </a:p>
          <a:p>
            <a:pPr marL="1428750" lvl="3" indent="-514350">
              <a:spcBef>
                <a:spcPct val="50000"/>
              </a:spcBef>
              <a:buFont typeface="+mj-lt"/>
              <a:buAutoNum type="alphaUcPeriod"/>
            </a:pPr>
            <a:r>
              <a:rPr lang="en-US" sz="2800" b="1" dirty="0">
                <a:solidFill>
                  <a:schemeClr val="folHlink"/>
                </a:solidFill>
              </a:rPr>
              <a:t>Connection to </a:t>
            </a:r>
            <a:r>
              <a:rPr lang="en-US" sz="2800" b="1" dirty="0" err="1">
                <a:solidFill>
                  <a:srgbClr val="7030A0"/>
                </a:solidFill>
              </a:rPr>
              <a:t>Liénard-Wiechert</a:t>
            </a:r>
            <a:r>
              <a:rPr lang="en-US" sz="2800" b="1" dirty="0">
                <a:solidFill>
                  <a:srgbClr val="7030A0"/>
                </a:solidFill>
              </a:rPr>
              <a:t> </a:t>
            </a:r>
            <a:r>
              <a:rPr lang="en-US" sz="2800" b="1" dirty="0">
                <a:solidFill>
                  <a:schemeClr val="folHlink"/>
                </a:solidFill>
              </a:rPr>
              <a:t>potentials for constant velocity sources</a:t>
            </a:r>
          </a:p>
          <a:p>
            <a:pPr marL="1428750" lvl="3" indent="-514350">
              <a:spcBef>
                <a:spcPct val="50000"/>
              </a:spcBef>
              <a:buFont typeface="+mj-lt"/>
              <a:buAutoNum type="alphaUcPeriod"/>
            </a:pPr>
            <a:endParaRPr lang="en-US" sz="32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04800" y="381000"/>
            <a:ext cx="8229600" cy="461665"/>
          </a:xfrm>
          <a:prstGeom prst="rect">
            <a:avLst/>
          </a:prstGeom>
          <a:noFill/>
        </p:spPr>
        <p:txBody>
          <a:bodyPr wrap="square" rtlCol="0">
            <a:spAutoFit/>
          </a:bodyPr>
          <a:lstStyle/>
          <a:p>
            <a:r>
              <a:rPr lang="en-US" sz="2400" dirty="0">
                <a:latin typeface="+mj-lt"/>
              </a:rPr>
              <a:t>Lorentz transformations</a:t>
            </a:r>
          </a:p>
        </p:txBody>
      </p:sp>
      <p:graphicFrame>
        <p:nvGraphicFramePr>
          <p:cNvPr id="6" name="Object 5"/>
          <p:cNvGraphicFramePr>
            <a:graphicFrameLocks noChangeAspect="1"/>
          </p:cNvGraphicFramePr>
          <p:nvPr>
            <p:extLst>
              <p:ext uri="{D42A27DB-BD31-4B8C-83A1-F6EECF244321}">
                <p14:modId xmlns:p14="http://schemas.microsoft.com/office/powerpoint/2010/main" val="1880660030"/>
              </p:ext>
            </p:extLst>
          </p:nvPr>
        </p:nvGraphicFramePr>
        <p:xfrm>
          <a:off x="4419600" y="228600"/>
          <a:ext cx="3308350" cy="1817688"/>
        </p:xfrm>
        <a:graphic>
          <a:graphicData uri="http://schemas.openxmlformats.org/presentationml/2006/ole">
            <mc:AlternateContent xmlns:mc="http://schemas.openxmlformats.org/markup-compatibility/2006">
              <mc:Choice xmlns:v="urn:schemas-microsoft-com:vml" Requires="v">
                <p:oleObj spid="_x0000_s163056" name="数式" r:id="rId4" imgW="1663560" imgH="914400" progId="Equation.3">
                  <p:embed/>
                </p:oleObj>
              </mc:Choice>
              <mc:Fallback>
                <p:oleObj name="数式" r:id="rId4" imgW="1663560" imgH="914400" progId="Equation.3">
                  <p:embed/>
                  <p:pic>
                    <p:nvPicPr>
                      <p:cNvPr id="0" name="Object 5"/>
                      <p:cNvPicPr>
                        <a:picLocks noChangeAspect="1" noChangeArrowheads="1"/>
                      </p:cNvPicPr>
                      <p:nvPr/>
                    </p:nvPicPr>
                    <p:blipFill>
                      <a:blip r:embed="rId5"/>
                      <a:srcRect/>
                      <a:stretch>
                        <a:fillRect/>
                      </a:stretch>
                    </p:blipFill>
                    <p:spPr bwMode="auto">
                      <a:xfrm>
                        <a:off x="4419600" y="228600"/>
                        <a:ext cx="330835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47499419"/>
              </p:ext>
            </p:extLst>
          </p:nvPr>
        </p:nvGraphicFramePr>
        <p:xfrm>
          <a:off x="1143000" y="2590800"/>
          <a:ext cx="6235701" cy="1539875"/>
        </p:xfrm>
        <a:graphic>
          <a:graphicData uri="http://schemas.openxmlformats.org/presentationml/2006/ole">
            <mc:AlternateContent xmlns:mc="http://schemas.openxmlformats.org/markup-compatibility/2006">
              <mc:Choice xmlns:v="urn:schemas-microsoft-com:vml" Requires="v">
                <p:oleObj spid="_x0000_s163057" name="数式" r:id="rId6" imgW="3136680" imgH="774360" progId="Equation.3">
                  <p:embed/>
                </p:oleObj>
              </mc:Choice>
              <mc:Fallback>
                <p:oleObj name="数式" r:id="rId6" imgW="3136680" imgH="774360" progId="Equation.3">
                  <p:embed/>
                  <p:pic>
                    <p:nvPicPr>
                      <p:cNvPr id="0" name="Object 5"/>
                      <p:cNvPicPr>
                        <a:picLocks noChangeAspect="1" noChangeArrowheads="1"/>
                      </p:cNvPicPr>
                      <p:nvPr/>
                    </p:nvPicPr>
                    <p:blipFill>
                      <a:blip r:embed="rId7"/>
                      <a:srcRect/>
                      <a:stretch>
                        <a:fillRect/>
                      </a:stretch>
                    </p:blipFill>
                    <p:spPr bwMode="auto">
                      <a:xfrm>
                        <a:off x="1143000" y="2590800"/>
                        <a:ext cx="6235701"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Arrow: Up 7">
            <a:extLst>
              <a:ext uri="{FF2B5EF4-FFF2-40B4-BE49-F238E27FC236}">
                <a16:creationId xmlns:a16="http://schemas.microsoft.com/office/drawing/2014/main" id="{B674D232-1AD7-4473-AA64-945295DD854F}"/>
              </a:ext>
            </a:extLst>
          </p:cNvPr>
          <p:cNvSpPr/>
          <p:nvPr/>
        </p:nvSpPr>
        <p:spPr>
          <a:xfrm>
            <a:off x="6400800" y="4321175"/>
            <a:ext cx="533400" cy="533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D340AF55-0819-414D-8EED-96D8A0D4E84C}"/>
              </a:ext>
            </a:extLst>
          </p:cNvPr>
          <p:cNvSpPr txBox="1"/>
          <p:nvPr/>
        </p:nvSpPr>
        <p:spPr>
          <a:xfrm>
            <a:off x="6443280" y="4854575"/>
            <a:ext cx="2514600" cy="1200329"/>
          </a:xfrm>
          <a:prstGeom prst="rect">
            <a:avLst/>
          </a:prstGeom>
          <a:noFill/>
        </p:spPr>
        <p:txBody>
          <a:bodyPr wrap="square" rtlCol="0">
            <a:spAutoFit/>
          </a:bodyPr>
          <a:lstStyle/>
          <a:p>
            <a:r>
              <a:rPr lang="en-US" sz="2400" dirty="0">
                <a:latin typeface="+mj-lt"/>
              </a:rPr>
              <a:t>Repeated index summation convention</a:t>
            </a:r>
          </a:p>
        </p:txBody>
      </p:sp>
      <p:graphicFrame>
        <p:nvGraphicFramePr>
          <p:cNvPr id="10" name="Object 9">
            <a:extLst>
              <a:ext uri="{FF2B5EF4-FFF2-40B4-BE49-F238E27FC236}">
                <a16:creationId xmlns:a16="http://schemas.microsoft.com/office/drawing/2014/main" id="{D0658D14-081A-4D31-B685-D3042A54B97C}"/>
              </a:ext>
            </a:extLst>
          </p:cNvPr>
          <p:cNvGraphicFramePr>
            <a:graphicFrameLocks noChangeAspect="1"/>
          </p:cNvGraphicFramePr>
          <p:nvPr>
            <p:extLst>
              <p:ext uri="{D42A27DB-BD31-4B8C-83A1-F6EECF244321}">
                <p14:modId xmlns:p14="http://schemas.microsoft.com/office/powerpoint/2010/main" val="737281407"/>
              </p:ext>
            </p:extLst>
          </p:nvPr>
        </p:nvGraphicFramePr>
        <p:xfrm>
          <a:off x="304800" y="4803208"/>
          <a:ext cx="4877296" cy="836791"/>
        </p:xfrm>
        <a:graphic>
          <a:graphicData uri="http://schemas.openxmlformats.org/presentationml/2006/ole">
            <mc:AlternateContent xmlns:mc="http://schemas.openxmlformats.org/markup-compatibility/2006">
              <mc:Choice xmlns:v="urn:schemas-microsoft-com:vml" Requires="v">
                <p:oleObj spid="_x0000_s163058" name="Equation" r:id="rId8" imgW="2590560" imgH="444240" progId="Equation.DSMT4">
                  <p:embed/>
                </p:oleObj>
              </mc:Choice>
              <mc:Fallback>
                <p:oleObj name="Equation" r:id="rId8" imgW="2590560" imgH="444240" progId="Equation.DSMT4">
                  <p:embed/>
                  <p:pic>
                    <p:nvPicPr>
                      <p:cNvPr id="0" name=""/>
                      <p:cNvPicPr/>
                      <p:nvPr/>
                    </p:nvPicPr>
                    <p:blipFill>
                      <a:blip r:embed="rId9"/>
                      <a:stretch>
                        <a:fillRect/>
                      </a:stretch>
                    </p:blipFill>
                    <p:spPr>
                      <a:xfrm>
                        <a:off x="304800" y="4803208"/>
                        <a:ext cx="4877296" cy="836791"/>
                      </a:xfrm>
                      <a:prstGeom prst="rect">
                        <a:avLst/>
                      </a:prstGeom>
                    </p:spPr>
                  </p:pic>
                </p:oleObj>
              </mc:Fallback>
            </mc:AlternateContent>
          </a:graphicData>
        </a:graphic>
      </p:graphicFrame>
    </p:spTree>
    <p:extLst>
      <p:ext uri="{BB962C8B-B14F-4D97-AF65-F5344CB8AC3E}">
        <p14:creationId xmlns:p14="http://schemas.microsoft.com/office/powerpoint/2010/main" val="3059925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81000" y="381000"/>
            <a:ext cx="8534400" cy="461665"/>
          </a:xfrm>
          <a:prstGeom prst="rect">
            <a:avLst/>
          </a:prstGeom>
          <a:noFill/>
        </p:spPr>
        <p:txBody>
          <a:bodyPr wrap="square" rtlCol="0">
            <a:spAutoFit/>
          </a:bodyPr>
          <a:lstStyle/>
          <a:p>
            <a:r>
              <a:rPr lang="en-US" sz="2400" dirty="0">
                <a:latin typeface="+mj-lt"/>
              </a:rPr>
              <a:t>4-vector relationships</a:t>
            </a:r>
          </a:p>
        </p:txBody>
      </p:sp>
      <p:graphicFrame>
        <p:nvGraphicFramePr>
          <p:cNvPr id="6" name="Object 5"/>
          <p:cNvGraphicFramePr>
            <a:graphicFrameLocks noChangeAspect="1"/>
          </p:cNvGraphicFramePr>
          <p:nvPr>
            <p:extLst>
              <p:ext uri="{D42A27DB-BD31-4B8C-83A1-F6EECF244321}">
                <p14:modId xmlns:p14="http://schemas.microsoft.com/office/powerpoint/2010/main" val="788124746"/>
              </p:ext>
            </p:extLst>
          </p:nvPr>
        </p:nvGraphicFramePr>
        <p:xfrm>
          <a:off x="381000" y="1143000"/>
          <a:ext cx="8432800" cy="2778125"/>
        </p:xfrm>
        <a:graphic>
          <a:graphicData uri="http://schemas.openxmlformats.org/presentationml/2006/ole">
            <mc:AlternateContent xmlns:mc="http://schemas.openxmlformats.org/markup-compatibility/2006">
              <mc:Choice xmlns:v="urn:schemas-microsoft-com:vml" Requires="v">
                <p:oleObj spid="_x0000_s158954" name="数式" r:id="rId4" imgW="4241520" imgH="1396800" progId="Equation.3">
                  <p:embed/>
                </p:oleObj>
              </mc:Choice>
              <mc:Fallback>
                <p:oleObj name="数式" r:id="rId4" imgW="4241520" imgH="1396800" progId="Equation.3">
                  <p:embed/>
                  <p:pic>
                    <p:nvPicPr>
                      <p:cNvPr id="0" name="Object 4"/>
                      <p:cNvPicPr>
                        <a:picLocks noChangeAspect="1" noChangeArrowheads="1"/>
                      </p:cNvPicPr>
                      <p:nvPr/>
                    </p:nvPicPr>
                    <p:blipFill>
                      <a:blip r:embed="rId5"/>
                      <a:srcRect/>
                      <a:stretch>
                        <a:fillRect/>
                      </a:stretch>
                    </p:blipFill>
                    <p:spPr bwMode="auto">
                      <a:xfrm>
                        <a:off x="381000" y="1143000"/>
                        <a:ext cx="8432800" cy="277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46322101"/>
              </p:ext>
            </p:extLst>
          </p:nvPr>
        </p:nvGraphicFramePr>
        <p:xfrm>
          <a:off x="378941" y="3825874"/>
          <a:ext cx="7521575" cy="1312863"/>
        </p:xfrm>
        <a:graphic>
          <a:graphicData uri="http://schemas.openxmlformats.org/presentationml/2006/ole">
            <mc:AlternateContent xmlns:mc="http://schemas.openxmlformats.org/markup-compatibility/2006">
              <mc:Choice xmlns:v="urn:schemas-microsoft-com:vml" Requires="v">
                <p:oleObj spid="_x0000_s158955" name="Equation" r:id="rId6" imgW="3784320" imgH="660240" progId="Equation.DSMT4">
                  <p:embed/>
                </p:oleObj>
              </mc:Choice>
              <mc:Fallback>
                <p:oleObj name="Equation" r:id="rId6" imgW="3784320" imgH="660240" progId="Equation.DSMT4">
                  <p:embed/>
                  <p:pic>
                    <p:nvPicPr>
                      <p:cNvPr id="0" name="Object 5"/>
                      <p:cNvPicPr>
                        <a:picLocks noChangeAspect="1" noChangeArrowheads="1"/>
                      </p:cNvPicPr>
                      <p:nvPr/>
                    </p:nvPicPr>
                    <p:blipFill>
                      <a:blip r:embed="rId7"/>
                      <a:srcRect/>
                      <a:stretch>
                        <a:fillRect/>
                      </a:stretch>
                    </p:blipFill>
                    <p:spPr bwMode="auto">
                      <a:xfrm>
                        <a:off x="378941" y="3825874"/>
                        <a:ext cx="7521575" cy="131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05548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Special theory of relativity and Maxwell’s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2830184003"/>
              </p:ext>
            </p:extLst>
          </p:nvPr>
        </p:nvGraphicFramePr>
        <p:xfrm>
          <a:off x="0" y="1257151"/>
          <a:ext cx="6850063" cy="4684713"/>
        </p:xfrm>
        <a:graphic>
          <a:graphicData uri="http://schemas.openxmlformats.org/presentationml/2006/ole">
            <mc:AlternateContent xmlns:mc="http://schemas.openxmlformats.org/markup-compatibility/2006">
              <mc:Choice xmlns:v="urn:schemas-microsoft-com:vml" Requires="v">
                <p:oleObj spid="_x0000_s160200" name="Equation" r:id="rId4" imgW="3301920" imgH="2260440" progId="Equation.DSMT4">
                  <p:embed/>
                </p:oleObj>
              </mc:Choice>
              <mc:Fallback>
                <p:oleObj name="Equation" r:id="rId4" imgW="3301920" imgH="2260440" progId="Equation.DSMT4">
                  <p:embed/>
                  <p:pic>
                    <p:nvPicPr>
                      <p:cNvPr id="0" name=""/>
                      <p:cNvPicPr>
                        <a:picLocks noChangeAspect="1" noChangeArrowheads="1"/>
                      </p:cNvPicPr>
                      <p:nvPr/>
                    </p:nvPicPr>
                    <p:blipFill>
                      <a:blip r:embed="rId5"/>
                      <a:srcRect/>
                      <a:stretch>
                        <a:fillRect/>
                      </a:stretch>
                    </p:blipFill>
                    <p:spPr bwMode="auto">
                      <a:xfrm>
                        <a:off x="0" y="1257151"/>
                        <a:ext cx="6850063" cy="4684713"/>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4549257"/>
              </p:ext>
            </p:extLst>
          </p:nvPr>
        </p:nvGraphicFramePr>
        <p:xfrm>
          <a:off x="7315200" y="1295400"/>
          <a:ext cx="1262062" cy="479425"/>
        </p:xfrm>
        <a:graphic>
          <a:graphicData uri="http://schemas.openxmlformats.org/presentationml/2006/ole">
            <mc:AlternateContent xmlns:mc="http://schemas.openxmlformats.org/markup-compatibility/2006">
              <mc:Choice xmlns:v="urn:schemas-microsoft-com:vml" Requires="v">
                <p:oleObj spid="_x0000_s160201" name="数式" r:id="rId6" imgW="634680" imgH="241200" progId="Equation.3">
                  <p:embed/>
                </p:oleObj>
              </mc:Choice>
              <mc:Fallback>
                <p:oleObj name="数式" r:id="rId6" imgW="634680" imgH="241200" progId="Equation.3">
                  <p:embed/>
                  <p:pic>
                    <p:nvPicPr>
                      <p:cNvPr id="0" name="Object 6"/>
                      <p:cNvPicPr>
                        <a:picLocks noChangeAspect="1" noChangeArrowheads="1"/>
                      </p:cNvPicPr>
                      <p:nvPr/>
                    </p:nvPicPr>
                    <p:blipFill>
                      <a:blip r:embed="rId7"/>
                      <a:srcRect/>
                      <a:stretch>
                        <a:fillRect/>
                      </a:stretch>
                    </p:blipFill>
                    <p:spPr bwMode="auto">
                      <a:xfrm>
                        <a:off x="7315200" y="1295400"/>
                        <a:ext cx="126206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62115763"/>
              </p:ext>
            </p:extLst>
          </p:nvPr>
        </p:nvGraphicFramePr>
        <p:xfrm>
          <a:off x="7337425" y="2209800"/>
          <a:ext cx="1285875" cy="479425"/>
        </p:xfrm>
        <a:graphic>
          <a:graphicData uri="http://schemas.openxmlformats.org/presentationml/2006/ole">
            <mc:AlternateContent xmlns:mc="http://schemas.openxmlformats.org/markup-compatibility/2006">
              <mc:Choice xmlns:v="urn:schemas-microsoft-com:vml" Requires="v">
                <p:oleObj spid="_x0000_s160202" name="数式" r:id="rId8" imgW="647640" imgH="241200" progId="Equation.3">
                  <p:embed/>
                </p:oleObj>
              </mc:Choice>
              <mc:Fallback>
                <p:oleObj name="数式" r:id="rId8" imgW="647640" imgH="241200" progId="Equation.3">
                  <p:embed/>
                  <p:pic>
                    <p:nvPicPr>
                      <p:cNvPr id="0" name="Object 6"/>
                      <p:cNvPicPr>
                        <a:picLocks noChangeAspect="1" noChangeArrowheads="1"/>
                      </p:cNvPicPr>
                      <p:nvPr/>
                    </p:nvPicPr>
                    <p:blipFill>
                      <a:blip r:embed="rId9"/>
                      <a:srcRect/>
                      <a:stretch>
                        <a:fillRect/>
                      </a:stretch>
                    </p:blipFill>
                    <p:spPr bwMode="auto">
                      <a:xfrm>
                        <a:off x="7337425" y="2209800"/>
                        <a:ext cx="12858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040768295"/>
              </p:ext>
            </p:extLst>
          </p:nvPr>
        </p:nvGraphicFramePr>
        <p:xfrm>
          <a:off x="7010400" y="3552492"/>
          <a:ext cx="2039937" cy="716789"/>
        </p:xfrm>
        <a:graphic>
          <a:graphicData uri="http://schemas.openxmlformats.org/presentationml/2006/ole">
            <mc:AlternateContent xmlns:mc="http://schemas.openxmlformats.org/markup-compatibility/2006">
              <mc:Choice xmlns:v="urn:schemas-microsoft-com:vml" Requires="v">
                <p:oleObj spid="_x0000_s160203" name="Equation" r:id="rId10" imgW="1625400" imgH="571320" progId="Equation.DSMT4">
                  <p:embed/>
                </p:oleObj>
              </mc:Choice>
              <mc:Fallback>
                <p:oleObj name="Equation" r:id="rId10" imgW="1625400" imgH="571320" progId="Equation.DSMT4">
                  <p:embed/>
                  <p:pic>
                    <p:nvPicPr>
                      <p:cNvPr id="0" name="Object 7"/>
                      <p:cNvPicPr>
                        <a:picLocks noChangeAspect="1" noChangeArrowheads="1"/>
                      </p:cNvPicPr>
                      <p:nvPr/>
                    </p:nvPicPr>
                    <p:blipFill>
                      <a:blip r:embed="rId11"/>
                      <a:srcRect/>
                      <a:stretch>
                        <a:fillRect/>
                      </a:stretch>
                    </p:blipFill>
                    <p:spPr bwMode="auto">
                      <a:xfrm>
                        <a:off x="7010400" y="3552492"/>
                        <a:ext cx="2039937" cy="716789"/>
                      </a:xfrm>
                      <a:prstGeom prst="rect">
                        <a:avLst/>
                      </a:prstGeom>
                      <a:noFill/>
                      <a:ln>
                        <a:noFill/>
                      </a:ln>
                    </p:spPr>
                  </p:pic>
                </p:oleObj>
              </mc:Fallback>
            </mc:AlternateContent>
          </a:graphicData>
        </a:graphic>
      </p:graphicFrame>
      <p:sp>
        <p:nvSpPr>
          <p:cNvPr id="10" name="TextBox 9"/>
          <p:cNvSpPr txBox="1"/>
          <p:nvPr/>
        </p:nvSpPr>
        <p:spPr>
          <a:xfrm>
            <a:off x="6545104" y="1388149"/>
            <a:ext cx="762000" cy="457200"/>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
        <p:nvSpPr>
          <p:cNvPr id="11" name="TextBox 10"/>
          <p:cNvSpPr txBox="1"/>
          <p:nvPr/>
        </p:nvSpPr>
        <p:spPr>
          <a:xfrm>
            <a:off x="6569053" y="2304880"/>
            <a:ext cx="762000" cy="457200"/>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
        <p:nvSpPr>
          <p:cNvPr id="12" name="Right Brace 11"/>
          <p:cNvSpPr/>
          <p:nvPr/>
        </p:nvSpPr>
        <p:spPr>
          <a:xfrm>
            <a:off x="6712111" y="3386789"/>
            <a:ext cx="288608" cy="1048196"/>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6553200" y="5257800"/>
            <a:ext cx="1143000" cy="461665"/>
          </a:xfrm>
          <a:prstGeom prst="rect">
            <a:avLst/>
          </a:prstGeom>
          <a:noFill/>
        </p:spPr>
        <p:txBody>
          <a:bodyPr wrap="square" rtlCol="0">
            <a:spAutoFit/>
          </a:bodyPr>
          <a:lstStyle/>
          <a:p>
            <a:r>
              <a:rPr lang="en-US" sz="2400" dirty="0">
                <a:latin typeface="+mj-lt"/>
                <a:sym typeface="Wingdings" panose="05000000000000000000" pitchFamily="2" charset="2"/>
              </a:rPr>
              <a:t> </a:t>
            </a:r>
            <a:r>
              <a:rPr lang="en-US" sz="2400" b="1" dirty="0">
                <a:latin typeface="+mj-lt"/>
                <a:sym typeface="Wingdings" panose="05000000000000000000" pitchFamily="2" charset="2"/>
              </a:rPr>
              <a:t>??</a:t>
            </a:r>
            <a:endParaRPr lang="en-US" sz="2400" b="1" dirty="0">
              <a:latin typeface="+mj-lt"/>
            </a:endParaRPr>
          </a:p>
        </p:txBody>
      </p:sp>
    </p:spTree>
    <p:extLst>
      <p:ext uri="{BB962C8B-B14F-4D97-AF65-F5344CB8AC3E}">
        <p14:creationId xmlns:p14="http://schemas.microsoft.com/office/powerpoint/2010/main" val="124100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nimBg="1"/>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227313" y="60236"/>
            <a:ext cx="7848600" cy="1200329"/>
          </a:xfrm>
          <a:prstGeom prst="rect">
            <a:avLst/>
          </a:prstGeom>
          <a:noFill/>
        </p:spPr>
        <p:txBody>
          <a:bodyPr wrap="square" rtlCol="0">
            <a:spAutoFit/>
          </a:bodyPr>
          <a:lstStyle/>
          <a:p>
            <a:r>
              <a:rPr lang="en-US" sz="2400" dirty="0"/>
              <a:t>From the scalar and vector potentials, we can determine the E and B fields and then relate them to 4-vectors, finding --</a:t>
            </a:r>
          </a:p>
        </p:txBody>
      </p:sp>
      <p:graphicFrame>
        <p:nvGraphicFramePr>
          <p:cNvPr id="6" name="Object 5"/>
          <p:cNvGraphicFramePr>
            <a:graphicFrameLocks noChangeAspect="1"/>
          </p:cNvGraphicFramePr>
          <p:nvPr>
            <p:extLst>
              <p:ext uri="{D42A27DB-BD31-4B8C-83A1-F6EECF244321}">
                <p14:modId xmlns:p14="http://schemas.microsoft.com/office/powerpoint/2010/main" val="1652390136"/>
              </p:ext>
            </p:extLst>
          </p:nvPr>
        </p:nvGraphicFramePr>
        <p:xfrm>
          <a:off x="667109" y="1140904"/>
          <a:ext cx="2317750" cy="815975"/>
        </p:xfrm>
        <a:graphic>
          <a:graphicData uri="http://schemas.openxmlformats.org/presentationml/2006/ole">
            <mc:AlternateContent xmlns:mc="http://schemas.openxmlformats.org/markup-compatibility/2006">
              <mc:Choice xmlns:v="urn:schemas-microsoft-com:vml" Requires="v">
                <p:oleObj spid="_x0000_s161230" name="数式" r:id="rId4" imgW="1117440" imgH="393480" progId="Equation.3">
                  <p:embed/>
                </p:oleObj>
              </mc:Choice>
              <mc:Fallback>
                <p:oleObj name="数式" r:id="rId4" imgW="1117440" imgH="393480" progId="Equation.3">
                  <p:embed/>
                  <p:pic>
                    <p:nvPicPr>
                      <p:cNvPr id="0" name="Object 5"/>
                      <p:cNvPicPr>
                        <a:picLocks noChangeAspect="1" noChangeArrowheads="1"/>
                      </p:cNvPicPr>
                      <p:nvPr/>
                    </p:nvPicPr>
                    <p:blipFill>
                      <a:blip r:embed="rId5"/>
                      <a:srcRect/>
                      <a:stretch>
                        <a:fillRect/>
                      </a:stretch>
                    </p:blipFill>
                    <p:spPr bwMode="auto">
                      <a:xfrm>
                        <a:off x="667109" y="1140904"/>
                        <a:ext cx="231775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59692707"/>
              </p:ext>
            </p:extLst>
          </p:nvPr>
        </p:nvGraphicFramePr>
        <p:xfrm>
          <a:off x="3441192" y="1051315"/>
          <a:ext cx="4505325" cy="2632075"/>
        </p:xfrm>
        <a:graphic>
          <a:graphicData uri="http://schemas.openxmlformats.org/presentationml/2006/ole">
            <mc:AlternateContent xmlns:mc="http://schemas.openxmlformats.org/markup-compatibility/2006">
              <mc:Choice xmlns:v="urn:schemas-microsoft-com:vml" Requires="v">
                <p:oleObj spid="_x0000_s161231" name="Equation" r:id="rId6" imgW="2171520" imgH="1269720" progId="Equation.DSMT4">
                  <p:embed/>
                </p:oleObj>
              </mc:Choice>
              <mc:Fallback>
                <p:oleObj name="Equation" r:id="rId6" imgW="2171520" imgH="1269720" progId="Equation.DSMT4">
                  <p:embed/>
                  <p:pic>
                    <p:nvPicPr>
                      <p:cNvPr id="0" name="Object 5"/>
                      <p:cNvPicPr>
                        <a:picLocks noChangeAspect="1" noChangeArrowheads="1"/>
                      </p:cNvPicPr>
                      <p:nvPr/>
                    </p:nvPicPr>
                    <p:blipFill>
                      <a:blip r:embed="rId7"/>
                      <a:srcRect/>
                      <a:stretch>
                        <a:fillRect/>
                      </a:stretch>
                    </p:blipFill>
                    <p:spPr bwMode="auto">
                      <a:xfrm>
                        <a:off x="3441192" y="1051315"/>
                        <a:ext cx="4505325"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03308831"/>
              </p:ext>
            </p:extLst>
          </p:nvPr>
        </p:nvGraphicFramePr>
        <p:xfrm>
          <a:off x="685800" y="4038600"/>
          <a:ext cx="1344613" cy="369888"/>
        </p:xfrm>
        <a:graphic>
          <a:graphicData uri="http://schemas.openxmlformats.org/presentationml/2006/ole">
            <mc:AlternateContent xmlns:mc="http://schemas.openxmlformats.org/markup-compatibility/2006">
              <mc:Choice xmlns:v="urn:schemas-microsoft-com:vml" Requires="v">
                <p:oleObj spid="_x0000_s161232" name="数式" r:id="rId8" imgW="647640" imgH="177480" progId="Equation.3">
                  <p:embed/>
                </p:oleObj>
              </mc:Choice>
              <mc:Fallback>
                <p:oleObj name="数式" r:id="rId8" imgW="647640" imgH="177480" progId="Equation.3">
                  <p:embed/>
                  <p:pic>
                    <p:nvPicPr>
                      <p:cNvPr id="0" name="Object 5"/>
                      <p:cNvPicPr>
                        <a:picLocks noChangeAspect="1" noChangeArrowheads="1"/>
                      </p:cNvPicPr>
                      <p:nvPr/>
                    </p:nvPicPr>
                    <p:blipFill>
                      <a:blip r:embed="rId9"/>
                      <a:srcRect/>
                      <a:stretch>
                        <a:fillRect/>
                      </a:stretch>
                    </p:blipFill>
                    <p:spPr bwMode="auto">
                      <a:xfrm>
                        <a:off x="685800" y="4038600"/>
                        <a:ext cx="13446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365747458"/>
              </p:ext>
            </p:extLst>
          </p:nvPr>
        </p:nvGraphicFramePr>
        <p:xfrm>
          <a:off x="3478573" y="3829050"/>
          <a:ext cx="4216400" cy="2709862"/>
        </p:xfrm>
        <a:graphic>
          <a:graphicData uri="http://schemas.openxmlformats.org/presentationml/2006/ole">
            <mc:AlternateContent xmlns:mc="http://schemas.openxmlformats.org/markup-compatibility/2006">
              <mc:Choice xmlns:v="urn:schemas-microsoft-com:vml" Requires="v">
                <p:oleObj spid="_x0000_s161233" name="数式" r:id="rId10" imgW="2031840" imgH="1307880" progId="Equation.3">
                  <p:embed/>
                </p:oleObj>
              </mc:Choice>
              <mc:Fallback>
                <p:oleObj name="数式" r:id="rId10" imgW="2031840" imgH="1307880" progId="Equation.3">
                  <p:embed/>
                  <p:pic>
                    <p:nvPicPr>
                      <p:cNvPr id="0" name="Object 6"/>
                      <p:cNvPicPr>
                        <a:picLocks noChangeAspect="1" noChangeArrowheads="1"/>
                      </p:cNvPicPr>
                      <p:nvPr/>
                    </p:nvPicPr>
                    <p:blipFill>
                      <a:blip r:embed="rId11"/>
                      <a:srcRect/>
                      <a:stretch>
                        <a:fillRect/>
                      </a:stretch>
                    </p:blipFill>
                    <p:spPr bwMode="auto">
                      <a:xfrm>
                        <a:off x="3478573" y="3829050"/>
                        <a:ext cx="4216400" cy="270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80366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04800" y="10784"/>
            <a:ext cx="6705600" cy="461665"/>
          </a:xfrm>
          <a:prstGeom prst="rect">
            <a:avLst/>
          </a:prstGeom>
          <a:noFill/>
        </p:spPr>
        <p:txBody>
          <a:bodyPr wrap="square" rtlCol="0">
            <a:spAutoFit/>
          </a:bodyPr>
          <a:lstStyle/>
          <a:p>
            <a:r>
              <a:rPr lang="en-US" sz="2400" dirty="0">
                <a:latin typeface="+mj-lt"/>
              </a:rPr>
              <a:t>Field strength tensor</a:t>
            </a:r>
          </a:p>
        </p:txBody>
      </p:sp>
      <p:graphicFrame>
        <p:nvGraphicFramePr>
          <p:cNvPr id="6" name="Object 5"/>
          <p:cNvGraphicFramePr>
            <a:graphicFrameLocks noChangeAspect="1"/>
          </p:cNvGraphicFramePr>
          <p:nvPr>
            <p:extLst>
              <p:ext uri="{D42A27DB-BD31-4B8C-83A1-F6EECF244321}">
                <p14:modId xmlns:p14="http://schemas.microsoft.com/office/powerpoint/2010/main" val="3857270797"/>
              </p:ext>
            </p:extLst>
          </p:nvPr>
        </p:nvGraphicFramePr>
        <p:xfrm>
          <a:off x="3714834" y="66361"/>
          <a:ext cx="2767013" cy="474663"/>
        </p:xfrm>
        <a:graphic>
          <a:graphicData uri="http://schemas.openxmlformats.org/presentationml/2006/ole">
            <mc:AlternateContent xmlns:mc="http://schemas.openxmlformats.org/markup-compatibility/2006">
              <mc:Choice xmlns:v="urn:schemas-microsoft-com:vml" Requires="v">
                <p:oleObj spid="_x0000_s162147" name="数式" r:id="rId4" imgW="1333440" imgH="228600" progId="Equation.3">
                  <p:embed/>
                </p:oleObj>
              </mc:Choice>
              <mc:Fallback>
                <p:oleObj name="数式" r:id="rId4" imgW="1333440" imgH="228600" progId="Equation.3">
                  <p:embed/>
                  <p:pic>
                    <p:nvPicPr>
                      <p:cNvPr id="0" name="Object 8"/>
                      <p:cNvPicPr>
                        <a:picLocks noChangeAspect="1" noChangeArrowheads="1"/>
                      </p:cNvPicPr>
                      <p:nvPr/>
                    </p:nvPicPr>
                    <p:blipFill>
                      <a:blip r:embed="rId5"/>
                      <a:srcRect/>
                      <a:stretch>
                        <a:fillRect/>
                      </a:stretch>
                    </p:blipFill>
                    <p:spPr bwMode="auto">
                      <a:xfrm>
                        <a:off x="3714834" y="66361"/>
                        <a:ext cx="276701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22374038"/>
              </p:ext>
            </p:extLst>
          </p:nvPr>
        </p:nvGraphicFramePr>
        <p:xfrm>
          <a:off x="687987" y="1156253"/>
          <a:ext cx="4164013" cy="1951037"/>
        </p:xfrm>
        <a:graphic>
          <a:graphicData uri="http://schemas.openxmlformats.org/presentationml/2006/ole">
            <mc:AlternateContent xmlns:mc="http://schemas.openxmlformats.org/markup-compatibility/2006">
              <mc:Choice xmlns:v="urn:schemas-microsoft-com:vml" Requires="v">
                <p:oleObj spid="_x0000_s162148" name="数式" r:id="rId6" imgW="2006280" imgH="939600" progId="Equation.3">
                  <p:embed/>
                </p:oleObj>
              </mc:Choice>
              <mc:Fallback>
                <p:oleObj name="数式" r:id="rId6" imgW="2006280" imgH="939600" progId="Equation.3">
                  <p:embed/>
                  <p:pic>
                    <p:nvPicPr>
                      <p:cNvPr id="0" name="Object 5"/>
                      <p:cNvPicPr>
                        <a:picLocks noChangeAspect="1" noChangeArrowheads="1"/>
                      </p:cNvPicPr>
                      <p:nvPr/>
                    </p:nvPicPr>
                    <p:blipFill>
                      <a:blip r:embed="rId7"/>
                      <a:srcRect/>
                      <a:stretch>
                        <a:fillRect/>
                      </a:stretch>
                    </p:blipFill>
                    <p:spPr bwMode="auto">
                      <a:xfrm>
                        <a:off x="687987" y="1156253"/>
                        <a:ext cx="4164013"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a:extLst>
              <a:ext uri="{FF2B5EF4-FFF2-40B4-BE49-F238E27FC236}">
                <a16:creationId xmlns:a16="http://schemas.microsoft.com/office/drawing/2014/main" id="{F419A758-5100-46B7-B7DF-827EF8C4A8E3}"/>
              </a:ext>
            </a:extLst>
          </p:cNvPr>
          <p:cNvGraphicFramePr>
            <a:graphicFrameLocks noChangeAspect="1"/>
          </p:cNvGraphicFramePr>
          <p:nvPr>
            <p:extLst>
              <p:ext uri="{D42A27DB-BD31-4B8C-83A1-F6EECF244321}">
                <p14:modId xmlns:p14="http://schemas.microsoft.com/office/powerpoint/2010/main" val="516531902"/>
              </p:ext>
            </p:extLst>
          </p:nvPr>
        </p:nvGraphicFramePr>
        <p:xfrm>
          <a:off x="684674" y="3929616"/>
          <a:ext cx="4125685" cy="1785384"/>
        </p:xfrm>
        <a:graphic>
          <a:graphicData uri="http://schemas.openxmlformats.org/presentationml/2006/ole">
            <mc:AlternateContent xmlns:mc="http://schemas.openxmlformats.org/markup-compatibility/2006">
              <mc:Choice xmlns:v="urn:schemas-microsoft-com:vml" Requires="v">
                <p:oleObj spid="_x0000_s162149" name="Equation" r:id="rId8" imgW="2171520" imgH="939600" progId="Equation.DSMT4">
                  <p:embed/>
                </p:oleObj>
              </mc:Choice>
              <mc:Fallback>
                <p:oleObj name="Equation" r:id="rId8" imgW="2171520" imgH="939600" progId="Equation.DSMT4">
                  <p:embed/>
                  <p:pic>
                    <p:nvPicPr>
                      <p:cNvPr id="0" name=""/>
                      <p:cNvPicPr/>
                      <p:nvPr/>
                    </p:nvPicPr>
                    <p:blipFill>
                      <a:blip r:embed="rId9"/>
                      <a:stretch>
                        <a:fillRect/>
                      </a:stretch>
                    </p:blipFill>
                    <p:spPr>
                      <a:xfrm>
                        <a:off x="684674" y="3929616"/>
                        <a:ext cx="4125685" cy="1785384"/>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02236B14-AA8E-4D48-9F46-F64B4A65D9A2}"/>
              </a:ext>
            </a:extLst>
          </p:cNvPr>
          <p:cNvSpPr txBox="1"/>
          <p:nvPr/>
        </p:nvSpPr>
        <p:spPr>
          <a:xfrm>
            <a:off x="304800" y="596601"/>
            <a:ext cx="6019800" cy="461665"/>
          </a:xfrm>
          <a:prstGeom prst="rect">
            <a:avLst/>
          </a:prstGeom>
          <a:noFill/>
        </p:spPr>
        <p:txBody>
          <a:bodyPr wrap="square" rtlCol="0">
            <a:spAutoFit/>
          </a:bodyPr>
          <a:lstStyle/>
          <a:p>
            <a:r>
              <a:rPr lang="en-US" sz="2400" dirty="0">
                <a:latin typeface="+mj-lt"/>
              </a:rPr>
              <a:t>For stationary frame</a:t>
            </a:r>
          </a:p>
        </p:txBody>
      </p:sp>
      <p:sp>
        <p:nvSpPr>
          <p:cNvPr id="12" name="TextBox 11">
            <a:extLst>
              <a:ext uri="{FF2B5EF4-FFF2-40B4-BE49-F238E27FC236}">
                <a16:creationId xmlns:a16="http://schemas.microsoft.com/office/drawing/2014/main" id="{E1E1C06A-778C-4574-A646-045D7F96FC4F}"/>
              </a:ext>
            </a:extLst>
          </p:cNvPr>
          <p:cNvSpPr txBox="1"/>
          <p:nvPr/>
        </p:nvSpPr>
        <p:spPr>
          <a:xfrm>
            <a:off x="294861" y="3343799"/>
            <a:ext cx="6019800" cy="461665"/>
          </a:xfrm>
          <a:prstGeom prst="rect">
            <a:avLst/>
          </a:prstGeom>
          <a:noFill/>
        </p:spPr>
        <p:txBody>
          <a:bodyPr wrap="square" rtlCol="0">
            <a:spAutoFit/>
          </a:bodyPr>
          <a:lstStyle/>
          <a:p>
            <a:r>
              <a:rPr lang="en-US" sz="2400" dirty="0">
                <a:latin typeface="+mj-lt"/>
              </a:rPr>
              <a:t>For moving frame</a:t>
            </a:r>
          </a:p>
        </p:txBody>
      </p:sp>
    </p:spTree>
    <p:extLst>
      <p:ext uri="{BB962C8B-B14F-4D97-AF65-F5344CB8AC3E}">
        <p14:creationId xmlns:p14="http://schemas.microsoft.com/office/powerpoint/2010/main" val="901764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31EDB3-778A-4DB8-BBDC-F9DC046218E2}"/>
              </a:ext>
            </a:extLst>
          </p:cNvPr>
          <p:cNvSpPr>
            <a:spLocks noGrp="1"/>
          </p:cNvSpPr>
          <p:nvPr>
            <p:ph type="dt" sz="half" idx="10"/>
          </p:nvPr>
        </p:nvSpPr>
        <p:spPr/>
        <p:txBody>
          <a:bodyPr/>
          <a:lstStyle/>
          <a:p>
            <a:r>
              <a:rPr lang="en-US"/>
              <a:t>04/04/2022</a:t>
            </a:r>
            <a:endParaRPr lang="en-US" dirty="0"/>
          </a:p>
        </p:txBody>
      </p:sp>
      <p:sp>
        <p:nvSpPr>
          <p:cNvPr id="3" name="Footer Placeholder 2">
            <a:extLst>
              <a:ext uri="{FF2B5EF4-FFF2-40B4-BE49-F238E27FC236}">
                <a16:creationId xmlns:a16="http://schemas.microsoft.com/office/drawing/2014/main" id="{2D424271-9F98-4AAB-9EA3-E5474AED1BC8}"/>
              </a:ext>
            </a:extLst>
          </p:cNvPr>
          <p:cNvSpPr>
            <a:spLocks noGrp="1"/>
          </p:cNvSpPr>
          <p:nvPr>
            <p:ph type="ftr" sz="quarter" idx="11"/>
          </p:nvPr>
        </p:nvSpPr>
        <p:spPr/>
        <p:txBody>
          <a:bodyPr/>
          <a:lstStyle/>
          <a:p>
            <a:r>
              <a:rPr lang="en-US"/>
              <a:t>PHY 712  Spring 2022 -- Lecture 25</a:t>
            </a:r>
            <a:endParaRPr lang="en-US" dirty="0"/>
          </a:p>
        </p:txBody>
      </p:sp>
      <p:sp>
        <p:nvSpPr>
          <p:cNvPr id="4" name="Slide Number Placeholder 3">
            <a:extLst>
              <a:ext uri="{FF2B5EF4-FFF2-40B4-BE49-F238E27FC236}">
                <a16:creationId xmlns:a16="http://schemas.microsoft.com/office/drawing/2014/main" id="{142FEED9-D1B7-438D-BCA8-B1384E90E867}"/>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1244BFBE-90EE-4F8B-A4A1-795A760F625F}"/>
              </a:ext>
            </a:extLst>
          </p:cNvPr>
          <p:cNvSpPr txBox="1"/>
          <p:nvPr/>
        </p:nvSpPr>
        <p:spPr>
          <a:xfrm>
            <a:off x="304800" y="1756541"/>
            <a:ext cx="6705600" cy="461665"/>
          </a:xfrm>
          <a:prstGeom prst="rect">
            <a:avLst/>
          </a:prstGeom>
          <a:noFill/>
        </p:spPr>
        <p:txBody>
          <a:bodyPr wrap="square" rtlCol="0">
            <a:spAutoFit/>
          </a:bodyPr>
          <a:lstStyle/>
          <a:p>
            <a:r>
              <a:rPr lang="en-US" sz="2400" dirty="0">
                <a:latin typeface="+mj-lt"/>
              </a:rPr>
              <a:t>Field strength tensor</a:t>
            </a:r>
          </a:p>
        </p:txBody>
      </p:sp>
      <p:graphicFrame>
        <p:nvGraphicFramePr>
          <p:cNvPr id="6" name="Object 5">
            <a:extLst>
              <a:ext uri="{FF2B5EF4-FFF2-40B4-BE49-F238E27FC236}">
                <a16:creationId xmlns:a16="http://schemas.microsoft.com/office/drawing/2014/main" id="{CA9DE69C-F961-4C79-9236-86CA4691F5AF}"/>
              </a:ext>
            </a:extLst>
          </p:cNvPr>
          <p:cNvGraphicFramePr>
            <a:graphicFrameLocks noChangeAspect="1"/>
          </p:cNvGraphicFramePr>
          <p:nvPr/>
        </p:nvGraphicFramePr>
        <p:xfrm>
          <a:off x="3714834" y="1812118"/>
          <a:ext cx="2767013" cy="474663"/>
        </p:xfrm>
        <a:graphic>
          <a:graphicData uri="http://schemas.openxmlformats.org/presentationml/2006/ole">
            <mc:AlternateContent xmlns:mc="http://schemas.openxmlformats.org/markup-compatibility/2006">
              <mc:Choice xmlns:v="urn:schemas-microsoft-com:vml" Requires="v">
                <p:oleObj spid="_x0000_s182343" name="数式" r:id="rId4" imgW="1333440" imgH="228600" progId="Equation.3">
                  <p:embed/>
                </p:oleObj>
              </mc:Choice>
              <mc:Fallback>
                <p:oleObj name="数式" r:id="rId4" imgW="1333440" imgH="228600" progId="Equation.3">
                  <p:embed/>
                  <p:pic>
                    <p:nvPicPr>
                      <p:cNvPr id="6" name="Object 5">
                        <a:extLst>
                          <a:ext uri="{FF2B5EF4-FFF2-40B4-BE49-F238E27FC236}">
                            <a16:creationId xmlns:a16="http://schemas.microsoft.com/office/drawing/2014/main" id="{CA9DE69C-F961-4C79-9236-86CA4691F5AF}"/>
                          </a:ext>
                        </a:extLst>
                      </p:cNvPr>
                      <p:cNvPicPr>
                        <a:picLocks noChangeAspect="1" noChangeArrowheads="1"/>
                      </p:cNvPicPr>
                      <p:nvPr/>
                    </p:nvPicPr>
                    <p:blipFill>
                      <a:blip r:embed="rId5"/>
                      <a:srcRect/>
                      <a:stretch>
                        <a:fillRect/>
                      </a:stretch>
                    </p:blipFill>
                    <p:spPr bwMode="auto">
                      <a:xfrm>
                        <a:off x="3714834" y="1812118"/>
                        <a:ext cx="276701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a:extLst>
              <a:ext uri="{FF2B5EF4-FFF2-40B4-BE49-F238E27FC236}">
                <a16:creationId xmlns:a16="http://schemas.microsoft.com/office/drawing/2014/main" id="{304B1E1A-4641-45D6-9643-7E0B33AD5BE7}"/>
              </a:ext>
            </a:extLst>
          </p:cNvPr>
          <p:cNvGraphicFramePr>
            <a:graphicFrameLocks noChangeAspect="1"/>
          </p:cNvGraphicFramePr>
          <p:nvPr/>
        </p:nvGraphicFramePr>
        <p:xfrm>
          <a:off x="304800" y="2316163"/>
          <a:ext cx="4164013" cy="1951037"/>
        </p:xfrm>
        <a:graphic>
          <a:graphicData uri="http://schemas.openxmlformats.org/presentationml/2006/ole">
            <mc:AlternateContent xmlns:mc="http://schemas.openxmlformats.org/markup-compatibility/2006">
              <mc:Choice xmlns:v="urn:schemas-microsoft-com:vml" Requires="v">
                <p:oleObj spid="_x0000_s182344" name="数式" r:id="rId6" imgW="2006280" imgH="939600" progId="Equation.3">
                  <p:embed/>
                </p:oleObj>
              </mc:Choice>
              <mc:Fallback>
                <p:oleObj name="数式" r:id="rId6" imgW="2006280" imgH="939600" progId="Equation.3">
                  <p:embed/>
                  <p:pic>
                    <p:nvPicPr>
                      <p:cNvPr id="7" name="Object 6">
                        <a:extLst>
                          <a:ext uri="{FF2B5EF4-FFF2-40B4-BE49-F238E27FC236}">
                            <a16:creationId xmlns:a16="http://schemas.microsoft.com/office/drawing/2014/main" id="{304B1E1A-4641-45D6-9643-7E0B33AD5BE7}"/>
                          </a:ext>
                        </a:extLst>
                      </p:cNvPr>
                      <p:cNvPicPr>
                        <a:picLocks noChangeAspect="1" noChangeArrowheads="1"/>
                      </p:cNvPicPr>
                      <p:nvPr/>
                    </p:nvPicPr>
                    <p:blipFill>
                      <a:blip r:embed="rId7"/>
                      <a:srcRect/>
                      <a:stretch>
                        <a:fillRect/>
                      </a:stretch>
                    </p:blipFill>
                    <p:spPr bwMode="auto">
                      <a:xfrm>
                        <a:off x="304800" y="2316163"/>
                        <a:ext cx="4164013"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a:extLst>
              <a:ext uri="{FF2B5EF4-FFF2-40B4-BE49-F238E27FC236}">
                <a16:creationId xmlns:a16="http://schemas.microsoft.com/office/drawing/2014/main" id="{3BA4E298-CECA-4F80-B664-0383FF6DAD1C}"/>
              </a:ext>
            </a:extLst>
          </p:cNvPr>
          <p:cNvGraphicFramePr>
            <a:graphicFrameLocks noChangeAspect="1"/>
          </p:cNvGraphicFramePr>
          <p:nvPr/>
        </p:nvGraphicFramePr>
        <p:xfrm>
          <a:off x="4902662" y="2371628"/>
          <a:ext cx="3936538" cy="1703531"/>
        </p:xfrm>
        <a:graphic>
          <a:graphicData uri="http://schemas.openxmlformats.org/presentationml/2006/ole">
            <mc:AlternateContent xmlns:mc="http://schemas.openxmlformats.org/markup-compatibility/2006">
              <mc:Choice xmlns:v="urn:schemas-microsoft-com:vml" Requires="v">
                <p:oleObj spid="_x0000_s182345" name="Equation" r:id="rId8" imgW="2171520" imgH="939600" progId="Equation.DSMT4">
                  <p:embed/>
                </p:oleObj>
              </mc:Choice>
              <mc:Fallback>
                <p:oleObj name="Equation" r:id="rId8" imgW="2171520" imgH="939600" progId="Equation.DSMT4">
                  <p:embed/>
                  <p:pic>
                    <p:nvPicPr>
                      <p:cNvPr id="8" name="Object 7">
                        <a:extLst>
                          <a:ext uri="{FF2B5EF4-FFF2-40B4-BE49-F238E27FC236}">
                            <a16:creationId xmlns:a16="http://schemas.microsoft.com/office/drawing/2014/main" id="{3BA4E298-CECA-4F80-B664-0383FF6DAD1C}"/>
                          </a:ext>
                        </a:extLst>
                      </p:cNvPr>
                      <p:cNvPicPr/>
                      <p:nvPr/>
                    </p:nvPicPr>
                    <p:blipFill>
                      <a:blip r:embed="rId9"/>
                      <a:stretch>
                        <a:fillRect/>
                      </a:stretch>
                    </p:blipFill>
                    <p:spPr>
                      <a:xfrm>
                        <a:off x="4902662" y="2371628"/>
                        <a:ext cx="3936538" cy="1703531"/>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4E31C274-5CDC-42D0-B2F9-820DBC2ACA15}"/>
              </a:ext>
            </a:extLst>
          </p:cNvPr>
          <p:cNvSpPr txBox="1"/>
          <p:nvPr/>
        </p:nvSpPr>
        <p:spPr>
          <a:xfrm>
            <a:off x="152400" y="381000"/>
            <a:ext cx="7543800" cy="461665"/>
          </a:xfrm>
          <a:prstGeom prst="rect">
            <a:avLst/>
          </a:prstGeom>
          <a:noFill/>
        </p:spPr>
        <p:txBody>
          <a:bodyPr wrap="square" rtlCol="0">
            <a:spAutoFit/>
          </a:bodyPr>
          <a:lstStyle/>
          <a:p>
            <a:r>
              <a:rPr lang="en-US" sz="2400" dirty="0">
                <a:latin typeface="+mj-lt"/>
              </a:rPr>
              <a:t>Summary --</a:t>
            </a:r>
          </a:p>
        </p:txBody>
      </p:sp>
    </p:spTree>
    <p:extLst>
      <p:ext uri="{BB962C8B-B14F-4D97-AF65-F5344CB8AC3E}">
        <p14:creationId xmlns:p14="http://schemas.microsoft.com/office/powerpoint/2010/main" val="930584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8" name="TextBox 7"/>
          <p:cNvSpPr txBox="1"/>
          <p:nvPr/>
        </p:nvSpPr>
        <p:spPr>
          <a:xfrm>
            <a:off x="381000" y="1941358"/>
            <a:ext cx="6705600" cy="461665"/>
          </a:xfrm>
          <a:prstGeom prst="rect">
            <a:avLst/>
          </a:prstGeom>
          <a:noFill/>
        </p:spPr>
        <p:txBody>
          <a:bodyPr wrap="square" rtlCol="0">
            <a:spAutoFit/>
          </a:bodyPr>
          <a:lstStyle/>
          <a:p>
            <a:r>
              <a:rPr lang="en-US" sz="2400" dirty="0">
                <a:latin typeface="+mj-lt"/>
              </a:rPr>
              <a:t>Transformation of field strength tensor</a:t>
            </a:r>
          </a:p>
        </p:txBody>
      </p:sp>
      <p:graphicFrame>
        <p:nvGraphicFramePr>
          <p:cNvPr id="9" name="Object 8"/>
          <p:cNvGraphicFramePr>
            <a:graphicFrameLocks noChangeAspect="1"/>
          </p:cNvGraphicFramePr>
          <p:nvPr>
            <p:extLst>
              <p:ext uri="{D42A27DB-BD31-4B8C-83A1-F6EECF244321}">
                <p14:modId xmlns:p14="http://schemas.microsoft.com/office/powerpoint/2010/main" val="2746766802"/>
              </p:ext>
            </p:extLst>
          </p:nvPr>
        </p:nvGraphicFramePr>
        <p:xfrm>
          <a:off x="185875" y="2469921"/>
          <a:ext cx="8961438" cy="3527040"/>
        </p:xfrm>
        <a:graphic>
          <a:graphicData uri="http://schemas.openxmlformats.org/presentationml/2006/ole">
            <mc:AlternateContent xmlns:mc="http://schemas.openxmlformats.org/markup-compatibility/2006">
              <mc:Choice xmlns:v="urn:schemas-microsoft-com:vml" Requires="v">
                <p:oleObj spid="_x0000_s183326" name="数式" r:id="rId4" imgW="4775040" imgH="1879560" progId="Equation.3">
                  <p:embed/>
                </p:oleObj>
              </mc:Choice>
              <mc:Fallback>
                <p:oleObj name="数式" r:id="rId4" imgW="4775040" imgH="1879560" progId="Equation.3">
                  <p:embed/>
                  <p:pic>
                    <p:nvPicPr>
                      <p:cNvPr id="9" name="Object 8"/>
                      <p:cNvPicPr>
                        <a:picLocks noChangeAspect="1" noChangeArrowheads="1"/>
                      </p:cNvPicPr>
                      <p:nvPr/>
                    </p:nvPicPr>
                    <p:blipFill>
                      <a:blip r:embed="rId5"/>
                      <a:srcRect/>
                      <a:stretch>
                        <a:fillRect/>
                      </a:stretch>
                    </p:blipFill>
                    <p:spPr bwMode="auto">
                      <a:xfrm>
                        <a:off x="185875" y="2469921"/>
                        <a:ext cx="8961438" cy="3527040"/>
                      </a:xfrm>
                      <a:prstGeom prst="rect">
                        <a:avLst/>
                      </a:prstGeom>
                      <a:noFill/>
                      <a:ln>
                        <a:noFill/>
                      </a:ln>
                    </p:spPr>
                  </p:pic>
                </p:oleObj>
              </mc:Fallback>
            </mc:AlternateContent>
          </a:graphicData>
        </a:graphic>
      </p:graphicFrame>
      <p:sp>
        <p:nvSpPr>
          <p:cNvPr id="11" name="TextBox 10">
            <a:extLst>
              <a:ext uri="{FF2B5EF4-FFF2-40B4-BE49-F238E27FC236}">
                <a16:creationId xmlns:a16="http://schemas.microsoft.com/office/drawing/2014/main" id="{12AA7ADB-4769-4374-8731-2A2A72A11B8F}"/>
              </a:ext>
            </a:extLst>
          </p:cNvPr>
          <p:cNvSpPr txBox="1"/>
          <p:nvPr/>
        </p:nvSpPr>
        <p:spPr>
          <a:xfrm>
            <a:off x="91281" y="304800"/>
            <a:ext cx="8595519" cy="1569660"/>
          </a:xfrm>
          <a:prstGeom prst="rect">
            <a:avLst/>
          </a:prstGeom>
          <a:noFill/>
        </p:spPr>
        <p:txBody>
          <a:bodyPr wrap="square" rtlCol="0">
            <a:spAutoFit/>
          </a:bodyPr>
          <a:lstStyle/>
          <a:p>
            <a:r>
              <a:rPr lang="en-US" sz="2400" dirty="0">
                <a:latin typeface="+mj-lt"/>
                <a:sym typeface="Wingdings" panose="05000000000000000000" pitchFamily="2" charset="2"/>
              </a:rPr>
              <a:t>   This analysis shows that the E and B fields must be treated as components of the field strength tensor and that in order to transform between inertial frames, we need to use the tensor transformation relationships:</a:t>
            </a:r>
            <a:endParaRPr lang="en-US" sz="2400" dirty="0">
              <a:latin typeface="+mj-lt"/>
            </a:endParaRPr>
          </a:p>
        </p:txBody>
      </p:sp>
    </p:spTree>
    <p:extLst>
      <p:ext uri="{BB962C8B-B14F-4D97-AF65-F5344CB8AC3E}">
        <p14:creationId xmlns:p14="http://schemas.microsoft.com/office/powerpoint/2010/main" val="574307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8" name="TextBox 7"/>
          <p:cNvSpPr txBox="1"/>
          <p:nvPr/>
        </p:nvSpPr>
        <p:spPr>
          <a:xfrm>
            <a:off x="24063" y="79748"/>
            <a:ext cx="6705600" cy="461665"/>
          </a:xfrm>
          <a:prstGeom prst="rect">
            <a:avLst/>
          </a:prstGeom>
          <a:noFill/>
        </p:spPr>
        <p:txBody>
          <a:bodyPr wrap="square" rtlCol="0">
            <a:spAutoFit/>
          </a:bodyPr>
          <a:lstStyle/>
          <a:p>
            <a:r>
              <a:rPr lang="en-US" sz="2400" dirty="0">
                <a:latin typeface="+mj-lt"/>
              </a:rPr>
              <a:t>Inverse transformation of field strength tensor</a:t>
            </a:r>
          </a:p>
        </p:txBody>
      </p:sp>
      <p:graphicFrame>
        <p:nvGraphicFramePr>
          <p:cNvPr id="9" name="Object 8"/>
          <p:cNvGraphicFramePr>
            <a:graphicFrameLocks noChangeAspect="1"/>
          </p:cNvGraphicFramePr>
          <p:nvPr>
            <p:extLst>
              <p:ext uri="{D42A27DB-BD31-4B8C-83A1-F6EECF244321}">
                <p14:modId xmlns:p14="http://schemas.microsoft.com/office/powerpoint/2010/main" val="2276585125"/>
              </p:ext>
            </p:extLst>
          </p:nvPr>
        </p:nvGraphicFramePr>
        <p:xfrm>
          <a:off x="371475" y="584200"/>
          <a:ext cx="8505825" cy="3748088"/>
        </p:xfrm>
        <a:graphic>
          <a:graphicData uri="http://schemas.openxmlformats.org/presentationml/2006/ole">
            <mc:AlternateContent xmlns:mc="http://schemas.openxmlformats.org/markup-compatibility/2006">
              <mc:Choice xmlns:v="urn:schemas-microsoft-com:vml" Requires="v">
                <p:oleObj spid="_x0000_s166056" name="Equation" r:id="rId4" imgW="7175160" imgH="3162240" progId="Equation.DSMT4">
                  <p:embed/>
                </p:oleObj>
              </mc:Choice>
              <mc:Fallback>
                <p:oleObj name="Equation" r:id="rId4" imgW="7175160" imgH="3162240" progId="Equation.DSMT4">
                  <p:embed/>
                  <p:pic>
                    <p:nvPicPr>
                      <p:cNvPr id="0" name=""/>
                      <p:cNvPicPr>
                        <a:picLocks noChangeAspect="1" noChangeArrowheads="1"/>
                      </p:cNvPicPr>
                      <p:nvPr/>
                    </p:nvPicPr>
                    <p:blipFill>
                      <a:blip r:embed="rId5"/>
                      <a:srcRect/>
                      <a:stretch>
                        <a:fillRect/>
                      </a:stretch>
                    </p:blipFill>
                    <p:spPr bwMode="auto">
                      <a:xfrm>
                        <a:off x="371475" y="584200"/>
                        <a:ext cx="8505825" cy="3748088"/>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14301812"/>
              </p:ext>
            </p:extLst>
          </p:nvPr>
        </p:nvGraphicFramePr>
        <p:xfrm>
          <a:off x="1981200" y="4541838"/>
          <a:ext cx="5287963" cy="1771650"/>
        </p:xfrm>
        <a:graphic>
          <a:graphicData uri="http://schemas.openxmlformats.org/presentationml/2006/ole">
            <mc:AlternateContent xmlns:mc="http://schemas.openxmlformats.org/markup-compatibility/2006">
              <mc:Choice xmlns:v="urn:schemas-microsoft-com:vml" Requires="v">
                <p:oleObj spid="_x0000_s166057" name="Equation" r:id="rId6" imgW="4508280" imgH="1511280" progId="Equation.DSMT4">
                  <p:embed/>
                </p:oleObj>
              </mc:Choice>
              <mc:Fallback>
                <p:oleObj name="Equation" r:id="rId6" imgW="4508280" imgH="1511280" progId="Equation.DSMT4">
                  <p:embed/>
                  <p:pic>
                    <p:nvPicPr>
                      <p:cNvPr id="0" name=""/>
                      <p:cNvPicPr>
                        <a:picLocks noChangeAspect="1" noChangeArrowheads="1"/>
                      </p:cNvPicPr>
                      <p:nvPr/>
                    </p:nvPicPr>
                    <p:blipFill>
                      <a:blip r:embed="rId7"/>
                      <a:srcRect/>
                      <a:stretch>
                        <a:fillRect/>
                      </a:stretch>
                    </p:blipFill>
                    <p:spPr bwMode="auto">
                      <a:xfrm>
                        <a:off x="1981200" y="4541838"/>
                        <a:ext cx="5287963" cy="1771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30661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0" y="-16042"/>
            <a:ext cx="8229600" cy="461665"/>
          </a:xfrm>
          <a:prstGeom prst="rect">
            <a:avLst/>
          </a:prstGeom>
          <a:noFill/>
        </p:spPr>
        <p:txBody>
          <a:bodyPr wrap="square" rtlCol="0">
            <a:spAutoFit/>
          </a:bodyPr>
          <a:lstStyle/>
          <a:p>
            <a:r>
              <a:rPr lang="en-US" sz="2400" dirty="0">
                <a:latin typeface="+mj-lt"/>
              </a:rPr>
              <a:t>Comparison of the two transformations</a:t>
            </a:r>
          </a:p>
        </p:txBody>
      </p:sp>
      <p:graphicFrame>
        <p:nvGraphicFramePr>
          <p:cNvPr id="6" name="Object 5"/>
          <p:cNvGraphicFramePr>
            <a:graphicFrameLocks noChangeAspect="1"/>
          </p:cNvGraphicFramePr>
          <p:nvPr>
            <p:extLst>
              <p:ext uri="{D42A27DB-BD31-4B8C-83A1-F6EECF244321}">
                <p14:modId xmlns:p14="http://schemas.microsoft.com/office/powerpoint/2010/main" val="2626253518"/>
              </p:ext>
            </p:extLst>
          </p:nvPr>
        </p:nvGraphicFramePr>
        <p:xfrm>
          <a:off x="838200" y="469686"/>
          <a:ext cx="6936582" cy="2730097"/>
        </p:xfrm>
        <a:graphic>
          <a:graphicData uri="http://schemas.openxmlformats.org/presentationml/2006/ole">
            <mc:AlternateContent xmlns:mc="http://schemas.openxmlformats.org/markup-compatibility/2006">
              <mc:Choice xmlns:v="urn:schemas-microsoft-com:vml" Requires="v">
                <p:oleObj spid="_x0000_s176234" name="数式" r:id="rId4" imgW="4775040" imgH="1879560" progId="Equation.3">
                  <p:embed/>
                </p:oleObj>
              </mc:Choice>
              <mc:Fallback>
                <p:oleObj name="数式" r:id="rId4" imgW="4775040" imgH="1879560" progId="Equation.3">
                  <p:embed/>
                  <p:pic>
                    <p:nvPicPr>
                      <p:cNvPr id="9" name="Object 8"/>
                      <p:cNvPicPr>
                        <a:picLocks noChangeAspect="1" noChangeArrowheads="1"/>
                      </p:cNvPicPr>
                      <p:nvPr/>
                    </p:nvPicPr>
                    <p:blipFill>
                      <a:blip r:embed="rId5"/>
                      <a:srcRect/>
                      <a:stretch>
                        <a:fillRect/>
                      </a:stretch>
                    </p:blipFill>
                    <p:spPr bwMode="auto">
                      <a:xfrm>
                        <a:off x="838200" y="469686"/>
                        <a:ext cx="6936582" cy="2730097"/>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10338877"/>
              </p:ext>
            </p:extLst>
          </p:nvPr>
        </p:nvGraphicFramePr>
        <p:xfrm>
          <a:off x="838200" y="3315790"/>
          <a:ext cx="6936582" cy="3056602"/>
        </p:xfrm>
        <a:graphic>
          <a:graphicData uri="http://schemas.openxmlformats.org/presentationml/2006/ole">
            <mc:AlternateContent xmlns:mc="http://schemas.openxmlformats.org/markup-compatibility/2006">
              <mc:Choice xmlns:v="urn:schemas-microsoft-com:vml" Requires="v">
                <p:oleObj spid="_x0000_s176235" name="Equation" r:id="rId6" imgW="7175160" imgH="3162240" progId="Equation.DSMT4">
                  <p:embed/>
                </p:oleObj>
              </mc:Choice>
              <mc:Fallback>
                <p:oleObj name="Equation" r:id="rId6" imgW="7175160" imgH="3162240" progId="Equation.DSMT4">
                  <p:embed/>
                  <p:pic>
                    <p:nvPicPr>
                      <p:cNvPr id="9" name="Object 8"/>
                      <p:cNvPicPr>
                        <a:picLocks noChangeAspect="1" noChangeArrowheads="1"/>
                      </p:cNvPicPr>
                      <p:nvPr/>
                    </p:nvPicPr>
                    <p:blipFill>
                      <a:blip r:embed="rId7"/>
                      <a:srcRect/>
                      <a:stretch>
                        <a:fillRect/>
                      </a:stretch>
                    </p:blipFill>
                    <p:spPr bwMode="auto">
                      <a:xfrm>
                        <a:off x="838200" y="3315790"/>
                        <a:ext cx="6936582" cy="305660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81330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76200" y="2743200"/>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3854364334"/>
              </p:ext>
            </p:extLst>
          </p:nvPr>
        </p:nvGraphicFramePr>
        <p:xfrm>
          <a:off x="1550988" y="3967163"/>
          <a:ext cx="5864225" cy="1906587"/>
        </p:xfrm>
        <a:graphic>
          <a:graphicData uri="http://schemas.openxmlformats.org/presentationml/2006/ole">
            <mc:AlternateContent xmlns:mc="http://schemas.openxmlformats.org/markup-compatibility/2006">
              <mc:Choice xmlns:v="urn:schemas-microsoft-com:vml" Requires="v">
                <p:oleObj spid="_x0000_s167082" name="Equation" r:id="rId4" imgW="3124080" imgH="1015920" progId="Equation.DSMT4">
                  <p:embed/>
                </p:oleObj>
              </mc:Choice>
              <mc:Fallback>
                <p:oleObj name="Equation" r:id="rId4" imgW="3124080" imgH="1015920" progId="Equation.DSMT4">
                  <p:embed/>
                  <p:pic>
                    <p:nvPicPr>
                      <p:cNvPr id="0" name=""/>
                      <p:cNvPicPr>
                        <a:picLocks noChangeAspect="1" noChangeArrowheads="1"/>
                      </p:cNvPicPr>
                      <p:nvPr/>
                    </p:nvPicPr>
                    <p:blipFill>
                      <a:blip r:embed="rId5"/>
                      <a:srcRect/>
                      <a:stretch>
                        <a:fillRect/>
                      </a:stretch>
                    </p:blipFill>
                    <p:spPr bwMode="auto">
                      <a:xfrm>
                        <a:off x="1550988" y="3967163"/>
                        <a:ext cx="5864225" cy="190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434889085"/>
              </p:ext>
            </p:extLst>
          </p:nvPr>
        </p:nvGraphicFramePr>
        <p:xfrm>
          <a:off x="3133725" y="584200"/>
          <a:ext cx="4602163" cy="1858963"/>
        </p:xfrm>
        <a:graphic>
          <a:graphicData uri="http://schemas.openxmlformats.org/presentationml/2006/ole">
            <mc:AlternateContent xmlns:mc="http://schemas.openxmlformats.org/markup-compatibility/2006">
              <mc:Choice xmlns:v="urn:schemas-microsoft-com:vml" Requires="v">
                <p:oleObj spid="_x0000_s167083" name="Equation" r:id="rId6" imgW="2450880" imgH="990360" progId="Equation.DSMT4">
                  <p:embed/>
                </p:oleObj>
              </mc:Choice>
              <mc:Fallback>
                <p:oleObj name="Equation" r:id="rId6" imgW="2450880" imgH="990360" progId="Equation.DSMT4">
                  <p:embed/>
                  <p:pic>
                    <p:nvPicPr>
                      <p:cNvPr id="0" name=""/>
                      <p:cNvPicPr>
                        <a:picLocks noChangeAspect="1" noChangeArrowheads="1"/>
                      </p:cNvPicPr>
                      <p:nvPr/>
                    </p:nvPicPr>
                    <p:blipFill>
                      <a:blip r:embed="rId7"/>
                      <a:srcRect/>
                      <a:stretch>
                        <a:fillRect/>
                      </a:stretch>
                    </p:blipFill>
                    <p:spPr bwMode="auto">
                      <a:xfrm>
                        <a:off x="3133725" y="584200"/>
                        <a:ext cx="4602163" cy="18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spTree>
    <p:extLst>
      <p:ext uri="{BB962C8B-B14F-4D97-AF65-F5344CB8AC3E}">
        <p14:creationId xmlns:p14="http://schemas.microsoft.com/office/powerpoint/2010/main" val="137711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FAD6640-B334-4FBD-8D03-8EEAE278B5B1}"/>
              </a:ext>
            </a:extLst>
          </p:cNvPr>
          <p:cNvPicPr>
            <a:picLocks noChangeAspect="1"/>
          </p:cNvPicPr>
          <p:nvPr/>
        </p:nvPicPr>
        <p:blipFill>
          <a:blip r:embed="rId3"/>
          <a:stretch>
            <a:fillRect/>
          </a:stretch>
        </p:blipFill>
        <p:spPr>
          <a:xfrm>
            <a:off x="0" y="343989"/>
            <a:ext cx="9144000" cy="2627811"/>
          </a:xfrm>
          <a:prstGeom prst="rect">
            <a:avLst/>
          </a:prstGeom>
        </p:spPr>
      </p:pic>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7" name="Rectangle 6"/>
          <p:cNvSpPr/>
          <p:nvPr/>
        </p:nvSpPr>
        <p:spPr>
          <a:xfrm>
            <a:off x="152400" y="1905000"/>
            <a:ext cx="8839200" cy="304800"/>
          </a:xfrm>
          <a:prstGeom prst="rect">
            <a:avLst/>
          </a:prstGeom>
          <a:solidFill>
            <a:srgbClr val="DA32AA">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2C578CB1-9D29-48F3-8ED9-485F659BF54F}"/>
              </a:ext>
            </a:extLst>
          </p:cNvPr>
          <p:cNvPicPr>
            <a:picLocks noChangeAspect="1"/>
          </p:cNvPicPr>
          <p:nvPr/>
        </p:nvPicPr>
        <p:blipFill>
          <a:blip r:embed="rId4"/>
          <a:stretch>
            <a:fillRect/>
          </a:stretch>
        </p:blipFill>
        <p:spPr>
          <a:xfrm>
            <a:off x="-10886" y="3200400"/>
            <a:ext cx="9144000" cy="2911878"/>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47237788"/>
              </p:ext>
            </p:extLst>
          </p:nvPr>
        </p:nvGraphicFramePr>
        <p:xfrm>
          <a:off x="5018273" y="2743199"/>
          <a:ext cx="3956050" cy="3717925"/>
        </p:xfrm>
        <a:graphic>
          <a:graphicData uri="http://schemas.openxmlformats.org/presentationml/2006/ole">
            <mc:AlternateContent xmlns:mc="http://schemas.openxmlformats.org/markup-compatibility/2006">
              <mc:Choice xmlns:v="urn:schemas-microsoft-com:vml" Requires="v">
                <p:oleObj spid="_x0000_s168104" name="Equation" r:id="rId4" imgW="2108160" imgH="1981080" progId="Equation.DSMT4">
                  <p:embed/>
                </p:oleObj>
              </mc:Choice>
              <mc:Fallback>
                <p:oleObj name="Equation" r:id="rId4" imgW="2108160" imgH="1981080" progId="Equation.DSMT4">
                  <p:embed/>
                  <p:pic>
                    <p:nvPicPr>
                      <p:cNvPr id="0" name=""/>
                      <p:cNvPicPr>
                        <a:picLocks noChangeAspect="1" noChangeArrowheads="1"/>
                      </p:cNvPicPr>
                      <p:nvPr/>
                    </p:nvPicPr>
                    <p:blipFill>
                      <a:blip r:embed="rId5"/>
                      <a:srcRect/>
                      <a:stretch>
                        <a:fillRect/>
                      </a:stretch>
                    </p:blipFill>
                    <p:spPr bwMode="auto">
                      <a:xfrm>
                        <a:off x="5018273" y="2743199"/>
                        <a:ext cx="3956050"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490291832"/>
              </p:ext>
            </p:extLst>
          </p:nvPr>
        </p:nvGraphicFramePr>
        <p:xfrm>
          <a:off x="3086100" y="444500"/>
          <a:ext cx="4600575" cy="1860550"/>
        </p:xfrm>
        <a:graphic>
          <a:graphicData uri="http://schemas.openxmlformats.org/presentationml/2006/ole">
            <mc:AlternateContent xmlns:mc="http://schemas.openxmlformats.org/markup-compatibility/2006">
              <mc:Choice xmlns:v="urn:schemas-microsoft-com:vml" Requires="v">
                <p:oleObj spid="_x0000_s168105" name="Equation" r:id="rId6" imgW="2450880" imgH="990360" progId="Equation.DSMT4">
                  <p:embed/>
                </p:oleObj>
              </mc:Choice>
              <mc:Fallback>
                <p:oleObj name="Equation" r:id="rId6" imgW="2450880" imgH="990360" progId="Equation.DSMT4">
                  <p:embed/>
                  <p:pic>
                    <p:nvPicPr>
                      <p:cNvPr id="0" name=""/>
                      <p:cNvPicPr>
                        <a:picLocks noChangeAspect="1" noChangeArrowheads="1"/>
                      </p:cNvPicPr>
                      <p:nvPr/>
                    </p:nvPicPr>
                    <p:blipFill>
                      <a:blip r:embed="rId7"/>
                      <a:srcRect/>
                      <a:stretch>
                        <a:fillRect/>
                      </a:stretch>
                    </p:blipFill>
                    <p:spPr bwMode="auto">
                      <a:xfrm>
                        <a:off x="3086100" y="444500"/>
                        <a:ext cx="4600575" cy="186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Tree>
    <p:extLst>
      <p:ext uri="{BB962C8B-B14F-4D97-AF65-F5344CB8AC3E}">
        <p14:creationId xmlns:p14="http://schemas.microsoft.com/office/powerpoint/2010/main" val="843559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1970426901"/>
              </p:ext>
            </p:extLst>
          </p:nvPr>
        </p:nvGraphicFramePr>
        <p:xfrm>
          <a:off x="4584651" y="2743199"/>
          <a:ext cx="4122738" cy="3717925"/>
        </p:xfrm>
        <a:graphic>
          <a:graphicData uri="http://schemas.openxmlformats.org/presentationml/2006/ole">
            <mc:AlternateContent xmlns:mc="http://schemas.openxmlformats.org/markup-compatibility/2006">
              <mc:Choice xmlns:v="urn:schemas-microsoft-com:vml" Requires="v">
                <p:oleObj spid="_x0000_s169184" name="Equation" r:id="rId4" imgW="2197080" imgH="1981080" progId="Equation.DSMT4">
                  <p:embed/>
                </p:oleObj>
              </mc:Choice>
              <mc:Fallback>
                <p:oleObj name="Equation" r:id="rId4" imgW="2197080" imgH="1981080" progId="Equation.DSMT4">
                  <p:embed/>
                  <p:pic>
                    <p:nvPicPr>
                      <p:cNvPr id="0" name=""/>
                      <p:cNvPicPr>
                        <a:picLocks noChangeAspect="1" noChangeArrowheads="1"/>
                      </p:cNvPicPr>
                      <p:nvPr/>
                    </p:nvPicPr>
                    <p:blipFill>
                      <a:blip r:embed="rId5"/>
                      <a:srcRect/>
                      <a:stretch>
                        <a:fillRect/>
                      </a:stretch>
                    </p:blipFill>
                    <p:spPr bwMode="auto">
                      <a:xfrm>
                        <a:off x="4584651" y="2743199"/>
                        <a:ext cx="4122738"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818938886"/>
              </p:ext>
            </p:extLst>
          </p:nvPr>
        </p:nvGraphicFramePr>
        <p:xfrm>
          <a:off x="3452812" y="677437"/>
          <a:ext cx="4219575" cy="1644650"/>
        </p:xfrm>
        <a:graphic>
          <a:graphicData uri="http://schemas.openxmlformats.org/presentationml/2006/ole">
            <mc:AlternateContent xmlns:mc="http://schemas.openxmlformats.org/markup-compatibility/2006">
              <mc:Choice xmlns:v="urn:schemas-microsoft-com:vml" Requires="v">
                <p:oleObj spid="_x0000_s169185" name="数式" r:id="rId6" imgW="2247840" imgH="876240" progId="Equation.3">
                  <p:embed/>
                </p:oleObj>
              </mc:Choice>
              <mc:Fallback>
                <p:oleObj name="数式" r:id="rId6" imgW="2247840" imgH="876240" progId="Equation.3">
                  <p:embed/>
                  <p:pic>
                    <p:nvPicPr>
                      <p:cNvPr id="0" name=""/>
                      <p:cNvPicPr>
                        <a:picLocks noChangeAspect="1" noChangeArrowheads="1"/>
                      </p:cNvPicPr>
                      <p:nvPr/>
                    </p:nvPicPr>
                    <p:blipFill>
                      <a:blip r:embed="rId7"/>
                      <a:srcRect/>
                      <a:stretch>
                        <a:fillRect/>
                      </a:stretch>
                    </p:blipFill>
                    <p:spPr bwMode="auto">
                      <a:xfrm>
                        <a:off x="3452812" y="677437"/>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
        <p:nvSpPr>
          <p:cNvPr id="8" name="TextBox 7"/>
          <p:cNvSpPr txBox="1"/>
          <p:nvPr/>
        </p:nvSpPr>
        <p:spPr>
          <a:xfrm>
            <a:off x="106680" y="4800600"/>
            <a:ext cx="3246120" cy="830997"/>
          </a:xfrm>
          <a:prstGeom prst="rect">
            <a:avLst/>
          </a:prstGeom>
          <a:noFill/>
        </p:spPr>
        <p:txBody>
          <a:bodyPr wrap="square" rtlCol="0">
            <a:spAutoFit/>
          </a:bodyPr>
          <a:lstStyle/>
          <a:p>
            <a:r>
              <a:rPr lang="en-US" sz="2400" dirty="0">
                <a:latin typeface="+mj-lt"/>
              </a:rPr>
              <a:t>Expression in terms of consistent coordinates</a:t>
            </a:r>
          </a:p>
        </p:txBody>
      </p:sp>
      <p:graphicFrame>
        <p:nvGraphicFramePr>
          <p:cNvPr id="10" name="Object 9"/>
          <p:cNvGraphicFramePr>
            <a:graphicFrameLocks noChangeAspect="1"/>
          </p:cNvGraphicFramePr>
          <p:nvPr>
            <p:extLst>
              <p:ext uri="{D42A27DB-BD31-4B8C-83A1-F6EECF244321}">
                <p14:modId xmlns:p14="http://schemas.microsoft.com/office/powerpoint/2010/main" val="3351462570"/>
              </p:ext>
            </p:extLst>
          </p:nvPr>
        </p:nvGraphicFramePr>
        <p:xfrm>
          <a:off x="882658" y="5758488"/>
          <a:ext cx="1304963" cy="558909"/>
        </p:xfrm>
        <a:graphic>
          <a:graphicData uri="http://schemas.openxmlformats.org/presentationml/2006/ole">
            <mc:AlternateContent xmlns:mc="http://schemas.openxmlformats.org/markup-compatibility/2006">
              <mc:Choice xmlns:v="urn:schemas-microsoft-com:vml" Requires="v">
                <p:oleObj spid="_x0000_s169186" name="Equation" r:id="rId8" imgW="457200" imgH="228600" progId="Equation.DSMT4">
                  <p:embed/>
                </p:oleObj>
              </mc:Choice>
              <mc:Fallback>
                <p:oleObj name="Equation" r:id="rId8" imgW="457200" imgH="228600" progId="Equation.DSMT4">
                  <p:embed/>
                  <p:pic>
                    <p:nvPicPr>
                      <p:cNvPr id="0" name=""/>
                      <p:cNvPicPr/>
                      <p:nvPr/>
                    </p:nvPicPr>
                    <p:blipFill>
                      <a:blip r:embed="rId9"/>
                      <a:stretch>
                        <a:fillRect/>
                      </a:stretch>
                    </p:blipFill>
                    <p:spPr>
                      <a:xfrm>
                        <a:off x="882658" y="5758488"/>
                        <a:ext cx="1304963" cy="558909"/>
                      </a:xfrm>
                      <a:prstGeom prst="rect">
                        <a:avLst/>
                      </a:prstGeom>
                    </p:spPr>
                  </p:pic>
                </p:oleObj>
              </mc:Fallback>
            </mc:AlternateContent>
          </a:graphicData>
        </a:graphic>
      </p:graphicFrame>
    </p:spTree>
    <p:extLst>
      <p:ext uri="{BB962C8B-B14F-4D97-AF65-F5344CB8AC3E}">
        <p14:creationId xmlns:p14="http://schemas.microsoft.com/office/powerpoint/2010/main" val="3333683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4"/>
          <a:stretch>
            <a:fillRect/>
          </a:stretch>
        </p:blipFill>
        <p:spPr>
          <a:xfrm>
            <a:off x="94869" y="1865958"/>
            <a:ext cx="9039757" cy="3925242"/>
          </a:xfrm>
          <a:prstGeom prst="rect">
            <a:avLst/>
          </a:prstGeom>
        </p:spPr>
      </p:pic>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84231165"/>
              </p:ext>
            </p:extLst>
          </p:nvPr>
        </p:nvGraphicFramePr>
        <p:xfrm>
          <a:off x="658812" y="232123"/>
          <a:ext cx="5360988" cy="1073150"/>
        </p:xfrm>
        <a:graphic>
          <a:graphicData uri="http://schemas.openxmlformats.org/presentationml/2006/ole">
            <mc:AlternateContent xmlns:mc="http://schemas.openxmlformats.org/markup-compatibility/2006">
              <mc:Choice xmlns:v="urn:schemas-microsoft-com:vml" Requires="v">
                <p:oleObj spid="_x0000_s170068" name="Equation" r:id="rId5" imgW="2857320" imgH="571320" progId="Equation.DSMT4">
                  <p:embed/>
                </p:oleObj>
              </mc:Choice>
              <mc:Fallback>
                <p:oleObj name="Equation" r:id="rId5" imgW="2857320" imgH="571320" progId="Equation.DSMT4">
                  <p:embed/>
                  <p:pic>
                    <p:nvPicPr>
                      <p:cNvPr id="0" name=""/>
                      <p:cNvPicPr>
                        <a:picLocks noChangeAspect="1" noChangeArrowheads="1"/>
                      </p:cNvPicPr>
                      <p:nvPr/>
                    </p:nvPicPr>
                    <p:blipFill>
                      <a:blip r:embed="rId6"/>
                      <a:srcRect/>
                      <a:stretch>
                        <a:fillRect/>
                      </a:stretch>
                    </p:blipFill>
                    <p:spPr bwMode="auto">
                      <a:xfrm>
                        <a:off x="658812" y="232123"/>
                        <a:ext cx="5360988"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4724400" y="1989219"/>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=5</a:t>
            </a:r>
            <a:endParaRPr lang="en-US" sz="2400" baseline="-25000" dirty="0">
              <a:latin typeface="+mj-lt"/>
            </a:endParaRPr>
          </a:p>
        </p:txBody>
      </p:sp>
      <p:sp>
        <p:nvSpPr>
          <p:cNvPr id="8" name="TextBox 7"/>
          <p:cNvSpPr txBox="1"/>
          <p:nvPr/>
        </p:nvSpPr>
        <p:spPr>
          <a:xfrm>
            <a:off x="5257800" y="3597746"/>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=2</a:t>
            </a:r>
            <a:endParaRPr lang="en-US" sz="2400" baseline="-25000" dirty="0">
              <a:latin typeface="+mj-lt"/>
            </a:endParaRPr>
          </a:p>
        </p:txBody>
      </p:sp>
      <p:sp>
        <p:nvSpPr>
          <p:cNvPr id="11" name="TextBox 10"/>
          <p:cNvSpPr txBox="1"/>
          <p:nvPr/>
        </p:nvSpPr>
        <p:spPr>
          <a:xfrm>
            <a:off x="6705600" y="3881735"/>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=1</a:t>
            </a:r>
            <a:endParaRPr lang="en-US" sz="2400" baseline="-25000" dirty="0">
              <a:latin typeface="+mj-lt"/>
            </a:endParaRPr>
          </a:p>
        </p:txBody>
      </p:sp>
      <p:sp>
        <p:nvSpPr>
          <p:cNvPr id="10" name="TextBox 9"/>
          <p:cNvSpPr txBox="1"/>
          <p:nvPr/>
        </p:nvSpPr>
        <p:spPr>
          <a:xfrm>
            <a:off x="4152900" y="5334000"/>
            <a:ext cx="647700" cy="461665"/>
          </a:xfrm>
          <a:prstGeom prst="rect">
            <a:avLst/>
          </a:prstGeom>
          <a:noFill/>
        </p:spPr>
        <p:txBody>
          <a:bodyPr wrap="square" rtlCol="0">
            <a:spAutoFit/>
          </a:bodyPr>
          <a:lstStyle/>
          <a:p>
            <a:r>
              <a:rPr lang="en-US" sz="2400" b="1" i="1" dirty="0">
                <a:latin typeface="+mj-lt"/>
              </a:rPr>
              <a:t>c</a:t>
            </a:r>
          </a:p>
        </p:txBody>
      </p:sp>
    </p:spTree>
    <p:extLst>
      <p:ext uri="{BB962C8B-B14F-4D97-AF65-F5344CB8AC3E}">
        <p14:creationId xmlns:p14="http://schemas.microsoft.com/office/powerpoint/2010/main" val="282607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228600" y="330755"/>
            <a:ext cx="86868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(temporarily keeping SI units)</a:t>
            </a:r>
          </a:p>
        </p:txBody>
      </p:sp>
      <p:graphicFrame>
        <p:nvGraphicFramePr>
          <p:cNvPr id="6" name="Object 5"/>
          <p:cNvGraphicFramePr>
            <a:graphicFrameLocks noChangeAspect="1"/>
          </p:cNvGraphicFramePr>
          <p:nvPr>
            <p:extLst>
              <p:ext uri="{D42A27DB-BD31-4B8C-83A1-F6EECF244321}">
                <p14:modId xmlns:p14="http://schemas.microsoft.com/office/powerpoint/2010/main" val="1823743447"/>
              </p:ext>
            </p:extLst>
          </p:nvPr>
        </p:nvGraphicFramePr>
        <p:xfrm>
          <a:off x="457200" y="2438400"/>
          <a:ext cx="8081963" cy="3686175"/>
        </p:xfrm>
        <a:graphic>
          <a:graphicData uri="http://schemas.openxmlformats.org/presentationml/2006/ole">
            <mc:AlternateContent xmlns:mc="http://schemas.openxmlformats.org/markup-compatibility/2006">
              <mc:Choice xmlns:v="urn:schemas-microsoft-com:vml" Requires="v">
                <p:oleObj spid="_x0000_s171174" name="Equation" r:id="rId4" imgW="3898800" imgH="1777680" progId="Equation.DSMT4">
                  <p:embed/>
                </p:oleObj>
              </mc:Choice>
              <mc:Fallback>
                <p:oleObj name="Equation" r:id="rId4" imgW="3898800" imgH="1777680" progId="Equation.DSMT4">
                  <p:embed/>
                  <p:pic>
                    <p:nvPicPr>
                      <p:cNvPr id="0" name=""/>
                      <p:cNvPicPr/>
                      <p:nvPr/>
                    </p:nvPicPr>
                    <p:blipFill>
                      <a:blip r:embed="rId5"/>
                      <a:stretch>
                        <a:fillRect/>
                      </a:stretch>
                    </p:blipFill>
                    <p:spPr>
                      <a:xfrm>
                        <a:off x="457200" y="2438400"/>
                        <a:ext cx="8081963" cy="368617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27562405"/>
              </p:ext>
            </p:extLst>
          </p:nvPr>
        </p:nvGraphicFramePr>
        <p:xfrm>
          <a:off x="457200" y="1378094"/>
          <a:ext cx="8048625" cy="755506"/>
        </p:xfrm>
        <a:graphic>
          <a:graphicData uri="http://schemas.openxmlformats.org/presentationml/2006/ole">
            <mc:AlternateContent xmlns:mc="http://schemas.openxmlformats.org/markup-compatibility/2006">
              <mc:Choice xmlns:v="urn:schemas-microsoft-com:vml" Requires="v">
                <p:oleObj spid="_x0000_s171175" name="Equation" r:id="rId6" imgW="4470120" imgH="419040" progId="Equation.DSMT4">
                  <p:embed/>
                </p:oleObj>
              </mc:Choice>
              <mc:Fallback>
                <p:oleObj name="Equation" r:id="rId6" imgW="4470120" imgH="419040" progId="Equation.DSMT4">
                  <p:embed/>
                  <p:pic>
                    <p:nvPicPr>
                      <p:cNvPr id="0" name=""/>
                      <p:cNvPicPr>
                        <a:picLocks noChangeAspect="1" noChangeArrowheads="1"/>
                      </p:cNvPicPr>
                      <p:nvPr/>
                    </p:nvPicPr>
                    <p:blipFill>
                      <a:blip r:embed="rId7"/>
                      <a:srcRect/>
                      <a:stretch>
                        <a:fillRect/>
                      </a:stretch>
                    </p:blipFill>
                    <p:spPr bwMode="auto">
                      <a:xfrm>
                        <a:off x="457200" y="1378094"/>
                        <a:ext cx="8048625" cy="75550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88304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457200" y="304800"/>
            <a:ext cx="75438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 continued (SI units)</a:t>
            </a:r>
          </a:p>
        </p:txBody>
      </p:sp>
      <p:graphicFrame>
        <p:nvGraphicFramePr>
          <p:cNvPr id="6" name="Object 5"/>
          <p:cNvGraphicFramePr>
            <a:graphicFrameLocks noChangeAspect="1"/>
          </p:cNvGraphicFramePr>
          <p:nvPr>
            <p:extLst>
              <p:ext uri="{D42A27DB-BD31-4B8C-83A1-F6EECF244321}">
                <p14:modId xmlns:p14="http://schemas.microsoft.com/office/powerpoint/2010/main" val="998665180"/>
              </p:ext>
            </p:extLst>
          </p:nvPr>
        </p:nvGraphicFramePr>
        <p:xfrm>
          <a:off x="990600" y="1216025"/>
          <a:ext cx="4824413" cy="2974975"/>
        </p:xfrm>
        <a:graphic>
          <a:graphicData uri="http://schemas.openxmlformats.org/presentationml/2006/ole">
            <mc:AlternateContent xmlns:mc="http://schemas.openxmlformats.org/markup-compatibility/2006">
              <mc:Choice xmlns:v="urn:schemas-microsoft-com:vml" Requires="v">
                <p:oleObj spid="_x0000_s172196" name="Equation" r:id="rId4" imgW="2679480" imgH="1650960" progId="Equation.DSMT4">
                  <p:embed/>
                </p:oleObj>
              </mc:Choice>
              <mc:Fallback>
                <p:oleObj name="Equation" r:id="rId4" imgW="2679480" imgH="1650960" progId="Equation.DSMT4">
                  <p:embed/>
                  <p:pic>
                    <p:nvPicPr>
                      <p:cNvPr id="0" name=""/>
                      <p:cNvPicPr>
                        <a:picLocks noChangeAspect="1" noChangeArrowheads="1"/>
                      </p:cNvPicPr>
                      <p:nvPr/>
                    </p:nvPicPr>
                    <p:blipFill>
                      <a:blip r:embed="rId5"/>
                      <a:srcRect/>
                      <a:stretch>
                        <a:fillRect/>
                      </a:stretch>
                    </p:blipFill>
                    <p:spPr bwMode="auto">
                      <a:xfrm>
                        <a:off x="990600" y="1216025"/>
                        <a:ext cx="4824413" cy="297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54074311"/>
              </p:ext>
            </p:extLst>
          </p:nvPr>
        </p:nvGraphicFramePr>
        <p:xfrm>
          <a:off x="1219200" y="4495800"/>
          <a:ext cx="3224213" cy="1146175"/>
        </p:xfrm>
        <a:graphic>
          <a:graphicData uri="http://schemas.openxmlformats.org/presentationml/2006/ole">
            <mc:AlternateContent xmlns:mc="http://schemas.openxmlformats.org/markup-compatibility/2006">
              <mc:Choice xmlns:v="urn:schemas-microsoft-com:vml" Requires="v">
                <p:oleObj spid="_x0000_s172197" name="Equation" r:id="rId6" imgW="1790640" imgH="634680" progId="Equation.DSMT4">
                  <p:embed/>
                </p:oleObj>
              </mc:Choice>
              <mc:Fallback>
                <p:oleObj name="Equation" r:id="rId6" imgW="1790640" imgH="634680" progId="Equation.DSMT4">
                  <p:embed/>
                  <p:pic>
                    <p:nvPicPr>
                      <p:cNvPr id="0" name=""/>
                      <p:cNvPicPr>
                        <a:picLocks noChangeAspect="1" noChangeArrowheads="1"/>
                      </p:cNvPicPr>
                      <p:nvPr/>
                    </p:nvPicPr>
                    <p:blipFill>
                      <a:blip r:embed="rId7"/>
                      <a:srcRect/>
                      <a:stretch>
                        <a:fillRect/>
                      </a:stretch>
                    </p:blipFill>
                    <p:spPr bwMode="auto">
                      <a:xfrm>
                        <a:off x="1219200" y="4495800"/>
                        <a:ext cx="3224213"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48661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457200" y="304800"/>
            <a:ext cx="75438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 continued (SI units)</a:t>
            </a:r>
          </a:p>
        </p:txBody>
      </p:sp>
      <p:graphicFrame>
        <p:nvGraphicFramePr>
          <p:cNvPr id="6" name="Object 5"/>
          <p:cNvGraphicFramePr>
            <a:graphicFrameLocks noChangeAspect="1"/>
          </p:cNvGraphicFramePr>
          <p:nvPr>
            <p:extLst>
              <p:ext uri="{D42A27DB-BD31-4B8C-83A1-F6EECF244321}">
                <p14:modId xmlns:p14="http://schemas.microsoft.com/office/powerpoint/2010/main" val="3249297413"/>
              </p:ext>
            </p:extLst>
          </p:nvPr>
        </p:nvGraphicFramePr>
        <p:xfrm>
          <a:off x="363537" y="1773237"/>
          <a:ext cx="8094663" cy="3713163"/>
        </p:xfrm>
        <a:graphic>
          <a:graphicData uri="http://schemas.openxmlformats.org/presentationml/2006/ole">
            <mc:AlternateContent xmlns:mc="http://schemas.openxmlformats.org/markup-compatibility/2006">
              <mc:Choice xmlns:v="urn:schemas-microsoft-com:vml" Requires="v">
                <p:oleObj spid="_x0000_s173139" name="Equation" r:id="rId4" imgW="4495680" imgH="2057400" progId="Equation.DSMT4">
                  <p:embed/>
                </p:oleObj>
              </mc:Choice>
              <mc:Fallback>
                <p:oleObj name="Equation" r:id="rId4" imgW="4495680" imgH="2057400" progId="Equation.DSMT4">
                  <p:embed/>
                  <p:pic>
                    <p:nvPicPr>
                      <p:cNvPr id="0" name=""/>
                      <p:cNvPicPr>
                        <a:picLocks noChangeAspect="1" noChangeArrowheads="1"/>
                      </p:cNvPicPr>
                      <p:nvPr/>
                    </p:nvPicPr>
                    <p:blipFill>
                      <a:blip r:embed="rId5"/>
                      <a:srcRect/>
                      <a:stretch>
                        <a:fillRect/>
                      </a:stretch>
                    </p:blipFill>
                    <p:spPr bwMode="auto">
                      <a:xfrm>
                        <a:off x="363537" y="1773237"/>
                        <a:ext cx="8094663" cy="371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6393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457200" y="3048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 (</a:t>
            </a:r>
            <a:r>
              <a:rPr lang="en-US" sz="2400" b="1" dirty="0">
                <a:solidFill>
                  <a:srgbClr val="FF0000"/>
                </a:solidFill>
                <a:latin typeface="+mj-lt"/>
              </a:rPr>
              <a:t>Gaussian units</a:t>
            </a:r>
            <a:r>
              <a:rPr lang="en-US" sz="2400" dirty="0">
                <a:latin typeface="+mj-lt"/>
              </a:rPr>
              <a:t>)</a:t>
            </a:r>
          </a:p>
        </p:txBody>
      </p:sp>
      <p:graphicFrame>
        <p:nvGraphicFramePr>
          <p:cNvPr id="6" name="Object 5"/>
          <p:cNvGraphicFramePr>
            <a:graphicFrameLocks noChangeAspect="1"/>
          </p:cNvGraphicFramePr>
          <p:nvPr>
            <p:extLst>
              <p:ext uri="{D42A27DB-BD31-4B8C-83A1-F6EECF244321}">
                <p14:modId xmlns:p14="http://schemas.microsoft.com/office/powerpoint/2010/main" val="3941594987"/>
              </p:ext>
            </p:extLst>
          </p:nvPr>
        </p:nvGraphicFramePr>
        <p:xfrm>
          <a:off x="660400" y="1784350"/>
          <a:ext cx="7500938" cy="3690938"/>
        </p:xfrm>
        <a:graphic>
          <a:graphicData uri="http://schemas.openxmlformats.org/presentationml/2006/ole">
            <mc:AlternateContent xmlns:mc="http://schemas.openxmlformats.org/markup-compatibility/2006">
              <mc:Choice xmlns:v="urn:schemas-microsoft-com:vml" Requires="v">
                <p:oleObj spid="_x0000_s174163" name="Equation" r:id="rId4" imgW="4165560" imgH="2044440" progId="Equation.DSMT4">
                  <p:embed/>
                </p:oleObj>
              </mc:Choice>
              <mc:Fallback>
                <p:oleObj name="Equation" r:id="rId4" imgW="4165560" imgH="2044440" progId="Equation.DSMT4">
                  <p:embed/>
                  <p:pic>
                    <p:nvPicPr>
                      <p:cNvPr id="0" name=""/>
                      <p:cNvPicPr>
                        <a:picLocks noChangeAspect="1" noChangeArrowheads="1"/>
                      </p:cNvPicPr>
                      <p:nvPr/>
                    </p:nvPicPr>
                    <p:blipFill>
                      <a:blip r:embed="rId5"/>
                      <a:srcRect/>
                      <a:stretch>
                        <a:fillRect/>
                      </a:stretch>
                    </p:blipFill>
                    <p:spPr bwMode="auto">
                      <a:xfrm>
                        <a:off x="660400" y="1784350"/>
                        <a:ext cx="7500938" cy="369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3199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304800" y="762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è</a:t>
            </a:r>
            <a:r>
              <a:rPr lang="en-US" sz="2400" dirty="0" err="1">
                <a:latin typeface="+mj-lt"/>
              </a:rPr>
              <a:t>nard-Wiechert</a:t>
            </a:r>
            <a:r>
              <a:rPr lang="en-US" sz="2400" dirty="0">
                <a:latin typeface="+mj-lt"/>
              </a:rPr>
              <a:t> potentials – continued (</a:t>
            </a:r>
            <a:r>
              <a:rPr lang="en-US" sz="2400" b="1" dirty="0">
                <a:solidFill>
                  <a:srgbClr val="FF0000"/>
                </a:solidFill>
                <a:latin typeface="+mj-lt"/>
              </a:rPr>
              <a:t>Gaussian units</a:t>
            </a:r>
            <a:r>
              <a:rPr lang="en-US" sz="2400" dirty="0">
                <a:latin typeface="+mj-lt"/>
              </a:rPr>
              <a:t>)</a:t>
            </a:r>
          </a:p>
        </p:txBody>
      </p:sp>
      <p:graphicFrame>
        <p:nvGraphicFramePr>
          <p:cNvPr id="6" name="Object 5"/>
          <p:cNvGraphicFramePr>
            <a:graphicFrameLocks noChangeAspect="1"/>
          </p:cNvGraphicFramePr>
          <p:nvPr>
            <p:extLst>
              <p:ext uri="{D42A27DB-BD31-4B8C-83A1-F6EECF244321}">
                <p14:modId xmlns:p14="http://schemas.microsoft.com/office/powerpoint/2010/main" val="1671023992"/>
              </p:ext>
            </p:extLst>
          </p:nvPr>
        </p:nvGraphicFramePr>
        <p:xfrm>
          <a:off x="304800" y="1143000"/>
          <a:ext cx="4697412" cy="2882900"/>
        </p:xfrm>
        <a:graphic>
          <a:graphicData uri="http://schemas.openxmlformats.org/presentationml/2006/ole">
            <mc:AlternateContent xmlns:mc="http://schemas.openxmlformats.org/markup-compatibility/2006">
              <mc:Choice xmlns:v="urn:schemas-microsoft-com:vml" Requires="v">
                <p:oleObj spid="_x0000_s175352" name="Equation" r:id="rId4" imgW="2654280" imgH="1625400" progId="Equation.DSMT4">
                  <p:embed/>
                </p:oleObj>
              </mc:Choice>
              <mc:Fallback>
                <p:oleObj name="Equation" r:id="rId4" imgW="2654280" imgH="1625400" progId="Equation.DSMT4">
                  <p:embed/>
                  <p:pic>
                    <p:nvPicPr>
                      <p:cNvPr id="0" name=""/>
                      <p:cNvPicPr>
                        <a:picLocks noChangeAspect="1" noChangeArrowheads="1"/>
                      </p:cNvPicPr>
                      <p:nvPr/>
                    </p:nvPicPr>
                    <p:blipFill>
                      <a:blip r:embed="rId5"/>
                      <a:srcRect/>
                      <a:stretch>
                        <a:fillRect/>
                      </a:stretch>
                    </p:blipFill>
                    <p:spPr bwMode="auto">
                      <a:xfrm>
                        <a:off x="304800" y="1143000"/>
                        <a:ext cx="4697412" cy="28829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57023140"/>
              </p:ext>
            </p:extLst>
          </p:nvPr>
        </p:nvGraphicFramePr>
        <p:xfrm>
          <a:off x="278969" y="3962400"/>
          <a:ext cx="7204075" cy="2222500"/>
        </p:xfrm>
        <a:graphic>
          <a:graphicData uri="http://schemas.openxmlformats.org/presentationml/2006/ole">
            <mc:AlternateContent xmlns:mc="http://schemas.openxmlformats.org/markup-compatibility/2006">
              <mc:Choice xmlns:v="urn:schemas-microsoft-com:vml" Requires="v">
                <p:oleObj spid="_x0000_s175353" name="Equation" r:id="rId6" imgW="4000320" imgH="1231560" progId="Equation.DSMT4">
                  <p:embed/>
                </p:oleObj>
              </mc:Choice>
              <mc:Fallback>
                <p:oleObj name="Equation" r:id="rId6" imgW="4000320" imgH="1231560" progId="Equation.DSMT4">
                  <p:embed/>
                  <p:pic>
                    <p:nvPicPr>
                      <p:cNvPr id="0" name=""/>
                      <p:cNvPicPr>
                        <a:picLocks noChangeAspect="1" noChangeArrowheads="1"/>
                      </p:cNvPicPr>
                      <p:nvPr/>
                    </p:nvPicPr>
                    <p:blipFill>
                      <a:blip r:embed="rId7"/>
                      <a:srcRect/>
                      <a:stretch>
                        <a:fillRect/>
                      </a:stretch>
                    </p:blipFill>
                    <p:spPr bwMode="auto">
                      <a:xfrm>
                        <a:off x="278969" y="3962400"/>
                        <a:ext cx="7204075"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482140133"/>
              </p:ext>
            </p:extLst>
          </p:nvPr>
        </p:nvGraphicFramePr>
        <p:xfrm>
          <a:off x="5056980" y="1547812"/>
          <a:ext cx="3933825" cy="2073275"/>
        </p:xfrm>
        <a:graphic>
          <a:graphicData uri="http://schemas.openxmlformats.org/presentationml/2006/ole">
            <mc:AlternateContent xmlns:mc="http://schemas.openxmlformats.org/markup-compatibility/2006">
              <mc:Choice xmlns:v="urn:schemas-microsoft-com:vml" Requires="v">
                <p:oleObj spid="_x0000_s175354" name="Equation" r:id="rId8" imgW="2222280" imgH="1168200" progId="Equation.DSMT4">
                  <p:embed/>
                </p:oleObj>
              </mc:Choice>
              <mc:Fallback>
                <p:oleObj name="Equation" r:id="rId8" imgW="2222280" imgH="1168200" progId="Equation.DSMT4">
                  <p:embed/>
                  <p:pic>
                    <p:nvPicPr>
                      <p:cNvPr id="0" name=""/>
                      <p:cNvPicPr>
                        <a:picLocks noChangeAspect="1" noChangeArrowheads="1"/>
                      </p:cNvPicPr>
                      <p:nvPr/>
                    </p:nvPicPr>
                    <p:blipFill>
                      <a:blip r:embed="rId9"/>
                      <a:srcRect/>
                      <a:stretch>
                        <a:fillRect/>
                      </a:stretch>
                    </p:blipFill>
                    <p:spPr bwMode="auto">
                      <a:xfrm>
                        <a:off x="5056980" y="1547812"/>
                        <a:ext cx="39338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15232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239BC2-574D-4BFA-A421-3E06E1FEB3E0}"/>
              </a:ext>
            </a:extLst>
          </p:cNvPr>
          <p:cNvSpPr>
            <a:spLocks noGrp="1"/>
          </p:cNvSpPr>
          <p:nvPr>
            <p:ph type="dt" sz="half" idx="10"/>
          </p:nvPr>
        </p:nvSpPr>
        <p:spPr/>
        <p:txBody>
          <a:bodyPr/>
          <a:lstStyle/>
          <a:p>
            <a:r>
              <a:rPr lang="en-US"/>
              <a:t>04/04/2022</a:t>
            </a:r>
            <a:endParaRPr lang="en-US" dirty="0"/>
          </a:p>
        </p:txBody>
      </p:sp>
      <p:sp>
        <p:nvSpPr>
          <p:cNvPr id="3" name="Footer Placeholder 2">
            <a:extLst>
              <a:ext uri="{FF2B5EF4-FFF2-40B4-BE49-F238E27FC236}">
                <a16:creationId xmlns:a16="http://schemas.microsoft.com/office/drawing/2014/main" id="{75007531-D59C-4DA5-8E3B-499BED0D3E5E}"/>
              </a:ext>
            </a:extLst>
          </p:cNvPr>
          <p:cNvSpPr>
            <a:spLocks noGrp="1"/>
          </p:cNvSpPr>
          <p:nvPr>
            <p:ph type="ftr" sz="quarter" idx="11"/>
          </p:nvPr>
        </p:nvSpPr>
        <p:spPr/>
        <p:txBody>
          <a:bodyPr/>
          <a:lstStyle/>
          <a:p>
            <a:r>
              <a:rPr lang="en-US"/>
              <a:t>PHY 712  Spring 2022 -- Lecture 25</a:t>
            </a:r>
            <a:endParaRPr lang="en-US" dirty="0"/>
          </a:p>
        </p:txBody>
      </p:sp>
      <p:sp>
        <p:nvSpPr>
          <p:cNvPr id="4" name="Slide Number Placeholder 3">
            <a:extLst>
              <a:ext uri="{FF2B5EF4-FFF2-40B4-BE49-F238E27FC236}">
                <a16:creationId xmlns:a16="http://schemas.microsoft.com/office/drawing/2014/main" id="{1222F664-5C66-4872-97F6-6ACA44D0E80E}"/>
              </a:ext>
            </a:extLst>
          </p:cNvPr>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a:extLst>
              <a:ext uri="{FF2B5EF4-FFF2-40B4-BE49-F238E27FC236}">
                <a16:creationId xmlns:a16="http://schemas.microsoft.com/office/drawing/2014/main" id="{D3D99652-5666-4B1F-9F9F-3A2828F98B4A}"/>
              </a:ext>
            </a:extLst>
          </p:cNvPr>
          <p:cNvSpPr txBox="1"/>
          <p:nvPr/>
        </p:nvSpPr>
        <p:spPr>
          <a:xfrm>
            <a:off x="228600" y="877223"/>
            <a:ext cx="8229600" cy="461665"/>
          </a:xfrm>
          <a:prstGeom prst="rect">
            <a:avLst/>
          </a:prstGeom>
          <a:noFill/>
        </p:spPr>
        <p:txBody>
          <a:bodyPr wrap="square" rtlCol="0">
            <a:spAutoFit/>
          </a:bodyPr>
          <a:lstStyle/>
          <a:p>
            <a:r>
              <a:rPr lang="en-US" sz="2400" dirty="0">
                <a:latin typeface="+mj-lt"/>
              </a:rPr>
              <a:t>Summary --</a:t>
            </a:r>
          </a:p>
        </p:txBody>
      </p:sp>
      <p:grpSp>
        <p:nvGrpSpPr>
          <p:cNvPr id="6" name="Group 5">
            <a:extLst>
              <a:ext uri="{FF2B5EF4-FFF2-40B4-BE49-F238E27FC236}">
                <a16:creationId xmlns:a16="http://schemas.microsoft.com/office/drawing/2014/main" id="{B615FA67-EBE9-4AD9-9BEF-E474B1147AE1}"/>
              </a:ext>
            </a:extLst>
          </p:cNvPr>
          <p:cNvGrpSpPr/>
          <p:nvPr/>
        </p:nvGrpSpPr>
        <p:grpSpPr>
          <a:xfrm>
            <a:off x="457200" y="2133600"/>
            <a:ext cx="4191000" cy="2895600"/>
            <a:chOff x="152400" y="1600200"/>
            <a:chExt cx="4191000" cy="2895600"/>
          </a:xfrm>
        </p:grpSpPr>
        <p:cxnSp>
          <p:nvCxnSpPr>
            <p:cNvPr id="7" name="Straight Arrow Connector 6">
              <a:extLst>
                <a:ext uri="{FF2B5EF4-FFF2-40B4-BE49-F238E27FC236}">
                  <a16:creationId xmlns:a16="http://schemas.microsoft.com/office/drawing/2014/main" id="{4D86BE57-68BD-429F-B74B-4F681833E4D3}"/>
                </a:ext>
              </a:extLst>
            </p:cNvPr>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A42E27C-2290-4517-899A-3EA045422071}"/>
                </a:ext>
              </a:extLst>
            </p:cNvPr>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8043636-1302-4B9D-9164-802693D46A1E}"/>
                </a:ext>
              </a:extLst>
            </p:cNvPr>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F6C4161-1B06-4768-A1BE-4BC8E7EEEA02}"/>
                </a:ext>
              </a:extLst>
            </p:cNvPr>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1" name="TextBox 10">
              <a:extLst>
                <a:ext uri="{FF2B5EF4-FFF2-40B4-BE49-F238E27FC236}">
                  <a16:creationId xmlns:a16="http://schemas.microsoft.com/office/drawing/2014/main" id="{B953FEC0-4A65-4996-A59A-C1D6EB4AE196}"/>
                </a:ext>
              </a:extLst>
            </p:cNvPr>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2" name="TextBox 11">
              <a:extLst>
                <a:ext uri="{FF2B5EF4-FFF2-40B4-BE49-F238E27FC236}">
                  <a16:creationId xmlns:a16="http://schemas.microsoft.com/office/drawing/2014/main" id="{43F974D2-5653-4C45-B1BB-D011B5C65635}"/>
                </a:ext>
              </a:extLst>
            </p:cNvPr>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3" name="Group 12">
            <a:extLst>
              <a:ext uri="{FF2B5EF4-FFF2-40B4-BE49-F238E27FC236}">
                <a16:creationId xmlns:a16="http://schemas.microsoft.com/office/drawing/2014/main" id="{BDF7EB60-A4C3-43F2-9DE7-0C650FA0F7D0}"/>
              </a:ext>
            </a:extLst>
          </p:cNvPr>
          <p:cNvGrpSpPr/>
          <p:nvPr/>
        </p:nvGrpSpPr>
        <p:grpSpPr>
          <a:xfrm>
            <a:off x="1066800" y="2057400"/>
            <a:ext cx="4724400" cy="2895600"/>
            <a:chOff x="152400" y="1600200"/>
            <a:chExt cx="4724400" cy="2895600"/>
          </a:xfrm>
        </p:grpSpPr>
        <p:cxnSp>
          <p:nvCxnSpPr>
            <p:cNvPr id="14" name="Straight Arrow Connector 13">
              <a:extLst>
                <a:ext uri="{FF2B5EF4-FFF2-40B4-BE49-F238E27FC236}">
                  <a16:creationId xmlns:a16="http://schemas.microsoft.com/office/drawing/2014/main" id="{48B1F2A9-2762-44AE-AC93-76758AE6983D}"/>
                </a:ext>
              </a:extLst>
            </p:cNvPr>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1D9D179-B7C7-44C5-BC5C-2578E275B158}"/>
                </a:ext>
              </a:extLst>
            </p:cNvPr>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8EBA30C-FE80-4E97-A0F4-CEAF31F08E42}"/>
                </a:ext>
              </a:extLst>
            </p:cNvPr>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1797137-1690-4B9C-A159-FE8D87BBD69F}"/>
                </a:ext>
              </a:extLst>
            </p:cNvPr>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18" name="TextBox 17">
              <a:extLst>
                <a:ext uri="{FF2B5EF4-FFF2-40B4-BE49-F238E27FC236}">
                  <a16:creationId xmlns:a16="http://schemas.microsoft.com/office/drawing/2014/main" id="{8D547EBB-7D15-4D99-8901-290DC25686E3}"/>
                </a:ext>
              </a:extLst>
            </p:cNvPr>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19" name="TextBox 18">
              <a:extLst>
                <a:ext uri="{FF2B5EF4-FFF2-40B4-BE49-F238E27FC236}">
                  <a16:creationId xmlns:a16="http://schemas.microsoft.com/office/drawing/2014/main" id="{81A3D5DF-B95F-45F6-886A-DF522DDAD69F}"/>
                </a:ext>
              </a:extLst>
            </p:cNvPr>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0" name="Oval 19">
            <a:extLst>
              <a:ext uri="{FF2B5EF4-FFF2-40B4-BE49-F238E27FC236}">
                <a16:creationId xmlns:a16="http://schemas.microsoft.com/office/drawing/2014/main" id="{B34A8733-27AE-4BA2-82E4-3D5751808F52}"/>
              </a:ext>
            </a:extLst>
          </p:cNvPr>
          <p:cNvSpPr/>
          <p:nvPr/>
        </p:nvSpPr>
        <p:spPr>
          <a:xfrm>
            <a:off x="1645920" y="39776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1958D47-70D8-4D57-8C15-861C8621A5C4}"/>
              </a:ext>
            </a:extLst>
          </p:cNvPr>
          <p:cNvSpPr txBox="1"/>
          <p:nvPr/>
        </p:nvSpPr>
        <p:spPr>
          <a:xfrm>
            <a:off x="1905000" y="3581400"/>
            <a:ext cx="304800" cy="461665"/>
          </a:xfrm>
          <a:prstGeom prst="rect">
            <a:avLst/>
          </a:prstGeom>
          <a:noFill/>
        </p:spPr>
        <p:txBody>
          <a:bodyPr wrap="square" rtlCol="0">
            <a:spAutoFit/>
          </a:bodyPr>
          <a:lstStyle/>
          <a:p>
            <a:r>
              <a:rPr lang="en-US" sz="2400" i="1" dirty="0">
                <a:latin typeface="+mj-lt"/>
              </a:rPr>
              <a:t>q</a:t>
            </a:r>
          </a:p>
        </p:txBody>
      </p:sp>
      <p:cxnSp>
        <p:nvCxnSpPr>
          <p:cNvPr id="22" name="Straight Arrow Connector 21">
            <a:extLst>
              <a:ext uri="{FF2B5EF4-FFF2-40B4-BE49-F238E27FC236}">
                <a16:creationId xmlns:a16="http://schemas.microsoft.com/office/drawing/2014/main" id="{C7EAD7EB-1078-463C-9E70-86DE792347DE}"/>
              </a:ext>
            </a:extLst>
          </p:cNvPr>
          <p:cNvCxnSpPr/>
          <p:nvPr/>
        </p:nvCxnSpPr>
        <p:spPr>
          <a:xfrm flipH="1" flipV="1">
            <a:off x="1127760" y="28498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Left Brace 22">
            <a:extLst>
              <a:ext uri="{FF2B5EF4-FFF2-40B4-BE49-F238E27FC236}">
                <a16:creationId xmlns:a16="http://schemas.microsoft.com/office/drawing/2014/main" id="{98FB4AA7-E199-4FD4-BC8D-FD429F3554DE}"/>
              </a:ext>
            </a:extLst>
          </p:cNvPr>
          <p:cNvSpPr/>
          <p:nvPr/>
        </p:nvSpPr>
        <p:spPr>
          <a:xfrm>
            <a:off x="685800" y="28498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ABA3F257-8F9C-4230-9D84-BA4C8B8802CC}"/>
              </a:ext>
            </a:extLst>
          </p:cNvPr>
          <p:cNvSpPr txBox="1"/>
          <p:nvPr/>
        </p:nvSpPr>
        <p:spPr>
          <a:xfrm>
            <a:off x="381000" y="3276600"/>
            <a:ext cx="457200" cy="461665"/>
          </a:xfrm>
          <a:prstGeom prst="rect">
            <a:avLst/>
          </a:prstGeom>
          <a:noFill/>
        </p:spPr>
        <p:txBody>
          <a:bodyPr wrap="square" rtlCol="0">
            <a:spAutoFit/>
          </a:bodyPr>
          <a:lstStyle/>
          <a:p>
            <a:r>
              <a:rPr lang="en-US" sz="2400" i="1" dirty="0">
                <a:latin typeface="+mj-lt"/>
              </a:rPr>
              <a:t>b</a:t>
            </a:r>
          </a:p>
        </p:txBody>
      </p:sp>
      <p:graphicFrame>
        <p:nvGraphicFramePr>
          <p:cNvPr id="25" name="Object 24">
            <a:extLst>
              <a:ext uri="{FF2B5EF4-FFF2-40B4-BE49-F238E27FC236}">
                <a16:creationId xmlns:a16="http://schemas.microsoft.com/office/drawing/2014/main" id="{41E5BF33-2DCA-49F9-BC93-6EF8D29FB35B}"/>
              </a:ext>
            </a:extLst>
          </p:cNvPr>
          <p:cNvGraphicFramePr>
            <a:graphicFrameLocks noChangeAspect="1"/>
          </p:cNvGraphicFramePr>
          <p:nvPr>
            <p:extLst>
              <p:ext uri="{D42A27DB-BD31-4B8C-83A1-F6EECF244321}">
                <p14:modId xmlns:p14="http://schemas.microsoft.com/office/powerpoint/2010/main" val="544563428"/>
              </p:ext>
            </p:extLst>
          </p:nvPr>
        </p:nvGraphicFramePr>
        <p:xfrm>
          <a:off x="2987675" y="2062163"/>
          <a:ext cx="5816600" cy="1906587"/>
        </p:xfrm>
        <a:graphic>
          <a:graphicData uri="http://schemas.openxmlformats.org/presentationml/2006/ole">
            <mc:AlternateContent xmlns:mc="http://schemas.openxmlformats.org/markup-compatibility/2006">
              <mc:Choice xmlns:v="urn:schemas-microsoft-com:vml" Requires="v">
                <p:oleObj spid="_x0000_s179256" name="Equation" r:id="rId4" imgW="3098520" imgH="1015920" progId="Equation.DSMT4">
                  <p:embed/>
                </p:oleObj>
              </mc:Choice>
              <mc:Fallback>
                <p:oleObj name="Equation" r:id="rId4" imgW="3098520" imgH="1015920" progId="Equation.DSMT4">
                  <p:embed/>
                  <p:pic>
                    <p:nvPicPr>
                      <p:cNvPr id="29" name="Object 28"/>
                      <p:cNvPicPr>
                        <a:picLocks noChangeAspect="1" noChangeArrowheads="1"/>
                      </p:cNvPicPr>
                      <p:nvPr/>
                    </p:nvPicPr>
                    <p:blipFill>
                      <a:blip r:embed="rId5"/>
                      <a:srcRect/>
                      <a:stretch>
                        <a:fillRect/>
                      </a:stretch>
                    </p:blipFill>
                    <p:spPr bwMode="auto">
                      <a:xfrm>
                        <a:off x="2987675" y="2062163"/>
                        <a:ext cx="5816600" cy="190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 name="Right Arrow 30">
            <a:extLst>
              <a:ext uri="{FF2B5EF4-FFF2-40B4-BE49-F238E27FC236}">
                <a16:creationId xmlns:a16="http://schemas.microsoft.com/office/drawing/2014/main" id="{10AC539A-3128-4052-9619-BE2BC9A3D153}"/>
              </a:ext>
            </a:extLst>
          </p:cNvPr>
          <p:cNvSpPr/>
          <p:nvPr/>
        </p:nvSpPr>
        <p:spPr>
          <a:xfrm>
            <a:off x="1760220" y="28498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0AF476CB-B1BF-4AF4-B31A-99C7FF31EF8B}"/>
              </a:ext>
            </a:extLst>
          </p:cNvPr>
          <p:cNvSpPr txBox="1"/>
          <p:nvPr/>
        </p:nvSpPr>
        <p:spPr>
          <a:xfrm>
            <a:off x="1744980" y="2967335"/>
            <a:ext cx="762000" cy="461665"/>
          </a:xfrm>
          <a:prstGeom prst="rect">
            <a:avLst/>
          </a:prstGeom>
          <a:noFill/>
        </p:spPr>
        <p:txBody>
          <a:bodyPr wrap="square" rtlCol="0">
            <a:spAutoFit/>
          </a:bodyPr>
          <a:lstStyle/>
          <a:p>
            <a:r>
              <a:rPr lang="en-US" sz="2400" b="1" i="1" dirty="0">
                <a:solidFill>
                  <a:srgbClr val="DA32AA"/>
                </a:solidFill>
                <a:latin typeface="+mj-lt"/>
              </a:rPr>
              <a:t>v</a:t>
            </a:r>
          </a:p>
        </p:txBody>
      </p:sp>
      <p:graphicFrame>
        <p:nvGraphicFramePr>
          <p:cNvPr id="28" name="Object 27">
            <a:extLst>
              <a:ext uri="{FF2B5EF4-FFF2-40B4-BE49-F238E27FC236}">
                <a16:creationId xmlns:a16="http://schemas.microsoft.com/office/drawing/2014/main" id="{49E7624E-B0DB-4284-AE1A-33F33E94475F}"/>
              </a:ext>
            </a:extLst>
          </p:cNvPr>
          <p:cNvGraphicFramePr>
            <a:graphicFrameLocks noChangeAspect="1"/>
          </p:cNvGraphicFramePr>
          <p:nvPr>
            <p:extLst>
              <p:ext uri="{D42A27DB-BD31-4B8C-83A1-F6EECF244321}">
                <p14:modId xmlns:p14="http://schemas.microsoft.com/office/powerpoint/2010/main" val="2890208592"/>
              </p:ext>
            </p:extLst>
          </p:nvPr>
        </p:nvGraphicFramePr>
        <p:xfrm>
          <a:off x="2057400" y="4499732"/>
          <a:ext cx="5151702" cy="1800223"/>
        </p:xfrm>
        <a:graphic>
          <a:graphicData uri="http://schemas.openxmlformats.org/presentationml/2006/ole">
            <mc:AlternateContent xmlns:mc="http://schemas.openxmlformats.org/markup-compatibility/2006">
              <mc:Choice xmlns:v="urn:schemas-microsoft-com:vml" Requires="v">
                <p:oleObj spid="_x0000_s179257" name="Equation" r:id="rId6" imgW="3416040" imgH="1193760" progId="Equation.DSMT4">
                  <p:embed/>
                </p:oleObj>
              </mc:Choice>
              <mc:Fallback>
                <p:oleObj name="Equation" r:id="rId6" imgW="3416040" imgH="1193760" progId="Equation.DSMT4">
                  <p:embed/>
                  <p:pic>
                    <p:nvPicPr>
                      <p:cNvPr id="0" name=""/>
                      <p:cNvPicPr/>
                      <p:nvPr/>
                    </p:nvPicPr>
                    <p:blipFill>
                      <a:blip r:embed="rId7"/>
                      <a:stretch>
                        <a:fillRect/>
                      </a:stretch>
                    </p:blipFill>
                    <p:spPr>
                      <a:xfrm>
                        <a:off x="2057400" y="4499732"/>
                        <a:ext cx="5151702" cy="1800223"/>
                      </a:xfrm>
                      <a:prstGeom prst="rect">
                        <a:avLst/>
                      </a:prstGeom>
                    </p:spPr>
                  </p:pic>
                </p:oleObj>
              </mc:Fallback>
            </mc:AlternateContent>
          </a:graphicData>
        </a:graphic>
      </p:graphicFrame>
    </p:spTree>
    <p:extLst>
      <p:ext uri="{BB962C8B-B14F-4D97-AF65-F5344CB8AC3E}">
        <p14:creationId xmlns:p14="http://schemas.microsoft.com/office/powerpoint/2010/main" val="1377432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6601AA-6B3F-4933-B1C7-F2632136540B}"/>
              </a:ext>
            </a:extLst>
          </p:cNvPr>
          <p:cNvSpPr>
            <a:spLocks noGrp="1"/>
          </p:cNvSpPr>
          <p:nvPr>
            <p:ph type="dt" sz="half" idx="10"/>
          </p:nvPr>
        </p:nvSpPr>
        <p:spPr/>
        <p:txBody>
          <a:bodyPr/>
          <a:lstStyle/>
          <a:p>
            <a:r>
              <a:rPr lang="en-US"/>
              <a:t>04/04/2022</a:t>
            </a:r>
            <a:endParaRPr lang="en-US" dirty="0"/>
          </a:p>
        </p:txBody>
      </p:sp>
      <p:sp>
        <p:nvSpPr>
          <p:cNvPr id="3" name="Footer Placeholder 2">
            <a:extLst>
              <a:ext uri="{FF2B5EF4-FFF2-40B4-BE49-F238E27FC236}">
                <a16:creationId xmlns:a16="http://schemas.microsoft.com/office/drawing/2014/main" id="{76E1C3A4-5691-4F45-9BAA-14B0BF50B175}"/>
              </a:ext>
            </a:extLst>
          </p:cNvPr>
          <p:cNvSpPr>
            <a:spLocks noGrp="1"/>
          </p:cNvSpPr>
          <p:nvPr>
            <p:ph type="ftr" sz="quarter" idx="11"/>
          </p:nvPr>
        </p:nvSpPr>
        <p:spPr/>
        <p:txBody>
          <a:bodyPr/>
          <a:lstStyle/>
          <a:p>
            <a:r>
              <a:rPr lang="en-US"/>
              <a:t>PHY 712  Spring 2022 -- Lecture 25</a:t>
            </a:r>
            <a:endParaRPr lang="en-US" dirty="0"/>
          </a:p>
        </p:txBody>
      </p:sp>
      <p:sp>
        <p:nvSpPr>
          <p:cNvPr id="4" name="Slide Number Placeholder 3">
            <a:extLst>
              <a:ext uri="{FF2B5EF4-FFF2-40B4-BE49-F238E27FC236}">
                <a16:creationId xmlns:a16="http://schemas.microsoft.com/office/drawing/2014/main" id="{7540F990-6B69-4FF5-943C-9FAF3235AA26}"/>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18" name="TextBox 17">
            <a:extLst>
              <a:ext uri="{FF2B5EF4-FFF2-40B4-BE49-F238E27FC236}">
                <a16:creationId xmlns:a16="http://schemas.microsoft.com/office/drawing/2014/main" id="{11874E81-EBDA-4B6D-B025-0C24F4EDA688}"/>
              </a:ext>
            </a:extLst>
          </p:cNvPr>
          <p:cNvSpPr txBox="1"/>
          <p:nvPr/>
        </p:nvSpPr>
        <p:spPr>
          <a:xfrm>
            <a:off x="152400" y="304800"/>
            <a:ext cx="8610600" cy="461665"/>
          </a:xfrm>
          <a:prstGeom prst="rect">
            <a:avLst/>
          </a:prstGeom>
          <a:noFill/>
        </p:spPr>
        <p:txBody>
          <a:bodyPr wrap="square" rtlCol="0">
            <a:spAutoFit/>
          </a:bodyPr>
          <a:lstStyle/>
          <a:p>
            <a:r>
              <a:rPr lang="en-US" sz="2400" dirty="0">
                <a:latin typeface="+mj-lt"/>
              </a:rPr>
              <a:t>Comment on HW #18 --</a:t>
            </a:r>
          </a:p>
        </p:txBody>
      </p:sp>
      <p:pic>
        <p:nvPicPr>
          <p:cNvPr id="19" name="Picture 18">
            <a:extLst>
              <a:ext uri="{FF2B5EF4-FFF2-40B4-BE49-F238E27FC236}">
                <a16:creationId xmlns:a16="http://schemas.microsoft.com/office/drawing/2014/main" id="{31503397-AF37-4E48-B4B3-E118D29B09EE}"/>
              </a:ext>
            </a:extLst>
          </p:cNvPr>
          <p:cNvPicPr>
            <a:picLocks noChangeAspect="1"/>
          </p:cNvPicPr>
          <p:nvPr/>
        </p:nvPicPr>
        <p:blipFill>
          <a:blip r:embed="rId4"/>
          <a:stretch>
            <a:fillRect/>
          </a:stretch>
        </p:blipFill>
        <p:spPr>
          <a:xfrm>
            <a:off x="0" y="778750"/>
            <a:ext cx="9144000" cy="2677952"/>
          </a:xfrm>
          <a:prstGeom prst="rect">
            <a:avLst/>
          </a:prstGeom>
        </p:spPr>
      </p:pic>
      <p:graphicFrame>
        <p:nvGraphicFramePr>
          <p:cNvPr id="20" name="Object 19">
            <a:extLst>
              <a:ext uri="{FF2B5EF4-FFF2-40B4-BE49-F238E27FC236}">
                <a16:creationId xmlns:a16="http://schemas.microsoft.com/office/drawing/2014/main" id="{46A01F43-7F89-4329-8127-188032906667}"/>
              </a:ext>
            </a:extLst>
          </p:cNvPr>
          <p:cNvGraphicFramePr>
            <a:graphicFrameLocks noChangeAspect="1"/>
          </p:cNvGraphicFramePr>
          <p:nvPr>
            <p:extLst>
              <p:ext uri="{D42A27DB-BD31-4B8C-83A1-F6EECF244321}">
                <p14:modId xmlns:p14="http://schemas.microsoft.com/office/powerpoint/2010/main" val="2396747805"/>
              </p:ext>
            </p:extLst>
          </p:nvPr>
        </p:nvGraphicFramePr>
        <p:xfrm>
          <a:off x="1066800" y="3476244"/>
          <a:ext cx="4475162" cy="2845043"/>
        </p:xfrm>
        <a:graphic>
          <a:graphicData uri="http://schemas.openxmlformats.org/presentationml/2006/ole">
            <mc:AlternateContent xmlns:mc="http://schemas.openxmlformats.org/markup-compatibility/2006">
              <mc:Choice xmlns:v="urn:schemas-microsoft-com:vml" Requires="v">
                <p:oleObj spid="_x0000_s184345" name="Equation" r:id="rId5" imgW="2549962" imgH="1620905" progId="Equation.DSMT4">
                  <p:embed/>
                </p:oleObj>
              </mc:Choice>
              <mc:Fallback>
                <p:oleObj name="Equation" r:id="rId5" imgW="2549962" imgH="1620905" progId="Equation.DSMT4">
                  <p:embed/>
                  <p:pic>
                    <p:nvPicPr>
                      <p:cNvPr id="0" name=""/>
                      <p:cNvPicPr/>
                      <p:nvPr/>
                    </p:nvPicPr>
                    <p:blipFill>
                      <a:blip r:embed="rId6"/>
                      <a:stretch>
                        <a:fillRect/>
                      </a:stretch>
                    </p:blipFill>
                    <p:spPr>
                      <a:xfrm>
                        <a:off x="1066800" y="3476244"/>
                        <a:ext cx="4475162" cy="2845043"/>
                      </a:xfrm>
                      <a:prstGeom prst="rect">
                        <a:avLst/>
                      </a:prstGeom>
                    </p:spPr>
                  </p:pic>
                </p:oleObj>
              </mc:Fallback>
            </mc:AlternateContent>
          </a:graphicData>
        </a:graphic>
      </p:graphicFrame>
    </p:spTree>
    <p:extLst>
      <p:ext uri="{BB962C8B-B14F-4D97-AF65-F5344CB8AC3E}">
        <p14:creationId xmlns:p14="http://schemas.microsoft.com/office/powerpoint/2010/main" val="376028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FDE5FA-4B23-4153-BC65-371E8D2FD7DE}"/>
              </a:ext>
            </a:extLst>
          </p:cNvPr>
          <p:cNvSpPr>
            <a:spLocks noGrp="1"/>
          </p:cNvSpPr>
          <p:nvPr>
            <p:ph type="dt" sz="half" idx="10"/>
          </p:nvPr>
        </p:nvSpPr>
        <p:spPr/>
        <p:txBody>
          <a:bodyPr/>
          <a:lstStyle/>
          <a:p>
            <a:r>
              <a:rPr lang="en-US"/>
              <a:t>04/04/2022</a:t>
            </a:r>
            <a:endParaRPr lang="en-US" dirty="0"/>
          </a:p>
        </p:txBody>
      </p:sp>
      <p:sp>
        <p:nvSpPr>
          <p:cNvPr id="3" name="Footer Placeholder 2">
            <a:extLst>
              <a:ext uri="{FF2B5EF4-FFF2-40B4-BE49-F238E27FC236}">
                <a16:creationId xmlns:a16="http://schemas.microsoft.com/office/drawing/2014/main" id="{64962C84-E37A-41B4-8FD1-FF3B62A118A6}"/>
              </a:ext>
            </a:extLst>
          </p:cNvPr>
          <p:cNvSpPr>
            <a:spLocks noGrp="1"/>
          </p:cNvSpPr>
          <p:nvPr>
            <p:ph type="ftr" sz="quarter" idx="11"/>
          </p:nvPr>
        </p:nvSpPr>
        <p:spPr/>
        <p:txBody>
          <a:bodyPr/>
          <a:lstStyle/>
          <a:p>
            <a:r>
              <a:rPr lang="en-US"/>
              <a:t>PHY 712  Spring 2022 -- Lecture 25</a:t>
            </a:r>
            <a:endParaRPr lang="en-US" dirty="0"/>
          </a:p>
        </p:txBody>
      </p:sp>
      <p:sp>
        <p:nvSpPr>
          <p:cNvPr id="4" name="Slide Number Placeholder 3">
            <a:extLst>
              <a:ext uri="{FF2B5EF4-FFF2-40B4-BE49-F238E27FC236}">
                <a16:creationId xmlns:a16="http://schemas.microsoft.com/office/drawing/2014/main" id="{2A921F37-BA7D-4A22-971D-2030A6FF5CFB}"/>
              </a:ext>
            </a:extLst>
          </p:cNvPr>
          <p:cNvSpPr>
            <a:spLocks noGrp="1"/>
          </p:cNvSpPr>
          <p:nvPr>
            <p:ph type="sldNum" sz="quarter" idx="12"/>
          </p:nvPr>
        </p:nvSpPr>
        <p:spPr/>
        <p:txBody>
          <a:bodyPr/>
          <a:lstStyle/>
          <a:p>
            <a:fld id="{CE368B07-CEBF-4C80-90AF-53B34FA04CF3}" type="slidenum">
              <a:rPr lang="en-US" smtClean="0"/>
              <a:t>4</a:t>
            </a:fld>
            <a:endParaRPr lang="en-US" dirty="0"/>
          </a:p>
        </p:txBody>
      </p:sp>
      <p:graphicFrame>
        <p:nvGraphicFramePr>
          <p:cNvPr id="30" name="Object 29">
            <a:extLst>
              <a:ext uri="{FF2B5EF4-FFF2-40B4-BE49-F238E27FC236}">
                <a16:creationId xmlns:a16="http://schemas.microsoft.com/office/drawing/2014/main" id="{D90450F0-2021-400C-9E38-1D6E1B7FC179}"/>
              </a:ext>
            </a:extLst>
          </p:cNvPr>
          <p:cNvGraphicFramePr>
            <a:graphicFrameLocks noChangeAspect="1"/>
          </p:cNvGraphicFramePr>
          <p:nvPr>
            <p:extLst>
              <p:ext uri="{D42A27DB-BD31-4B8C-83A1-F6EECF244321}">
                <p14:modId xmlns:p14="http://schemas.microsoft.com/office/powerpoint/2010/main" val="2859598331"/>
              </p:ext>
            </p:extLst>
          </p:nvPr>
        </p:nvGraphicFramePr>
        <p:xfrm>
          <a:off x="3782219" y="158296"/>
          <a:ext cx="4475162" cy="2845043"/>
        </p:xfrm>
        <a:graphic>
          <a:graphicData uri="http://schemas.openxmlformats.org/presentationml/2006/ole">
            <mc:AlternateContent xmlns:mc="http://schemas.openxmlformats.org/markup-compatibility/2006">
              <mc:Choice xmlns:v="urn:schemas-microsoft-com:vml" Requires="v">
                <p:oleObj spid="_x0000_s185385" name="Equation" r:id="rId4" imgW="2549962" imgH="1620905" progId="Equation.DSMT4">
                  <p:embed/>
                </p:oleObj>
              </mc:Choice>
              <mc:Fallback>
                <p:oleObj name="Equation" r:id="rId4" imgW="2549962" imgH="1620905" progId="Equation.DSMT4">
                  <p:embed/>
                  <p:pic>
                    <p:nvPicPr>
                      <p:cNvPr id="20" name="Object 19">
                        <a:extLst>
                          <a:ext uri="{FF2B5EF4-FFF2-40B4-BE49-F238E27FC236}">
                            <a16:creationId xmlns:a16="http://schemas.microsoft.com/office/drawing/2014/main" id="{46A01F43-7F89-4329-8127-188032906667}"/>
                          </a:ext>
                        </a:extLst>
                      </p:cNvPr>
                      <p:cNvPicPr/>
                      <p:nvPr/>
                    </p:nvPicPr>
                    <p:blipFill>
                      <a:blip r:embed="rId5"/>
                      <a:stretch>
                        <a:fillRect/>
                      </a:stretch>
                    </p:blipFill>
                    <p:spPr>
                      <a:xfrm>
                        <a:off x="3782219" y="158296"/>
                        <a:ext cx="4475162" cy="2845043"/>
                      </a:xfrm>
                      <a:prstGeom prst="rect">
                        <a:avLst/>
                      </a:prstGeom>
                    </p:spPr>
                  </p:pic>
                </p:oleObj>
              </mc:Fallback>
            </mc:AlternateContent>
          </a:graphicData>
        </a:graphic>
      </p:graphicFrame>
      <p:sp>
        <p:nvSpPr>
          <p:cNvPr id="26" name="TextBox 25">
            <a:extLst>
              <a:ext uri="{FF2B5EF4-FFF2-40B4-BE49-F238E27FC236}">
                <a16:creationId xmlns:a16="http://schemas.microsoft.com/office/drawing/2014/main" id="{C576256F-BB34-4E3E-9986-6B8AAAC7D007}"/>
              </a:ext>
            </a:extLst>
          </p:cNvPr>
          <p:cNvSpPr txBox="1"/>
          <p:nvPr/>
        </p:nvSpPr>
        <p:spPr>
          <a:xfrm>
            <a:off x="457200" y="457200"/>
            <a:ext cx="3048000" cy="461665"/>
          </a:xfrm>
          <a:prstGeom prst="rect">
            <a:avLst/>
          </a:prstGeom>
          <a:noFill/>
        </p:spPr>
        <p:txBody>
          <a:bodyPr wrap="square" rtlCol="0">
            <a:spAutoFit/>
          </a:bodyPr>
          <a:lstStyle/>
          <a:p>
            <a:r>
              <a:rPr lang="en-US" sz="2400" dirty="0">
                <a:latin typeface="+mj-lt"/>
              </a:rPr>
              <a:t>Given sources  --</a:t>
            </a:r>
          </a:p>
        </p:txBody>
      </p:sp>
      <p:sp>
        <p:nvSpPr>
          <p:cNvPr id="31" name="TextBox 30">
            <a:extLst>
              <a:ext uri="{FF2B5EF4-FFF2-40B4-BE49-F238E27FC236}">
                <a16:creationId xmlns:a16="http://schemas.microsoft.com/office/drawing/2014/main" id="{268F7403-258A-44C7-B2E7-71AFB6091109}"/>
              </a:ext>
            </a:extLst>
          </p:cNvPr>
          <p:cNvSpPr txBox="1"/>
          <p:nvPr/>
        </p:nvSpPr>
        <p:spPr>
          <a:xfrm>
            <a:off x="180181" y="3302243"/>
            <a:ext cx="8659019" cy="1200329"/>
          </a:xfrm>
          <a:prstGeom prst="rect">
            <a:avLst/>
          </a:prstGeom>
          <a:noFill/>
        </p:spPr>
        <p:txBody>
          <a:bodyPr wrap="square" rtlCol="0">
            <a:spAutoFit/>
          </a:bodyPr>
          <a:lstStyle/>
          <a:p>
            <a:r>
              <a:rPr lang="en-US" sz="2400" dirty="0">
                <a:latin typeface="+mj-lt"/>
              </a:rPr>
              <a:t>In order to evaluate the scalar or vector potential, you need to integrate over the sources.    For the current density, we need to be careful.</a:t>
            </a:r>
          </a:p>
        </p:txBody>
      </p:sp>
      <p:graphicFrame>
        <p:nvGraphicFramePr>
          <p:cNvPr id="32" name="Object 31">
            <a:extLst>
              <a:ext uri="{FF2B5EF4-FFF2-40B4-BE49-F238E27FC236}">
                <a16:creationId xmlns:a16="http://schemas.microsoft.com/office/drawing/2014/main" id="{1A47F19C-2576-4F5D-88EB-567A349BFD64}"/>
              </a:ext>
            </a:extLst>
          </p:cNvPr>
          <p:cNvGraphicFramePr>
            <a:graphicFrameLocks noChangeAspect="1"/>
          </p:cNvGraphicFramePr>
          <p:nvPr>
            <p:extLst>
              <p:ext uri="{D42A27DB-BD31-4B8C-83A1-F6EECF244321}">
                <p14:modId xmlns:p14="http://schemas.microsoft.com/office/powerpoint/2010/main" val="3716258790"/>
              </p:ext>
            </p:extLst>
          </p:nvPr>
        </p:nvGraphicFramePr>
        <p:xfrm>
          <a:off x="781160" y="4548032"/>
          <a:ext cx="7581679" cy="704309"/>
        </p:xfrm>
        <a:graphic>
          <a:graphicData uri="http://schemas.openxmlformats.org/presentationml/2006/ole">
            <mc:AlternateContent xmlns:mc="http://schemas.openxmlformats.org/markup-compatibility/2006">
              <mc:Choice xmlns:v="urn:schemas-microsoft-com:vml" Requires="v">
                <p:oleObj spid="_x0000_s185386" name="Equation" r:id="rId6" imgW="2323800" imgH="215640" progId="Equation.DSMT4">
                  <p:embed/>
                </p:oleObj>
              </mc:Choice>
              <mc:Fallback>
                <p:oleObj name="Equation" r:id="rId6" imgW="2323800" imgH="215640" progId="Equation.DSMT4">
                  <p:embed/>
                  <p:pic>
                    <p:nvPicPr>
                      <p:cNvPr id="0" name=""/>
                      <p:cNvPicPr/>
                      <p:nvPr/>
                    </p:nvPicPr>
                    <p:blipFill>
                      <a:blip r:embed="rId7"/>
                      <a:stretch>
                        <a:fillRect/>
                      </a:stretch>
                    </p:blipFill>
                    <p:spPr>
                      <a:xfrm>
                        <a:off x="781160" y="4548032"/>
                        <a:ext cx="7581679" cy="704309"/>
                      </a:xfrm>
                      <a:prstGeom prst="rect">
                        <a:avLst/>
                      </a:prstGeom>
                    </p:spPr>
                  </p:pic>
                </p:oleObj>
              </mc:Fallback>
            </mc:AlternateContent>
          </a:graphicData>
        </a:graphic>
      </p:graphicFrame>
    </p:spTree>
    <p:extLst>
      <p:ext uri="{BB962C8B-B14F-4D97-AF65-F5344CB8AC3E}">
        <p14:creationId xmlns:p14="http://schemas.microsoft.com/office/powerpoint/2010/main" val="2954756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grpSp>
        <p:nvGrpSpPr>
          <p:cNvPr id="5" name="Group 4"/>
          <p:cNvGrpSpPr/>
          <p:nvPr/>
        </p:nvGrpSpPr>
        <p:grpSpPr>
          <a:xfrm>
            <a:off x="990600" y="3200400"/>
            <a:ext cx="3048000" cy="2438400"/>
            <a:chOff x="990600" y="3200400"/>
            <a:chExt cx="3048000" cy="2438400"/>
          </a:xfrm>
        </p:grpSpPr>
        <p:cxnSp>
          <p:nvCxnSpPr>
            <p:cNvPr id="6" name="Straight Arrow Connector 5"/>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1447800" y="29718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1" name="Right Arrow 10"/>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4" name="TextBox 13"/>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5" name="TextBox 14"/>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6" name="TextBox 15"/>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17" name="Oval 16"/>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19" name="TextBox 18"/>
          <p:cNvSpPr txBox="1"/>
          <p:nvPr/>
        </p:nvSpPr>
        <p:spPr>
          <a:xfrm>
            <a:off x="2895600" y="464373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0" name="Straight Connector 19"/>
          <p:cNvCxnSpPr>
            <a:endCxn id="17"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590800" y="5177135"/>
            <a:ext cx="457200" cy="461665"/>
          </a:xfrm>
          <a:prstGeom prst="rect">
            <a:avLst/>
          </a:prstGeom>
          <a:noFill/>
        </p:spPr>
        <p:txBody>
          <a:bodyPr wrap="square" rtlCol="0">
            <a:spAutoFit/>
          </a:bodyPr>
          <a:lstStyle/>
          <a:p>
            <a:r>
              <a:rPr lang="en-US" sz="2400" i="1" dirty="0"/>
              <a:t>y</a:t>
            </a:r>
          </a:p>
        </p:txBody>
      </p:sp>
      <p:cxnSp>
        <p:nvCxnSpPr>
          <p:cNvPr id="24" name="Straight Connector 23"/>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
        <p:nvSpPr>
          <p:cNvPr id="26" name="TextBox 25"/>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a:t>
            </a:r>
          </a:p>
        </p:txBody>
      </p:sp>
      <p:graphicFrame>
        <p:nvGraphicFramePr>
          <p:cNvPr id="27" name="Object 26"/>
          <p:cNvGraphicFramePr>
            <a:graphicFrameLocks noChangeAspect="1"/>
          </p:cNvGraphicFramePr>
          <p:nvPr>
            <p:extLst>
              <p:ext uri="{D42A27DB-BD31-4B8C-83A1-F6EECF244321}">
                <p14:modId xmlns:p14="http://schemas.microsoft.com/office/powerpoint/2010/main" val="2182247286"/>
              </p:ext>
            </p:extLst>
          </p:nvPr>
        </p:nvGraphicFramePr>
        <p:xfrm>
          <a:off x="5065713" y="285750"/>
          <a:ext cx="2674937" cy="2197100"/>
        </p:xfrm>
        <a:graphic>
          <a:graphicData uri="http://schemas.openxmlformats.org/presentationml/2006/ole">
            <mc:AlternateContent xmlns:mc="http://schemas.openxmlformats.org/markup-compatibility/2006">
              <mc:Choice xmlns:v="urn:schemas-microsoft-com:vml" Requires="v">
                <p:oleObj spid="_x0000_s144672" name="数式" r:id="rId4" imgW="1346040" imgH="1104840" progId="Equation.3">
                  <p:embed/>
                </p:oleObj>
              </mc:Choice>
              <mc:Fallback>
                <p:oleObj name="数式" r:id="rId4" imgW="1346040" imgH="1104840" progId="Equation.3">
                  <p:embed/>
                  <p:pic>
                    <p:nvPicPr>
                      <p:cNvPr id="0" name=""/>
                      <p:cNvPicPr/>
                      <p:nvPr/>
                    </p:nvPicPr>
                    <p:blipFill>
                      <a:blip r:embed="rId5"/>
                      <a:stretch>
                        <a:fillRect/>
                      </a:stretch>
                    </p:blipFill>
                    <p:spPr>
                      <a:xfrm>
                        <a:off x="5065713" y="285750"/>
                        <a:ext cx="2674937" cy="2197100"/>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251161374"/>
              </p:ext>
            </p:extLst>
          </p:nvPr>
        </p:nvGraphicFramePr>
        <p:xfrm>
          <a:off x="3810000" y="2654808"/>
          <a:ext cx="5151438" cy="2146300"/>
        </p:xfrm>
        <a:graphic>
          <a:graphicData uri="http://schemas.openxmlformats.org/presentationml/2006/ole">
            <mc:AlternateContent xmlns:mc="http://schemas.openxmlformats.org/markup-compatibility/2006">
              <mc:Choice xmlns:v="urn:schemas-microsoft-com:vml" Requires="v">
                <p:oleObj spid="_x0000_s144673" name="数式" r:id="rId6" imgW="2590560" imgH="1079280" progId="Equation.3">
                  <p:embed/>
                </p:oleObj>
              </mc:Choice>
              <mc:Fallback>
                <p:oleObj name="数式" r:id="rId6" imgW="2590560" imgH="1079280" progId="Equation.3">
                  <p:embed/>
                  <p:pic>
                    <p:nvPicPr>
                      <p:cNvPr id="0" name="Object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2654808"/>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5100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639951379"/>
              </p:ext>
            </p:extLst>
          </p:nvPr>
        </p:nvGraphicFramePr>
        <p:xfrm>
          <a:off x="838200" y="1066800"/>
          <a:ext cx="8131175" cy="5102225"/>
        </p:xfrm>
        <a:graphic>
          <a:graphicData uri="http://schemas.openxmlformats.org/presentationml/2006/ole">
            <mc:AlternateContent xmlns:mc="http://schemas.openxmlformats.org/markup-compatibility/2006">
              <mc:Choice xmlns:v="urn:schemas-microsoft-com:vml" Requires="v">
                <p:oleObj spid="_x0000_s145553" name="数式" r:id="rId4" imgW="4089240" imgH="2565360" progId="Equation.3">
                  <p:embed/>
                </p:oleObj>
              </mc:Choice>
              <mc:Fallback>
                <p:oleObj name="数式" r:id="rId4" imgW="4089240" imgH="2565360" progId="Equation.3">
                  <p:embed/>
                  <p:pic>
                    <p:nvPicPr>
                      <p:cNvPr id="0" name="Object 27"/>
                      <p:cNvPicPr>
                        <a:picLocks noChangeAspect="1" noChangeArrowheads="1"/>
                      </p:cNvPicPr>
                      <p:nvPr/>
                    </p:nvPicPr>
                    <p:blipFill>
                      <a:blip r:embed="rId5"/>
                      <a:srcRect/>
                      <a:stretch>
                        <a:fillRect/>
                      </a:stretch>
                    </p:blipFill>
                    <p:spPr bwMode="auto">
                      <a:xfrm>
                        <a:off x="838200" y="1066800"/>
                        <a:ext cx="8131175"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03476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B592D2-126A-4210-8EB9-93C9EFAF6E64}"/>
              </a:ext>
            </a:extLst>
          </p:cNvPr>
          <p:cNvSpPr>
            <a:spLocks noGrp="1"/>
          </p:cNvSpPr>
          <p:nvPr>
            <p:ph type="dt" sz="half" idx="10"/>
          </p:nvPr>
        </p:nvSpPr>
        <p:spPr/>
        <p:txBody>
          <a:bodyPr/>
          <a:lstStyle/>
          <a:p>
            <a:r>
              <a:rPr lang="en-US"/>
              <a:t>04/04/2022</a:t>
            </a:r>
            <a:endParaRPr lang="en-US" dirty="0"/>
          </a:p>
        </p:txBody>
      </p:sp>
      <p:sp>
        <p:nvSpPr>
          <p:cNvPr id="3" name="Footer Placeholder 2">
            <a:extLst>
              <a:ext uri="{FF2B5EF4-FFF2-40B4-BE49-F238E27FC236}">
                <a16:creationId xmlns:a16="http://schemas.microsoft.com/office/drawing/2014/main" id="{38068E8E-5E17-46DA-B85C-4F60B64EDA24}"/>
              </a:ext>
            </a:extLst>
          </p:cNvPr>
          <p:cNvSpPr>
            <a:spLocks noGrp="1"/>
          </p:cNvSpPr>
          <p:nvPr>
            <p:ph type="ftr" sz="quarter" idx="11"/>
          </p:nvPr>
        </p:nvSpPr>
        <p:spPr/>
        <p:txBody>
          <a:bodyPr/>
          <a:lstStyle/>
          <a:p>
            <a:r>
              <a:rPr lang="en-US"/>
              <a:t>PHY 712  Spring 2022 -- Lecture 25</a:t>
            </a:r>
            <a:endParaRPr lang="en-US" dirty="0"/>
          </a:p>
        </p:txBody>
      </p:sp>
      <p:sp>
        <p:nvSpPr>
          <p:cNvPr id="4" name="Slide Number Placeholder 3">
            <a:extLst>
              <a:ext uri="{FF2B5EF4-FFF2-40B4-BE49-F238E27FC236}">
                <a16:creationId xmlns:a16="http://schemas.microsoft.com/office/drawing/2014/main" id="{9F16149D-74B4-4CA8-BA75-9C7A10F46ADC}"/>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44526FD1-A047-4DB8-B039-1F31996B1C53}"/>
              </a:ext>
            </a:extLst>
          </p:cNvPr>
          <p:cNvSpPr txBox="1"/>
          <p:nvPr/>
        </p:nvSpPr>
        <p:spPr>
          <a:xfrm>
            <a:off x="228600" y="228600"/>
            <a:ext cx="8610600" cy="461665"/>
          </a:xfrm>
          <a:prstGeom prst="rect">
            <a:avLst/>
          </a:prstGeom>
          <a:noFill/>
        </p:spPr>
        <p:txBody>
          <a:bodyPr wrap="square" rtlCol="0">
            <a:spAutoFit/>
          </a:bodyPr>
          <a:lstStyle/>
          <a:p>
            <a:r>
              <a:rPr lang="en-US" sz="2400" dirty="0">
                <a:latin typeface="+mj-lt"/>
              </a:rPr>
              <a:t>Velocity relationships</a:t>
            </a:r>
          </a:p>
        </p:txBody>
      </p:sp>
      <p:graphicFrame>
        <p:nvGraphicFramePr>
          <p:cNvPr id="6" name="Object 5">
            <a:extLst>
              <a:ext uri="{FF2B5EF4-FFF2-40B4-BE49-F238E27FC236}">
                <a16:creationId xmlns:a16="http://schemas.microsoft.com/office/drawing/2014/main" id="{24D94C25-B533-4E2C-B8A2-F973E3C7AB04}"/>
              </a:ext>
            </a:extLst>
          </p:cNvPr>
          <p:cNvGraphicFramePr>
            <a:graphicFrameLocks noChangeAspect="1"/>
          </p:cNvGraphicFramePr>
          <p:nvPr>
            <p:extLst>
              <p:ext uri="{D42A27DB-BD31-4B8C-83A1-F6EECF244321}">
                <p14:modId xmlns:p14="http://schemas.microsoft.com/office/powerpoint/2010/main" val="389226400"/>
              </p:ext>
            </p:extLst>
          </p:nvPr>
        </p:nvGraphicFramePr>
        <p:xfrm>
          <a:off x="314535" y="838200"/>
          <a:ext cx="8739188" cy="3292475"/>
        </p:xfrm>
        <a:graphic>
          <a:graphicData uri="http://schemas.openxmlformats.org/presentationml/2006/ole">
            <mc:AlternateContent xmlns:mc="http://schemas.openxmlformats.org/markup-compatibility/2006">
              <mc:Choice xmlns:v="urn:schemas-microsoft-com:vml" Requires="v">
                <p:oleObj spid="_x0000_s186394" name="Equation" r:id="rId4" imgW="8739922" imgH="3291840" progId="Equation.DSMT4">
                  <p:embed/>
                </p:oleObj>
              </mc:Choice>
              <mc:Fallback>
                <p:oleObj name="Equation" r:id="rId4" imgW="8739922" imgH="3291840" progId="Equation.DSMT4">
                  <p:embed/>
                  <p:pic>
                    <p:nvPicPr>
                      <p:cNvPr id="0" name=""/>
                      <p:cNvPicPr/>
                      <p:nvPr/>
                    </p:nvPicPr>
                    <p:blipFill>
                      <a:blip r:embed="rId5"/>
                      <a:stretch>
                        <a:fillRect/>
                      </a:stretch>
                    </p:blipFill>
                    <p:spPr>
                      <a:xfrm>
                        <a:off x="314535" y="838200"/>
                        <a:ext cx="8739188" cy="329247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4FF2C8A-3FE3-45F8-866B-A1783FA32753}"/>
              </a:ext>
            </a:extLst>
          </p:cNvPr>
          <p:cNvGraphicFramePr>
            <a:graphicFrameLocks noChangeAspect="1"/>
          </p:cNvGraphicFramePr>
          <p:nvPr>
            <p:extLst>
              <p:ext uri="{D42A27DB-BD31-4B8C-83A1-F6EECF244321}">
                <p14:modId xmlns:p14="http://schemas.microsoft.com/office/powerpoint/2010/main" val="1606589982"/>
              </p:ext>
            </p:extLst>
          </p:nvPr>
        </p:nvGraphicFramePr>
        <p:xfrm>
          <a:off x="1873355" y="4396340"/>
          <a:ext cx="2895600" cy="1960010"/>
        </p:xfrm>
        <a:graphic>
          <a:graphicData uri="http://schemas.openxmlformats.org/presentationml/2006/ole">
            <mc:AlternateContent xmlns:mc="http://schemas.openxmlformats.org/markup-compatibility/2006">
              <mc:Choice xmlns:v="urn:schemas-microsoft-com:vml" Requires="v">
                <p:oleObj spid="_x0000_s186395" name="Equation" r:id="rId6" imgW="3985042" imgH="2697314" progId="Equation.DSMT4">
                  <p:embed/>
                </p:oleObj>
              </mc:Choice>
              <mc:Fallback>
                <p:oleObj name="Equation" r:id="rId6" imgW="3985042" imgH="2697314" progId="Equation.DSMT4">
                  <p:embed/>
                  <p:pic>
                    <p:nvPicPr>
                      <p:cNvPr id="0" name=""/>
                      <p:cNvPicPr/>
                      <p:nvPr/>
                    </p:nvPicPr>
                    <p:blipFill>
                      <a:blip r:embed="rId7"/>
                      <a:stretch>
                        <a:fillRect/>
                      </a:stretch>
                    </p:blipFill>
                    <p:spPr>
                      <a:xfrm>
                        <a:off x="1873355" y="4396340"/>
                        <a:ext cx="2895600" cy="196001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A3548E9C-BAB7-4DDC-903D-F1A1A594DB12}"/>
              </a:ext>
            </a:extLst>
          </p:cNvPr>
          <p:cNvSpPr txBox="1"/>
          <p:nvPr/>
        </p:nvSpPr>
        <p:spPr>
          <a:xfrm>
            <a:off x="1149455" y="5145512"/>
            <a:ext cx="1447800" cy="461665"/>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Tree>
    <p:extLst>
      <p:ext uri="{BB962C8B-B14F-4D97-AF65-F5344CB8AC3E}">
        <p14:creationId xmlns:p14="http://schemas.microsoft.com/office/powerpoint/2010/main" val="3383374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Special theory of relativity and Maxwell’s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4179003663"/>
              </p:ext>
            </p:extLst>
          </p:nvPr>
        </p:nvGraphicFramePr>
        <p:xfrm>
          <a:off x="1144588" y="1066800"/>
          <a:ext cx="7562850" cy="5160963"/>
        </p:xfrm>
        <a:graphic>
          <a:graphicData uri="http://schemas.openxmlformats.org/presentationml/2006/ole">
            <mc:AlternateContent xmlns:mc="http://schemas.openxmlformats.org/markup-compatibility/2006">
              <mc:Choice xmlns:v="urn:schemas-microsoft-com:vml" Requires="v">
                <p:oleObj spid="_x0000_s156789" name="Equation" r:id="rId4" imgW="4927320" imgH="3365280" progId="Equation.DSMT4">
                  <p:embed/>
                </p:oleObj>
              </mc:Choice>
              <mc:Fallback>
                <p:oleObj name="Equation" r:id="rId4" imgW="4927320" imgH="3365280" progId="Equation.DSMT4">
                  <p:embed/>
                  <p:pic>
                    <p:nvPicPr>
                      <p:cNvPr id="0" name="Object 6"/>
                      <p:cNvPicPr>
                        <a:picLocks noChangeAspect="1" noChangeArrowheads="1"/>
                      </p:cNvPicPr>
                      <p:nvPr/>
                    </p:nvPicPr>
                    <p:blipFill>
                      <a:blip r:embed="rId5"/>
                      <a:srcRect/>
                      <a:stretch>
                        <a:fillRect/>
                      </a:stretch>
                    </p:blipFill>
                    <p:spPr bwMode="auto">
                      <a:xfrm>
                        <a:off x="1144588" y="1066800"/>
                        <a:ext cx="7562850" cy="51609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7351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04/04/2022</a:t>
            </a:r>
            <a:endParaRPr lang="en-US" dirty="0"/>
          </a:p>
        </p:txBody>
      </p:sp>
      <p:sp>
        <p:nvSpPr>
          <p:cNvPr id="3" name="Footer Placeholder 2"/>
          <p:cNvSpPr>
            <a:spLocks noGrp="1"/>
          </p:cNvSpPr>
          <p:nvPr>
            <p:ph type="ftr" sz="quarter" idx="11"/>
          </p:nvPr>
        </p:nvSpPr>
        <p:spPr/>
        <p:txBody>
          <a:bodyPr/>
          <a:lstStyle/>
          <a:p>
            <a:r>
              <a:rPr lang="en-US"/>
              <a:t>PHY 712  Spring 2022 --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9267346"/>
              </p:ext>
            </p:extLst>
          </p:nvPr>
        </p:nvGraphicFramePr>
        <p:xfrm>
          <a:off x="2079625" y="817563"/>
          <a:ext cx="5453063" cy="5607050"/>
        </p:xfrm>
        <a:graphic>
          <a:graphicData uri="http://schemas.openxmlformats.org/presentationml/2006/ole">
            <mc:AlternateContent xmlns:mc="http://schemas.openxmlformats.org/markup-compatibility/2006">
              <mc:Choice xmlns:v="urn:schemas-microsoft-com:vml" Requires="v">
                <p:oleObj spid="_x0000_s157862" name="数式" r:id="rId4" imgW="2743200" imgH="2819160" progId="Equation.3">
                  <p:embed/>
                </p:oleObj>
              </mc:Choice>
              <mc:Fallback>
                <p:oleObj name="数式" r:id="rId4" imgW="2743200" imgH="2819160" progId="Equation.3">
                  <p:embed/>
                  <p:pic>
                    <p:nvPicPr>
                      <p:cNvPr id="0" name="Object 5"/>
                      <p:cNvPicPr>
                        <a:picLocks noChangeAspect="1" noChangeArrowheads="1"/>
                      </p:cNvPicPr>
                      <p:nvPr/>
                    </p:nvPicPr>
                    <p:blipFill>
                      <a:blip r:embed="rId5"/>
                      <a:srcRect/>
                      <a:stretch>
                        <a:fillRect/>
                      </a:stretch>
                    </p:blipFill>
                    <p:spPr bwMode="auto">
                      <a:xfrm>
                        <a:off x="2079625" y="817563"/>
                        <a:ext cx="5453063" cy="560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43840"/>
            <a:ext cx="7924800" cy="457200"/>
          </a:xfrm>
          <a:prstGeom prst="rect">
            <a:avLst/>
          </a:prstGeom>
          <a:noFill/>
        </p:spPr>
        <p:txBody>
          <a:bodyPr wrap="square" rtlCol="0">
            <a:spAutoFit/>
          </a:bodyPr>
          <a:lstStyle/>
          <a:p>
            <a:r>
              <a:rPr lang="en-US" sz="2400" dirty="0">
                <a:latin typeface="+mj-lt"/>
              </a:rPr>
              <a:t>More 4-vectors:</a:t>
            </a:r>
          </a:p>
        </p:txBody>
      </p:sp>
      <p:graphicFrame>
        <p:nvGraphicFramePr>
          <p:cNvPr id="7" name="Object 6">
            <a:extLst>
              <a:ext uri="{FF2B5EF4-FFF2-40B4-BE49-F238E27FC236}">
                <a16:creationId xmlns:a16="http://schemas.microsoft.com/office/drawing/2014/main" id="{91465E14-CCED-489A-88EB-A6E7F1143173}"/>
              </a:ext>
            </a:extLst>
          </p:cNvPr>
          <p:cNvGraphicFramePr>
            <a:graphicFrameLocks noChangeAspect="1"/>
          </p:cNvGraphicFramePr>
          <p:nvPr>
            <p:extLst>
              <p:ext uri="{D42A27DB-BD31-4B8C-83A1-F6EECF244321}">
                <p14:modId xmlns:p14="http://schemas.microsoft.com/office/powerpoint/2010/main" val="2827186885"/>
              </p:ext>
            </p:extLst>
          </p:nvPr>
        </p:nvGraphicFramePr>
        <p:xfrm>
          <a:off x="6858000" y="147839"/>
          <a:ext cx="1913168" cy="571095"/>
        </p:xfrm>
        <a:graphic>
          <a:graphicData uri="http://schemas.openxmlformats.org/presentationml/2006/ole">
            <mc:AlternateContent xmlns:mc="http://schemas.openxmlformats.org/markup-compatibility/2006">
              <mc:Choice xmlns:v="urn:schemas-microsoft-com:vml" Requires="v">
                <p:oleObj spid="_x0000_s157863" name="Equation" r:id="rId6" imgW="850680" imgH="253800" progId="Equation.DSMT4">
                  <p:embed/>
                </p:oleObj>
              </mc:Choice>
              <mc:Fallback>
                <p:oleObj name="Equation" r:id="rId6" imgW="850680" imgH="253800" progId="Equation.DSMT4">
                  <p:embed/>
                  <p:pic>
                    <p:nvPicPr>
                      <p:cNvPr id="0" name=""/>
                      <p:cNvPicPr/>
                      <p:nvPr/>
                    </p:nvPicPr>
                    <p:blipFill>
                      <a:blip r:embed="rId7"/>
                      <a:stretch>
                        <a:fillRect/>
                      </a:stretch>
                    </p:blipFill>
                    <p:spPr>
                      <a:xfrm>
                        <a:off x="6858000" y="147839"/>
                        <a:ext cx="1913168" cy="571095"/>
                      </a:xfrm>
                      <a:prstGeom prst="rect">
                        <a:avLst/>
                      </a:prstGeom>
                    </p:spPr>
                  </p:pic>
                </p:oleObj>
              </mc:Fallback>
            </mc:AlternateContent>
          </a:graphicData>
        </a:graphic>
      </p:graphicFrame>
    </p:spTree>
    <p:extLst>
      <p:ext uri="{BB962C8B-B14F-4D97-AF65-F5344CB8AC3E}">
        <p14:creationId xmlns:p14="http://schemas.microsoft.com/office/powerpoint/2010/main" val="2969588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20743</TotalTime>
  <Words>1559</Words>
  <Application>Microsoft Office PowerPoint</Application>
  <PresentationFormat>On-screen Show (4:3)</PresentationFormat>
  <Paragraphs>234</Paragraphs>
  <Slides>28</Slides>
  <Notes>28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4"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1194</cp:revision>
  <cp:lastPrinted>2021-04-02T14:55:21Z</cp:lastPrinted>
  <dcterms:created xsi:type="dcterms:W3CDTF">2012-01-10T18:32:24Z</dcterms:created>
  <dcterms:modified xsi:type="dcterms:W3CDTF">2022-04-03T23:59:00Z</dcterms:modified>
</cp:coreProperties>
</file>